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ecanfigurethisout.org/ENERGY/Web_notes/Technology%20Comparisons/Plant%20Economics%20-%20Supporting.htm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Carbon/Fossil%20Fuels.pdf" TargetMode="External"/><Relationship Id="rId2" Type="http://schemas.openxmlformats.org/officeDocument/2006/relationships/hyperlink" Target="https://wecanfigurethisout.org/ENERGY/Web_notes/Carbon/Fossil%20Fuels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ecanfigurethisout.org/ENERGY/Web_notes/Carbon/Fossil%20Fuels.ke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canfigurethisout.org/ENERGY/Web_notes/Technology%20Comparisons/Plant%20Economics%20-%20Supporting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canfigurethisout.org/ENERGY/Web_notes/Technology%20Comparisons/Plant%20Economics%20-%20Supporting.htm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44476"/>
            <a:ext cx="8534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(Written / Revised:  </a:t>
            </a:r>
            <a:r>
              <a:rPr lang="en-US" dirty="0"/>
              <a:t>March 2021</a:t>
            </a:r>
            <a:r>
              <a:rPr dirty="0"/>
              <a:t>)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52914"/>
            <a:ext cx="8534400" cy="654051"/>
          </a:xfrm>
          <a:prstGeom prst="rect">
            <a:avLst/>
          </a:prstGeom>
        </p:spPr>
        <p:txBody>
          <a:bodyPr/>
          <a:lstStyle/>
          <a:p>
            <a:r>
              <a:t>Power Plant Economics: Analysis Techniques &amp; Data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534400" cy="56388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John C. Bean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 u="sng">
                <a:latin typeface="+mn-lt"/>
                <a:ea typeface="+mn-ea"/>
                <a:cs typeface="+mn-cs"/>
                <a:sym typeface="Arial"/>
              </a:defRPr>
            </a:pPr>
            <a:r>
              <a:t>Outline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Analysis Techniques: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Time value of money + Uniform payment series + Present value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Worked example of a power plant's lifetime financing </a:t>
            </a:r>
            <a:endParaRPr sz="600"/>
          </a:p>
          <a:p>
            <a:pPr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Application in computing a breakeven </a:t>
            </a:r>
            <a:r>
              <a:rPr b="1"/>
              <a:t>Levelized Cost of Energy</a:t>
            </a:r>
            <a:r>
              <a:t>: </a:t>
            </a:r>
            <a:r>
              <a:rPr b="1"/>
              <a:t>LCOE</a:t>
            </a:r>
            <a:r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Energy Information Agency data on LCOE: 2011 - 2018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Analysis of EIA data peculiarities and trends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Examining the EIA assumption of across-the-board 30 year power plant lifetime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LCOE data from Lazard and Bloomberg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Comparison of data from all sources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Resulting conclusions about present day renewable energy economics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Appendix tables of "U/P",  "P/U", "F/P" and "P/F" function values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t>Choosing some values for our power plant calculation:</a:t>
            </a:r>
          </a:p>
        </p:txBody>
      </p:sp>
      <p:sp>
        <p:nvSpPr>
          <p:cNvPr id="178" name="Rectangle 3"/>
          <p:cNvSpPr txBox="1"/>
          <p:nvPr/>
        </p:nvSpPr>
        <p:spPr>
          <a:xfrm>
            <a:off x="228600" y="762000"/>
            <a:ext cx="8763000" cy="259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Our hypothetical power plant, to be financed with a </a:t>
            </a:r>
            <a:r>
              <a:rPr>
                <a:solidFill>
                  <a:srgbClr val="FFCC00"/>
                </a:solidFill>
              </a:rPr>
              <a:t>10% annual interest </a:t>
            </a:r>
            <a:r>
              <a:t>loan:</a:t>
            </a:r>
          </a:p>
          <a:p>
            <a:pPr>
              <a:defRPr sz="10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Capital cost:					</a:t>
            </a:r>
            <a:r>
              <a:rPr>
                <a:solidFill>
                  <a:srgbClr val="FFCC00"/>
                </a:solidFill>
              </a:rPr>
              <a:t>1000 M$</a:t>
            </a:r>
          </a:p>
          <a:p>
            <a:pPr>
              <a:defRPr sz="10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Operating lifetime:				</a:t>
            </a:r>
            <a:r>
              <a:rPr>
                <a:solidFill>
                  <a:srgbClr val="FFCC00"/>
                </a:solidFill>
              </a:rPr>
              <a:t>10 years</a:t>
            </a:r>
          </a:p>
          <a:p>
            <a:pPr>
              <a:defRPr sz="10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Annual costs (inaccurately lumped together):		</a:t>
            </a:r>
            <a:r>
              <a:rPr>
                <a:solidFill>
                  <a:srgbClr val="FFCC00"/>
                </a:solidFill>
              </a:rPr>
              <a:t>10 M$</a:t>
            </a:r>
          </a:p>
          <a:p>
            <a:pPr>
              <a:defRPr sz="10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Decommissioning cost				</a:t>
            </a:r>
            <a:r>
              <a:rPr>
                <a:solidFill>
                  <a:srgbClr val="FFCC00"/>
                </a:solidFill>
              </a:rPr>
              <a:t>100 M$</a:t>
            </a:r>
          </a:p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Inaccurately assuming plant is </a:t>
            </a:r>
            <a:r>
              <a:rPr>
                <a:solidFill>
                  <a:srgbClr val="FFCC00"/>
                </a:solidFill>
              </a:rPr>
              <a:t>built overnight </a:t>
            </a:r>
            <a:r>
              <a:t>and </a:t>
            </a:r>
            <a:r>
              <a:rPr>
                <a:solidFill>
                  <a:srgbClr val="FFCC00"/>
                </a:solidFill>
              </a:rPr>
              <a:t>decommissioned in 1.0 years</a:t>
            </a:r>
            <a:r>
              <a:t>:</a:t>
            </a:r>
          </a:p>
        </p:txBody>
      </p:sp>
      <p:grpSp>
        <p:nvGrpSpPr>
          <p:cNvPr id="208" name="Group 46"/>
          <p:cNvGrpSpPr/>
          <p:nvPr/>
        </p:nvGrpSpPr>
        <p:grpSpPr>
          <a:xfrm>
            <a:off x="685799" y="3809999"/>
            <a:ext cx="7848601" cy="2468148"/>
            <a:chOff x="0" y="0"/>
            <a:chExt cx="7848600" cy="2468146"/>
          </a:xfrm>
        </p:grpSpPr>
        <p:sp>
          <p:nvSpPr>
            <p:cNvPr id="179" name="TextBox 14"/>
            <p:cNvSpPr txBox="1"/>
            <p:nvPr/>
          </p:nvSpPr>
          <p:spPr>
            <a:xfrm>
              <a:off x="4267200" y="1407160"/>
              <a:ext cx="35814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Decommissioning Cost = 100 M$</a:t>
              </a:r>
            </a:p>
          </p:txBody>
        </p:sp>
        <p:sp>
          <p:nvSpPr>
            <p:cNvPr id="180" name="Straight Arrow Connector 9"/>
            <p:cNvSpPr/>
            <p:nvPr/>
          </p:nvSpPr>
          <p:spPr>
            <a:xfrm>
              <a:off x="612934" y="370045"/>
              <a:ext cx="5727701" cy="159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Up Arrow 10"/>
            <p:cNvSpPr/>
            <p:nvPr/>
          </p:nvSpPr>
          <p:spPr>
            <a:xfrm rot="10800000" flipH="1">
              <a:off x="5664200" y="382805"/>
              <a:ext cx="304800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10800" y="0"/>
                  </a:lnTo>
                  <a:lnTo>
                    <a:pt x="21600" y="3600"/>
                  </a:lnTo>
                  <a:lnTo>
                    <a:pt x="16200" y="36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3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Down Arrow 11"/>
            <p:cNvSpPr/>
            <p:nvPr/>
          </p:nvSpPr>
          <p:spPr>
            <a:xfrm>
              <a:off x="533400" y="382806"/>
              <a:ext cx="304800" cy="175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722"/>
                  </a:moveTo>
                  <a:lnTo>
                    <a:pt x="5400" y="19722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722"/>
                  </a:lnTo>
                  <a:lnTo>
                    <a:pt x="21600" y="19722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Down Arrow 12"/>
            <p:cNvSpPr/>
            <p:nvPr/>
          </p:nvSpPr>
          <p:spPr>
            <a:xfrm>
              <a:off x="1041400" y="403125"/>
              <a:ext cx="304800" cy="41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TextBox 13"/>
            <p:cNvSpPr txBox="1"/>
            <p:nvPr/>
          </p:nvSpPr>
          <p:spPr>
            <a:xfrm>
              <a:off x="0" y="2135406"/>
              <a:ext cx="25146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Capital Cost = 1000 M$</a:t>
              </a:r>
            </a:p>
          </p:txBody>
        </p:sp>
        <p:sp>
          <p:nvSpPr>
            <p:cNvPr id="185" name="TextBox 15"/>
            <p:cNvSpPr txBox="1"/>
            <p:nvPr/>
          </p:nvSpPr>
          <p:spPr>
            <a:xfrm>
              <a:off x="6477000" y="196651"/>
              <a:ext cx="762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Year</a:t>
              </a:r>
            </a:p>
          </p:txBody>
        </p:sp>
        <p:sp>
          <p:nvSpPr>
            <p:cNvPr id="186" name="Down Arrow 16"/>
            <p:cNvSpPr/>
            <p:nvPr/>
          </p:nvSpPr>
          <p:spPr>
            <a:xfrm>
              <a:off x="1498600" y="396239"/>
              <a:ext cx="304800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Down Arrow 17"/>
            <p:cNvSpPr/>
            <p:nvPr/>
          </p:nvSpPr>
          <p:spPr>
            <a:xfrm>
              <a:off x="1955800" y="396239"/>
              <a:ext cx="304800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TextBox 8"/>
            <p:cNvSpPr txBox="1"/>
            <p:nvPr/>
          </p:nvSpPr>
          <p:spPr>
            <a:xfrm>
              <a:off x="761999" y="949960"/>
              <a:ext cx="505748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Annual Operating Costs = 10 M$ </a:t>
              </a:r>
            </a:p>
          </p:txBody>
        </p:sp>
        <p:sp>
          <p:nvSpPr>
            <p:cNvPr id="189" name="Down Arrow 23"/>
            <p:cNvSpPr/>
            <p:nvPr/>
          </p:nvSpPr>
          <p:spPr>
            <a:xfrm>
              <a:off x="2413000" y="396239"/>
              <a:ext cx="304800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Down Arrow 24"/>
            <p:cNvSpPr/>
            <p:nvPr/>
          </p:nvSpPr>
          <p:spPr>
            <a:xfrm>
              <a:off x="2870200" y="399513"/>
              <a:ext cx="304800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Down Arrow 25"/>
            <p:cNvSpPr/>
            <p:nvPr/>
          </p:nvSpPr>
          <p:spPr>
            <a:xfrm>
              <a:off x="3327400" y="399513"/>
              <a:ext cx="304800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Down Arrow 26"/>
            <p:cNvSpPr/>
            <p:nvPr/>
          </p:nvSpPr>
          <p:spPr>
            <a:xfrm>
              <a:off x="3804920" y="401319"/>
              <a:ext cx="304801" cy="41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Down Arrow 27"/>
            <p:cNvSpPr/>
            <p:nvPr/>
          </p:nvSpPr>
          <p:spPr>
            <a:xfrm>
              <a:off x="4262120" y="401319"/>
              <a:ext cx="304801" cy="41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Down Arrow 28"/>
            <p:cNvSpPr/>
            <p:nvPr/>
          </p:nvSpPr>
          <p:spPr>
            <a:xfrm>
              <a:off x="4719320" y="404593"/>
              <a:ext cx="304801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Down Arrow 29"/>
            <p:cNvSpPr/>
            <p:nvPr/>
          </p:nvSpPr>
          <p:spPr>
            <a:xfrm>
              <a:off x="5176520" y="404593"/>
              <a:ext cx="304801" cy="4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5400" y="136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3600"/>
                  </a:lnTo>
                  <a:lnTo>
                    <a:pt x="21600" y="13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TextBox 31"/>
            <p:cNvSpPr txBox="1"/>
            <p:nvPr/>
          </p:nvSpPr>
          <p:spPr>
            <a:xfrm>
              <a:off x="482600" y="1806"/>
              <a:ext cx="381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0</a:t>
              </a:r>
            </a:p>
          </p:txBody>
        </p:sp>
        <p:sp>
          <p:nvSpPr>
            <p:cNvPr id="197" name="TextBox 32"/>
            <p:cNvSpPr txBox="1"/>
            <p:nvPr/>
          </p:nvSpPr>
          <p:spPr>
            <a:xfrm>
              <a:off x="990600" y="5080"/>
              <a:ext cx="381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</a:t>
              </a:r>
            </a:p>
          </p:txBody>
        </p:sp>
        <p:sp>
          <p:nvSpPr>
            <p:cNvPr id="198" name="TextBox 33"/>
            <p:cNvSpPr txBox="1"/>
            <p:nvPr/>
          </p:nvSpPr>
          <p:spPr>
            <a:xfrm>
              <a:off x="1452880" y="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2</a:t>
              </a:r>
            </a:p>
          </p:txBody>
        </p:sp>
        <p:sp>
          <p:nvSpPr>
            <p:cNvPr id="199" name="TextBox 34"/>
            <p:cNvSpPr txBox="1"/>
            <p:nvPr/>
          </p:nvSpPr>
          <p:spPr>
            <a:xfrm>
              <a:off x="1899920" y="1016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3</a:t>
              </a:r>
            </a:p>
          </p:txBody>
        </p:sp>
        <p:sp>
          <p:nvSpPr>
            <p:cNvPr id="200" name="TextBox 35"/>
            <p:cNvSpPr txBox="1"/>
            <p:nvPr/>
          </p:nvSpPr>
          <p:spPr>
            <a:xfrm>
              <a:off x="2362200" y="5080"/>
              <a:ext cx="381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4</a:t>
              </a:r>
            </a:p>
          </p:txBody>
        </p:sp>
        <p:sp>
          <p:nvSpPr>
            <p:cNvPr id="201" name="TextBox 36"/>
            <p:cNvSpPr txBox="1"/>
            <p:nvPr/>
          </p:nvSpPr>
          <p:spPr>
            <a:xfrm>
              <a:off x="2819400" y="15240"/>
              <a:ext cx="381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5</a:t>
              </a:r>
            </a:p>
          </p:txBody>
        </p:sp>
        <p:sp>
          <p:nvSpPr>
            <p:cNvPr id="202" name="TextBox 37"/>
            <p:cNvSpPr txBox="1"/>
            <p:nvPr/>
          </p:nvSpPr>
          <p:spPr>
            <a:xfrm>
              <a:off x="3281679" y="1016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6</a:t>
              </a:r>
            </a:p>
          </p:txBody>
        </p:sp>
        <p:sp>
          <p:nvSpPr>
            <p:cNvPr id="203" name="TextBox 38"/>
            <p:cNvSpPr txBox="1"/>
            <p:nvPr/>
          </p:nvSpPr>
          <p:spPr>
            <a:xfrm>
              <a:off x="3728720" y="2032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7</a:t>
              </a:r>
            </a:p>
          </p:txBody>
        </p:sp>
        <p:sp>
          <p:nvSpPr>
            <p:cNvPr id="204" name="TextBox 39"/>
            <p:cNvSpPr txBox="1"/>
            <p:nvPr/>
          </p:nvSpPr>
          <p:spPr>
            <a:xfrm>
              <a:off x="4191000" y="15240"/>
              <a:ext cx="381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8</a:t>
              </a:r>
            </a:p>
          </p:txBody>
        </p:sp>
        <p:sp>
          <p:nvSpPr>
            <p:cNvPr id="205" name="TextBox 40"/>
            <p:cNvSpPr txBox="1"/>
            <p:nvPr/>
          </p:nvSpPr>
          <p:spPr>
            <a:xfrm>
              <a:off x="4648200" y="10160"/>
              <a:ext cx="381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9</a:t>
              </a:r>
            </a:p>
          </p:txBody>
        </p:sp>
        <p:sp>
          <p:nvSpPr>
            <p:cNvPr id="206" name="TextBox 41"/>
            <p:cNvSpPr txBox="1"/>
            <p:nvPr/>
          </p:nvSpPr>
          <p:spPr>
            <a:xfrm>
              <a:off x="5013960" y="20320"/>
              <a:ext cx="54356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10</a:t>
              </a:r>
            </a:p>
          </p:txBody>
        </p:sp>
        <p:sp>
          <p:nvSpPr>
            <p:cNvPr id="207" name="TextBox 42"/>
            <p:cNvSpPr txBox="1"/>
            <p:nvPr/>
          </p:nvSpPr>
          <p:spPr>
            <a:xfrm>
              <a:off x="5476240" y="15240"/>
              <a:ext cx="61468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3657600"/>
            <a:ext cx="8915400" cy="274427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a) </a:t>
            </a:r>
            <a:r>
              <a:rPr b="1"/>
              <a:t>Present Value of Capital Cost:   </a:t>
            </a:r>
            <a:r>
              <a:rPr b="1">
                <a:solidFill>
                  <a:srgbClr val="FFCC00"/>
                </a:solidFill>
              </a:rPr>
              <a:t>P</a:t>
            </a:r>
            <a:r>
              <a:rPr b="1" baseline="-25000">
                <a:solidFill>
                  <a:srgbClr val="FFCC00"/>
                </a:solidFill>
              </a:rPr>
              <a:t>capital</a:t>
            </a:r>
            <a:r>
              <a:rPr b="1">
                <a:solidFill>
                  <a:srgbClr val="FFCC00"/>
                </a:solidFill>
              </a:rPr>
              <a:t> </a:t>
            </a:r>
            <a:r>
              <a:rPr>
                <a:solidFill>
                  <a:srgbClr val="FFCC00"/>
                </a:solidFill>
              </a:rPr>
              <a:t>=  </a:t>
            </a:r>
            <a:r>
              <a:rPr b="1">
                <a:solidFill>
                  <a:srgbClr val="FFCC00"/>
                </a:solidFill>
              </a:rPr>
              <a:t>1000 M$</a:t>
            </a:r>
          </a:p>
          <a:p>
            <a:pPr>
              <a:defRPr sz="10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0">
                <a:solidFill>
                  <a:srgbClr val="FFFFFF"/>
                </a:solidFill>
              </a:rPr>
              <a:t>No conversion is necessary!   Because it's a cost right now, at time = 0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b) </a:t>
            </a:r>
            <a:r>
              <a:rPr b="1"/>
              <a:t>Present Value of Decomissioning Cost comes from its Future Value: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Conversion function is P/F (10%, 11 yrs) = 1 / (1+0.10)</a:t>
            </a:r>
            <a:r>
              <a:rPr baseline="30000"/>
              <a:t>11  </a:t>
            </a:r>
            <a:r>
              <a:t>= 0.3504   =&gt;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P</a:t>
            </a:r>
            <a:r>
              <a:rPr baseline="-25000"/>
              <a:t>decomissioning</a:t>
            </a:r>
            <a:r>
              <a:t> = 100 M$ x P/F (10%, 11 yrs) = 35.04 M$</a:t>
            </a:r>
          </a:p>
        </p:txBody>
      </p:sp>
      <p:sp>
        <p:nvSpPr>
          <p:cNvPr id="211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t> Step 1) Money needed up front =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Present Values </a:t>
            </a:r>
            <a:r>
              <a:t>of all costs:</a:t>
            </a:r>
          </a:p>
        </p:txBody>
      </p:sp>
      <p:grpSp>
        <p:nvGrpSpPr>
          <p:cNvPr id="241" name="Group 67"/>
          <p:cNvGrpSpPr/>
          <p:nvPr/>
        </p:nvGrpSpPr>
        <p:grpSpPr>
          <a:xfrm>
            <a:off x="761999" y="933594"/>
            <a:ext cx="7848601" cy="2108592"/>
            <a:chOff x="0" y="0"/>
            <a:chExt cx="7848600" cy="2108590"/>
          </a:xfrm>
        </p:grpSpPr>
        <p:sp>
          <p:nvSpPr>
            <p:cNvPr id="212" name="TextBox 68"/>
            <p:cNvSpPr txBox="1"/>
            <p:nvPr/>
          </p:nvSpPr>
          <p:spPr>
            <a:xfrm>
              <a:off x="4267200" y="1170224"/>
              <a:ext cx="35814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Decomissioning Cost = 100 M$</a:t>
              </a:r>
            </a:p>
          </p:txBody>
        </p:sp>
        <p:sp>
          <p:nvSpPr>
            <p:cNvPr id="213" name="Straight Arrow Connector 69"/>
            <p:cNvSpPr/>
            <p:nvPr/>
          </p:nvSpPr>
          <p:spPr>
            <a:xfrm>
              <a:off x="602774" y="307737"/>
              <a:ext cx="5727701" cy="13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Up Arrow 70"/>
            <p:cNvSpPr/>
            <p:nvPr/>
          </p:nvSpPr>
          <p:spPr>
            <a:xfrm rot="10800000" flipH="1">
              <a:off x="5664200" y="318350"/>
              <a:ext cx="304800" cy="76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9"/>
                  </a:moveTo>
                  <a:lnTo>
                    <a:pt x="10800" y="0"/>
                  </a:lnTo>
                  <a:lnTo>
                    <a:pt x="21600" y="4329"/>
                  </a:lnTo>
                  <a:lnTo>
                    <a:pt x="16200" y="4329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4329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Down Arrow 71"/>
            <p:cNvSpPr/>
            <p:nvPr/>
          </p:nvSpPr>
          <p:spPr>
            <a:xfrm>
              <a:off x="533400" y="318349"/>
              <a:ext cx="304800" cy="145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341"/>
                  </a:moveTo>
                  <a:lnTo>
                    <a:pt x="5400" y="1934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341"/>
                  </a:lnTo>
                  <a:lnTo>
                    <a:pt x="21600" y="1934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Down Arrow 72"/>
            <p:cNvSpPr/>
            <p:nvPr/>
          </p:nvSpPr>
          <p:spPr>
            <a:xfrm>
              <a:off x="1041400" y="335248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TextBox 73"/>
            <p:cNvSpPr txBox="1"/>
            <p:nvPr/>
          </p:nvSpPr>
          <p:spPr>
            <a:xfrm>
              <a:off x="0" y="1775850"/>
              <a:ext cx="25146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Capital Cost = 1000 M$</a:t>
              </a:r>
            </a:p>
          </p:txBody>
        </p:sp>
        <p:sp>
          <p:nvSpPr>
            <p:cNvPr id="218" name="TextBox 74"/>
            <p:cNvSpPr txBox="1"/>
            <p:nvPr/>
          </p:nvSpPr>
          <p:spPr>
            <a:xfrm>
              <a:off x="6477000" y="163540"/>
              <a:ext cx="762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Year</a:t>
              </a:r>
            </a:p>
          </p:txBody>
        </p:sp>
        <p:sp>
          <p:nvSpPr>
            <p:cNvPr id="219" name="Down Arrow 75"/>
            <p:cNvSpPr/>
            <p:nvPr/>
          </p:nvSpPr>
          <p:spPr>
            <a:xfrm>
              <a:off x="14986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Down Arrow 76"/>
            <p:cNvSpPr/>
            <p:nvPr/>
          </p:nvSpPr>
          <p:spPr>
            <a:xfrm>
              <a:off x="19558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TextBox 77"/>
            <p:cNvSpPr txBox="1"/>
            <p:nvPr/>
          </p:nvSpPr>
          <p:spPr>
            <a:xfrm>
              <a:off x="761999" y="790007"/>
              <a:ext cx="505748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Annual Operating Costs = 10 M$ </a:t>
              </a:r>
            </a:p>
          </p:txBody>
        </p:sp>
        <p:sp>
          <p:nvSpPr>
            <p:cNvPr id="222" name="Down Arrow 78"/>
            <p:cNvSpPr/>
            <p:nvPr/>
          </p:nvSpPr>
          <p:spPr>
            <a:xfrm>
              <a:off x="24130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Down Arrow 79"/>
            <p:cNvSpPr/>
            <p:nvPr/>
          </p:nvSpPr>
          <p:spPr>
            <a:xfrm>
              <a:off x="2870200" y="332244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Down Arrow 80"/>
            <p:cNvSpPr/>
            <p:nvPr/>
          </p:nvSpPr>
          <p:spPr>
            <a:xfrm>
              <a:off x="3327400" y="332244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Down Arrow 81"/>
            <p:cNvSpPr/>
            <p:nvPr/>
          </p:nvSpPr>
          <p:spPr>
            <a:xfrm>
              <a:off x="3804920" y="333746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Down Arrow 82"/>
            <p:cNvSpPr/>
            <p:nvPr/>
          </p:nvSpPr>
          <p:spPr>
            <a:xfrm>
              <a:off x="4262120" y="333746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Down Arrow 83"/>
            <p:cNvSpPr/>
            <p:nvPr/>
          </p:nvSpPr>
          <p:spPr>
            <a:xfrm>
              <a:off x="4719320" y="336469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Down Arrow 84"/>
            <p:cNvSpPr/>
            <p:nvPr/>
          </p:nvSpPr>
          <p:spPr>
            <a:xfrm>
              <a:off x="5176520" y="336469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TextBox 85"/>
            <p:cNvSpPr txBox="1"/>
            <p:nvPr/>
          </p:nvSpPr>
          <p:spPr>
            <a:xfrm>
              <a:off x="482600" y="1501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0</a:t>
              </a:r>
            </a:p>
          </p:txBody>
        </p:sp>
        <p:sp>
          <p:nvSpPr>
            <p:cNvPr id="230" name="TextBox 86"/>
            <p:cNvSpPr txBox="1"/>
            <p:nvPr/>
          </p:nvSpPr>
          <p:spPr>
            <a:xfrm>
              <a:off x="990600" y="4224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</a:t>
              </a:r>
            </a:p>
          </p:txBody>
        </p:sp>
        <p:sp>
          <p:nvSpPr>
            <p:cNvPr id="231" name="TextBox 87"/>
            <p:cNvSpPr txBox="1"/>
            <p:nvPr/>
          </p:nvSpPr>
          <p:spPr>
            <a:xfrm>
              <a:off x="1452880" y="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2</a:t>
              </a:r>
            </a:p>
          </p:txBody>
        </p:sp>
        <p:sp>
          <p:nvSpPr>
            <p:cNvPr id="232" name="TextBox 88"/>
            <p:cNvSpPr txBox="1"/>
            <p:nvPr/>
          </p:nvSpPr>
          <p:spPr>
            <a:xfrm>
              <a:off x="1899920" y="844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3</a:t>
              </a:r>
            </a:p>
          </p:txBody>
        </p:sp>
        <p:sp>
          <p:nvSpPr>
            <p:cNvPr id="233" name="TextBox 89"/>
            <p:cNvSpPr txBox="1"/>
            <p:nvPr/>
          </p:nvSpPr>
          <p:spPr>
            <a:xfrm>
              <a:off x="2362200" y="4224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4</a:t>
              </a:r>
            </a:p>
          </p:txBody>
        </p:sp>
        <p:sp>
          <p:nvSpPr>
            <p:cNvPr id="234" name="TextBox 90"/>
            <p:cNvSpPr txBox="1"/>
            <p:nvPr/>
          </p:nvSpPr>
          <p:spPr>
            <a:xfrm>
              <a:off x="2819400" y="12673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5</a:t>
              </a:r>
            </a:p>
          </p:txBody>
        </p:sp>
        <p:sp>
          <p:nvSpPr>
            <p:cNvPr id="235" name="TextBox 91"/>
            <p:cNvSpPr txBox="1"/>
            <p:nvPr/>
          </p:nvSpPr>
          <p:spPr>
            <a:xfrm>
              <a:off x="3281679" y="844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6</a:t>
              </a:r>
            </a:p>
          </p:txBody>
        </p:sp>
        <p:sp>
          <p:nvSpPr>
            <p:cNvPr id="236" name="TextBox 92"/>
            <p:cNvSpPr txBox="1"/>
            <p:nvPr/>
          </p:nvSpPr>
          <p:spPr>
            <a:xfrm>
              <a:off x="3728720" y="1689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7</a:t>
              </a:r>
            </a:p>
          </p:txBody>
        </p:sp>
        <p:sp>
          <p:nvSpPr>
            <p:cNvPr id="237" name="TextBox 93"/>
            <p:cNvSpPr txBox="1"/>
            <p:nvPr/>
          </p:nvSpPr>
          <p:spPr>
            <a:xfrm>
              <a:off x="4191000" y="12673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8</a:t>
              </a:r>
            </a:p>
          </p:txBody>
        </p:sp>
        <p:sp>
          <p:nvSpPr>
            <p:cNvPr id="238" name="TextBox 94"/>
            <p:cNvSpPr txBox="1"/>
            <p:nvPr/>
          </p:nvSpPr>
          <p:spPr>
            <a:xfrm>
              <a:off x="4648200" y="8449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9</a:t>
              </a:r>
            </a:p>
          </p:txBody>
        </p:sp>
        <p:sp>
          <p:nvSpPr>
            <p:cNvPr id="239" name="TextBox 95"/>
            <p:cNvSpPr txBox="1"/>
            <p:nvPr/>
          </p:nvSpPr>
          <p:spPr>
            <a:xfrm>
              <a:off x="5013960" y="16899"/>
              <a:ext cx="54356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10</a:t>
              </a:r>
            </a:p>
          </p:txBody>
        </p:sp>
        <p:sp>
          <p:nvSpPr>
            <p:cNvPr id="240" name="TextBox 96"/>
            <p:cNvSpPr txBox="1"/>
            <p:nvPr/>
          </p:nvSpPr>
          <p:spPr>
            <a:xfrm>
              <a:off x="5476240" y="12673"/>
              <a:ext cx="61468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Plus Present Value of all those annual costs:</a:t>
            </a:r>
          </a:p>
        </p:txBody>
      </p:sp>
      <p:sp>
        <p:nvSpPr>
          <p:cNvPr id="24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276600"/>
            <a:ext cx="8763000" cy="3352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c) </a:t>
            </a:r>
            <a:r>
              <a:rPr b="1"/>
              <a:t>Present Value of Annual Operating Costs:  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String of payments ~ Uniform Payment Series with U = 10 M$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Convert this to the Present Value (of the corresponding loan/investment) with: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P/U (i=10% = 0.1, n=10 yrs) = [1 – (1+0.1)</a:t>
            </a:r>
            <a:r>
              <a:rPr baseline="30000"/>
              <a:t>-10</a:t>
            </a:r>
            <a:r>
              <a:t>] / 0.01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textbook (or my tables at end of this lecture) P/U (10 yrs, 10%) = 6.1446,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P</a:t>
            </a:r>
            <a:r>
              <a:rPr b="1" baseline="-25000">
                <a:solidFill>
                  <a:srgbClr val="FFCC00"/>
                </a:solidFill>
              </a:rPr>
              <a:t>operating costs </a:t>
            </a:r>
            <a:r>
              <a:rPr b="1">
                <a:solidFill>
                  <a:srgbClr val="FFCC00"/>
                </a:solidFill>
              </a:rPr>
              <a:t>= 10 M$ x P/U (10%, 10 yrs) = 61.446 M$</a:t>
            </a:r>
          </a:p>
        </p:txBody>
      </p:sp>
      <p:grpSp>
        <p:nvGrpSpPr>
          <p:cNvPr id="274" name="Group 21"/>
          <p:cNvGrpSpPr/>
          <p:nvPr/>
        </p:nvGrpSpPr>
        <p:grpSpPr>
          <a:xfrm>
            <a:off x="761999" y="837074"/>
            <a:ext cx="7848601" cy="2108592"/>
            <a:chOff x="0" y="0"/>
            <a:chExt cx="7848600" cy="2108590"/>
          </a:xfrm>
        </p:grpSpPr>
        <p:sp>
          <p:nvSpPr>
            <p:cNvPr id="245" name="TextBox 22"/>
            <p:cNvSpPr txBox="1"/>
            <p:nvPr/>
          </p:nvSpPr>
          <p:spPr>
            <a:xfrm>
              <a:off x="4267200" y="1170224"/>
              <a:ext cx="35814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Decommissioning Cost = 100 M$</a:t>
              </a:r>
            </a:p>
          </p:txBody>
        </p:sp>
        <p:sp>
          <p:nvSpPr>
            <p:cNvPr id="246" name="Straight Arrow Connector 23"/>
            <p:cNvSpPr/>
            <p:nvPr/>
          </p:nvSpPr>
          <p:spPr>
            <a:xfrm>
              <a:off x="602774" y="307737"/>
              <a:ext cx="5727701" cy="13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Up Arrow 24"/>
            <p:cNvSpPr/>
            <p:nvPr/>
          </p:nvSpPr>
          <p:spPr>
            <a:xfrm rot="10800000" flipH="1">
              <a:off x="5664200" y="318350"/>
              <a:ext cx="304800" cy="76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9"/>
                  </a:moveTo>
                  <a:lnTo>
                    <a:pt x="10800" y="0"/>
                  </a:lnTo>
                  <a:lnTo>
                    <a:pt x="21600" y="4329"/>
                  </a:lnTo>
                  <a:lnTo>
                    <a:pt x="16200" y="4329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4329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Down Arrow 25"/>
            <p:cNvSpPr/>
            <p:nvPr/>
          </p:nvSpPr>
          <p:spPr>
            <a:xfrm>
              <a:off x="533400" y="318349"/>
              <a:ext cx="304800" cy="145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341"/>
                  </a:moveTo>
                  <a:lnTo>
                    <a:pt x="5400" y="1934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341"/>
                  </a:lnTo>
                  <a:lnTo>
                    <a:pt x="21600" y="1934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Down Arrow 26"/>
            <p:cNvSpPr/>
            <p:nvPr/>
          </p:nvSpPr>
          <p:spPr>
            <a:xfrm>
              <a:off x="1041400" y="335248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TextBox 27"/>
            <p:cNvSpPr txBox="1"/>
            <p:nvPr/>
          </p:nvSpPr>
          <p:spPr>
            <a:xfrm>
              <a:off x="0" y="1775850"/>
              <a:ext cx="25146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Capital Cost = 1000 M$</a:t>
              </a:r>
            </a:p>
          </p:txBody>
        </p:sp>
        <p:sp>
          <p:nvSpPr>
            <p:cNvPr id="251" name="TextBox 28"/>
            <p:cNvSpPr txBox="1"/>
            <p:nvPr/>
          </p:nvSpPr>
          <p:spPr>
            <a:xfrm>
              <a:off x="6477000" y="163540"/>
              <a:ext cx="762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Year</a:t>
              </a:r>
            </a:p>
          </p:txBody>
        </p:sp>
        <p:sp>
          <p:nvSpPr>
            <p:cNvPr id="252" name="Down Arrow 29"/>
            <p:cNvSpPr/>
            <p:nvPr/>
          </p:nvSpPr>
          <p:spPr>
            <a:xfrm>
              <a:off x="14986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Down Arrow 30"/>
            <p:cNvSpPr/>
            <p:nvPr/>
          </p:nvSpPr>
          <p:spPr>
            <a:xfrm>
              <a:off x="19558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TextBox 31"/>
            <p:cNvSpPr txBox="1"/>
            <p:nvPr/>
          </p:nvSpPr>
          <p:spPr>
            <a:xfrm>
              <a:off x="761999" y="790007"/>
              <a:ext cx="505748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Annual Operating Costs = 10 M$ </a:t>
              </a:r>
            </a:p>
          </p:txBody>
        </p:sp>
        <p:sp>
          <p:nvSpPr>
            <p:cNvPr id="255" name="Down Arrow 32"/>
            <p:cNvSpPr/>
            <p:nvPr/>
          </p:nvSpPr>
          <p:spPr>
            <a:xfrm>
              <a:off x="24130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Down Arrow 33"/>
            <p:cNvSpPr/>
            <p:nvPr/>
          </p:nvSpPr>
          <p:spPr>
            <a:xfrm>
              <a:off x="2870200" y="332244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Down Arrow 34"/>
            <p:cNvSpPr/>
            <p:nvPr/>
          </p:nvSpPr>
          <p:spPr>
            <a:xfrm>
              <a:off x="3327400" y="332244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Down Arrow 35"/>
            <p:cNvSpPr/>
            <p:nvPr/>
          </p:nvSpPr>
          <p:spPr>
            <a:xfrm>
              <a:off x="3804920" y="333746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Down Arrow 37"/>
            <p:cNvSpPr/>
            <p:nvPr/>
          </p:nvSpPr>
          <p:spPr>
            <a:xfrm>
              <a:off x="4262120" y="333746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Down Arrow 38"/>
            <p:cNvSpPr/>
            <p:nvPr/>
          </p:nvSpPr>
          <p:spPr>
            <a:xfrm>
              <a:off x="4719320" y="336469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Down Arrow 39"/>
            <p:cNvSpPr/>
            <p:nvPr/>
          </p:nvSpPr>
          <p:spPr>
            <a:xfrm>
              <a:off x="5176520" y="336469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TextBox 40"/>
            <p:cNvSpPr txBox="1"/>
            <p:nvPr/>
          </p:nvSpPr>
          <p:spPr>
            <a:xfrm>
              <a:off x="482600" y="1501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0</a:t>
              </a:r>
            </a:p>
          </p:txBody>
        </p:sp>
        <p:sp>
          <p:nvSpPr>
            <p:cNvPr id="263" name="TextBox 41"/>
            <p:cNvSpPr txBox="1"/>
            <p:nvPr/>
          </p:nvSpPr>
          <p:spPr>
            <a:xfrm>
              <a:off x="990600" y="4224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</a:t>
              </a:r>
            </a:p>
          </p:txBody>
        </p:sp>
        <p:sp>
          <p:nvSpPr>
            <p:cNvPr id="264" name="TextBox 42"/>
            <p:cNvSpPr txBox="1"/>
            <p:nvPr/>
          </p:nvSpPr>
          <p:spPr>
            <a:xfrm>
              <a:off x="1452880" y="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2</a:t>
              </a:r>
            </a:p>
          </p:txBody>
        </p:sp>
        <p:sp>
          <p:nvSpPr>
            <p:cNvPr id="265" name="TextBox 43"/>
            <p:cNvSpPr txBox="1"/>
            <p:nvPr/>
          </p:nvSpPr>
          <p:spPr>
            <a:xfrm>
              <a:off x="1899920" y="844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3</a:t>
              </a:r>
            </a:p>
          </p:txBody>
        </p:sp>
        <p:sp>
          <p:nvSpPr>
            <p:cNvPr id="266" name="TextBox 44"/>
            <p:cNvSpPr txBox="1"/>
            <p:nvPr/>
          </p:nvSpPr>
          <p:spPr>
            <a:xfrm>
              <a:off x="2362200" y="4224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4</a:t>
              </a:r>
            </a:p>
          </p:txBody>
        </p:sp>
        <p:sp>
          <p:nvSpPr>
            <p:cNvPr id="267" name="TextBox 45"/>
            <p:cNvSpPr txBox="1"/>
            <p:nvPr/>
          </p:nvSpPr>
          <p:spPr>
            <a:xfrm>
              <a:off x="2819400" y="12673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5</a:t>
              </a:r>
            </a:p>
          </p:txBody>
        </p:sp>
        <p:sp>
          <p:nvSpPr>
            <p:cNvPr id="268" name="TextBox 46"/>
            <p:cNvSpPr txBox="1"/>
            <p:nvPr/>
          </p:nvSpPr>
          <p:spPr>
            <a:xfrm>
              <a:off x="3281679" y="844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6</a:t>
              </a:r>
            </a:p>
          </p:txBody>
        </p:sp>
        <p:sp>
          <p:nvSpPr>
            <p:cNvPr id="269" name="TextBox 47"/>
            <p:cNvSpPr txBox="1"/>
            <p:nvPr/>
          </p:nvSpPr>
          <p:spPr>
            <a:xfrm>
              <a:off x="3728720" y="1689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7</a:t>
              </a:r>
            </a:p>
          </p:txBody>
        </p:sp>
        <p:sp>
          <p:nvSpPr>
            <p:cNvPr id="270" name="TextBox 48"/>
            <p:cNvSpPr txBox="1"/>
            <p:nvPr/>
          </p:nvSpPr>
          <p:spPr>
            <a:xfrm>
              <a:off x="4191000" y="12673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8</a:t>
              </a:r>
            </a:p>
          </p:txBody>
        </p:sp>
        <p:sp>
          <p:nvSpPr>
            <p:cNvPr id="271" name="TextBox 49"/>
            <p:cNvSpPr txBox="1"/>
            <p:nvPr/>
          </p:nvSpPr>
          <p:spPr>
            <a:xfrm>
              <a:off x="4648200" y="8449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9</a:t>
              </a:r>
            </a:p>
          </p:txBody>
        </p:sp>
        <p:sp>
          <p:nvSpPr>
            <p:cNvPr id="272" name="TextBox 50"/>
            <p:cNvSpPr txBox="1"/>
            <p:nvPr/>
          </p:nvSpPr>
          <p:spPr>
            <a:xfrm>
              <a:off x="5013960" y="16899"/>
              <a:ext cx="54356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10</a:t>
              </a:r>
            </a:p>
          </p:txBody>
        </p:sp>
        <p:sp>
          <p:nvSpPr>
            <p:cNvPr id="273" name="TextBox 51"/>
            <p:cNvSpPr txBox="1"/>
            <p:nvPr/>
          </p:nvSpPr>
          <p:spPr>
            <a:xfrm>
              <a:off x="5476240" y="12673"/>
              <a:ext cx="61468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Completed "Net Present Value" calculation:</a:t>
            </a:r>
          </a:p>
        </p:txBody>
      </p:sp>
      <p:sp>
        <p:nvSpPr>
          <p:cNvPr id="27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200400"/>
            <a:ext cx="8915400" cy="3414792"/>
          </a:xfrm>
          <a:prstGeom prst="rect">
            <a:avLst/>
          </a:prstGeom>
        </p:spPr>
        <p:txBody>
          <a:bodyPr/>
          <a:lstStyle/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Net Present Value of the above total cash flow = Sum of present values: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NPV </a:t>
            </a:r>
            <a:r>
              <a:rPr b="0">
                <a:solidFill>
                  <a:srgbClr val="FFFFFF"/>
                </a:solidFill>
              </a:rPr>
              <a:t>	</a:t>
            </a:r>
            <a:r>
              <a:t>=</a:t>
            </a:r>
            <a:r>
              <a:rPr b="0">
                <a:solidFill>
                  <a:srgbClr val="FFFFFF"/>
                </a:solidFill>
              </a:rPr>
              <a:t> </a:t>
            </a:r>
            <a:r>
              <a:t>P</a:t>
            </a:r>
            <a:r>
              <a:rPr baseline="-25999"/>
              <a:t>capital cost </a:t>
            </a:r>
            <a:r>
              <a:t>+ P</a:t>
            </a:r>
            <a:r>
              <a:rPr baseline="-25999"/>
              <a:t>operating costs </a:t>
            </a:r>
            <a:r>
              <a:t>+ P</a:t>
            </a:r>
            <a:r>
              <a:rPr baseline="-25999"/>
              <a:t>decommissioning costs </a:t>
            </a:r>
          </a:p>
          <a:p>
            <a:pPr defTabSz="868680"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= 1000 M$ + 10 M$ P/U (10%, 10yrs) + 100 M$ P/F (10%, 11 yrs)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= 1000 M$ + 10 M$ (6.1446) + 100 M$ (0.3504) 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= 1000 M$ + 61.44 M$ + 35.04 M$ = </a:t>
            </a:r>
            <a:r>
              <a:rPr b="1">
                <a:solidFill>
                  <a:srgbClr val="FFCC00"/>
                </a:solidFill>
              </a:rPr>
              <a:t>1096.48 M$</a:t>
            </a:r>
          </a:p>
          <a:p>
            <a:pPr defTabSz="868680"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Compare this to simple sum of costs (which ignores the "time value of money"):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Simple Sum of Costs = 1000 M$ + 10 x 10 M$ + 100 M$ = </a:t>
            </a:r>
            <a:r>
              <a:rPr>
                <a:solidFill>
                  <a:srgbClr val="FFCC00"/>
                </a:solidFill>
              </a:rPr>
              <a:t>1200 M$</a:t>
            </a:r>
          </a:p>
        </p:txBody>
      </p:sp>
      <p:grpSp>
        <p:nvGrpSpPr>
          <p:cNvPr id="307" name="Group 20"/>
          <p:cNvGrpSpPr/>
          <p:nvPr/>
        </p:nvGrpSpPr>
        <p:grpSpPr>
          <a:xfrm>
            <a:off x="761999" y="762000"/>
            <a:ext cx="7848601" cy="2108591"/>
            <a:chOff x="0" y="0"/>
            <a:chExt cx="7848600" cy="2108590"/>
          </a:xfrm>
        </p:grpSpPr>
        <p:sp>
          <p:nvSpPr>
            <p:cNvPr id="278" name="TextBox 21"/>
            <p:cNvSpPr txBox="1"/>
            <p:nvPr/>
          </p:nvSpPr>
          <p:spPr>
            <a:xfrm>
              <a:off x="4267200" y="1170224"/>
              <a:ext cx="35814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Decommissioning Cost = 100 M$</a:t>
              </a:r>
            </a:p>
          </p:txBody>
        </p:sp>
        <p:sp>
          <p:nvSpPr>
            <p:cNvPr id="279" name="Straight Arrow Connector 22"/>
            <p:cNvSpPr/>
            <p:nvPr/>
          </p:nvSpPr>
          <p:spPr>
            <a:xfrm>
              <a:off x="602774" y="307737"/>
              <a:ext cx="5727701" cy="13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Up Arrow 23"/>
            <p:cNvSpPr/>
            <p:nvPr/>
          </p:nvSpPr>
          <p:spPr>
            <a:xfrm rot="10800000" flipH="1">
              <a:off x="5664200" y="318350"/>
              <a:ext cx="304800" cy="76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9"/>
                  </a:moveTo>
                  <a:lnTo>
                    <a:pt x="10800" y="0"/>
                  </a:lnTo>
                  <a:lnTo>
                    <a:pt x="21600" y="4329"/>
                  </a:lnTo>
                  <a:lnTo>
                    <a:pt x="16200" y="4329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4329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Down Arrow 24"/>
            <p:cNvSpPr/>
            <p:nvPr/>
          </p:nvSpPr>
          <p:spPr>
            <a:xfrm>
              <a:off x="533400" y="318349"/>
              <a:ext cx="304800" cy="145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341"/>
                  </a:moveTo>
                  <a:lnTo>
                    <a:pt x="5400" y="1934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341"/>
                  </a:lnTo>
                  <a:lnTo>
                    <a:pt x="21600" y="1934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Down Arrow 25"/>
            <p:cNvSpPr/>
            <p:nvPr/>
          </p:nvSpPr>
          <p:spPr>
            <a:xfrm>
              <a:off x="1041400" y="335248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TextBox 26"/>
            <p:cNvSpPr txBox="1"/>
            <p:nvPr/>
          </p:nvSpPr>
          <p:spPr>
            <a:xfrm>
              <a:off x="0" y="1775850"/>
              <a:ext cx="25146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Capital Cost = 1000 M$</a:t>
              </a:r>
            </a:p>
          </p:txBody>
        </p:sp>
        <p:sp>
          <p:nvSpPr>
            <p:cNvPr id="284" name="TextBox 27"/>
            <p:cNvSpPr txBox="1"/>
            <p:nvPr/>
          </p:nvSpPr>
          <p:spPr>
            <a:xfrm>
              <a:off x="6477000" y="163540"/>
              <a:ext cx="762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Year</a:t>
              </a:r>
            </a:p>
          </p:txBody>
        </p:sp>
        <p:sp>
          <p:nvSpPr>
            <p:cNvPr id="285" name="Down Arrow 28"/>
            <p:cNvSpPr/>
            <p:nvPr/>
          </p:nvSpPr>
          <p:spPr>
            <a:xfrm>
              <a:off x="14986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Down Arrow 29"/>
            <p:cNvSpPr/>
            <p:nvPr/>
          </p:nvSpPr>
          <p:spPr>
            <a:xfrm>
              <a:off x="19558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TextBox 30"/>
            <p:cNvSpPr txBox="1"/>
            <p:nvPr/>
          </p:nvSpPr>
          <p:spPr>
            <a:xfrm>
              <a:off x="761999" y="790007"/>
              <a:ext cx="505748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Annual Operating Costs = 10 M$ </a:t>
              </a:r>
            </a:p>
          </p:txBody>
        </p:sp>
        <p:sp>
          <p:nvSpPr>
            <p:cNvPr id="288" name="Down Arrow 31"/>
            <p:cNvSpPr/>
            <p:nvPr/>
          </p:nvSpPr>
          <p:spPr>
            <a:xfrm>
              <a:off x="2413000" y="329521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Down Arrow 32"/>
            <p:cNvSpPr/>
            <p:nvPr/>
          </p:nvSpPr>
          <p:spPr>
            <a:xfrm>
              <a:off x="2870200" y="332244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Down Arrow 33"/>
            <p:cNvSpPr/>
            <p:nvPr/>
          </p:nvSpPr>
          <p:spPr>
            <a:xfrm>
              <a:off x="3327400" y="332244"/>
              <a:ext cx="304800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Down Arrow 34"/>
            <p:cNvSpPr/>
            <p:nvPr/>
          </p:nvSpPr>
          <p:spPr>
            <a:xfrm>
              <a:off x="3804920" y="333746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Down Arrow 35"/>
            <p:cNvSpPr/>
            <p:nvPr/>
          </p:nvSpPr>
          <p:spPr>
            <a:xfrm>
              <a:off x="4262120" y="333746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Down Arrow 36"/>
            <p:cNvSpPr/>
            <p:nvPr/>
          </p:nvSpPr>
          <p:spPr>
            <a:xfrm>
              <a:off x="4719320" y="336469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Down Arrow 54"/>
            <p:cNvSpPr/>
            <p:nvPr/>
          </p:nvSpPr>
          <p:spPr>
            <a:xfrm>
              <a:off x="5176520" y="336469"/>
              <a:ext cx="3048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0"/>
                  </a:moveTo>
                  <a:lnTo>
                    <a:pt x="5400" y="1198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980"/>
                  </a:lnTo>
                  <a:lnTo>
                    <a:pt x="21600" y="119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TextBox 55"/>
            <p:cNvSpPr txBox="1"/>
            <p:nvPr/>
          </p:nvSpPr>
          <p:spPr>
            <a:xfrm>
              <a:off x="482600" y="1501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0</a:t>
              </a:r>
            </a:p>
          </p:txBody>
        </p:sp>
        <p:sp>
          <p:nvSpPr>
            <p:cNvPr id="296" name="TextBox 56"/>
            <p:cNvSpPr txBox="1"/>
            <p:nvPr/>
          </p:nvSpPr>
          <p:spPr>
            <a:xfrm>
              <a:off x="990600" y="4224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</a:t>
              </a:r>
            </a:p>
          </p:txBody>
        </p:sp>
        <p:sp>
          <p:nvSpPr>
            <p:cNvPr id="297" name="TextBox 57"/>
            <p:cNvSpPr txBox="1"/>
            <p:nvPr/>
          </p:nvSpPr>
          <p:spPr>
            <a:xfrm>
              <a:off x="1452880" y="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2</a:t>
              </a:r>
            </a:p>
          </p:txBody>
        </p:sp>
        <p:sp>
          <p:nvSpPr>
            <p:cNvPr id="298" name="TextBox 58"/>
            <p:cNvSpPr txBox="1"/>
            <p:nvPr/>
          </p:nvSpPr>
          <p:spPr>
            <a:xfrm>
              <a:off x="1899920" y="844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3</a:t>
              </a:r>
            </a:p>
          </p:txBody>
        </p:sp>
        <p:sp>
          <p:nvSpPr>
            <p:cNvPr id="299" name="TextBox 59"/>
            <p:cNvSpPr txBox="1"/>
            <p:nvPr/>
          </p:nvSpPr>
          <p:spPr>
            <a:xfrm>
              <a:off x="2362200" y="4224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4</a:t>
              </a:r>
            </a:p>
          </p:txBody>
        </p:sp>
        <p:sp>
          <p:nvSpPr>
            <p:cNvPr id="300" name="TextBox 60"/>
            <p:cNvSpPr txBox="1"/>
            <p:nvPr/>
          </p:nvSpPr>
          <p:spPr>
            <a:xfrm>
              <a:off x="2819400" y="12673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5</a:t>
              </a:r>
            </a:p>
          </p:txBody>
        </p:sp>
        <p:sp>
          <p:nvSpPr>
            <p:cNvPr id="301" name="TextBox 61"/>
            <p:cNvSpPr txBox="1"/>
            <p:nvPr/>
          </p:nvSpPr>
          <p:spPr>
            <a:xfrm>
              <a:off x="3281679" y="844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6</a:t>
              </a:r>
            </a:p>
          </p:txBody>
        </p:sp>
        <p:sp>
          <p:nvSpPr>
            <p:cNvPr id="302" name="TextBox 62"/>
            <p:cNvSpPr txBox="1"/>
            <p:nvPr/>
          </p:nvSpPr>
          <p:spPr>
            <a:xfrm>
              <a:off x="3728720" y="16899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7</a:t>
              </a:r>
            </a:p>
          </p:txBody>
        </p:sp>
        <p:sp>
          <p:nvSpPr>
            <p:cNvPr id="303" name="TextBox 63"/>
            <p:cNvSpPr txBox="1"/>
            <p:nvPr/>
          </p:nvSpPr>
          <p:spPr>
            <a:xfrm>
              <a:off x="4191000" y="12673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8</a:t>
              </a:r>
            </a:p>
          </p:txBody>
        </p:sp>
        <p:sp>
          <p:nvSpPr>
            <p:cNvPr id="304" name="TextBox 64"/>
            <p:cNvSpPr txBox="1"/>
            <p:nvPr/>
          </p:nvSpPr>
          <p:spPr>
            <a:xfrm>
              <a:off x="4648200" y="8449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9</a:t>
              </a:r>
            </a:p>
          </p:txBody>
        </p:sp>
        <p:sp>
          <p:nvSpPr>
            <p:cNvPr id="305" name="TextBox 65"/>
            <p:cNvSpPr txBox="1"/>
            <p:nvPr/>
          </p:nvSpPr>
          <p:spPr>
            <a:xfrm>
              <a:off x="5013960" y="16899"/>
              <a:ext cx="54356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10</a:t>
              </a:r>
            </a:p>
          </p:txBody>
        </p:sp>
        <p:sp>
          <p:nvSpPr>
            <p:cNvPr id="306" name="TextBox 66"/>
            <p:cNvSpPr txBox="1"/>
            <p:nvPr/>
          </p:nvSpPr>
          <p:spPr>
            <a:xfrm>
              <a:off x="5476240" y="12673"/>
              <a:ext cx="61468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Step 2) Annual cost of loan to cover that up front cost</a:t>
            </a:r>
          </a:p>
        </p:txBody>
      </p:sp>
      <p:grpSp>
        <p:nvGrpSpPr>
          <p:cNvPr id="337" name="Group 20"/>
          <p:cNvGrpSpPr/>
          <p:nvPr/>
        </p:nvGrpSpPr>
        <p:grpSpPr>
          <a:xfrm>
            <a:off x="380999" y="685801"/>
            <a:ext cx="7467601" cy="2060714"/>
            <a:chOff x="0" y="0"/>
            <a:chExt cx="7467600" cy="2060713"/>
          </a:xfrm>
        </p:grpSpPr>
        <p:sp>
          <p:nvSpPr>
            <p:cNvPr id="310" name="Straight Arrow Connector 22"/>
            <p:cNvSpPr/>
            <p:nvPr/>
          </p:nvSpPr>
          <p:spPr>
            <a:xfrm>
              <a:off x="831374" y="299442"/>
              <a:ext cx="5727701" cy="128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Down Arrow 24"/>
            <p:cNvSpPr/>
            <p:nvPr/>
          </p:nvSpPr>
          <p:spPr>
            <a:xfrm>
              <a:off x="762000" y="309767"/>
              <a:ext cx="304800" cy="141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79"/>
                  </a:moveTo>
                  <a:lnTo>
                    <a:pt x="5400" y="19279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279"/>
                  </a:lnTo>
                  <a:lnTo>
                    <a:pt x="21600" y="19279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Down Arrow 25"/>
            <p:cNvSpPr/>
            <p:nvPr/>
          </p:nvSpPr>
          <p:spPr>
            <a:xfrm>
              <a:off x="1270000" y="326210"/>
              <a:ext cx="304800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TextBox 26"/>
            <p:cNvSpPr txBox="1"/>
            <p:nvPr/>
          </p:nvSpPr>
          <p:spPr>
            <a:xfrm>
              <a:off x="0" y="1727973"/>
              <a:ext cx="3810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Up front cost = NPV = 1096.48 M$</a:t>
              </a:r>
            </a:p>
          </p:txBody>
        </p:sp>
        <p:sp>
          <p:nvSpPr>
            <p:cNvPr id="314" name="TextBox 27"/>
            <p:cNvSpPr txBox="1"/>
            <p:nvPr/>
          </p:nvSpPr>
          <p:spPr>
            <a:xfrm>
              <a:off x="6705600" y="159131"/>
              <a:ext cx="762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Year</a:t>
              </a:r>
            </a:p>
          </p:txBody>
        </p:sp>
        <p:sp>
          <p:nvSpPr>
            <p:cNvPr id="315" name="Down Arrow 28"/>
            <p:cNvSpPr/>
            <p:nvPr/>
          </p:nvSpPr>
          <p:spPr>
            <a:xfrm>
              <a:off x="1727200" y="320637"/>
              <a:ext cx="304800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Down Arrow 29"/>
            <p:cNvSpPr/>
            <p:nvPr/>
          </p:nvSpPr>
          <p:spPr>
            <a:xfrm>
              <a:off x="2184400" y="320637"/>
              <a:ext cx="304800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TextBox 30"/>
            <p:cNvSpPr txBox="1"/>
            <p:nvPr/>
          </p:nvSpPr>
          <p:spPr>
            <a:xfrm>
              <a:off x="990599" y="768708"/>
              <a:ext cx="505748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0000"/>
                  </a:solidFill>
                </a:defRPr>
              </a:lvl1pPr>
            </a:lstStyle>
            <a:p>
              <a:r>
                <a:t>Loan payments? </a:t>
              </a:r>
            </a:p>
          </p:txBody>
        </p:sp>
        <p:sp>
          <p:nvSpPr>
            <p:cNvPr id="318" name="Down Arrow 31"/>
            <p:cNvSpPr/>
            <p:nvPr/>
          </p:nvSpPr>
          <p:spPr>
            <a:xfrm>
              <a:off x="2641600" y="320637"/>
              <a:ext cx="304800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Down Arrow 32"/>
            <p:cNvSpPr/>
            <p:nvPr/>
          </p:nvSpPr>
          <p:spPr>
            <a:xfrm>
              <a:off x="3098800" y="323287"/>
              <a:ext cx="304800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Down Arrow 33"/>
            <p:cNvSpPr/>
            <p:nvPr/>
          </p:nvSpPr>
          <p:spPr>
            <a:xfrm>
              <a:off x="3556000" y="323287"/>
              <a:ext cx="304800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Down Arrow 34"/>
            <p:cNvSpPr/>
            <p:nvPr/>
          </p:nvSpPr>
          <p:spPr>
            <a:xfrm>
              <a:off x="4033520" y="324748"/>
              <a:ext cx="304801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Down Arrow 35"/>
            <p:cNvSpPr/>
            <p:nvPr/>
          </p:nvSpPr>
          <p:spPr>
            <a:xfrm>
              <a:off x="4490720" y="324748"/>
              <a:ext cx="304801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Down Arrow 36"/>
            <p:cNvSpPr/>
            <p:nvPr/>
          </p:nvSpPr>
          <p:spPr>
            <a:xfrm>
              <a:off x="4947920" y="327397"/>
              <a:ext cx="304801" cy="33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Down Arrow 54"/>
            <p:cNvSpPr/>
            <p:nvPr/>
          </p:nvSpPr>
          <p:spPr>
            <a:xfrm>
              <a:off x="5405120" y="327397"/>
              <a:ext cx="304801" cy="33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14"/>
                  </a:moveTo>
                  <a:lnTo>
                    <a:pt x="5400" y="1171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714"/>
                  </a:lnTo>
                  <a:lnTo>
                    <a:pt x="21600" y="1171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TextBox 55"/>
            <p:cNvSpPr txBox="1"/>
            <p:nvPr/>
          </p:nvSpPr>
          <p:spPr>
            <a:xfrm>
              <a:off x="711200" y="1460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0</a:t>
              </a:r>
            </a:p>
          </p:txBody>
        </p:sp>
        <p:sp>
          <p:nvSpPr>
            <p:cNvPr id="326" name="TextBox 56"/>
            <p:cNvSpPr txBox="1"/>
            <p:nvPr/>
          </p:nvSpPr>
          <p:spPr>
            <a:xfrm>
              <a:off x="1219200" y="4110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</a:t>
              </a:r>
            </a:p>
          </p:txBody>
        </p:sp>
        <p:sp>
          <p:nvSpPr>
            <p:cNvPr id="327" name="TextBox 57"/>
            <p:cNvSpPr txBox="1"/>
            <p:nvPr/>
          </p:nvSpPr>
          <p:spPr>
            <a:xfrm>
              <a:off x="1681479" y="0"/>
              <a:ext cx="38100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2</a:t>
              </a:r>
            </a:p>
          </p:txBody>
        </p:sp>
        <p:sp>
          <p:nvSpPr>
            <p:cNvPr id="328" name="TextBox 58"/>
            <p:cNvSpPr txBox="1"/>
            <p:nvPr/>
          </p:nvSpPr>
          <p:spPr>
            <a:xfrm>
              <a:off x="2128520" y="8220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3</a:t>
              </a:r>
            </a:p>
          </p:txBody>
        </p:sp>
        <p:sp>
          <p:nvSpPr>
            <p:cNvPr id="329" name="TextBox 59"/>
            <p:cNvSpPr txBox="1"/>
            <p:nvPr/>
          </p:nvSpPr>
          <p:spPr>
            <a:xfrm>
              <a:off x="2590800" y="4110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4</a:t>
              </a:r>
            </a:p>
          </p:txBody>
        </p:sp>
        <p:sp>
          <p:nvSpPr>
            <p:cNvPr id="330" name="TextBox 60"/>
            <p:cNvSpPr txBox="1"/>
            <p:nvPr/>
          </p:nvSpPr>
          <p:spPr>
            <a:xfrm>
              <a:off x="3048000" y="12332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5</a:t>
              </a:r>
            </a:p>
          </p:txBody>
        </p:sp>
        <p:sp>
          <p:nvSpPr>
            <p:cNvPr id="331" name="TextBox 61"/>
            <p:cNvSpPr txBox="1"/>
            <p:nvPr/>
          </p:nvSpPr>
          <p:spPr>
            <a:xfrm>
              <a:off x="3510279" y="8220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6</a:t>
              </a:r>
            </a:p>
          </p:txBody>
        </p:sp>
        <p:sp>
          <p:nvSpPr>
            <p:cNvPr id="332" name="TextBox 62"/>
            <p:cNvSpPr txBox="1"/>
            <p:nvPr/>
          </p:nvSpPr>
          <p:spPr>
            <a:xfrm>
              <a:off x="3957320" y="16443"/>
              <a:ext cx="3810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7</a:t>
              </a:r>
            </a:p>
          </p:txBody>
        </p:sp>
        <p:sp>
          <p:nvSpPr>
            <p:cNvPr id="333" name="TextBox 63"/>
            <p:cNvSpPr txBox="1"/>
            <p:nvPr/>
          </p:nvSpPr>
          <p:spPr>
            <a:xfrm>
              <a:off x="4419600" y="12332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8</a:t>
              </a:r>
            </a:p>
          </p:txBody>
        </p:sp>
        <p:sp>
          <p:nvSpPr>
            <p:cNvPr id="334" name="TextBox 64"/>
            <p:cNvSpPr txBox="1"/>
            <p:nvPr/>
          </p:nvSpPr>
          <p:spPr>
            <a:xfrm>
              <a:off x="4876800" y="8220"/>
              <a:ext cx="3810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9</a:t>
              </a:r>
            </a:p>
          </p:txBody>
        </p:sp>
        <p:sp>
          <p:nvSpPr>
            <p:cNvPr id="335" name="TextBox 65"/>
            <p:cNvSpPr txBox="1"/>
            <p:nvPr/>
          </p:nvSpPr>
          <p:spPr>
            <a:xfrm>
              <a:off x="5242560" y="16443"/>
              <a:ext cx="54356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10</a:t>
              </a:r>
            </a:p>
          </p:txBody>
        </p:sp>
        <p:sp>
          <p:nvSpPr>
            <p:cNvPr id="336" name="TextBox 66"/>
            <p:cNvSpPr txBox="1"/>
            <p:nvPr/>
          </p:nvSpPr>
          <p:spPr>
            <a:xfrm>
              <a:off x="5704840" y="12332"/>
              <a:ext cx="61468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11</a:t>
              </a:r>
            </a:p>
          </p:txBody>
        </p:sp>
      </p:grpSp>
      <p:sp>
        <p:nvSpPr>
          <p:cNvPr id="33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0480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Uniform Payment Series of payments you'd now have to pay for n years: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U = P { i / [1 – (1+i)</a:t>
            </a:r>
            <a:r>
              <a:rPr baseline="30000"/>
              <a:t>-n</a:t>
            </a:r>
            <a:r>
              <a:t>] } =&gt; NPV x U/P (n, i) </a:t>
            </a:r>
          </a:p>
          <a:p>
            <a:pPr>
              <a:defRPr sz="14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a 10 year loan at the same 10% interest rate: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U = 1096.48 M$ x U/P (10%, 10 yrs) = 1096.48 M$ x (0.1627)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= </a:t>
            </a:r>
            <a:r>
              <a:rPr b="1"/>
              <a:t>178.39 M$ / year  </a:t>
            </a:r>
            <a:r>
              <a:t>(totaling 1783 million over the life of the mortgage)</a:t>
            </a:r>
            <a:endParaRPr>
              <a:solidFill>
                <a:srgbClr val="FFCC00"/>
              </a:solidFill>
            </a:endParaRP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THIS is money you have to recoup through your annual power sales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Divided by plant's annual energy output =&gt; LEVELIZED COST OF ENERGY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2"/>
          <p:cNvSpPr txBox="1">
            <a:spLocks noGrp="1"/>
          </p:cNvSpPr>
          <p:nvPr>
            <p:ph type="title"/>
          </p:nvPr>
        </p:nvSpPr>
        <p:spPr>
          <a:xfrm>
            <a:off x="304800" y="141696"/>
            <a:ext cx="8534400" cy="60960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Schematic of entire </a:t>
            </a:r>
            <a:r>
              <a:rPr b="1"/>
              <a:t>Levelized Cost of Energy (LCOE) </a:t>
            </a:r>
            <a:r>
              <a:t>calculation:</a:t>
            </a:r>
          </a:p>
        </p:txBody>
      </p:sp>
      <p:sp>
        <p:nvSpPr>
          <p:cNvPr id="341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03696"/>
            <a:ext cx="8839200" cy="53340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Start with Cash Flow: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Convert all costs to </a:t>
            </a:r>
            <a:r>
              <a:rPr b="1"/>
              <a:t>Present Values</a:t>
            </a:r>
            <a:r>
              <a:t>, adding to get </a:t>
            </a:r>
            <a:r>
              <a:rPr b="1"/>
              <a:t>Net Present Value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n w="9524">
                  <a:solidFill>
                    <a:srgbClr val="44C700"/>
                  </a:solidFill>
                </a:ln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Convert NPV to corresponding </a:t>
            </a:r>
            <a:r>
              <a:rPr b="1"/>
              <a:t>Uniform Series Payment </a:t>
            </a:r>
            <a:r>
              <a:t>=&gt; </a:t>
            </a:r>
            <a:r>
              <a:rPr b="1"/>
              <a:t>Levelized Cost</a:t>
            </a:r>
          </a:p>
        </p:txBody>
      </p:sp>
      <p:grpSp>
        <p:nvGrpSpPr>
          <p:cNvPr id="355" name="Group 104"/>
          <p:cNvGrpSpPr/>
          <p:nvPr/>
        </p:nvGrpSpPr>
        <p:grpSpPr>
          <a:xfrm>
            <a:off x="3118325" y="1056096"/>
            <a:ext cx="5416075" cy="990601"/>
            <a:chOff x="0" y="0"/>
            <a:chExt cx="5416073" cy="990600"/>
          </a:xfrm>
        </p:grpSpPr>
        <p:sp>
          <p:nvSpPr>
            <p:cNvPr id="342" name="Straight Arrow Connector 106"/>
            <p:cNvSpPr/>
            <p:nvPr/>
          </p:nvSpPr>
          <p:spPr>
            <a:xfrm>
              <a:off x="64814" y="-1"/>
              <a:ext cx="5351260" cy="89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Up Arrow 107"/>
            <p:cNvSpPr/>
            <p:nvPr/>
          </p:nvSpPr>
          <p:spPr>
            <a:xfrm rot="10800000" flipH="1">
              <a:off x="4793589" y="7160"/>
              <a:ext cx="284768" cy="51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94"/>
                  </a:moveTo>
                  <a:lnTo>
                    <a:pt x="10800" y="0"/>
                  </a:lnTo>
                  <a:lnTo>
                    <a:pt x="21600" y="5994"/>
                  </a:lnTo>
                  <a:lnTo>
                    <a:pt x="16200" y="5994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994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Down Arrow 108"/>
            <p:cNvSpPr/>
            <p:nvPr/>
          </p:nvSpPr>
          <p:spPr>
            <a:xfrm>
              <a:off x="0" y="7160"/>
              <a:ext cx="284767" cy="98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73"/>
                  </a:moveTo>
                  <a:lnTo>
                    <a:pt x="5400" y="18473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473"/>
                  </a:lnTo>
                  <a:lnTo>
                    <a:pt x="21600" y="18473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Down Arrow 109"/>
            <p:cNvSpPr/>
            <p:nvPr/>
          </p:nvSpPr>
          <p:spPr>
            <a:xfrm>
              <a:off x="474612" y="18562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Down Arrow 112"/>
            <p:cNvSpPr/>
            <p:nvPr/>
          </p:nvSpPr>
          <p:spPr>
            <a:xfrm>
              <a:off x="901764" y="1469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Down Arrow 113"/>
            <p:cNvSpPr/>
            <p:nvPr/>
          </p:nvSpPr>
          <p:spPr>
            <a:xfrm>
              <a:off x="1328915" y="1469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Down Arrow 115"/>
            <p:cNvSpPr/>
            <p:nvPr/>
          </p:nvSpPr>
          <p:spPr>
            <a:xfrm>
              <a:off x="1756067" y="1469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Down Arrow 116"/>
            <p:cNvSpPr/>
            <p:nvPr/>
          </p:nvSpPr>
          <p:spPr>
            <a:xfrm>
              <a:off x="2183218" y="1653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Down Arrow 117"/>
            <p:cNvSpPr/>
            <p:nvPr/>
          </p:nvSpPr>
          <p:spPr>
            <a:xfrm>
              <a:off x="2610370" y="1653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Down Arrow 118"/>
            <p:cNvSpPr/>
            <p:nvPr/>
          </p:nvSpPr>
          <p:spPr>
            <a:xfrm>
              <a:off x="3056506" y="1754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Down Arrow 119"/>
            <p:cNvSpPr/>
            <p:nvPr/>
          </p:nvSpPr>
          <p:spPr>
            <a:xfrm>
              <a:off x="3483657" y="1754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3" name="Down Arrow 120"/>
            <p:cNvSpPr/>
            <p:nvPr/>
          </p:nvSpPr>
          <p:spPr>
            <a:xfrm>
              <a:off x="3910809" y="1938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Down Arrow 121"/>
            <p:cNvSpPr/>
            <p:nvPr/>
          </p:nvSpPr>
          <p:spPr>
            <a:xfrm>
              <a:off x="4337961" y="1938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6" name="TextBox 149"/>
          <p:cNvSpPr txBox="1"/>
          <p:nvPr/>
        </p:nvSpPr>
        <p:spPr>
          <a:xfrm>
            <a:off x="0" y="3429000"/>
            <a:ext cx="3276600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0">
                <a:solidFill>
                  <a:srgbClr val="FFFFFF"/>
                </a:solidFill>
              </a:defRPr>
            </a:pPr>
            <a:r>
              <a:t>NPV = 1096.48 M$</a:t>
            </a:r>
          </a:p>
          <a:p>
            <a:pPr algn="ctr">
              <a:defRPr sz="1400" b="0">
                <a:solidFill>
                  <a:srgbClr val="FFFFFF"/>
                </a:solidFill>
              </a:defRPr>
            </a:pPr>
            <a:r>
              <a:t>(=value of loan you need up front)</a:t>
            </a:r>
          </a:p>
        </p:txBody>
      </p:sp>
      <p:grpSp>
        <p:nvGrpSpPr>
          <p:cNvPr id="374" name="Group 157"/>
          <p:cNvGrpSpPr/>
          <p:nvPr/>
        </p:nvGrpSpPr>
        <p:grpSpPr>
          <a:xfrm>
            <a:off x="3118325" y="3113497"/>
            <a:ext cx="5416075" cy="1125288"/>
            <a:chOff x="0" y="0"/>
            <a:chExt cx="5416073" cy="1125287"/>
          </a:xfrm>
        </p:grpSpPr>
        <p:sp>
          <p:nvSpPr>
            <p:cNvPr id="357" name="Down Arrow 148"/>
            <p:cNvSpPr/>
            <p:nvPr/>
          </p:nvSpPr>
          <p:spPr>
            <a:xfrm>
              <a:off x="4004" y="38804"/>
              <a:ext cx="284768" cy="108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769"/>
                  </a:moveTo>
                  <a:lnTo>
                    <a:pt x="5400" y="18769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769"/>
                  </a:lnTo>
                  <a:lnTo>
                    <a:pt x="21600" y="18769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Straight Arrow Connector 135"/>
            <p:cNvSpPr/>
            <p:nvPr/>
          </p:nvSpPr>
          <p:spPr>
            <a:xfrm>
              <a:off x="64814" y="0"/>
              <a:ext cx="5351260" cy="89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" name="Up Arrow 136"/>
            <p:cNvSpPr/>
            <p:nvPr/>
          </p:nvSpPr>
          <p:spPr>
            <a:xfrm rot="10800000" flipH="1">
              <a:off x="4793589" y="7160"/>
              <a:ext cx="284768" cy="51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94"/>
                  </a:moveTo>
                  <a:lnTo>
                    <a:pt x="10800" y="0"/>
                  </a:lnTo>
                  <a:lnTo>
                    <a:pt x="21600" y="5994"/>
                  </a:lnTo>
                  <a:lnTo>
                    <a:pt x="16200" y="5994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994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0" name="Down Arrow 137"/>
            <p:cNvSpPr/>
            <p:nvPr/>
          </p:nvSpPr>
          <p:spPr>
            <a:xfrm>
              <a:off x="0" y="7160"/>
              <a:ext cx="284767" cy="98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73"/>
                  </a:moveTo>
                  <a:lnTo>
                    <a:pt x="5400" y="18473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473"/>
                  </a:lnTo>
                  <a:lnTo>
                    <a:pt x="21600" y="18473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Down Arrow 138"/>
            <p:cNvSpPr/>
            <p:nvPr/>
          </p:nvSpPr>
          <p:spPr>
            <a:xfrm>
              <a:off x="474612" y="18562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42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Down Arrow 139"/>
            <p:cNvSpPr/>
            <p:nvPr/>
          </p:nvSpPr>
          <p:spPr>
            <a:xfrm>
              <a:off x="901764" y="1469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41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Down Arrow 140"/>
            <p:cNvSpPr/>
            <p:nvPr/>
          </p:nvSpPr>
          <p:spPr>
            <a:xfrm>
              <a:off x="1328915" y="1469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Down Arrow 141"/>
            <p:cNvSpPr/>
            <p:nvPr/>
          </p:nvSpPr>
          <p:spPr>
            <a:xfrm>
              <a:off x="1756067" y="14698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Down Arrow 142"/>
            <p:cNvSpPr/>
            <p:nvPr/>
          </p:nvSpPr>
          <p:spPr>
            <a:xfrm>
              <a:off x="2183218" y="1653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40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Down Arrow 143"/>
            <p:cNvSpPr/>
            <p:nvPr/>
          </p:nvSpPr>
          <p:spPr>
            <a:xfrm>
              <a:off x="2610370" y="1653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Down Arrow 144"/>
            <p:cNvSpPr/>
            <p:nvPr/>
          </p:nvSpPr>
          <p:spPr>
            <a:xfrm>
              <a:off x="3056506" y="17549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Down Arrow 145"/>
            <p:cNvSpPr/>
            <p:nvPr/>
          </p:nvSpPr>
          <p:spPr>
            <a:xfrm>
              <a:off x="3483657" y="17549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9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Down Arrow 146"/>
            <p:cNvSpPr/>
            <p:nvPr/>
          </p:nvSpPr>
          <p:spPr>
            <a:xfrm>
              <a:off x="3910809" y="1938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8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Down Arrow 147"/>
            <p:cNvSpPr/>
            <p:nvPr/>
          </p:nvSpPr>
          <p:spPr>
            <a:xfrm>
              <a:off x="4337961" y="19385"/>
              <a:ext cx="284768" cy="23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>
                <a:alpha val="38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Freeform 150"/>
            <p:cNvSpPr/>
            <p:nvPr/>
          </p:nvSpPr>
          <p:spPr>
            <a:xfrm>
              <a:off x="488851" y="384504"/>
              <a:ext cx="1006180" cy="62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94" y="6069"/>
                    <a:pt x="16387" y="12137"/>
                    <a:pt x="12787" y="15737"/>
                  </a:cubicBezTo>
                  <a:cubicBezTo>
                    <a:pt x="9187" y="19337"/>
                    <a:pt x="0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6666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Freeform 151"/>
            <p:cNvSpPr/>
            <p:nvPr/>
          </p:nvSpPr>
          <p:spPr>
            <a:xfrm>
              <a:off x="1058386" y="429400"/>
              <a:ext cx="1860483" cy="62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94" y="6069"/>
                    <a:pt x="16387" y="12137"/>
                    <a:pt x="12787" y="15737"/>
                  </a:cubicBezTo>
                  <a:cubicBezTo>
                    <a:pt x="9187" y="19337"/>
                    <a:pt x="0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6666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Freeform 152"/>
            <p:cNvSpPr/>
            <p:nvPr/>
          </p:nvSpPr>
          <p:spPr>
            <a:xfrm>
              <a:off x="2411033" y="384504"/>
              <a:ext cx="2145250" cy="62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94" y="6069"/>
                    <a:pt x="16387" y="12137"/>
                    <a:pt x="12787" y="15737"/>
                  </a:cubicBezTo>
                  <a:cubicBezTo>
                    <a:pt x="9187" y="19337"/>
                    <a:pt x="0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6666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91" name="Group 156"/>
          <p:cNvGrpSpPr/>
          <p:nvPr/>
        </p:nvGrpSpPr>
        <p:grpSpPr>
          <a:xfrm>
            <a:off x="3118325" y="5475697"/>
            <a:ext cx="5416075" cy="1077503"/>
            <a:chOff x="0" y="0"/>
            <a:chExt cx="5416073" cy="1077502"/>
          </a:xfrm>
        </p:grpSpPr>
        <p:grpSp>
          <p:nvGrpSpPr>
            <p:cNvPr id="387" name="Group 20"/>
            <p:cNvGrpSpPr/>
            <p:nvPr/>
          </p:nvGrpSpPr>
          <p:grpSpPr>
            <a:xfrm>
              <a:off x="0" y="-1"/>
              <a:ext cx="5416074" cy="1077504"/>
              <a:chOff x="0" y="0"/>
              <a:chExt cx="5416073" cy="1077502"/>
            </a:xfrm>
          </p:grpSpPr>
          <p:sp>
            <p:nvSpPr>
              <p:cNvPr id="375" name="Straight Arrow Connector 50"/>
              <p:cNvSpPr/>
              <p:nvPr/>
            </p:nvSpPr>
            <p:spPr>
              <a:xfrm>
                <a:off x="64814" y="-1"/>
                <a:ext cx="5351260" cy="97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6" name="Down Arrow 62"/>
              <p:cNvSpPr/>
              <p:nvPr/>
            </p:nvSpPr>
            <p:spPr>
              <a:xfrm>
                <a:off x="0" y="7788"/>
                <a:ext cx="284767" cy="1069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25"/>
                    </a:moveTo>
                    <a:lnTo>
                      <a:pt x="5400" y="18725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8725"/>
                    </a:lnTo>
                    <a:lnTo>
                      <a:pt x="21600" y="1872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>
                  <a:alpha val="39000"/>
                </a:srgbClr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7" name="Down Arrow 64"/>
              <p:cNvSpPr/>
              <p:nvPr/>
            </p:nvSpPr>
            <p:spPr>
              <a:xfrm>
                <a:off x="474612" y="20190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8" name="Down Arrow 67"/>
              <p:cNvSpPr/>
              <p:nvPr/>
            </p:nvSpPr>
            <p:spPr>
              <a:xfrm>
                <a:off x="901764" y="15987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9" name="Down Arrow 68"/>
              <p:cNvSpPr/>
              <p:nvPr/>
            </p:nvSpPr>
            <p:spPr>
              <a:xfrm>
                <a:off x="1328915" y="15987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0" name="Down Arrow 70"/>
              <p:cNvSpPr/>
              <p:nvPr/>
            </p:nvSpPr>
            <p:spPr>
              <a:xfrm>
                <a:off x="1756067" y="15987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1" name="Down Arrow 71"/>
              <p:cNvSpPr/>
              <p:nvPr/>
            </p:nvSpPr>
            <p:spPr>
              <a:xfrm>
                <a:off x="2183218" y="17986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2" name="Down Arrow 72"/>
              <p:cNvSpPr/>
              <p:nvPr/>
            </p:nvSpPr>
            <p:spPr>
              <a:xfrm>
                <a:off x="2610370" y="17986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3" name="Down Arrow 73"/>
              <p:cNvSpPr/>
              <p:nvPr/>
            </p:nvSpPr>
            <p:spPr>
              <a:xfrm>
                <a:off x="3056506" y="19088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4" name="Down Arrow 75"/>
              <p:cNvSpPr/>
              <p:nvPr/>
            </p:nvSpPr>
            <p:spPr>
              <a:xfrm>
                <a:off x="3483657" y="19088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5" name="Down Arrow 88"/>
              <p:cNvSpPr/>
              <p:nvPr/>
            </p:nvSpPr>
            <p:spPr>
              <a:xfrm>
                <a:off x="3910809" y="21086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6" name="Down Arrow 89"/>
              <p:cNvSpPr/>
              <p:nvPr/>
            </p:nvSpPr>
            <p:spPr>
              <a:xfrm>
                <a:off x="4337961" y="21086"/>
                <a:ext cx="284768" cy="25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88" name="Freeform 153"/>
            <p:cNvSpPr/>
            <p:nvPr/>
          </p:nvSpPr>
          <p:spPr>
            <a:xfrm>
              <a:off x="575023" y="336719"/>
              <a:ext cx="783112" cy="62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94" y="6069"/>
                    <a:pt x="16387" y="12137"/>
                    <a:pt x="12787" y="15737"/>
                  </a:cubicBezTo>
                  <a:cubicBezTo>
                    <a:pt x="9187" y="19337"/>
                    <a:pt x="0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Freeform 154"/>
            <p:cNvSpPr/>
            <p:nvPr/>
          </p:nvSpPr>
          <p:spPr>
            <a:xfrm>
              <a:off x="1144558" y="381615"/>
              <a:ext cx="1495032" cy="62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94" y="6069"/>
                    <a:pt x="16387" y="12137"/>
                    <a:pt x="12787" y="15737"/>
                  </a:cubicBezTo>
                  <a:cubicBezTo>
                    <a:pt x="9187" y="19337"/>
                    <a:pt x="0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0" name="Freeform 155"/>
            <p:cNvSpPr/>
            <p:nvPr/>
          </p:nvSpPr>
          <p:spPr>
            <a:xfrm>
              <a:off x="2368074" y="620301"/>
              <a:ext cx="1242470" cy="34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94" y="6069"/>
                    <a:pt x="16387" y="12137"/>
                    <a:pt x="12787" y="15737"/>
                  </a:cubicBezTo>
                  <a:cubicBezTo>
                    <a:pt x="9187" y="19337"/>
                    <a:pt x="0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2" name="TextBox 158"/>
          <p:cNvSpPr txBox="1"/>
          <p:nvPr/>
        </p:nvSpPr>
        <p:spPr>
          <a:xfrm>
            <a:off x="6522719" y="5867400"/>
            <a:ext cx="2621281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0">
                <a:solidFill>
                  <a:srgbClr val="FFFFFF"/>
                </a:solidFill>
              </a:defRPr>
            </a:pPr>
            <a:r>
              <a:t>LCOE = 178.39 M$</a:t>
            </a:r>
          </a:p>
          <a:p>
            <a:pPr algn="ctr">
              <a:defRPr sz="1400" b="0">
                <a:solidFill>
                  <a:srgbClr val="FFFFFF"/>
                </a:solidFill>
              </a:defRPr>
            </a:pPr>
            <a:r>
              <a:t>(=annual loan payment / annual energy produced)</a:t>
            </a:r>
          </a:p>
        </p:txBody>
      </p:sp>
      <p:sp>
        <p:nvSpPr>
          <p:cNvPr id="393" name="TextBox 159"/>
          <p:cNvSpPr txBox="1"/>
          <p:nvPr/>
        </p:nvSpPr>
        <p:spPr>
          <a:xfrm>
            <a:off x="609600" y="6316245"/>
            <a:ext cx="29718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0">
                <a:solidFill>
                  <a:srgbClr val="FFFFFF"/>
                </a:solidFill>
              </a:defRPr>
            </a:lvl1pPr>
          </a:lstStyle>
          <a:p>
            <a:r>
              <a:t>NPV = 1096.48 M$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 2"/>
          <p:cNvSpPr txBox="1">
            <a:spLocks noGrp="1"/>
          </p:cNvSpPr>
          <p:nvPr>
            <p:ph type="title"/>
          </p:nvPr>
        </p:nvSpPr>
        <p:spPr>
          <a:xfrm>
            <a:off x="304800" y="141696"/>
            <a:ext cx="8534400" cy="609601"/>
          </a:xfrm>
          <a:prstGeom prst="rect">
            <a:avLst/>
          </a:prstGeom>
        </p:spPr>
        <p:txBody>
          <a:bodyPr/>
          <a:lstStyle/>
          <a:p>
            <a:r>
              <a:t>Hold it, why not just pay </a:t>
            </a:r>
            <a:r>
              <a:rPr>
                <a:solidFill>
                  <a:srgbClr val="FFCC00"/>
                </a:solidFill>
              </a:rPr>
              <a:t>annual costs </a:t>
            </a:r>
            <a:r>
              <a:t>from </a:t>
            </a:r>
            <a:r>
              <a:rPr>
                <a:solidFill>
                  <a:srgbClr val="FFCC00"/>
                </a:solidFill>
              </a:rPr>
              <a:t>annual income</a:t>
            </a:r>
            <a:r>
              <a:t>?</a:t>
            </a:r>
          </a:p>
        </p:txBody>
      </p:sp>
      <p:sp>
        <p:nvSpPr>
          <p:cNvPr id="39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03696"/>
            <a:ext cx="8991600" cy="553093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1) Get a loan to cover ONLY THE CAPITAL COST of plant (10 year / 1000 M$ loan):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Payment, each year, on that loan: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U</a:t>
            </a:r>
            <a:r>
              <a:rPr sz="1600" baseline="-25000"/>
              <a:t>capital</a:t>
            </a:r>
            <a:r>
              <a:rPr sz="1600"/>
              <a:t> = U/P (10 year, 10%) x 1000 M$ = (0.1627) x 1000 M$ = </a:t>
            </a:r>
            <a:r>
              <a:rPr sz="1600">
                <a:solidFill>
                  <a:srgbClr val="FFCC00"/>
                </a:solidFill>
              </a:rPr>
              <a:t>162.7 M$</a:t>
            </a:r>
            <a:endParaRPr>
              <a:solidFill>
                <a:srgbClr val="FFCC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2) Plus, each year, put away part of annual income to cover decommissioning cost: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U</a:t>
            </a:r>
            <a:r>
              <a:rPr sz="1600" baseline="-25000"/>
              <a:t>decommissioning</a:t>
            </a:r>
            <a:r>
              <a:rPr sz="1600"/>
              <a:t> = U/P (10 year, 10%) x 100 M$ = (0.1627) x 100 M$ = </a:t>
            </a:r>
            <a:r>
              <a:rPr sz="1600">
                <a:solidFill>
                  <a:srgbClr val="FFCC00"/>
                </a:solidFill>
              </a:rPr>
              <a:t>16.27 M$</a:t>
            </a:r>
            <a:endParaRPr>
              <a:solidFill>
                <a:srgbClr val="FFCC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3) Plus, each year, pay your operating costs (in real time) of </a:t>
            </a:r>
            <a:r>
              <a:rPr>
                <a:solidFill>
                  <a:srgbClr val="FFCC00"/>
                </a:solidFill>
              </a:rPr>
              <a:t>10 M$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Giving you a total annual cost of:  162.7 + 16.27 + 10 M$ =</a:t>
            </a:r>
            <a:r>
              <a:rPr b="1"/>
              <a:t> </a:t>
            </a:r>
            <a:r>
              <a:rPr b="1">
                <a:solidFill>
                  <a:srgbClr val="FFCC00"/>
                </a:solidFill>
              </a:rPr>
              <a:t>193.97 / year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Versus previous LCOE financing scheme of </a:t>
            </a:r>
            <a:r>
              <a:rPr b="1">
                <a:solidFill>
                  <a:srgbClr val="FFCC00"/>
                </a:solidFill>
              </a:rPr>
              <a:t>178.39 M$ / year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Strange backward / forward LCOE financing scheme DOES make sense!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7810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the </a:t>
            </a:r>
            <a:r>
              <a:rPr b="1">
                <a:solidFill>
                  <a:srgbClr val="FFCC00"/>
                </a:solidFill>
              </a:rPr>
              <a:t>U.S. Energy Information Administration </a:t>
            </a:r>
            <a:r>
              <a:rPr>
                <a:solidFill>
                  <a:srgbClr val="FFCC00"/>
                </a:solidFill>
              </a:rPr>
              <a:t>("EIA") </a:t>
            </a:r>
            <a:r>
              <a:t>which issues: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 yearly: </a:t>
            </a:r>
            <a:r>
              <a:rPr b="1"/>
              <a:t>Annual Energy Outlook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With sub-report: </a:t>
            </a:r>
            <a:r>
              <a:rPr b="1"/>
              <a:t>Levelized Cost of New Generation Resources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latter sub-reports are particularly relevant to this lecture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I've found (and downloaded) these sub-reports for 2011 to present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They support the "</a:t>
            </a:r>
            <a:r>
              <a:rPr b="1"/>
              <a:t>Outlook</a:t>
            </a:r>
            <a:r>
              <a:t>" by estimating costs of power plants </a:t>
            </a:r>
            <a:r>
              <a:rPr b="1"/>
              <a:t>initiated today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Which, given licensing and construction times, take </a:t>
            </a:r>
            <a:r>
              <a:rPr b="1"/>
              <a:t>years</a:t>
            </a:r>
            <a:r>
              <a:t> to build 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</a:t>
            </a:r>
            <a:r>
              <a:rPr b="1"/>
              <a:t>this year's </a:t>
            </a:r>
            <a:r>
              <a:t>report is for new power plants coming on line </a:t>
            </a:r>
            <a:r>
              <a:rPr b="1"/>
              <a:t>5 years from now </a:t>
            </a:r>
          </a:p>
          <a:p>
            <a:pPr>
              <a:defRPr sz="14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And, as focus of these reports is on economics (and not on technology),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all costs given are LEVELIZED COSTS,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using the same methodologies that we covered above</a:t>
            </a:r>
          </a:p>
        </p:txBody>
      </p:sp>
      <p:sp>
        <p:nvSpPr>
          <p:cNvPr id="3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CC00"/>
                </a:solidFill>
              </a:defRPr>
            </a:lvl1pPr>
          </a:lstStyle>
          <a:p>
            <a:r>
              <a:t>Where can we find levelized costs of energy?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3"/>
          <p:cNvSpPr txBox="1"/>
          <p:nvPr/>
        </p:nvSpPr>
        <p:spPr>
          <a:xfrm>
            <a:off x="165100" y="5486400"/>
            <a:ext cx="8686800" cy="134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6666"/>
                </a:solidFill>
              </a:rPr>
              <a:t>RED</a:t>
            </a:r>
            <a:r>
              <a:rPr b="0">
                <a:solidFill>
                  <a:srgbClr val="FFFFFF"/>
                </a:solidFill>
              </a:rPr>
              <a:t> = Notably poor values	 	   </a:t>
            </a:r>
            <a:r>
              <a:rPr>
                <a:solidFill>
                  <a:srgbClr val="44C700"/>
                </a:solidFill>
              </a:rPr>
              <a:t>GREEN</a:t>
            </a:r>
            <a:r>
              <a:rPr b="0">
                <a:solidFill>
                  <a:srgbClr val="FFFFFF"/>
                </a:solidFill>
              </a:rPr>
              <a:t> = Notably good values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0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The 2018 EIA breakdown of </a:t>
            </a:r>
            <a:r>
              <a:rPr b="1">
                <a:solidFill>
                  <a:srgbClr val="FFCC00"/>
                </a:solidFill>
              </a:rPr>
              <a:t>levelized</a:t>
            </a:r>
            <a:r>
              <a:t> costs for different power plants:</a:t>
            </a:r>
          </a:p>
        </p:txBody>
      </p:sp>
      <p:sp>
        <p:nvSpPr>
          <p:cNvPr id="403" name="Rectangle 3"/>
          <p:cNvSpPr txBox="1"/>
          <p:nvPr/>
        </p:nvSpPr>
        <p:spPr>
          <a:xfrm>
            <a:off x="76200" y="685800"/>
            <a:ext cx="8991600" cy="971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By fuel/variable costs, fixed operating costs, capital costs, transmission investmen</a:t>
            </a:r>
            <a:r>
              <a:rPr sz="1600"/>
              <a:t>t			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04" name="Rectangle 3"/>
          <p:cNvSpPr txBox="1"/>
          <p:nvPr/>
        </p:nvSpPr>
        <p:spPr>
          <a:xfrm>
            <a:off x="114300" y="6299200"/>
            <a:ext cx="8991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400" b="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Tables = My Excel transcription from specified EIA report – Reports are available on my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Resources Webpage</a:t>
            </a:r>
          </a:p>
        </p:txBody>
      </p:sp>
      <p:pic>
        <p:nvPicPr>
          <p:cNvPr id="40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077200" cy="4094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Analyzing contributors to EIA total </a:t>
            </a:r>
            <a:r>
              <a:rPr b="1">
                <a:solidFill>
                  <a:srgbClr val="FFCC00"/>
                </a:solidFill>
              </a:rPr>
              <a:t>levelized</a:t>
            </a:r>
            <a:r>
              <a:t> cost, line by line:</a:t>
            </a:r>
          </a:p>
        </p:txBody>
      </p:sp>
      <p:sp>
        <p:nvSpPr>
          <p:cNvPr id="40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4572000"/>
            <a:ext cx="8686800" cy="1752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Fuel &amp; Variable Operating Costs (costs varying with the plant's output):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44C700"/>
                </a:solidFill>
              </a:rPr>
              <a:t>"Renewables" have zero to low fuel + variable costs because nature provides the fuel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EXCEPT for BIOMASS which does rack up substantial total fuel cost</a:t>
            </a:r>
          </a:p>
          <a:p>
            <a:pPr>
              <a:tabLst>
                <a:tab pos="4445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600"/>
              <a:t>Because farmers aren't dumb, they're going to </a:t>
            </a:r>
            <a:r>
              <a:rPr sz="1600" b="1"/>
              <a:t>charge</a:t>
            </a:r>
            <a:r>
              <a:rPr sz="1600"/>
              <a:t> for their garbage!</a:t>
            </a:r>
          </a:p>
        </p:txBody>
      </p:sp>
      <p:grpSp>
        <p:nvGrpSpPr>
          <p:cNvPr id="411" name="Group 10"/>
          <p:cNvGrpSpPr/>
          <p:nvPr/>
        </p:nvGrpSpPr>
        <p:grpSpPr>
          <a:xfrm>
            <a:off x="949960" y="712600"/>
            <a:ext cx="7192858" cy="3630800"/>
            <a:chOff x="0" y="0"/>
            <a:chExt cx="7192856" cy="3630798"/>
          </a:xfrm>
        </p:grpSpPr>
        <p:pic>
          <p:nvPicPr>
            <p:cNvPr id="409" name="Picture 6" descr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57" y="0"/>
              <a:ext cx="7162801" cy="3630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0" name="Rectangle 8"/>
            <p:cNvSpPr/>
            <p:nvPr/>
          </p:nvSpPr>
          <p:spPr>
            <a:xfrm>
              <a:off x="0" y="2584319"/>
              <a:ext cx="7147561" cy="106681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Power Plant Economics: Analysis Techniques &amp; Data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15400" cy="561902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his book, David MacKay chose to ignore the economics of power systems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He wanted to teach about fundamental energy issues and challenges 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feared that economics was a quagmire the reader might never escape	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 have followed a similar strategy in my focus upon the</a:t>
            </a:r>
            <a:r>
              <a:rPr b="1"/>
              <a:t> science </a:t>
            </a:r>
            <a:r>
              <a:t>of power systems</a:t>
            </a:r>
            <a:endParaRPr sz="800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endParaRPr sz="1400"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I cannot now walk away without discussing dollars and cents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Yes, energy costs are changing all of the time!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Yes, </a:t>
            </a:r>
            <a:r>
              <a:rPr b="1"/>
              <a:t>real</a:t>
            </a:r>
            <a:r>
              <a:t> (fully inclusive) costs can be hugely controversial!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But, in a capitalist system, costs </a:t>
            </a:r>
            <a:r>
              <a:rPr b="1"/>
              <a:t>will</a:t>
            </a:r>
            <a:r>
              <a:t> determine the future of our energy systems</a:t>
            </a:r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Unless we now choose to </a:t>
            </a:r>
            <a:r>
              <a:rPr b="1"/>
              <a:t>alter</a:t>
            </a:r>
            <a:r>
              <a:t> that future via public policy </a:t>
            </a:r>
          </a:p>
          <a:p>
            <a:pPr algn="r"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In which case we'd better understand the real costs of </a:t>
            </a:r>
            <a:r>
              <a:rPr sz="1800" b="1"/>
              <a:t>those</a:t>
            </a:r>
            <a:r>
              <a:rPr sz="1800"/>
              <a:t> interventions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Fixed operating costs:</a:t>
            </a:r>
          </a:p>
        </p:txBody>
      </p:sp>
      <p:sp>
        <p:nvSpPr>
          <p:cNvPr id="41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4572000"/>
            <a:ext cx="8686800" cy="188436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Fixed Operating Costs: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6666"/>
                </a:solidFill>
              </a:rPr>
              <a:t>Solar Thermal has unusually high fixed operating costs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Likely due to the complexity of servicing and maintaining 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1000's of steerable mirrors ("heliostats") + boiler + turbine + generator</a:t>
            </a:r>
          </a:p>
        </p:txBody>
      </p:sp>
      <p:grpSp>
        <p:nvGrpSpPr>
          <p:cNvPr id="417" name="Group 6"/>
          <p:cNvGrpSpPr/>
          <p:nvPr/>
        </p:nvGrpSpPr>
        <p:grpSpPr>
          <a:xfrm>
            <a:off x="949960" y="712600"/>
            <a:ext cx="7192858" cy="3630800"/>
            <a:chOff x="0" y="0"/>
            <a:chExt cx="7192856" cy="3630798"/>
          </a:xfrm>
        </p:grpSpPr>
        <p:pic>
          <p:nvPicPr>
            <p:cNvPr id="415" name="Picture 10" descr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57" y="0"/>
              <a:ext cx="7162801" cy="3630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6" name="Rectangle 11"/>
            <p:cNvSpPr/>
            <p:nvPr/>
          </p:nvSpPr>
          <p:spPr>
            <a:xfrm>
              <a:off x="0" y="2803181"/>
              <a:ext cx="7147561" cy="106682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Transmission investment and Capacity factors:</a:t>
            </a:r>
          </a:p>
        </p:txBody>
      </p:sp>
      <p:sp>
        <p:nvSpPr>
          <p:cNvPr id="42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4495800"/>
            <a:ext cx="8915400" cy="2321918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Transmission Investment </a:t>
            </a:r>
            <a:r>
              <a:rPr b="0"/>
              <a:t>~ Cost of wiring generators together within a "farm" </a:t>
            </a:r>
          </a:p>
          <a:p>
            <a:pPr>
              <a:defRPr sz="9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Capacity Factor  = Actual plant output / Maximum possible output:</a:t>
            </a:r>
          </a:p>
          <a:p>
            <a:pPr>
              <a:tabLst>
                <a:tab pos="3302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3302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>
                <a:solidFill>
                  <a:srgbClr val="FF6666"/>
                </a:solidFill>
              </a:rPr>
              <a:t>Low for "simple" gas turbines (OCGT) because they're used for only peak evening power</a:t>
            </a:r>
          </a:p>
          <a:p>
            <a:pPr>
              <a:tabLst>
                <a:tab pos="330200" algn="l"/>
              </a:tabLst>
              <a:defRPr sz="700">
                <a:solidFill>
                  <a:srgbClr val="FF6666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330200" algn="l"/>
              </a:tabLst>
              <a:defRPr sz="1600">
                <a:solidFill>
                  <a:srgbClr val="FF6666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Low for solar and wind because these are strong for only a fraction of the day</a:t>
            </a:r>
          </a:p>
          <a:p>
            <a:pPr>
              <a:tabLst>
                <a:tab pos="330200" algn="l"/>
              </a:tabLst>
              <a:defRPr sz="700">
                <a:solidFill>
                  <a:srgbClr val="FF6666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330200" algn="l"/>
              </a:tabLst>
              <a:defRPr sz="1600">
                <a:solidFill>
                  <a:srgbClr val="FF6666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Lowish for hydro because reservoirs are increasingly vulnerable to droughts?</a:t>
            </a:r>
          </a:p>
        </p:txBody>
      </p:sp>
      <p:grpSp>
        <p:nvGrpSpPr>
          <p:cNvPr id="425" name="Group 15"/>
          <p:cNvGrpSpPr/>
          <p:nvPr/>
        </p:nvGrpSpPr>
        <p:grpSpPr>
          <a:xfrm>
            <a:off x="949960" y="712600"/>
            <a:ext cx="7194130" cy="3630800"/>
            <a:chOff x="0" y="0"/>
            <a:chExt cx="7194129" cy="3630798"/>
          </a:xfrm>
        </p:grpSpPr>
        <p:grpSp>
          <p:nvGrpSpPr>
            <p:cNvPr id="423" name="Group 8"/>
            <p:cNvGrpSpPr/>
            <p:nvPr/>
          </p:nvGrpSpPr>
          <p:grpSpPr>
            <a:xfrm>
              <a:off x="0" y="0"/>
              <a:ext cx="7192857" cy="3630799"/>
              <a:chOff x="0" y="0"/>
              <a:chExt cx="7192856" cy="3630798"/>
            </a:xfrm>
          </p:grpSpPr>
          <p:pic>
            <p:nvPicPr>
              <p:cNvPr id="421" name="Picture 10" descr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057" y="0"/>
                <a:ext cx="7162801" cy="36307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22" name="Rectangle 13"/>
              <p:cNvSpPr/>
              <p:nvPr/>
            </p:nvSpPr>
            <p:spPr>
              <a:xfrm>
                <a:off x="0" y="3261650"/>
                <a:ext cx="7147561" cy="106681"/>
              </a:xfrm>
              <a:prstGeom prst="rect">
                <a:avLst/>
              </a:prstGeom>
              <a:solidFill>
                <a:srgbClr val="FFFF00">
                  <a:alpha val="3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24" name="Rectangle 14"/>
            <p:cNvSpPr/>
            <p:nvPr/>
          </p:nvSpPr>
          <p:spPr>
            <a:xfrm>
              <a:off x="46570" y="3502952"/>
              <a:ext cx="7147560" cy="106681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And the BIG one: Capital cost</a:t>
            </a:r>
          </a:p>
        </p:txBody>
      </p:sp>
      <p:sp>
        <p:nvSpPr>
          <p:cNvPr id="42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4572000"/>
            <a:ext cx="8991600" cy="2057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Capital Cost = </a:t>
            </a:r>
            <a:r>
              <a:rPr>
                <a:solidFill>
                  <a:srgbClr val="FFCC00"/>
                </a:solidFill>
              </a:rPr>
              <a:t>THE MAJOR COST for almost every single technology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44C700"/>
                </a:solidFill>
              </a:rPr>
              <a:t>Exception = Combined Cycle natural gas turbines </a:t>
            </a:r>
            <a:r>
              <a:rPr baseline="30000">
                <a:solidFill>
                  <a:srgbClr val="44C700"/>
                </a:solidFill>
              </a:rPr>
              <a:t>1</a:t>
            </a:r>
          </a:p>
          <a:p>
            <a:pPr>
              <a:tabLst>
                <a:tab pos="4445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Combined Cycle =&gt; More power out per fuel =&gt; Decreased cost per power output</a:t>
            </a:r>
          </a:p>
          <a:p>
            <a:pPr>
              <a:tabLst>
                <a:tab pos="4445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6666"/>
                </a:solidFill>
              </a:rPr>
              <a:t>Solar thermal's capital cost appears very high (but more about this later)</a:t>
            </a:r>
          </a:p>
        </p:txBody>
      </p:sp>
      <p:sp>
        <p:nvSpPr>
          <p:cNvPr id="429" name="Rectangle 3"/>
          <p:cNvSpPr txBox="1"/>
          <p:nvPr/>
        </p:nvSpPr>
        <p:spPr>
          <a:xfrm>
            <a:off x="0" y="6400800"/>
            <a:ext cx="8991600" cy="74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200" b="0">
                <a:solidFill>
                  <a:schemeClr val="accent1"/>
                </a:solidFill>
              </a:defRPr>
            </a:pPr>
            <a:r>
              <a:t>1) For a more complete explanation, see my</a:t>
            </a:r>
            <a:r>
              <a:rPr>
                <a:solidFill>
                  <a:srgbClr val="FFCC00"/>
                </a:solidFill>
              </a:rPr>
              <a:t> </a:t>
            </a:r>
            <a:r>
              <a:rPr b="1"/>
              <a:t>Fossil Fuels</a:t>
            </a:r>
            <a:r>
              <a:rPr>
                <a:solidFill>
                  <a:srgbClr val="FFCC00"/>
                </a:solidFill>
              </a:rPr>
              <a:t> </a:t>
            </a:r>
            <a:r>
              <a:rPr>
                <a:solidFill>
                  <a:srgbClr val="2BAD81"/>
                </a:solidFill>
              </a:rPr>
              <a:t>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>
                <a:solidFill>
                  <a:srgbClr val="2BAD81"/>
                </a:solidFill>
              </a:rP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>
                <a:solidFill>
                  <a:srgbClr val="2BAD81"/>
                </a:solidFill>
              </a:rP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>
                <a:solidFill>
                  <a:srgbClr val="2BAD81"/>
                </a:solidFill>
              </a:rPr>
              <a:t>)</a:t>
            </a:r>
            <a:r>
              <a:rPr>
                <a:solidFill>
                  <a:srgbClr val="FFCC00"/>
                </a:solidFill>
              </a:rPr>
              <a:t> </a:t>
            </a:r>
            <a:r>
              <a:t>note set</a:t>
            </a:r>
            <a:r>
              <a: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		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grpSp>
        <p:nvGrpSpPr>
          <p:cNvPr id="432" name="Group 11"/>
          <p:cNvGrpSpPr/>
          <p:nvPr/>
        </p:nvGrpSpPr>
        <p:grpSpPr>
          <a:xfrm>
            <a:off x="949960" y="712600"/>
            <a:ext cx="7192858" cy="3630800"/>
            <a:chOff x="0" y="0"/>
            <a:chExt cx="7192856" cy="3630798"/>
          </a:xfrm>
        </p:grpSpPr>
        <p:pic>
          <p:nvPicPr>
            <p:cNvPr id="430" name="Picture 12" descr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57" y="0"/>
              <a:ext cx="7162801" cy="3630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1" name="Rectangle 14"/>
            <p:cNvSpPr/>
            <p:nvPr/>
          </p:nvSpPr>
          <p:spPr>
            <a:xfrm>
              <a:off x="0" y="3035169"/>
              <a:ext cx="7147561" cy="106681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3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OK, but aren't costs of renewables falling?</a:t>
            </a:r>
          </a:p>
        </p:txBody>
      </p:sp>
      <p:sp>
        <p:nvSpPr>
          <p:cNvPr id="43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2743200"/>
            <a:ext cx="8534400" cy="1219200"/>
          </a:xfrm>
          <a:prstGeom prst="rect">
            <a:avLst/>
          </a:prstGeom>
        </p:spPr>
        <p:txBody>
          <a:bodyPr/>
          <a:lstStyle/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Let me first just give you all of the data (2011-2018) </a:t>
            </a:r>
          </a:p>
          <a:p>
            <a:pPr algn="ctr">
              <a:defRPr sz="11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then I'll come back and look for trends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2011 EIA report on Levelized Cost of New Generation Resources</a:t>
            </a:r>
          </a:p>
        </p:txBody>
      </p:sp>
      <p:sp>
        <p:nvSpPr>
          <p:cNvPr id="44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2016:</a:t>
            </a:r>
          </a:p>
        </p:txBody>
      </p:sp>
      <p:pic>
        <p:nvPicPr>
          <p:cNvPr id="44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449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 txBox="1"/>
          <p:nvPr/>
        </p:nvSpPr>
        <p:spPr>
          <a:xfrm>
            <a:off x="304800" y="64413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2012 EIA report on Levelized Cost of New Generation Resources</a:t>
            </a:r>
          </a:p>
        </p:txBody>
      </p:sp>
      <p:sp>
        <p:nvSpPr>
          <p:cNvPr id="44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2017:</a:t>
            </a:r>
          </a:p>
        </p:txBody>
      </p:sp>
      <p:pic>
        <p:nvPicPr>
          <p:cNvPr id="4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4495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4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2013 EIA report on Levelized Cost of New Generation Resources</a:t>
            </a:r>
          </a:p>
        </p:txBody>
      </p:sp>
      <p:sp>
        <p:nvSpPr>
          <p:cNvPr id="45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2018:</a:t>
            </a:r>
          </a:p>
        </p:txBody>
      </p:sp>
      <p:pic>
        <p:nvPicPr>
          <p:cNvPr id="4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51900" cy="4502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5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2014 EIA report on Levelized Cost of New Generation Resources</a:t>
            </a:r>
          </a:p>
        </p:txBody>
      </p:sp>
      <p:sp>
        <p:nvSpPr>
          <p:cNvPr id="45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2019:</a:t>
            </a:r>
          </a:p>
        </p:txBody>
      </p:sp>
      <p:pic>
        <p:nvPicPr>
          <p:cNvPr id="4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2464"/>
            <a:ext cx="8849198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5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2015 EIA report on Levelized Cost of New Generation Resources</a:t>
            </a:r>
          </a:p>
        </p:txBody>
      </p:sp>
      <p:sp>
        <p:nvSpPr>
          <p:cNvPr id="46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2020:</a:t>
            </a:r>
          </a:p>
        </p:txBody>
      </p:sp>
      <p:pic>
        <p:nvPicPr>
          <p:cNvPr id="461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7" y="1524000"/>
            <a:ext cx="8879459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2016 EIA report on Levelized Cost of New Generation Resources</a:t>
            </a:r>
          </a:p>
        </p:txBody>
      </p:sp>
      <p:sp>
        <p:nvSpPr>
          <p:cNvPr id="46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2021:</a:t>
            </a:r>
          </a:p>
        </p:txBody>
      </p:sp>
      <p:pic>
        <p:nvPicPr>
          <p:cNvPr id="46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5" y="1524000"/>
            <a:ext cx="8763001" cy="4452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5" y="6154087"/>
            <a:ext cx="8763000" cy="181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Figuring out the purchase price of a power plant:</a:t>
            </a:r>
          </a:p>
        </p:txBody>
      </p:sp>
      <p:sp>
        <p:nvSpPr>
          <p:cNvPr id="12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It should be simple to find the cost of a power plant of </a:t>
            </a:r>
            <a:r>
              <a:rPr b="1">
                <a:solidFill>
                  <a:srgbClr val="FFCC00"/>
                </a:solidFill>
              </a:rPr>
              <a:t>type X </a:t>
            </a:r>
            <a:r>
              <a:t>and </a:t>
            </a:r>
            <a:r>
              <a:rPr b="1">
                <a:solidFill>
                  <a:srgbClr val="FFCC00"/>
                </a:solidFill>
              </a:rPr>
              <a:t>capacity Y</a:t>
            </a:r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At least it should be simple for </a:t>
            </a:r>
            <a:r>
              <a:rPr b="1"/>
              <a:t>well established </a:t>
            </a:r>
            <a:r>
              <a:t>technologies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Such as coal, gas, hydro, or nuclear power plants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After all, we've already built </a:t>
            </a:r>
            <a:r>
              <a:rPr b="1"/>
              <a:t>hundreds</a:t>
            </a:r>
            <a:r>
              <a:t> or even </a:t>
            </a:r>
            <a:r>
              <a:rPr b="1"/>
              <a:t>thousands</a:t>
            </a:r>
            <a:r>
              <a:t> of these!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Further, these were mostly built by public and/or government-regulated companies</a:t>
            </a:r>
          </a:p>
          <a:p>
            <a:pPr>
              <a:tabLst>
                <a:tab pos="444500" algn="l"/>
              </a:tabLst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that data, at least, should be readily available, right?  WRONG!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Regulated or not, these companies keep their costs analyses </a:t>
            </a:r>
            <a:r>
              <a:rPr b="1"/>
              <a:t>very</a:t>
            </a:r>
            <a:r>
              <a:t> private!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</a:t>
            </a:r>
            <a:r>
              <a:rPr b="1"/>
              <a:t>this</a:t>
            </a:r>
            <a:r>
              <a:t> is just the initial purchase price of the power plant!</a:t>
            </a:r>
          </a:p>
          <a:p>
            <a:pPr>
              <a:tabLst>
                <a:tab pos="4445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To which labor, fuel and operating costs still need to be added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7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2017 EIA report on Levelized Cost of New Generation Resources</a:t>
            </a:r>
          </a:p>
        </p:txBody>
      </p:sp>
      <p:sp>
        <p:nvSpPr>
          <p:cNvPr id="47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2022:</a:t>
            </a:r>
          </a:p>
        </p:txBody>
      </p:sp>
      <p:pic>
        <p:nvPicPr>
          <p:cNvPr id="47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6" y="1524000"/>
            <a:ext cx="8839201" cy="443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151481"/>
            <a:ext cx="8839200" cy="173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2018 EIA report on Levelized Cost of New Generation Resources</a:t>
            </a:r>
          </a:p>
        </p:txBody>
      </p:sp>
      <p:sp>
        <p:nvSpPr>
          <p:cNvPr id="47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Which predicts costs of power plants coming on line in 2023:</a:t>
            </a:r>
          </a:p>
        </p:txBody>
      </p:sp>
      <p:pic>
        <p:nvPicPr>
          <p:cNvPr id="47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441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0"/>
            <a:ext cx="8839200" cy="15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CC00"/>
                </a:solidFill>
              </a:defRPr>
            </a:lvl1pPr>
          </a:lstStyle>
          <a:p>
            <a:r>
              <a:t>Now COMPARING those seven years of EIA LCOE reports:</a:t>
            </a:r>
          </a:p>
        </p:txBody>
      </p:sp>
      <p:sp>
        <p:nvSpPr>
          <p:cNvPr id="48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03200" y="4419600"/>
            <a:ext cx="8839200" cy="24384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First some quirky observations (bearing on the accuracy of EIA reports):</a:t>
            </a:r>
            <a:endParaRPr sz="2400"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The EIA seems to be having trouble assessing </a:t>
            </a:r>
            <a:r>
              <a:rPr b="1"/>
              <a:t>offshore wind power: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Even dropping it completely from their 2012 report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Likely explanation?  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Absence of U.S. offshore wind farms + their rapid technological evolution</a:t>
            </a:r>
          </a:p>
        </p:txBody>
      </p:sp>
      <p:grpSp>
        <p:nvGrpSpPr>
          <p:cNvPr id="485" name="Group 9"/>
          <p:cNvGrpSpPr/>
          <p:nvPr/>
        </p:nvGrpSpPr>
        <p:grpSpPr>
          <a:xfrm>
            <a:off x="914400" y="609600"/>
            <a:ext cx="7467600" cy="3831167"/>
            <a:chOff x="0" y="0"/>
            <a:chExt cx="7467600" cy="3831166"/>
          </a:xfrm>
        </p:grpSpPr>
        <p:pic>
          <p:nvPicPr>
            <p:cNvPr id="483" name="Picture 6" descr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67600" cy="3746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4" name="Oval 8"/>
            <p:cNvSpPr/>
            <p:nvPr/>
          </p:nvSpPr>
          <p:spPr>
            <a:xfrm>
              <a:off x="5192183" y="1849966"/>
              <a:ext cx="719669" cy="1981201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467600" cy="374663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EIA also seems to be having trouble with hydroelectric &amp; geothermal:</a:t>
            </a:r>
          </a:p>
        </p:txBody>
      </p:sp>
      <p:sp>
        <p:nvSpPr>
          <p:cNvPr id="489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04800" y="4419600"/>
            <a:ext cx="8839200" cy="24384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Cost of very mature hydroelectric power plants plunging in just</a:t>
            </a:r>
            <a:r>
              <a:rPr b="1"/>
              <a:t> two </a:t>
            </a:r>
            <a:r>
              <a:t>years?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Cost of geothermal power plunging in just </a:t>
            </a:r>
            <a:r>
              <a:rPr b="1"/>
              <a:t>one</a:t>
            </a:r>
            <a:r>
              <a:t> year?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Yes, geothermal </a:t>
            </a:r>
            <a:r>
              <a:rPr b="1"/>
              <a:t>is</a:t>
            </a:r>
            <a:r>
              <a:t> a young and still maturing technology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But cost falling by almost </a:t>
            </a:r>
            <a:r>
              <a:rPr b="1">
                <a:solidFill>
                  <a:srgbClr val="FFCC00"/>
                </a:solidFill>
              </a:rPr>
              <a:t>50% </a:t>
            </a:r>
            <a:r>
              <a:rPr>
                <a:solidFill>
                  <a:srgbClr val="FFCC00"/>
                </a:solidFill>
              </a:rPr>
              <a:t>in one year?  </a:t>
            </a:r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01700" algn="l"/>
                <a:tab pos="1371600" algn="l"/>
                <a:tab pos="1828800" algn="l"/>
                <a:tab pos="3657600" algn="l"/>
                <a:tab pos="4572000" algn="l"/>
                <a:tab pos="5486400" algn="l"/>
                <a:tab pos="64008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Shortcomings in EIA assessment techniques seem more plausible!</a:t>
            </a:r>
          </a:p>
        </p:txBody>
      </p:sp>
      <p:grpSp>
        <p:nvGrpSpPr>
          <p:cNvPr id="492" name="Group 6"/>
          <p:cNvGrpSpPr/>
          <p:nvPr/>
        </p:nvGrpSpPr>
        <p:grpSpPr>
          <a:xfrm>
            <a:off x="4834468" y="2436280"/>
            <a:ext cx="2448984" cy="1983321"/>
            <a:chOff x="0" y="0"/>
            <a:chExt cx="2448982" cy="1983319"/>
          </a:xfrm>
        </p:grpSpPr>
        <p:sp>
          <p:nvSpPr>
            <p:cNvPr id="490" name="Oval 4"/>
            <p:cNvSpPr/>
            <p:nvPr/>
          </p:nvSpPr>
          <p:spPr>
            <a:xfrm>
              <a:off x="1729314" y="-1"/>
              <a:ext cx="719669" cy="1980925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1" name="Oval 5"/>
            <p:cNvSpPr/>
            <p:nvPr/>
          </p:nvSpPr>
          <p:spPr>
            <a:xfrm>
              <a:off x="0" y="2395"/>
              <a:ext cx="719669" cy="1980925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And why are coal data missing from the last two reports?</a:t>
            </a:r>
          </a:p>
        </p:txBody>
      </p:sp>
      <p:sp>
        <p:nvSpPr>
          <p:cNvPr id="49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4419600"/>
            <a:ext cx="8991600" cy="2286000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Easy (but depressing) explanation</a:t>
            </a:r>
            <a:r>
              <a:rPr b="0"/>
              <a:t>:  EIA projects cost for NEW power plants</a:t>
            </a:r>
          </a:p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In 2016 the U.S. banned new coal plants lacking CO</a:t>
            </a:r>
            <a:r>
              <a:rPr baseline="-25999"/>
              <a:t>2</a:t>
            </a:r>
            <a:r>
              <a:t> sequestration</a:t>
            </a:r>
          </a:p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Leading EIA to drop them from their report </a:t>
            </a:r>
          </a:p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(Surviving 3</a:t>
            </a:r>
            <a:r>
              <a:rPr baseline="29894"/>
              <a:t>rd</a:t>
            </a:r>
            <a:r>
              <a:t> column is for coal plants with partial CO</a:t>
            </a:r>
            <a:r>
              <a:rPr baseline="-25999"/>
              <a:t>2</a:t>
            </a:r>
            <a:r>
              <a:t> sequestration)</a:t>
            </a:r>
          </a:p>
          <a:p>
            <a:pPr algn="ctr"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tabLst>
                <a:tab pos="431800" algn="l"/>
                <a:tab pos="850900" algn="l"/>
                <a:tab pos="1295400" algn="l"/>
                <a:tab pos="1727200" algn="l"/>
                <a:tab pos="3467100" algn="l"/>
                <a:tab pos="4330700" algn="l"/>
                <a:tab pos="5207000" algn="l"/>
                <a:tab pos="6070600" algn="l"/>
              </a:tabLst>
              <a:defRPr sz="171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With "WAR ON COAL" ended, can we now expect their resurrection?</a:t>
            </a:r>
          </a:p>
        </p:txBody>
      </p:sp>
      <p:grpSp>
        <p:nvGrpSpPr>
          <p:cNvPr id="498" name="Group 6"/>
          <p:cNvGrpSpPr/>
          <p:nvPr/>
        </p:nvGrpSpPr>
        <p:grpSpPr>
          <a:xfrm>
            <a:off x="914400" y="609600"/>
            <a:ext cx="7467600" cy="3778253"/>
            <a:chOff x="0" y="0"/>
            <a:chExt cx="7467600" cy="3778251"/>
          </a:xfrm>
        </p:grpSpPr>
        <p:pic>
          <p:nvPicPr>
            <p:cNvPr id="496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67600" cy="3746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7" name="Oval 4"/>
            <p:cNvSpPr/>
            <p:nvPr/>
          </p:nvSpPr>
          <p:spPr>
            <a:xfrm>
              <a:off x="1322922" y="3048000"/>
              <a:ext cx="1115479" cy="730253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92100" y="4470400"/>
            <a:ext cx="8991600" cy="2137331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Capital costs</a:t>
            </a:r>
            <a:r>
              <a:rPr b="0"/>
              <a:t> for cleaner but still carbon-emitting </a:t>
            </a:r>
            <a:r>
              <a:rPr>
                <a:solidFill>
                  <a:srgbClr val="FFCC00"/>
                </a:solidFill>
              </a:rPr>
              <a:t>natural gas </a:t>
            </a:r>
            <a:r>
              <a:rPr b="0"/>
              <a:t>plants have fallen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 have costs for non-carbon-emitting </a:t>
            </a:r>
            <a:r>
              <a:rPr b="1">
                <a:solidFill>
                  <a:srgbClr val="FFCC00"/>
                </a:solidFill>
              </a:rPr>
              <a:t>hydro</a:t>
            </a:r>
            <a:r>
              <a:t>, </a:t>
            </a:r>
            <a:r>
              <a:rPr b="1">
                <a:solidFill>
                  <a:srgbClr val="FFCC00"/>
                </a:solidFill>
              </a:rPr>
              <a:t>nuclear</a:t>
            </a:r>
            <a:r>
              <a:t>, </a:t>
            </a:r>
            <a:r>
              <a:rPr b="1">
                <a:solidFill>
                  <a:srgbClr val="FFCC00"/>
                </a:solidFill>
              </a:rPr>
              <a:t>wind</a:t>
            </a:r>
            <a:r>
              <a:t>, </a:t>
            </a:r>
            <a:r>
              <a:rPr b="1">
                <a:solidFill>
                  <a:srgbClr val="FFCC00"/>
                </a:solidFill>
              </a:rPr>
              <a:t>geothermal</a:t>
            </a:r>
            <a:r>
              <a:t> &amp; </a:t>
            </a:r>
            <a:r>
              <a:rPr b="1">
                <a:solidFill>
                  <a:srgbClr val="FFCC00"/>
                </a:solidFill>
              </a:rPr>
              <a:t>solar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Decreases have been particularly strong, or sustained, or plausible for: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Onshore wind  </a:t>
            </a:r>
            <a:r>
              <a:rPr>
                <a:solidFill>
                  <a:srgbClr val="FFFFFF"/>
                </a:solidFill>
              </a:rPr>
              <a:t>and</a:t>
            </a:r>
            <a:r>
              <a:t> </a:t>
            </a:r>
            <a:r>
              <a:rPr b="0">
                <a:solidFill>
                  <a:srgbClr val="FFFFFF"/>
                </a:solidFill>
              </a:rPr>
              <a:t> </a:t>
            </a:r>
            <a:r>
              <a:t>Solar PV</a:t>
            </a:r>
          </a:p>
        </p:txBody>
      </p:sp>
      <p:sp>
        <p:nvSpPr>
          <p:cNvPr id="50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/>
          <a:p>
            <a:pPr defTabSz="804672">
              <a:defRPr sz="1936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Finally comparing levelized </a:t>
            </a:r>
            <a:r>
              <a:rPr b="1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rPr>
              <a:t>capital costs </a:t>
            </a:r>
            <a:r>
              <a:t>for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all technologies</a:t>
            </a:r>
          </a:p>
        </p:txBody>
      </p:sp>
      <p:pic>
        <p:nvPicPr>
          <p:cNvPr id="50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467600" cy="3763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41300" y="4419600"/>
            <a:ext cx="8991600" cy="2438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Total cost</a:t>
            </a:r>
            <a:r>
              <a:rPr b="0"/>
              <a:t> trends closely resemble those of capital costs alone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508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Reflecting the prominence of capital cost in determining final energy prices</a:t>
            </a:r>
          </a:p>
          <a:p>
            <a:pPr>
              <a:tabLst>
                <a:tab pos="5080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5080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big bottom line conclusion (based on </a:t>
            </a:r>
            <a:r>
              <a:rPr>
                <a:solidFill>
                  <a:srgbClr val="44C700"/>
                </a:solidFill>
              </a:rPr>
              <a:t>green labeled </a:t>
            </a:r>
            <a:r>
              <a:t>&lt; 90 numbers)?</a:t>
            </a:r>
          </a:p>
          <a:p>
            <a:pPr>
              <a:tabLst>
                <a:tab pos="5080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5080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All but two lowest cost technologies (natural gas) are now renewables!</a:t>
            </a:r>
          </a:p>
          <a:p>
            <a:pPr algn="ctr">
              <a:tabLst>
                <a:tab pos="508000" algn="l"/>
              </a:tabLst>
              <a:defRPr sz="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5080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With total costs well below that of even resurrected "conventional (dirty) coal" </a:t>
            </a:r>
          </a:p>
        </p:txBody>
      </p:sp>
      <p:sp>
        <p:nvSpPr>
          <p:cNvPr id="505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/>
          <a:p>
            <a:pPr defTabSz="804672">
              <a:defRPr sz="1936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OR comparing levelized </a:t>
            </a:r>
            <a:r>
              <a:rPr b="1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rPr>
              <a:t>total costs </a:t>
            </a:r>
            <a:r>
              <a:t>for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all technologies</a:t>
            </a:r>
          </a:p>
        </p:txBody>
      </p:sp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11719"/>
            <a:ext cx="7467600" cy="3746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0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Something (else) that bothered me about EIA reports:</a:t>
            </a:r>
          </a:p>
        </p:txBody>
      </p:sp>
      <p:sp>
        <p:nvSpPr>
          <p:cNvPr id="510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763000" cy="5542821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EIA never mentions what TYPE of solar PV plant they are evaluating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 assumed it would be single crystal silicon solar cells</a:t>
            </a:r>
          </a:p>
          <a:p>
            <a:pPr>
              <a:tabLst>
                <a:tab pos="4445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 concerned me because high energy UV sunlight can degrade PV's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Single crystal Si is the toughest stuff with lifetime of at least 20 years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Polycrystalline Si is a bit less tough and might last ~ 15 years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Really cheap organic material cells may only last few months / years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levelized costing assumes financing of projects over their whole lifespan 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So EIA analysis SHOULD have taken power plant lifetimes into account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 dug and dug, and the ONLY place EIA mentioned lifetime was in a tax section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Where they used a </a:t>
            </a:r>
            <a:r>
              <a:rPr b="1">
                <a:solidFill>
                  <a:srgbClr val="FFCC00"/>
                </a:solidFill>
              </a:rPr>
              <a:t>30 year lifetime for ALL types of power plants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17459"/>
          </a:xfrm>
          <a:prstGeom prst="rect">
            <a:avLst/>
          </a:prstGeom>
        </p:spPr>
        <p:txBody>
          <a:bodyPr/>
          <a:lstStyle/>
          <a:p>
            <a:r>
              <a:t>I couldn't believe EIA ignored technology lifetimes!</a:t>
            </a:r>
          </a:p>
        </p:txBody>
      </p:sp>
      <p:sp>
        <p:nvSpPr>
          <p:cNvPr id="5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I wrote Prof. Edward S. Rubin (of Carnegie Melon)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Author of respected "Introduction to Engineering and the Environment"</a:t>
            </a:r>
          </a:p>
          <a:p>
            <a:pPr algn="ctr"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0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He confirmed that EIA reports assume 30 year lifetimes </a:t>
            </a:r>
            <a:r>
              <a:rPr sz="1800" b="1"/>
              <a:t>for everything</a:t>
            </a:r>
          </a:p>
          <a:p>
            <a:pPr algn="ctr">
              <a:tabLst>
                <a:tab pos="444500" algn="l"/>
              </a:tabLst>
              <a:defRPr sz="7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DESPITE the likely shorter (and technology specific) lifetimes of solar PV</a:t>
            </a:r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DESPITE the fact that nuclear plants are regularly licensed for 40 years of operation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many are now being re-licensed for 1-2 decades of more use</a:t>
            </a:r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DESPITE the fact that commonly assumed lifetime of hydroelectric dams is 100 years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Hoover Dam is actually showing few signs of ANY aging at 75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I decided to try and correct the EIA data by taking likely lifetimes into account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Combining EIA data with earlier tutorial on levelized costs:</a:t>
            </a:r>
          </a:p>
        </p:txBody>
      </p:sp>
      <p:sp>
        <p:nvSpPr>
          <p:cNvPr id="517" name="Rectangle 3"/>
          <p:cNvSpPr txBox="1">
            <a:spLocks noGrp="1"/>
          </p:cNvSpPr>
          <p:nvPr>
            <p:ph type="body" idx="1"/>
          </p:nvPr>
        </p:nvSpPr>
        <p:spPr>
          <a:xfrm>
            <a:off x="241300" y="990600"/>
            <a:ext cx="8832295" cy="561471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For almost all power generation technologies:</a:t>
            </a:r>
          </a:p>
          <a:p>
            <a:pPr>
              <a:defRPr sz="7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Levelized CAPITAL cost = 2/3 – 7/8 of TOTAL levelized annual power cost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(With notable exception of natural gas using cheap jet engine turbines)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</a:t>
            </a:r>
            <a:r>
              <a:rPr b="1"/>
              <a:t> levelized annual</a:t>
            </a:r>
            <a:r>
              <a:t> capital cost = (up front capital cost) x U/P (i interest, n years)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Where, </a:t>
            </a:r>
            <a:r>
              <a:rPr>
                <a:solidFill>
                  <a:srgbClr val="FFCC00"/>
                </a:solidFill>
              </a:rPr>
              <a:t>U/P (n, i) = i / [1 – (1+i)</a:t>
            </a:r>
            <a:r>
              <a:rPr baseline="30000">
                <a:solidFill>
                  <a:srgbClr val="FFCC00"/>
                </a:solidFill>
              </a:rPr>
              <a:t>-n</a:t>
            </a:r>
            <a:r>
              <a:rPr>
                <a:solidFill>
                  <a:srgbClr val="FFCC00"/>
                </a:solidFill>
              </a:rPr>
              <a:t>] </a:t>
            </a:r>
            <a:r>
              <a:t>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although EIA used n = 30 years for ALL different types of power plants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 a technologist, I am telling you they should have used values more like: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n ~ 100 years for hydro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n ~ 40-60 years for nuclear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n ~ 30 years for coal and possibly gas, wind, geothermal and solar thermal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n ~ 20 years for silicon single crystal solar PV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n ~ 10 (or less) "emerging" PV technologies such as organic PV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2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Complete comparative data </a:t>
            </a:r>
            <a:r>
              <a:rPr b="1"/>
              <a:t>are</a:t>
            </a:r>
            <a:r>
              <a:t> generated in certain reports</a:t>
            </a:r>
          </a:p>
        </p:txBody>
      </p:sp>
      <p:sp>
        <p:nvSpPr>
          <p:cNvPr id="12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9042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Most of which are published by governmental agencies</a:t>
            </a:r>
          </a:p>
          <a:p>
            <a:pPr>
              <a:tabLst>
                <a:tab pos="4445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These agencies should be nominally unbiased about competing technologies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Possibly offset by their naiveté about certain new technologies</a:t>
            </a:r>
          </a:p>
          <a:p>
            <a:pPr>
              <a:tabLst>
                <a:tab pos="4445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A point I will return to late in this lecture</a:t>
            </a:r>
          </a:p>
          <a:p>
            <a:pPr>
              <a:tabLst>
                <a:tab pos="4445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And, now, they've become the target of political intervention &amp; censorship </a:t>
            </a:r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Their reports state costs in strange ways, using strange terms such as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Net Present Value   </a:t>
            </a:r>
            <a:r>
              <a:rPr b="0">
                <a:solidFill>
                  <a:srgbClr val="FFFFFF"/>
                </a:solidFill>
              </a:rPr>
              <a:t>OR   </a:t>
            </a:r>
            <a:r>
              <a:t>Overnight Capital Cost</a:t>
            </a:r>
            <a:r>
              <a:rPr b="0">
                <a:solidFill>
                  <a:srgbClr val="FFFFFF"/>
                </a:solidFill>
              </a:rPr>
              <a:t>   OR  </a:t>
            </a:r>
            <a:r>
              <a:t> O&amp;M Cost</a:t>
            </a:r>
          </a:p>
          <a:p>
            <a:pPr>
              <a:tabLst>
                <a:tab pos="4445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OR, most importantly, whole categories of   </a:t>
            </a:r>
            <a:r>
              <a:rPr b="1">
                <a:solidFill>
                  <a:srgbClr val="FFCC00"/>
                </a:solidFill>
              </a:rPr>
              <a:t>Levelized Cost</a:t>
            </a:r>
          </a:p>
          <a:p>
            <a:pPr>
              <a:tabLst>
                <a:tab pos="4445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To make sense of these terms and data, we need to learn a bit of  . .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So to correct EIA data for likely power plant lifetimes:</a:t>
            </a:r>
          </a:p>
        </p:txBody>
      </p:sp>
      <p:sp>
        <p:nvSpPr>
          <p:cNvPr id="52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88307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EIA's levelized </a:t>
            </a:r>
            <a:r>
              <a:rPr>
                <a:solidFill>
                  <a:srgbClr val="FFCC00"/>
                </a:solidFill>
              </a:rPr>
              <a:t>capital costs </a:t>
            </a:r>
            <a:r>
              <a:t>need to be adjusted by factor of: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 </a:t>
            </a:r>
            <a:r>
              <a:rPr b="1"/>
              <a:t>U/P (actual plant lifetime, i) </a:t>
            </a:r>
            <a:r>
              <a:t> /  </a:t>
            </a:r>
            <a:r>
              <a:rPr b="1"/>
              <a:t>U/P (30 year lifetime, i)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given the heavy contribution of capital cost to total cost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Correction </a:t>
            </a:r>
            <a:r>
              <a:rPr b="1"/>
              <a:t>almost as large </a:t>
            </a:r>
            <a:r>
              <a:t>should be applied to </a:t>
            </a:r>
            <a:r>
              <a:rPr>
                <a:solidFill>
                  <a:srgbClr val="FFCC00"/>
                </a:solidFill>
              </a:rPr>
              <a:t>total cost </a:t>
            </a:r>
            <a:r>
              <a:t>of most plants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 need to know EIA's assumed interest rate, which I didn't spot in EIA reports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elsewhere I found data on </a:t>
            </a:r>
            <a:r>
              <a:rPr b="1">
                <a:solidFill>
                  <a:srgbClr val="FFCC00"/>
                </a:solidFill>
              </a:rPr>
              <a:t>overnight capital cost</a:t>
            </a:r>
            <a:r>
              <a:t> of some plants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= capital + labor + materials cost to build a power plant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This present value (P) x U/P (i=?, 30 yrs) should =&gt; EIA's levelized capital cost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Found I could fit EIA conversion to levelized capital cost with i = 10-15%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10-15% interest sounds very high, but this is a relatively risky investment: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If goes bust (and they do!) no one may be willing to buy that power plant!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Calculating my proposed correction to EIA data:</a:t>
            </a:r>
          </a:p>
        </p:txBody>
      </p:sp>
      <p:sp>
        <p:nvSpPr>
          <p:cNvPr id="523" name="Rectangle 3"/>
          <p:cNvSpPr txBox="1">
            <a:spLocks noGrp="1"/>
          </p:cNvSpPr>
          <p:nvPr>
            <p:ph type="body" idx="1"/>
          </p:nvPr>
        </p:nvSpPr>
        <p:spPr>
          <a:xfrm>
            <a:off x="355600" y="762000"/>
            <a:ext cx="8763000" cy="6096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Correction factor (using my fitting value of i ~ 12.5%):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U/P (</a:t>
            </a:r>
            <a:r>
              <a:rPr>
                <a:solidFill>
                  <a:srgbClr val="FFCC00"/>
                </a:solidFill>
              </a:rPr>
              <a:t>actual plant lifetime</a:t>
            </a:r>
            <a:r>
              <a:t>, 12.5%) / U/P (</a:t>
            </a:r>
            <a:r>
              <a:rPr>
                <a:solidFill>
                  <a:srgbClr val="FFCC00"/>
                </a:solidFill>
              </a:rPr>
              <a:t>EIA's 30 year lifetime</a:t>
            </a:r>
            <a:r>
              <a:t>, 12.5%) 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>
                <a:solidFill>
                  <a:srgbClr val="FFFFFF"/>
                </a:solidFill>
              </a:rPr>
              <a:t>= {i / [1 – (1+i)</a:t>
            </a:r>
            <a:r>
              <a:rPr sz="1600" baseline="30000">
                <a:solidFill>
                  <a:srgbClr val="FFFFFF"/>
                </a:solidFill>
              </a:rPr>
              <a:t>-actual lifetime</a:t>
            </a:r>
            <a:r>
              <a:rPr sz="1600">
                <a:solidFill>
                  <a:srgbClr val="FFFFFF"/>
                </a:solidFill>
              </a:rPr>
              <a:t> ]} / {[i / [1 – (1+i)</a:t>
            </a:r>
            <a:r>
              <a:rPr sz="1600" baseline="30000">
                <a:solidFill>
                  <a:srgbClr val="FFFFFF"/>
                </a:solidFill>
              </a:rPr>
              <a:t>-30</a:t>
            </a:r>
            <a:r>
              <a:rPr sz="1600">
                <a:solidFill>
                  <a:srgbClr val="FFFFFF"/>
                </a:solidFill>
              </a:rPr>
              <a:t>]} 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=  [1 – (1.125)</a:t>
            </a:r>
            <a:r>
              <a:rPr baseline="30000"/>
              <a:t>-30 </a:t>
            </a:r>
            <a:r>
              <a:t>] / [1 – (1.125)</a:t>
            </a:r>
            <a:r>
              <a:rPr baseline="30000"/>
              <a:t>-actual lifetime </a:t>
            </a:r>
            <a:r>
              <a:t>] </a:t>
            </a:r>
            <a:endParaRPr sz="12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For which I get these values: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Actual lifetime (years):	10	20	30	40	60	100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Correction factor: 		1.402	1.072	1	0.979	0.9716	0.9709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Emerging PV is 40% higher, Si PV 7% higher, nuclear/hydro 3% lower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Why, if 20 year Si PV lasts half as long as 40 year nuclear, is difference only 10%?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Won't I have to buy TWO PV plants to match ONE nuclear plant?</a:t>
            </a:r>
          </a:p>
          <a:p>
            <a:pPr>
              <a:tabLst>
                <a:tab pos="444500" algn="l"/>
                <a:tab pos="901700" algn="l"/>
              </a:tabLst>
              <a:defRPr sz="9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</a:tabLst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And thus have to double my charges for PV power to break even?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It would mean that IF your investors expected zero interest:</a:t>
            </a:r>
          </a:p>
        </p:txBody>
      </p:sp>
      <p:sp>
        <p:nvSpPr>
          <p:cNvPr id="5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Your mortgage/bond payments cover two things: 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 - Repayment of the loan (P)	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-  Interest on the remaining loan balance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Tiny interest rate / short loan:  </a:t>
            </a:r>
            <a:r>
              <a:rPr b="0">
                <a:solidFill>
                  <a:srgbClr val="FFFFFF"/>
                </a:solidFill>
              </a:rPr>
              <a:t>Almost all of payment =&gt; paying down loan</a:t>
            </a:r>
          </a:p>
          <a:p>
            <a:pPr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the remaining balance on that loan drops ~ linearly with time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Finite interest rate / long loan: </a:t>
            </a:r>
            <a:r>
              <a:rPr b="0">
                <a:solidFill>
                  <a:srgbClr val="FFFFFF"/>
                </a:solidFill>
              </a:rPr>
              <a:t>Almost all of payment =&gt; interest on loan 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And, initially, the remaining balance on the loan drops hardly at all!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latter is the origin of the homeowners lament that: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"</a:t>
            </a:r>
            <a:r>
              <a:rPr b="1"/>
              <a:t>I don't really own my home, I just rent it from my bank!"</a:t>
            </a:r>
            <a: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As revealed by plot of balance remaining on various loans:</a:t>
            </a:r>
          </a:p>
        </p:txBody>
      </p:sp>
      <p:sp>
        <p:nvSpPr>
          <p:cNvPr id="53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3340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Balance remaining on a loan is:</a:t>
            </a:r>
          </a:p>
          <a:p>
            <a:pPr defTabSz="868680"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Balance (i, n = number of loan intervals, m = this loan interval) 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= Loan {1 – [(1+i)</a:t>
            </a:r>
            <a:r>
              <a:rPr baseline="29894"/>
              <a:t>n</a:t>
            </a:r>
            <a:r>
              <a:t> – (1+i)</a:t>
            </a:r>
            <a:r>
              <a:rPr baseline="29894"/>
              <a:t>m</a:t>
            </a:r>
            <a:r>
              <a:t>]/[(1+i)</a:t>
            </a:r>
            <a:r>
              <a:rPr baseline="29894"/>
              <a:t>n</a:t>
            </a:r>
            <a:r>
              <a:t> - 1]} </a:t>
            </a:r>
          </a:p>
          <a:p>
            <a:pPr defTabSz="868680"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My Excel plot of Balance on Loan vs. m/n (= percentage of the loan's lifetime)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  	For loans of 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	labeled duration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	With interest 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	Rates of i = 15%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26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Homeowners are right: With long loans initial payments are ~ all interest!</a:t>
            </a:r>
          </a:p>
        </p:txBody>
      </p:sp>
      <p:pic>
        <p:nvPicPr>
          <p:cNvPr id="53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3" y="2727960"/>
            <a:ext cx="5153188" cy="289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Calculating the advantage of getting power plants to last longer:</a:t>
            </a:r>
          </a:p>
        </p:txBody>
      </p:sp>
      <p:sp>
        <p:nvSpPr>
          <p:cNvPr id="534" name="Rectangle 3"/>
          <p:cNvSpPr txBox="1">
            <a:spLocks noGrp="1"/>
          </p:cNvSpPr>
          <p:nvPr>
            <p:ph type="body" idx="1"/>
          </p:nvPr>
        </p:nvSpPr>
        <p:spPr>
          <a:xfrm>
            <a:off x="317500" y="7620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Three different power plant technologies </a:t>
            </a:r>
            <a:r>
              <a:rPr>
                <a:solidFill>
                  <a:srgbClr val="FFCC00"/>
                </a:solidFill>
              </a:rPr>
              <a:t>with same capital cost &amp; power output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</a:t>
            </a:r>
            <a:r>
              <a:rPr b="1">
                <a:solidFill>
                  <a:srgbClr val="FFCC00"/>
                </a:solidFill>
              </a:rPr>
              <a:t>Tech10</a:t>
            </a:r>
            <a:r>
              <a:t> lasts 10 years, </a:t>
            </a:r>
            <a:r>
              <a:rPr b="1">
                <a:solidFill>
                  <a:srgbClr val="FFCC00"/>
                </a:solidFill>
              </a:rPr>
              <a:t>Tech20</a:t>
            </a:r>
            <a:r>
              <a:t> last 20 years, </a:t>
            </a:r>
            <a:r>
              <a:rPr b="1">
                <a:solidFill>
                  <a:srgbClr val="FFCC00"/>
                </a:solidFill>
              </a:rPr>
              <a:t>Tech40</a:t>
            </a:r>
            <a:r>
              <a:t> lasts 40 years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40 years of power I'll need 4 Tech10 plants, 2 Tech20 plants or 1 Tech40 plant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Assume I'll finance each of these with loans lasting plant lifetime, at 12.5% interest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Total cost = (# of loans) x (# payments per loan) x (payment amount)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Giving, for the three different alternatives supplying 40 years of power: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Tech10 Total cost = (4 loans) (10 payments) [ P x </a:t>
            </a:r>
            <a:r>
              <a:rPr b="1">
                <a:solidFill>
                  <a:srgbClr val="FFCC00"/>
                </a:solidFill>
              </a:rPr>
              <a:t>U/P(12.5%, 10 yrs)</a:t>
            </a:r>
            <a:r>
              <a:t>]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Tech20 Total cost = (2 loans) (20 payments) [P x </a:t>
            </a:r>
            <a:r>
              <a:rPr b="1">
                <a:solidFill>
                  <a:srgbClr val="FFCC00"/>
                </a:solidFill>
              </a:rPr>
              <a:t>U/P(12.5%, 20 yrs)</a:t>
            </a:r>
            <a:r>
              <a:t>]</a:t>
            </a:r>
            <a:endParaRPr sz="800"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Tech40 Total cost = (1 loan) (40 payments) [P x </a:t>
            </a:r>
            <a:r>
              <a:rPr b="1">
                <a:solidFill>
                  <a:srgbClr val="FFCC00"/>
                </a:solidFill>
              </a:rPr>
              <a:t>U/P(12.5%, 40 yrs)</a:t>
            </a:r>
            <a:r>
              <a:t>]</a:t>
            </a:r>
          </a:p>
        </p:txBody>
      </p:sp>
      <p:grpSp>
        <p:nvGrpSpPr>
          <p:cNvPr id="546" name="Group 15"/>
          <p:cNvGrpSpPr/>
          <p:nvPr/>
        </p:nvGrpSpPr>
        <p:grpSpPr>
          <a:xfrm>
            <a:off x="380999" y="6019799"/>
            <a:ext cx="8382001" cy="564166"/>
            <a:chOff x="0" y="0"/>
            <a:chExt cx="8381999" cy="564164"/>
          </a:xfrm>
        </p:grpSpPr>
        <p:grpSp>
          <p:nvGrpSpPr>
            <p:cNvPr id="539" name="Group 11"/>
            <p:cNvGrpSpPr/>
            <p:nvPr/>
          </p:nvGrpSpPr>
          <p:grpSpPr>
            <a:xfrm>
              <a:off x="-1" y="-1"/>
              <a:ext cx="2384536" cy="564166"/>
              <a:chOff x="0" y="0"/>
              <a:chExt cx="2384534" cy="564164"/>
            </a:xfrm>
          </p:grpSpPr>
          <p:pic>
            <p:nvPicPr>
              <p:cNvPr id="535" name="Picture 3" descr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3480"/>
                <a:ext cx="501620" cy="5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6" name="Picture 4" descr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3622" y="6962"/>
                <a:ext cx="501620" cy="5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7" name="Picture 5" descr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49293" y="-1"/>
                <a:ext cx="501619" cy="5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8" name="Picture 6" descr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82916" y="3481"/>
                <a:ext cx="501619" cy="5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42" name="Group 12"/>
            <p:cNvGrpSpPr/>
            <p:nvPr/>
          </p:nvGrpSpPr>
          <p:grpSpPr>
            <a:xfrm>
              <a:off x="3063765" y="-1"/>
              <a:ext cx="2306255" cy="557203"/>
              <a:chOff x="0" y="0"/>
              <a:chExt cx="2306254" cy="557201"/>
            </a:xfrm>
          </p:grpSpPr>
          <p:pic>
            <p:nvPicPr>
              <p:cNvPr id="540" name="Picture 7" descr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077858" cy="5572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1" name="Picture 9" descr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8396" y="0"/>
                <a:ext cx="1077859" cy="5572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43" name="Picture 10" descr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7465" y="-1"/>
              <a:ext cx="2384535" cy="557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4" name="TextBox 13"/>
            <p:cNvSpPr txBox="1"/>
            <p:nvPr/>
          </p:nvSpPr>
          <p:spPr>
            <a:xfrm>
              <a:off x="2529051" y="106679"/>
              <a:ext cx="50581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vs.</a:t>
              </a:r>
            </a:p>
          </p:txBody>
        </p:sp>
        <p:sp>
          <p:nvSpPr>
            <p:cNvPr id="545" name="TextBox 14"/>
            <p:cNvSpPr txBox="1"/>
            <p:nvPr/>
          </p:nvSpPr>
          <p:spPr>
            <a:xfrm>
              <a:off x="5491655" y="76199"/>
              <a:ext cx="50581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vs.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Source:  My Excel spreadsheets – as included at the end of this lecture note set</a:t>
            </a:r>
          </a:p>
        </p:txBody>
      </p:sp>
      <p:sp>
        <p:nvSpPr>
          <p:cNvPr id="54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Pulling up U/P uniform payment table</a:t>
            </a:r>
          </a:p>
        </p:txBody>
      </p:sp>
      <p:sp>
        <p:nvSpPr>
          <p:cNvPr id="55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With data highlighted for our 10, 20 or 40 year long 12.5% interest loans</a:t>
            </a:r>
          </a:p>
        </p:txBody>
      </p:sp>
      <p:grpSp>
        <p:nvGrpSpPr>
          <p:cNvPr id="555" name="Group 8"/>
          <p:cNvGrpSpPr/>
          <p:nvPr/>
        </p:nvGrpSpPr>
        <p:grpSpPr>
          <a:xfrm>
            <a:off x="990600" y="1447800"/>
            <a:ext cx="7162800" cy="4648200"/>
            <a:chOff x="0" y="0"/>
            <a:chExt cx="7162800" cy="4648200"/>
          </a:xfrm>
        </p:grpSpPr>
        <p:pic>
          <p:nvPicPr>
            <p:cNvPr id="551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162800" cy="464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2" name="Rectangle 5"/>
            <p:cNvSpPr/>
            <p:nvPr/>
          </p:nvSpPr>
          <p:spPr>
            <a:xfrm>
              <a:off x="4720948" y="2543354"/>
              <a:ext cx="1090741" cy="26310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3" name="Rectangle 6"/>
            <p:cNvSpPr/>
            <p:nvPr/>
          </p:nvSpPr>
          <p:spPr>
            <a:xfrm>
              <a:off x="4720948" y="2894162"/>
              <a:ext cx="1090741" cy="26310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4" name="Rectangle 7"/>
            <p:cNvSpPr/>
            <p:nvPr/>
          </p:nvSpPr>
          <p:spPr>
            <a:xfrm>
              <a:off x="4709761" y="3262510"/>
              <a:ext cx="1090741" cy="26310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Inserting those ratios of payments/loan amount (U/P):</a:t>
            </a:r>
          </a:p>
        </p:txBody>
      </p:sp>
      <p:sp>
        <p:nvSpPr>
          <p:cNvPr id="55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991600" cy="57912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Tech10 total cost = P x 4 x 10 x </a:t>
            </a:r>
            <a:r>
              <a:rPr b="1">
                <a:solidFill>
                  <a:srgbClr val="FFCC00"/>
                </a:solidFill>
              </a:rPr>
              <a:t>U/P(12.5%, 10 yrs) </a:t>
            </a:r>
            <a:r>
              <a:rPr b="1"/>
              <a:t>= </a:t>
            </a:r>
            <a:r>
              <a:t>40 P x (0.1806) = 7.224 P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Tech20 total cost = P x 2 x 20 x </a:t>
            </a:r>
            <a:r>
              <a:rPr b="1">
                <a:solidFill>
                  <a:srgbClr val="FFCC00"/>
                </a:solidFill>
              </a:rPr>
              <a:t>U/P(12.5%, 20 yrs) </a:t>
            </a:r>
            <a:r>
              <a:rPr b="1"/>
              <a:t>= </a:t>
            </a:r>
            <a:r>
              <a:t>40 P x (0.1381) = 5.524 P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Tech40 total cost = P x 1 x 40 x </a:t>
            </a:r>
            <a:r>
              <a:rPr b="1">
                <a:solidFill>
                  <a:srgbClr val="FFCC00"/>
                </a:solidFill>
              </a:rPr>
              <a:t>U/P(12.5%, 40 yrs) </a:t>
            </a:r>
            <a:r>
              <a:rPr b="1"/>
              <a:t>= </a:t>
            </a:r>
            <a:r>
              <a:t>40 P x (0.1261) = 5.044 P</a:t>
            </a: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Assuming "overnight construction cost" is identical for all of these plants (=&gt; P):</a:t>
            </a:r>
          </a:p>
          <a:p>
            <a:pPr>
              <a:defRPr sz="9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Non-surprise:  Cost of 4 short-lived Tech10 plants is a lot more!</a:t>
            </a:r>
          </a:p>
          <a:p>
            <a:pPr>
              <a:tabLst>
                <a:tab pos="444500" algn="l"/>
              </a:tabLst>
              <a:defRPr sz="7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0"/>
              <a:t>7.224 / 5.044 = 1.43:  Four Tech10's </a:t>
            </a:r>
            <a:r>
              <a:t>cost 43% more </a:t>
            </a:r>
            <a:r>
              <a:rPr b="0"/>
              <a:t>than one Tech40</a:t>
            </a:r>
          </a:p>
          <a:p>
            <a:pPr>
              <a:tabLst>
                <a:tab pos="444500" algn="l"/>
              </a:tabLst>
              <a:defRPr sz="8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Surprise:  Cost of 2 Tech20 plants ~ Cost of 1 Tech40 plant</a:t>
            </a:r>
          </a:p>
          <a:p>
            <a:pPr>
              <a:tabLst>
                <a:tab pos="444500" algn="l"/>
              </a:tabLst>
              <a:defRPr sz="10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0"/>
              <a:t>5.524 / 5.044 = 1.09:  Four Tech10's </a:t>
            </a:r>
            <a:r>
              <a:t>cost 9% more </a:t>
            </a:r>
            <a:r>
              <a:rPr b="0"/>
              <a:t>than one Tech40</a:t>
            </a:r>
            <a:endParaRPr sz="3600"/>
          </a:p>
          <a:p>
            <a:pPr algn="ctr">
              <a:defRPr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THIS is why EIA economists didn't worry about plant lifetimes!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Once lifetimes get up to 20 years, capital costs get buried under "cost of money"</a:t>
            </a:r>
          </a:p>
          <a:p>
            <a:pPr algn="ctr">
              <a:defRPr sz="4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With ALMOST ALL of each payment covering </a:t>
            </a:r>
            <a:r>
              <a:rPr b="1"/>
              <a:t>that</a:t>
            </a:r>
            <a:r>
              <a:t> expense!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But plant lifetimes are not </a:t>
            </a:r>
            <a:r>
              <a:rPr b="1"/>
              <a:t>quite</a:t>
            </a:r>
            <a:r>
              <a:t> irrelevant:</a:t>
            </a:r>
          </a:p>
        </p:txBody>
      </p:sp>
      <p:sp>
        <p:nvSpPr>
          <p:cNvPr id="561" name="Rectangle 3"/>
          <p:cNvSpPr txBox="1">
            <a:spLocks noGrp="1"/>
          </p:cNvSpPr>
          <p:nvPr>
            <p:ph type="body" idx="1"/>
          </p:nvPr>
        </p:nvSpPr>
        <p:spPr>
          <a:xfrm>
            <a:off x="279400" y="838200"/>
            <a:ext cx="8391763" cy="5791200"/>
          </a:xfrm>
          <a:prstGeom prst="rect">
            <a:avLst/>
          </a:prstGeom>
        </p:spPr>
        <p:txBody>
          <a:bodyPr/>
          <a:lstStyle/>
          <a:p>
            <a:pPr defTabSz="886968">
              <a:defRPr sz="1746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Lifetime WILL STILL BE AN ISSUE for shorter-lived technologies</a:t>
            </a:r>
          </a:p>
          <a:p>
            <a:pPr defTabSz="886968"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For instance, for emerging non-silicon thin-film &amp; organic photovoltaics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with possible lifetimes of 10 years or less,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	=&gt; 50% or greater increase in resulting levelized cost of power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552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Long lifetime plant decisions are also affected by "cost of money"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Say your plant will run efficiently for 30 years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But could run (with more fuel and maintenance) for another 10 years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358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Would it make more sense to finance and operate it for 30 or 40 years?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The answer could well be "30 years"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Because at 30 years ~ same loan payment could buy a new plant</a:t>
            </a:r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067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86968">
              <a:tabLst>
                <a:tab pos="419100" algn="l"/>
                <a:tab pos="863600" algn="l"/>
                <a:tab pos="1320800" algn="l"/>
              </a:tabLst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	Which would then require less fuel and maintenance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So EIA really didn't mess up!</a:t>
            </a:r>
          </a:p>
        </p:txBody>
      </p:sp>
      <p:sp>
        <p:nvSpPr>
          <p:cNvPr id="56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 overestimated effect of plant lifetimes because: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 didn't account for "Engineering Economics" / "cost of money"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the preceding analysis raises another question: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Why not just finance a 40 year nuclear plant with a 20 year mortgage?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Your cumulative loan payment costs would be almost halved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For the same cumulative 40 years of power production!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for first 20 years you'd have loan payments =&gt; higher costs / lower profits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This would likely </a:t>
            </a:r>
            <a:r>
              <a:rPr b="1"/>
              <a:t>clobber</a:t>
            </a:r>
            <a:r>
              <a:t> your early stock price &amp; dividend payments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which, taking the "time value of money" into account,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would erode the lifetime investment value of your power plant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Rectangle 2"/>
          <p:cNvSpPr txBox="1">
            <a:spLocks noGrp="1"/>
          </p:cNvSpPr>
          <p:nvPr>
            <p:ph type="title"/>
          </p:nvPr>
        </p:nvSpPr>
        <p:spPr>
          <a:xfrm>
            <a:off x="304800" y="-35982"/>
            <a:ext cx="8534400" cy="982386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</a:defRPr>
            </a:pPr>
            <a:r>
              <a:t>Back to LCOE data:</a:t>
            </a:r>
            <a:br/>
            <a:br>
              <a:rPr sz="500"/>
            </a:br>
            <a:r>
              <a:rPr sz="2200"/>
              <a:t>Many energy industry insiders question the EIA's accuracy</a:t>
            </a:r>
          </a:p>
        </p:txBody>
      </p:sp>
      <p:sp>
        <p:nvSpPr>
          <p:cNvPr id="56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Just as I, above, raised doubts about the EIA's analysis of:</a:t>
            </a:r>
          </a:p>
          <a:p>
            <a:pPr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Offshore vs. Onshore Wind, Hydroelectricity and Geothermal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Energy industry insiders </a:t>
            </a:r>
            <a:r>
              <a:rPr b="0"/>
              <a:t>prefer data from a commercial energy consulting firm: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Lazard's Levelized Cost of Energy Analysis </a:t>
            </a:r>
            <a:r>
              <a:rPr baseline="30000"/>
              <a:t>1</a:t>
            </a:r>
            <a:endParaRPr sz="1000" baseline="3000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Lazard has posted a public summary of their 2017 Version 11.0 Report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It's a 22 page edited version of their full report (for which they charge clients)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It presents decidedly more complex and nuanced data than that of the EIA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But that presentation can be cryptic (at least to we energy </a:t>
            </a:r>
            <a:r>
              <a:rPr b="1"/>
              <a:t>outsiders</a:t>
            </a:r>
            <a:r>
              <a:t>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details you've just got to </a:t>
            </a:r>
            <a:r>
              <a:rPr b="1"/>
              <a:t>pay</a:t>
            </a:r>
            <a:r>
              <a:t> for the full report!</a:t>
            </a:r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44500" algn="l"/>
                <a:tab pos="901700" algn="l"/>
                <a:tab pos="1371600" algn="l"/>
              </a:tabLst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(But I personally thank Lazard for the public service provided by their summaries!)</a:t>
            </a:r>
          </a:p>
        </p:txBody>
      </p:sp>
      <p:sp>
        <p:nvSpPr>
          <p:cNvPr id="569" name="Rectangle 3"/>
          <p:cNvSpPr txBox="1"/>
          <p:nvPr/>
        </p:nvSpPr>
        <p:spPr>
          <a:xfrm>
            <a:off x="0" y="6400800"/>
            <a:ext cx="8991600" cy="74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400" b="0">
                <a:solidFill>
                  <a:schemeClr val="accent1"/>
                </a:solidFill>
              </a:defRPr>
            </a:pPr>
            <a:r>
              <a:t>1) Lazard Summaries of their V8 (2014), V10 (2016), V11(2017) reports are on the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Resources Webpage</a:t>
            </a:r>
            <a:r>
              <a: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		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"Engineering Economics"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638800"/>
          </a:xfrm>
          <a:prstGeom prst="rect">
            <a:avLst/>
          </a:prstGeom>
        </p:spPr>
        <p:txBody>
          <a:bodyPr/>
          <a:lstStyle/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Concept #1 - </a:t>
            </a:r>
            <a:r>
              <a:rPr b="1">
                <a:solidFill>
                  <a:srgbClr val="FFCC00"/>
                </a:solidFill>
              </a:rPr>
              <a:t>The Time Value of Money</a:t>
            </a:r>
            <a:r>
              <a:t>:</a:t>
            </a:r>
          </a:p>
          <a:p>
            <a:pPr defTabSz="896111">
              <a:defRPr sz="107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Which encapsulates the investor's view of what his/her money is really worth</a:t>
            </a:r>
          </a:p>
          <a:p>
            <a:pPr defTabSz="896111"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Present value = P </a:t>
            </a:r>
            <a:r>
              <a:rPr b="0">
                <a:solidFill>
                  <a:srgbClr val="FFFFFF"/>
                </a:solidFill>
              </a:rPr>
              <a:t>= How much money that investor has right now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 b="1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Future value = F </a:t>
            </a:r>
            <a:r>
              <a:rPr b="0">
                <a:solidFill>
                  <a:srgbClr val="FFFFFF"/>
                </a:solidFill>
              </a:rPr>
              <a:t>= What investor expects that money to be worth in the future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Which will be greater, because investor expects money to </a:t>
            </a:r>
            <a:r>
              <a:rPr b="1"/>
              <a:t>earn interest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To be paid by whomever he/she loans/invests that money to/with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F </a:t>
            </a:r>
            <a:r>
              <a:rPr>
                <a:solidFill>
                  <a:srgbClr val="FFCC00"/>
                </a:solidFill>
              </a:rPr>
              <a:t>= </a:t>
            </a:r>
            <a:r>
              <a:rPr b="1">
                <a:solidFill>
                  <a:srgbClr val="FFCC00"/>
                </a:solidFill>
              </a:rPr>
              <a:t>P</a:t>
            </a:r>
            <a:r>
              <a:rPr>
                <a:solidFill>
                  <a:srgbClr val="FFCC00"/>
                </a:solidFill>
              </a:rPr>
              <a:t> + cumulative interest earnings up to that future date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If annual interest rate is </a:t>
            </a:r>
            <a:r>
              <a:rPr b="1">
                <a:solidFill>
                  <a:srgbClr val="FFCC00"/>
                </a:solidFill>
              </a:rPr>
              <a:t>i</a:t>
            </a:r>
            <a:r>
              <a:t>, the future value of that money will become: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Future value at end of year 1 = P (1 + i)</a:t>
            </a:r>
          </a:p>
          <a:p>
            <a:pPr defTabSz="896111">
              <a:defRPr sz="58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Future value at end of year 2 = [P (1 + i)](1+i)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Future value at end year n:  </a:t>
            </a:r>
            <a:r>
              <a:rPr b="1">
                <a:solidFill>
                  <a:srgbClr val="FFCC00"/>
                </a:solidFill>
              </a:rPr>
              <a:t>F(at n) = P(1+i)</a:t>
            </a:r>
            <a:r>
              <a:rPr b="1" baseline="29959">
                <a:solidFill>
                  <a:srgbClr val="FFCC00"/>
                </a:solidFill>
              </a:rPr>
              <a:t>n</a:t>
            </a:r>
            <a:r>
              <a:rPr b="1">
                <a:solidFill>
                  <a:srgbClr val="FFCC00"/>
                </a:solidFill>
              </a:rPr>
              <a:t>      (1)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Lazard 2016: Unsubsidized levelized costs of energy:</a:t>
            </a:r>
          </a:p>
        </p:txBody>
      </p:sp>
      <p:sp>
        <p:nvSpPr>
          <p:cNvPr id="57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5257800"/>
            <a:ext cx="8763000" cy="1447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bands represent typical data spreads for each technology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diamonds are for often very important special cases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With each of those special cases then explained in a must-read set of:</a:t>
            </a:r>
          </a:p>
        </p:txBody>
      </p:sp>
      <p:pic>
        <p:nvPicPr>
          <p:cNvPr id="57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5877"/>
            <a:ext cx="8839200" cy="4284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Footnotes:</a:t>
            </a:r>
          </a:p>
        </p:txBody>
      </p:sp>
      <p:pic>
        <p:nvPicPr>
          <p:cNvPr id="57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020016"/>
            <a:ext cx="8712201" cy="517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The effect of the U.S. Investment Tax Credit is then shown by:</a:t>
            </a:r>
          </a:p>
        </p:txBody>
      </p:sp>
      <p:sp>
        <p:nvSpPr>
          <p:cNvPr id="57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6248400"/>
            <a:ext cx="8763000" cy="4572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Note the key at the bottom:     </a:t>
            </a:r>
            <a:r>
              <a:rPr>
                <a:solidFill>
                  <a:srgbClr val="ADD6FF"/>
                </a:solidFill>
              </a:rPr>
              <a:t>■</a:t>
            </a:r>
            <a:r>
              <a:rPr>
                <a:solidFill>
                  <a:srgbClr val="9CBEDF"/>
                </a:solidFill>
              </a:rPr>
              <a:t> = Unsubsidized        </a:t>
            </a:r>
            <a:r>
              <a:rPr>
                <a:solidFill>
                  <a:srgbClr val="2B5481"/>
                </a:solidFill>
              </a:rPr>
              <a:t>■ </a:t>
            </a:r>
            <a:r>
              <a:rPr>
                <a:solidFill>
                  <a:schemeClr val="accent2">
                    <a:satOff val="-16666"/>
                    <a:lumOff val="30000"/>
                  </a:schemeClr>
                </a:solidFill>
              </a:rPr>
              <a:t>= Subsidized</a:t>
            </a:r>
            <a:r>
              <a:rPr sz="1200">
                <a:solidFill>
                  <a:schemeClr val="accent2">
                    <a:satOff val="-16666"/>
                    <a:lumOff val="30000"/>
                  </a:schemeClr>
                </a:solidFill>
              </a:rPr>
              <a:t> </a:t>
            </a:r>
          </a:p>
        </p:txBody>
      </p:sp>
      <p:pic>
        <p:nvPicPr>
          <p:cNvPr id="58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21601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83" name="Rectangle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Things that jump out at me:  The effect of scale upon Solar PV:</a:t>
            </a:r>
          </a:p>
        </p:txBody>
      </p:sp>
      <p:sp>
        <p:nvSpPr>
          <p:cNvPr id="58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763000" cy="5257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Solar Photovoltaic costs PLUMMET with the size of their installation: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Personal solar is at least </a:t>
            </a:r>
            <a:r>
              <a:rPr b="1"/>
              <a:t>2X AS EXPENSIVE </a:t>
            </a:r>
            <a:r>
              <a:t>as community scale solar!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And </a:t>
            </a:r>
            <a:r>
              <a:rPr b="1"/>
              <a:t>4X to 6X AS EXPENSIVE </a:t>
            </a:r>
            <a:r>
              <a:t>as utility scale solar farms!</a:t>
            </a:r>
          </a:p>
        </p:txBody>
      </p:sp>
      <p:sp>
        <p:nvSpPr>
          <p:cNvPr id="585" name="Rectangle 3"/>
          <p:cNvSpPr txBox="1"/>
          <p:nvPr/>
        </p:nvSpPr>
        <p:spPr>
          <a:xfrm>
            <a:off x="1981200" y="1828800"/>
            <a:ext cx="5029200" cy="1899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Residential Rooftop PV: 	187-319 	$/MW-h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Community PV: 		76-150 	$/MW-h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Utility Scale Crystal PV: 	46-53	$/MW-h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  <a:tab pos="1828800" algn="l"/>
                <a:tab pos="2286000" algn="l"/>
                <a:tab pos="2730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Utility Scale Thin Film PV: 	43-48	$/MW-h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88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Things that jump out at me:  Solar w/o Storage versus with it</a:t>
            </a:r>
          </a:p>
        </p:txBody>
      </p:sp>
      <p:sp>
        <p:nvSpPr>
          <p:cNvPr id="58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991600" cy="54864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Lazard's </a:t>
            </a:r>
            <a:r>
              <a:rPr b="1" dirty="0"/>
              <a:t>Solar Thermal w/o Energy Storage</a:t>
            </a:r>
            <a:r>
              <a:rPr dirty="0"/>
              <a:t> (diamond) = </a:t>
            </a:r>
            <a:r>
              <a:rPr b="1" dirty="0"/>
              <a:t>237 $/MW-h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 b="1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Their</a:t>
            </a:r>
            <a:r>
              <a:rPr b="1" dirty="0"/>
              <a:t> Solar Thermal WITH built-in Storage = </a:t>
            </a:r>
            <a:r>
              <a:rPr lang="en-US" b="1" dirty="0"/>
              <a:t>98</a:t>
            </a:r>
            <a:r>
              <a:rPr b="1" dirty="0"/>
              <a:t>–182 $/MW-h</a:t>
            </a:r>
            <a:endParaRPr lang="en-US" b="1" dirty="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dirty="0"/>
              <a:t>		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lang="en-US" b="1" dirty="0"/>
              <a:t>		</a:t>
            </a:r>
            <a:r>
              <a:rPr lang="en-US" i="1" dirty="0">
                <a:solidFill>
                  <a:srgbClr val="FFC000"/>
                </a:solidFill>
              </a:rPr>
              <a:t>Cost of energy storage = 56 – 139 $/MW-h ~ cost of energy generation!</a:t>
            </a:r>
            <a:endParaRPr i="1" dirty="0">
              <a:solidFill>
                <a:srgbClr val="FFC000"/>
              </a:solidFill>
            </a:endParaRP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In 2017, the EIA gave their (only) solar thermal number as 242 $/MW-h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But in 2018, EIA's solar thermal number plummeted to 165 $/MW-h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Suggesting EIA's has started assuming solar thermal WITH storage</a:t>
            </a:r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(though I could no confirmation of that in their 2018 report)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Isn't solar thermal WITH storage still much more expensive than solar PV?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92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Solar w/o Storage versus with it (cont'd)</a:t>
            </a:r>
          </a:p>
        </p:txBody>
      </p:sp>
      <p:sp>
        <p:nvSpPr>
          <p:cNvPr id="593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1066800"/>
            <a:ext cx="9067800" cy="54864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Solar Thermal WITH built-in Storage = 119–182 $/MW-h</a:t>
            </a:r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9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vs.</a:t>
            </a:r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8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Utility Scale Solar PV = 43-53 $/MW-h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That's an apple to orange comparison because to become a major Grid power supplier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Solar PV plants will have to add ways of storing their power until evening/night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Which, Lazard predicts =&gt; </a:t>
            </a:r>
            <a:r>
              <a:rPr b="1">
                <a:solidFill>
                  <a:srgbClr val="FFCC00"/>
                </a:solidFill>
              </a:rPr>
              <a:t>Solar PV with Storage </a:t>
            </a:r>
            <a:r>
              <a:rPr>
                <a:solidFill>
                  <a:srgbClr val="FFCC00"/>
                </a:solidFill>
              </a:rPr>
              <a:t>(diamonds) </a:t>
            </a:r>
            <a:r>
              <a:rPr b="1">
                <a:solidFill>
                  <a:srgbClr val="FFCC00"/>
                </a:solidFill>
              </a:rPr>
              <a:t>= 82 $/MW-h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That's getting close to </a:t>
            </a:r>
            <a:r>
              <a:rPr b="1"/>
              <a:t>Solar Thermal with Storage = 119–182 $/MW-h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as a still very young technology, Solar Thermal may yet close that gap!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Picture 16" descr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6858000" cy="3324532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Things that jump out at me:  Cost of wind</a:t>
            </a:r>
          </a:p>
        </p:txBody>
      </p:sp>
      <p:sp>
        <p:nvSpPr>
          <p:cNvPr id="5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78651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Lazard's </a:t>
            </a:r>
            <a:r>
              <a:rPr b="1"/>
              <a:t>absolutely lowest cost</a:t>
            </a:r>
            <a:r>
              <a:t> is for </a:t>
            </a:r>
            <a:r>
              <a:rPr b="1">
                <a:solidFill>
                  <a:srgbClr val="FFCC00"/>
                </a:solidFill>
              </a:rPr>
              <a:t>Onshore Wind = 30-60 $/MW-h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And not too far from being competitive is </a:t>
            </a:r>
            <a:r>
              <a:rPr b="1">
                <a:solidFill>
                  <a:srgbClr val="FFCC00"/>
                </a:solidFill>
              </a:rPr>
              <a:t>Offshore Wind = 113 $/MW-h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the biggest thing that jumps out at me is top vs. bottom of the table: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Renewable vs. Non-renewable ranges are now fully comparable!  </a:t>
            </a:r>
          </a:p>
          <a:p>
            <a:pPr algn="ctr"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With wind beating all, and utility solar PV challenged by only CCGT gas</a:t>
            </a:r>
          </a:p>
        </p:txBody>
      </p:sp>
      <p:sp>
        <p:nvSpPr>
          <p:cNvPr id="598" name="Oval 7"/>
          <p:cNvSpPr/>
          <p:nvPr/>
        </p:nvSpPr>
        <p:spPr>
          <a:xfrm>
            <a:off x="2971800" y="2514600"/>
            <a:ext cx="2971800" cy="1676400"/>
          </a:xfrm>
          <a:prstGeom prst="ellips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9" name="Oval 8"/>
          <p:cNvSpPr/>
          <p:nvPr/>
        </p:nvSpPr>
        <p:spPr>
          <a:xfrm>
            <a:off x="3200400" y="4267200"/>
            <a:ext cx="2743200" cy="1219200"/>
          </a:xfrm>
          <a:prstGeom prst="ellips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02" name="Group 14"/>
          <p:cNvGrpSpPr/>
          <p:nvPr/>
        </p:nvGrpSpPr>
        <p:grpSpPr>
          <a:xfrm>
            <a:off x="6553200" y="2971800"/>
            <a:ext cx="2133600" cy="762000"/>
            <a:chOff x="0" y="0"/>
            <a:chExt cx="2133600" cy="762000"/>
          </a:xfrm>
        </p:grpSpPr>
        <p:sp>
          <p:nvSpPr>
            <p:cNvPr id="600" name="Rectangle 11"/>
            <p:cNvSpPr/>
            <p:nvPr/>
          </p:nvSpPr>
          <p:spPr>
            <a:xfrm>
              <a:off x="0" y="0"/>
              <a:ext cx="2133600" cy="762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1" name="TextBox 9"/>
            <p:cNvSpPr txBox="1"/>
            <p:nvPr/>
          </p:nvSpPr>
          <p:spPr>
            <a:xfrm>
              <a:off x="76200" y="76199"/>
              <a:ext cx="198120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BC901"/>
                  </a:solidFill>
                </a:defRPr>
              </a:lvl1pPr>
            </a:lstStyle>
            <a:p>
              <a:r>
                <a:t>Range of renewable 2017 costs</a:t>
              </a:r>
            </a:p>
          </p:txBody>
        </p:sp>
      </p:grpSp>
      <p:grpSp>
        <p:nvGrpSpPr>
          <p:cNvPr id="605" name="Group 15"/>
          <p:cNvGrpSpPr/>
          <p:nvPr/>
        </p:nvGrpSpPr>
        <p:grpSpPr>
          <a:xfrm>
            <a:off x="6324599" y="4419600"/>
            <a:ext cx="2493436" cy="762000"/>
            <a:chOff x="0" y="0"/>
            <a:chExt cx="2493434" cy="762000"/>
          </a:xfrm>
        </p:grpSpPr>
        <p:sp>
          <p:nvSpPr>
            <p:cNvPr id="603" name="Rectangle 12"/>
            <p:cNvSpPr/>
            <p:nvPr/>
          </p:nvSpPr>
          <p:spPr>
            <a:xfrm>
              <a:off x="-1" y="0"/>
              <a:ext cx="2493436" cy="762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4" name="TextBox 13"/>
            <p:cNvSpPr txBox="1"/>
            <p:nvPr/>
          </p:nvSpPr>
          <p:spPr>
            <a:xfrm>
              <a:off x="89051" y="76199"/>
              <a:ext cx="2315332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CC00"/>
                  </a:solidFill>
                </a:defRPr>
              </a:lvl1pPr>
            </a:lstStyle>
            <a:p>
              <a:r>
                <a:t>Range of fossil fuel + Nuclear (- diesel) costs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0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Compound this with Lazard's optimistic take on Renewable trends: </a:t>
            </a:r>
          </a:p>
        </p:txBody>
      </p:sp>
      <p:pic>
        <p:nvPicPr>
          <p:cNvPr id="60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4749"/>
            <a:ext cx="4191000" cy="419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7413"/>
            <a:ext cx="4267200" cy="4231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2"/>
          <p:cNvSpPr txBox="1">
            <a:spLocks noGrp="1"/>
          </p:cNvSpPr>
          <p:nvPr>
            <p:ph type="title"/>
          </p:nvPr>
        </p:nvSpPr>
        <p:spPr>
          <a:xfrm>
            <a:off x="304800" y="162983"/>
            <a:ext cx="8534400" cy="381001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But might this still undervalue renewables?</a:t>
            </a:r>
          </a:p>
        </p:txBody>
      </p:sp>
      <p:sp>
        <p:nvSpPr>
          <p:cNvPr id="613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9067800" cy="5410200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After all, Lazard's business is that of supplying information to the energy industry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Such large &amp; old industries are rarely known for their embrace of innovation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(Here I speak as a 20+ year former employee of the Bell System)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Could their conservatism have rubbed off on Lazard?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Bloomberg </a:t>
            </a:r>
            <a:r>
              <a:rPr b="0"/>
              <a:t>&amp; </a:t>
            </a:r>
            <a:r>
              <a:t>The World Energy Council</a:t>
            </a:r>
            <a:r>
              <a:rPr b="0"/>
              <a:t> are </a:t>
            </a:r>
            <a:r>
              <a:t>advocates</a:t>
            </a:r>
            <a:r>
              <a:rPr b="0"/>
              <a:t> for sustainable energy 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In 2013 they released their own study of renewable LCOE's </a:t>
            </a:r>
            <a:r>
              <a:rPr baseline="29894"/>
              <a:t>1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Their LCOE's were in </a:t>
            </a:r>
            <a:r>
              <a:rPr b="1">
                <a:solidFill>
                  <a:srgbClr val="FFCC00"/>
                </a:solidFill>
              </a:rPr>
              <a:t>excellent agreement </a:t>
            </a:r>
            <a:r>
              <a:rPr>
                <a:solidFill>
                  <a:srgbClr val="FFCC00"/>
                </a:solidFill>
              </a:rPr>
              <a:t>with Lazard's 2014 report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Both citing renewable LCOE's generally </a:t>
            </a:r>
            <a:r>
              <a:rPr b="1"/>
              <a:t>lower</a:t>
            </a:r>
            <a:r>
              <a:t> than EIA estimates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Bloomberg did release an updated LCOE report in 2017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But, unfortunately, I cannot now update my comparisons because: </a:t>
            </a:r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tabLst>
                <a:tab pos="419100" algn="l"/>
                <a:tab pos="850900" algn="l"/>
                <a:tab pos="1295400" algn="l"/>
                <a:tab pos="17272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/>
              <a:t>Unlike Lazard, Bloomberg no longer publically discloses their data! </a:t>
            </a:r>
          </a:p>
        </p:txBody>
      </p:sp>
      <p:sp>
        <p:nvSpPr>
          <p:cNvPr id="614" name="Rectangle 3"/>
          <p:cNvSpPr txBox="1"/>
          <p:nvPr/>
        </p:nvSpPr>
        <p:spPr>
          <a:xfrm>
            <a:off x="0" y="6477000"/>
            <a:ext cx="8991600" cy="98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400" b="0">
                <a:solidFill>
                  <a:schemeClr val="accent1"/>
                </a:solidFill>
              </a:defRPr>
            </a:pPr>
            <a:r>
              <a:t>1) Publically available 2013 and 2017 Bloomberg documents are also available on my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Resources Webpage</a:t>
            </a:r>
            <a:r>
              <a: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		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200" cy="381000"/>
          </a:xfrm>
          <a:prstGeom prst="rect">
            <a:avLst/>
          </a:prstGeom>
        </p:spPr>
        <p:txBody>
          <a:bodyPr/>
          <a:lstStyle/>
          <a:p>
            <a:pPr defTabSz="877823">
              <a:defRPr sz="2112" b="1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LCOE's: </a:t>
            </a:r>
            <a:r>
              <a:rPr b="0"/>
              <a:t>EIA 2018 vs. Lazard 2017</a:t>
            </a:r>
          </a:p>
        </p:txBody>
      </p:sp>
      <p:sp>
        <p:nvSpPr>
          <p:cNvPr id="617" name="Rectangle 3"/>
          <p:cNvSpPr txBox="1">
            <a:spLocks noGrp="1"/>
          </p:cNvSpPr>
          <p:nvPr>
            <p:ph type="body" idx="1"/>
          </p:nvPr>
        </p:nvSpPr>
        <p:spPr>
          <a:xfrm>
            <a:off x="162982" y="609600"/>
            <a:ext cx="8981018" cy="6248400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19100" algn="l"/>
                <a:tab pos="4762500" algn="l"/>
                <a:tab pos="65024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/>
              <a:t>EIA	Lazard	</a:t>
            </a:r>
            <a:endParaRPr sz="570"/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38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Sequestered IGCC Coal	119.1	143 </a:t>
            </a:r>
            <a:r>
              <a:rPr baseline="29894"/>
              <a:t>1</a:t>
            </a:r>
            <a:r>
              <a:t>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Natural Gas CC (CCGT)	50.1	42-78	 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Natural Gas Peaking (OCGT)	85.1	156-210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Hydroelectric	61.7	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Nuclear	92.6	112-183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Biomass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95.3	55-114 (</a:t>
            </a:r>
            <a:r>
              <a:rPr>
                <a:solidFill>
                  <a:srgbClr val="44C700"/>
                </a:solidFill>
              </a:rPr>
              <a:t>40-112</a:t>
            </a:r>
            <a:r>
              <a:t>)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Geothermal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44.6 </a:t>
            </a:r>
            <a:r>
              <a:rPr>
                <a:solidFill>
                  <a:srgbClr val="44C700"/>
                </a:solidFill>
              </a:rPr>
              <a:t>(41.6)</a:t>
            </a:r>
            <a:r>
              <a:t>	77-117 (</a:t>
            </a:r>
            <a:r>
              <a:rPr>
                <a:solidFill>
                  <a:srgbClr val="44C700"/>
                </a:solidFill>
              </a:rPr>
              <a:t>64-116</a:t>
            </a:r>
            <a:r>
              <a:t>) 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Wind Onshore-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59.1 </a:t>
            </a:r>
            <a:r>
              <a:rPr>
                <a:solidFill>
                  <a:srgbClr val="44C700"/>
                </a:solidFill>
              </a:rPr>
              <a:t>(48)</a:t>
            </a:r>
            <a:r>
              <a:t>	30-60 (</a:t>
            </a:r>
            <a:r>
              <a:rPr>
                <a:solidFill>
                  <a:srgbClr val="44C700"/>
                </a:solidFill>
              </a:rPr>
              <a:t>14-52</a:t>
            </a:r>
            <a:r>
              <a:t>) 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Wind Offshore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138.0 </a:t>
            </a:r>
            <a:r>
              <a:rPr>
                <a:solidFill>
                  <a:srgbClr val="44C700"/>
                </a:solidFill>
              </a:rPr>
              <a:t>(117.1)</a:t>
            </a:r>
            <a:r>
              <a:t>	113 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Solar PV	63.2 </a:t>
            </a:r>
            <a:r>
              <a:rPr>
                <a:solidFill>
                  <a:srgbClr val="44C700"/>
                </a:solidFill>
              </a:rPr>
              <a:t>(49.9)</a:t>
            </a:r>
            <a:r>
              <a:t>		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Si crystalline PV – utility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	46-53 (</a:t>
            </a:r>
            <a:r>
              <a:rPr>
                <a:solidFill>
                  <a:srgbClr val="44C700"/>
                </a:solidFill>
              </a:rPr>
              <a:t>37-42</a:t>
            </a:r>
            <a:r>
              <a:t>)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Thin Film PV – utility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	43-48 (</a:t>
            </a:r>
            <a:r>
              <a:rPr>
                <a:solidFill>
                  <a:srgbClr val="44C700"/>
                </a:solidFill>
              </a:rPr>
              <a:t>35-48</a:t>
            </a:r>
            <a:r>
              <a:t>)	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47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Solar Thermal w/o Storage - no subsidy </a:t>
            </a:r>
            <a:r>
              <a:rPr>
                <a:solidFill>
                  <a:srgbClr val="44C700"/>
                </a:solidFill>
              </a:rPr>
              <a:t>(subsidized) </a:t>
            </a:r>
            <a:r>
              <a:t>		237</a:t>
            </a:r>
          </a:p>
          <a:p>
            <a:pPr defTabSz="868680">
              <a:tabLst>
                <a:tab pos="419100" algn="l"/>
                <a:tab pos="4762500" algn="l"/>
                <a:tab pos="6502400" algn="l"/>
              </a:tabLst>
              <a:defRPr sz="950" baseline="29894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Solar Thermal w/ Storage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165.1? (</a:t>
            </a:r>
            <a:r>
              <a:rPr>
                <a:solidFill>
                  <a:srgbClr val="44C700"/>
                </a:solidFill>
              </a:rPr>
              <a:t>126.6)?</a:t>
            </a:r>
            <a:r>
              <a:t>	98-181 (</a:t>
            </a:r>
            <a:r>
              <a:rPr>
                <a:solidFill>
                  <a:srgbClr val="44C700"/>
                </a:solidFill>
              </a:rPr>
              <a:t>79-140</a:t>
            </a:r>
            <a:r>
              <a:t>) </a:t>
            </a:r>
            <a:endParaRPr baseline="29894"/>
          </a:p>
          <a:p>
            <a:pPr defTabSz="868680">
              <a:spcBef>
                <a:spcPts val="100"/>
              </a:spcBef>
              <a:tabLst>
                <a:tab pos="419100" algn="l"/>
                <a:tab pos="4762500" algn="l"/>
                <a:tab pos="6502400" algn="l"/>
              </a:tabLst>
              <a:defRPr sz="66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endParaRPr sz="1045" baseline="29894"/>
          </a:p>
          <a:p>
            <a:pPr algn="ctr" defTabSz="868680">
              <a:spcBef>
                <a:spcPts val="300"/>
              </a:spcBef>
              <a:tabLst>
                <a:tab pos="419100" algn="l"/>
                <a:tab pos="4762500" algn="l"/>
                <a:tab pos="6502400" algn="l"/>
              </a:tabLst>
              <a:defRPr sz="1330">
                <a:solidFill>
                  <a:schemeClr val="accent1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1) Lazard gives sequestered IGCC coal as being at the top of their bar = 143 (footnote 11) </a:t>
            </a:r>
            <a:r>
              <a:rPr sz="1520">
                <a:solidFill>
                  <a:srgbClr val="FFFFFF"/>
                </a:solidFill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Engineering Economics continued:</a:t>
            </a:r>
          </a:p>
        </p:txBody>
      </p:sp>
      <p:sp>
        <p:nvSpPr>
          <p:cNvPr id="13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Concept #2 - </a:t>
            </a:r>
            <a:r>
              <a:rPr b="1">
                <a:solidFill>
                  <a:srgbClr val="FFCC00"/>
                </a:solidFill>
              </a:rPr>
              <a:t>Uniform Series Payment</a:t>
            </a:r>
            <a:r>
              <a:t>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 addresses the repayment of a loan, or income from a loan/investment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Common way distributing repayments is by </a:t>
            </a:r>
            <a:r>
              <a:rPr b="1"/>
              <a:t>uniform</a:t>
            </a:r>
            <a:r>
              <a:t> amount repaid each interval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Where interval may be once a year, or once a month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Which is exactly what you do with a home mortgage or auto loan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We will work out this series by computing payments, interval by interval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Accounting for investor's expectation of interest income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 income is usually expressed as an annual percentage interest rate ("APR")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Whereas payment intervals are usually months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in which case interest per month can be taken as = APR / 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Highlights of that EIA 2018 to Lazard 2017 comparison:</a:t>
            </a:r>
          </a:p>
        </p:txBody>
      </p:sp>
      <p:sp>
        <p:nvSpPr>
          <p:cNvPr id="62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602447"/>
          </a:xfrm>
          <a:prstGeom prst="rect">
            <a:avLst/>
          </a:prstGeom>
        </p:spPr>
        <p:txBody>
          <a:bodyPr/>
          <a:lstStyle/>
          <a:p>
            <a:pPr defTabSz="859536">
              <a:tabLst>
                <a:tab pos="406400" algn="l"/>
              </a:tabLst>
              <a:defRPr sz="1692" b="1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Notable Points of Disagreement:</a:t>
            </a:r>
          </a:p>
          <a:p>
            <a:pPr defTabSz="859536">
              <a:tabLst>
                <a:tab pos="406400" algn="l"/>
              </a:tabLst>
              <a:defRPr sz="1504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 	Lazard LCOE for natural gas peaking (OCGT) is substantially higher</a:t>
            </a:r>
          </a:p>
          <a:p>
            <a:pPr defTabSz="859536">
              <a:tabLst>
                <a:tab pos="406400" algn="l"/>
              </a:tabLst>
              <a:defRPr sz="939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Lazard LCOE for geothermal is substantially higher</a:t>
            </a:r>
          </a:p>
          <a:p>
            <a:pPr defTabSz="859536">
              <a:tabLst>
                <a:tab pos="406400" algn="l"/>
              </a:tabLst>
              <a:defRPr sz="939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Lazard LCOE for onshore wind has a range extending much lower</a:t>
            </a:r>
          </a:p>
          <a:p>
            <a:pPr defTabSz="859536">
              <a:tabLst>
                <a:tab pos="406400" algn="l"/>
              </a:tabLst>
              <a:defRPr sz="939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Lazard LCOE for offshore wind is substantially lower</a:t>
            </a:r>
          </a:p>
          <a:p>
            <a:pPr defTabSz="859536">
              <a:tabLst>
                <a:tab pos="406400" algn="l"/>
              </a:tabLst>
              <a:defRPr sz="939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Lazard LCOEs for utility scale solar PV are substantially lower</a:t>
            </a:r>
          </a:p>
          <a:p>
            <a:pPr defTabSz="859536">
              <a:tabLst>
                <a:tab pos="406400" algn="l"/>
              </a:tabLst>
              <a:defRPr sz="75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	Suggesting that EIA's solar PV number is biased toward residential PV</a:t>
            </a:r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 b="1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Notable Point of Complete Agreement:</a:t>
            </a:r>
          </a:p>
          <a:p>
            <a:pPr defTabSz="859536">
              <a:tabLst>
                <a:tab pos="406400" algn="l"/>
              </a:tabLst>
              <a:defRPr sz="75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	The cost of sequestered coal is completely non-competitive</a:t>
            </a:r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9536">
              <a:tabLst>
                <a:tab pos="406400" algn="l"/>
              </a:tabLst>
              <a:defRPr sz="1692">
                <a:effectLst>
                  <a:outerShdw blurRad="35814" dist="35814" dir="2700000" rotWithShape="0">
                    <a:srgbClr val="000000"/>
                  </a:outerShdw>
                </a:effectLst>
              </a:defRPr>
            </a:pPr>
            <a:r>
              <a:t>Highlighting areas of agreement &amp; disagreement: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ctangle 3"/>
          <p:cNvSpPr txBox="1"/>
          <p:nvPr/>
        </p:nvSpPr>
        <p:spPr>
          <a:xfrm>
            <a:off x="162982" y="571500"/>
            <a:ext cx="8981018" cy="852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b="1"/>
              <a:t>EIA	Lazard	</a:t>
            </a:r>
            <a:endParaRPr sz="600"/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Sequestered IGCC Coal	119.1	143 </a:t>
            </a:r>
            <a:r>
              <a:rPr baseline="30000"/>
              <a:t>1</a:t>
            </a:r>
            <a:r>
              <a:t>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Natural Gas CC (CCGT)	50.1	42-78	 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Natural Gas Peaking (OCGT)	85.1	156-210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Hydroelectric	61.7	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Nuclear	92.6	112-183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Biomass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95.3	55-114 (</a:t>
            </a:r>
            <a:r>
              <a:rPr>
                <a:solidFill>
                  <a:srgbClr val="44C700"/>
                </a:solidFill>
              </a:rPr>
              <a:t>40-112</a:t>
            </a:r>
            <a:r>
              <a:t>)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Geothermal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44.6 </a:t>
            </a:r>
            <a:r>
              <a:rPr>
                <a:solidFill>
                  <a:srgbClr val="44C700"/>
                </a:solidFill>
              </a:rPr>
              <a:t>(41.6)</a:t>
            </a:r>
            <a:r>
              <a:t>	77-117 (</a:t>
            </a:r>
            <a:r>
              <a:rPr>
                <a:solidFill>
                  <a:srgbClr val="44C700"/>
                </a:solidFill>
              </a:rPr>
              <a:t>64-116</a:t>
            </a:r>
            <a:r>
              <a:t>) 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Wind Onshore-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59.1 </a:t>
            </a:r>
            <a:r>
              <a:rPr>
                <a:solidFill>
                  <a:srgbClr val="44C700"/>
                </a:solidFill>
              </a:rPr>
              <a:t>(48)</a:t>
            </a:r>
            <a:r>
              <a:t>	30-60 (</a:t>
            </a:r>
            <a:r>
              <a:rPr>
                <a:solidFill>
                  <a:srgbClr val="44C700"/>
                </a:solidFill>
              </a:rPr>
              <a:t>14-52</a:t>
            </a:r>
            <a:r>
              <a:t>) 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Wind Offshore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138.0 </a:t>
            </a:r>
            <a:r>
              <a:rPr>
                <a:solidFill>
                  <a:srgbClr val="44C700"/>
                </a:solidFill>
              </a:rPr>
              <a:t>(117.1)</a:t>
            </a:r>
            <a:r>
              <a:t>	113 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Solar PV	63.2 </a:t>
            </a:r>
            <a:r>
              <a:rPr>
                <a:solidFill>
                  <a:srgbClr val="44C700"/>
                </a:solidFill>
              </a:rPr>
              <a:t>(49.9)</a:t>
            </a:r>
            <a:r>
              <a:t>		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Si crystalline PV – utility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	46-53 (</a:t>
            </a:r>
            <a:r>
              <a:rPr>
                <a:solidFill>
                  <a:srgbClr val="44C700"/>
                </a:solidFill>
              </a:rPr>
              <a:t>37-42</a:t>
            </a:r>
            <a:r>
              <a:t>)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Thin Film PV – utility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	43-48 (</a:t>
            </a:r>
            <a:r>
              <a:rPr>
                <a:solidFill>
                  <a:srgbClr val="44C700"/>
                </a:solidFill>
              </a:rPr>
              <a:t>35-48</a:t>
            </a:r>
            <a:r>
              <a:t>)	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Solar Thermal w/o Storage - no subsidy </a:t>
            </a:r>
            <a:r>
              <a:rPr>
                <a:solidFill>
                  <a:srgbClr val="44C700"/>
                </a:solidFill>
              </a:rPr>
              <a:t>(subsidized) </a:t>
            </a:r>
            <a:r>
              <a:t>		237</a:t>
            </a:r>
          </a:p>
          <a:p>
            <a:pPr>
              <a:spcBef>
                <a:spcPts val="400"/>
              </a:spcBef>
              <a:tabLst>
                <a:tab pos="444500" algn="l"/>
                <a:tab pos="5016500" algn="l"/>
                <a:tab pos="6858000" algn="l"/>
              </a:tabLst>
              <a:defRPr sz="1000" b="0" baseline="30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Solar Thermal w/ Storage - no subsidy </a:t>
            </a:r>
            <a:r>
              <a:rPr>
                <a:solidFill>
                  <a:srgbClr val="44C700"/>
                </a:solidFill>
              </a:rPr>
              <a:t>(subsidized)</a:t>
            </a:r>
            <a:r>
              <a:t>	165.1? (</a:t>
            </a:r>
            <a:r>
              <a:rPr>
                <a:solidFill>
                  <a:srgbClr val="44C700"/>
                </a:solidFill>
              </a:rPr>
              <a:t>126.6)?</a:t>
            </a:r>
            <a:r>
              <a:t>	98-181 (</a:t>
            </a:r>
            <a:r>
              <a:rPr>
                <a:solidFill>
                  <a:srgbClr val="44C700"/>
                </a:solidFill>
              </a:rPr>
              <a:t>79-140</a:t>
            </a:r>
            <a:r>
              <a:t>) </a:t>
            </a:r>
            <a:endParaRPr baseline="30000"/>
          </a:p>
          <a:p>
            <a:pPr>
              <a:spcBef>
                <a:spcPts val="100"/>
              </a:spcBef>
              <a:tabLst>
                <a:tab pos="444500" algn="l"/>
                <a:tab pos="5016500" algn="l"/>
                <a:tab pos="68580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endParaRPr sz="1100" baseline="30000"/>
          </a:p>
          <a:p>
            <a:pPr algn="ctr">
              <a:spcBef>
                <a:spcPts val="300"/>
              </a:spcBef>
              <a:tabLst>
                <a:tab pos="444500" algn="l"/>
                <a:tab pos="5016500" algn="l"/>
                <a:tab pos="6858000" algn="l"/>
              </a:tabLst>
              <a:defRPr sz="14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1) Lazard gives sequestered IGCC coal as being at the top of their bar = 143 (footnote 11) </a:t>
            </a:r>
            <a:r>
              <a:rPr sz="1600">
                <a:solidFill>
                  <a:srgbClr val="FFFFFF"/>
                </a:solidFill>
              </a:rPr>
              <a:t>		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200" cy="381000"/>
          </a:xfrm>
          <a:prstGeom prst="rect">
            <a:avLst/>
          </a:prstGeom>
        </p:spPr>
        <p:txBody>
          <a:bodyPr/>
          <a:lstStyle/>
          <a:p>
            <a:pPr defTabSz="877823">
              <a:defRPr sz="2112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Strong Agreement </a:t>
            </a:r>
            <a:r>
              <a:rPr>
                <a:solidFill>
                  <a:srgbClr val="E5FFFF"/>
                </a:solidFill>
              </a:rPr>
              <a:t>vs.</a:t>
            </a:r>
            <a:r>
              <a:rPr>
                <a:solidFill>
                  <a:srgbClr val="FF3300"/>
                </a:solidFill>
              </a:rPr>
              <a:t> Strong Disagreement</a:t>
            </a:r>
          </a:p>
        </p:txBody>
      </p:sp>
      <p:sp>
        <p:nvSpPr>
          <p:cNvPr id="624" name="Rectangle 3"/>
          <p:cNvSpPr/>
          <p:nvPr/>
        </p:nvSpPr>
        <p:spPr>
          <a:xfrm>
            <a:off x="5115983" y="1032932"/>
            <a:ext cx="3494617" cy="654052"/>
          </a:xfrm>
          <a:prstGeom prst="rect">
            <a:avLst/>
          </a:prstGeom>
          <a:solidFill>
            <a:srgbClr val="FFCC00">
              <a:alpha val="2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5" name="Rectangle 4"/>
          <p:cNvSpPr/>
          <p:nvPr/>
        </p:nvSpPr>
        <p:spPr>
          <a:xfrm>
            <a:off x="5115983" y="5892800"/>
            <a:ext cx="3505201" cy="381000"/>
          </a:xfrm>
          <a:prstGeom prst="rect">
            <a:avLst/>
          </a:prstGeom>
          <a:solidFill>
            <a:srgbClr val="FFCC00">
              <a:alpha val="2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6" name="Rectangle 5"/>
          <p:cNvSpPr/>
          <p:nvPr/>
        </p:nvSpPr>
        <p:spPr>
          <a:xfrm>
            <a:off x="5105400" y="1784349"/>
            <a:ext cx="3505200" cy="325967"/>
          </a:xfrm>
          <a:prstGeom prst="rect">
            <a:avLst/>
          </a:prstGeom>
          <a:solidFill>
            <a:srgbClr val="FF3300">
              <a:alpha val="3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7" name="Rectangle 7"/>
          <p:cNvSpPr/>
          <p:nvPr/>
        </p:nvSpPr>
        <p:spPr>
          <a:xfrm>
            <a:off x="5115983" y="3869266"/>
            <a:ext cx="3505201" cy="696384"/>
          </a:xfrm>
          <a:prstGeom prst="rect">
            <a:avLst/>
          </a:prstGeom>
          <a:solidFill>
            <a:srgbClr val="FF3300">
              <a:alpha val="3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8" name="Rectangle 8"/>
          <p:cNvSpPr/>
          <p:nvPr/>
        </p:nvSpPr>
        <p:spPr>
          <a:xfrm>
            <a:off x="5126566" y="4737100"/>
            <a:ext cx="3505201" cy="1022350"/>
          </a:xfrm>
          <a:prstGeom prst="rect">
            <a:avLst/>
          </a:prstGeom>
          <a:solidFill>
            <a:srgbClr val="FF3300">
              <a:alpha val="3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9" name="Rectangle 9"/>
          <p:cNvSpPr/>
          <p:nvPr/>
        </p:nvSpPr>
        <p:spPr>
          <a:xfrm>
            <a:off x="5115983" y="3418416"/>
            <a:ext cx="3505201" cy="325967"/>
          </a:xfrm>
          <a:prstGeom prst="rect">
            <a:avLst/>
          </a:prstGeom>
          <a:solidFill>
            <a:srgbClr val="FF3300">
              <a:alpha val="3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0" name="Rectangle 14"/>
          <p:cNvSpPr/>
          <p:nvPr/>
        </p:nvSpPr>
        <p:spPr>
          <a:xfrm>
            <a:off x="5105400" y="2603500"/>
            <a:ext cx="3505200" cy="325967"/>
          </a:xfrm>
          <a:prstGeom prst="rect">
            <a:avLst/>
          </a:prstGeom>
          <a:solidFill>
            <a:srgbClr val="FF3300">
              <a:alpha val="3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If Lazard's right, why aren't we seeing massive U.S. wind &amp; solar investment?</a:t>
            </a:r>
          </a:p>
        </p:txBody>
      </p:sp>
      <p:sp>
        <p:nvSpPr>
          <p:cNvPr id="633" name="Rectangle 3"/>
          <p:cNvSpPr txBox="1">
            <a:spLocks noGrp="1"/>
          </p:cNvSpPr>
          <p:nvPr>
            <p:ph type="body" idx="1"/>
          </p:nvPr>
        </p:nvSpPr>
        <p:spPr>
          <a:xfrm>
            <a:off x="127000" y="990600"/>
            <a:ext cx="8665727" cy="551041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Well it turns out that we ARE now investing massively in </a:t>
            </a:r>
            <a:r>
              <a:rPr b="1">
                <a:solidFill>
                  <a:srgbClr val="FFCC00"/>
                </a:solidFill>
              </a:rPr>
              <a:t>onshore wind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More than in any other current technology!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And, with the possibility of sighting </a:t>
            </a:r>
            <a:r>
              <a:rPr b="1">
                <a:solidFill>
                  <a:srgbClr val="FFCC00"/>
                </a:solidFill>
              </a:rPr>
              <a:t>offshore wind </a:t>
            </a:r>
            <a:r>
              <a:t>out-of-sight: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We are </a:t>
            </a:r>
            <a:r>
              <a:rPr b="1"/>
              <a:t>finally</a:t>
            </a:r>
            <a:r>
              <a:t> beginning to build offshore wind farms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it looks like the EIA </a:t>
            </a:r>
            <a:r>
              <a:rPr b="1"/>
              <a:t>and we citizens </a:t>
            </a:r>
            <a:r>
              <a:t>have been too focused upon our rooftops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Rooftop solar PV </a:t>
            </a:r>
            <a:r>
              <a:t>is just not competitive with most energy alternatives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This will worsen as renewables grow to the point that we need </a:t>
            </a:r>
            <a:r>
              <a:rPr b="1">
                <a:solidFill>
                  <a:srgbClr val="FFCC00"/>
                </a:solidFill>
              </a:rPr>
              <a:t>storage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Instead, </a:t>
            </a:r>
            <a:r>
              <a:rPr b="1">
                <a:solidFill>
                  <a:srgbClr val="FFCC00"/>
                </a:solidFill>
              </a:rPr>
              <a:t>community and utility scale solar PV </a:t>
            </a:r>
            <a:r>
              <a:t>now make a lot more sense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Finally, with its natural ability to integrate energy storage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We should keep a close watch upon developments in </a:t>
            </a:r>
            <a:r>
              <a:rPr b="1">
                <a:solidFill>
                  <a:srgbClr val="FFCC00"/>
                </a:solidFill>
              </a:rPr>
              <a:t>solar thermal power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63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  <a:p>
            <a:pPr algn="ctr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Note:  Tables of U/P, P/U, F/P and P/F follow this slide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My tables of U/P (i, n):</a:t>
            </a:r>
          </a:p>
        </p:txBody>
      </p:sp>
      <p:sp>
        <p:nvSpPr>
          <p:cNvPr id="6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From my Excel spreadsheet (checked against Rubin's textbook tables):</a:t>
            </a:r>
          </a:p>
        </p:txBody>
      </p:sp>
      <p:pic>
        <p:nvPicPr>
          <p:cNvPr id="6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23335" cy="500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4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My tables of P/U (i, n):</a:t>
            </a:r>
          </a:p>
        </p:txBody>
      </p:sp>
      <p:sp>
        <p:nvSpPr>
          <p:cNvPr id="64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From my Excel spreadsheet (checked against Rubin's textbook tables):</a:t>
            </a:r>
          </a:p>
        </p:txBody>
      </p:sp>
      <p:pic>
        <p:nvPicPr>
          <p:cNvPr id="64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335192"/>
            <a:ext cx="8070850" cy="5040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5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My tables of F/P (i, n):</a:t>
            </a:r>
          </a:p>
        </p:txBody>
      </p:sp>
      <p:sp>
        <p:nvSpPr>
          <p:cNvPr id="65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From my Excel spreadsheet (checked against Rubin's textbook tables):</a:t>
            </a:r>
          </a:p>
        </p:txBody>
      </p:sp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25880"/>
            <a:ext cx="8394700" cy="5036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My tables of P/F (i, n):</a:t>
            </a:r>
          </a:p>
        </p:txBody>
      </p:sp>
      <p:sp>
        <p:nvSpPr>
          <p:cNvPr id="65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From my Excel spreadsheet (checked against Rubin's textbook tables):</a:t>
            </a:r>
          </a:p>
        </p:txBody>
      </p:sp>
      <p:pic>
        <p:nvPicPr>
          <p:cNvPr id="65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65371"/>
            <a:ext cx="8324850" cy="5010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Working out a uniform series of payments:</a:t>
            </a:r>
          </a:p>
        </p:txBody>
      </p:sp>
      <p:sp>
        <p:nvSpPr>
          <p:cNvPr id="13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 defTabSz="905255">
              <a:defRPr sz="1782" b="1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Assume a payment of </a:t>
            </a:r>
            <a:r>
              <a:rPr dirty="0">
                <a:solidFill>
                  <a:srgbClr val="FFCC00"/>
                </a:solidFill>
              </a:rPr>
              <a:t>U</a:t>
            </a:r>
            <a:r>
              <a:rPr dirty="0"/>
              <a:t> each payment interval</a:t>
            </a:r>
            <a:r>
              <a:rPr b="0" dirty="0"/>
              <a:t> (on a loan/investment of P):</a:t>
            </a:r>
          </a:p>
          <a:p>
            <a:pPr defTabSz="905255">
              <a:defRPr sz="1188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Working out entries for the </a:t>
            </a:r>
            <a:r>
              <a:rPr b="1" dirty="0">
                <a:solidFill>
                  <a:srgbClr val="FFCC00"/>
                </a:solidFill>
              </a:rPr>
              <a:t>END</a:t>
            </a:r>
            <a:r>
              <a:rPr dirty="0"/>
              <a:t> of each payment interval:</a:t>
            </a:r>
          </a:p>
          <a:p>
            <a:pPr defTabSz="905255">
              <a:defRPr sz="1188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spcBef>
                <a:spcPts val="300"/>
              </a:spcBef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Interval:	     	Owed:			</a:t>
            </a:r>
            <a:r>
              <a:rPr lang="en-US" dirty="0"/>
              <a:t>	</a:t>
            </a:r>
            <a:r>
              <a:rPr dirty="0"/>
              <a:t>Paid:	Then owed (= Owed – Paid)</a:t>
            </a:r>
          </a:p>
          <a:p>
            <a:pPr defTabSz="905255"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spcBef>
                <a:spcPts val="300"/>
              </a:spcBef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		</a:t>
            </a:r>
            <a:r>
              <a:rPr lang="en-US" dirty="0"/>
              <a:t>	</a:t>
            </a:r>
            <a:r>
              <a:rPr dirty="0"/>
              <a:t>P (1+i)			</a:t>
            </a:r>
            <a:r>
              <a:rPr lang="en-US" dirty="0"/>
              <a:t>	</a:t>
            </a:r>
            <a:r>
              <a:rPr dirty="0"/>
              <a:t>U	P (1+i) – U</a:t>
            </a:r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spcBef>
                <a:spcPts val="300"/>
              </a:spcBef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	</a:t>
            </a:r>
            <a:r>
              <a:rPr lang="en-US" dirty="0"/>
              <a:t>	</a:t>
            </a:r>
            <a:r>
              <a:rPr dirty="0"/>
              <a:t>	[P(1+i) – U] (1+i)		</a:t>
            </a:r>
            <a:r>
              <a:rPr lang="en-US" dirty="0"/>
              <a:t>	</a:t>
            </a:r>
            <a:r>
              <a:rPr dirty="0"/>
              <a:t>U	[P(1+i) – U] (1+i) - U</a:t>
            </a:r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spcBef>
                <a:spcPts val="300"/>
              </a:spcBef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3		</a:t>
            </a:r>
            <a:r>
              <a:rPr lang="en-US" dirty="0"/>
              <a:t>	</a:t>
            </a:r>
            <a:r>
              <a:rPr dirty="0"/>
              <a:t>{P(1+i) – U](1+i) – U} (1+i)	U	{P(1+i) – U](1+i) – U} (1+i) - U</a:t>
            </a:r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n					</a:t>
            </a:r>
            <a:r>
              <a:rPr lang="en-US" dirty="0"/>
              <a:t>					</a:t>
            </a:r>
            <a:r>
              <a:rPr dirty="0"/>
              <a:t>P(1+i)</a:t>
            </a:r>
            <a:r>
              <a:rPr baseline="29979" dirty="0"/>
              <a:t>n</a:t>
            </a:r>
            <a:r>
              <a:rPr dirty="0"/>
              <a:t> – U Σ </a:t>
            </a:r>
            <a:r>
              <a:rPr baseline="-25191" dirty="0"/>
              <a:t>j=0 </a:t>
            </a:r>
            <a:r>
              <a:rPr baseline="29979" dirty="0"/>
              <a:t>to n</a:t>
            </a:r>
            <a:r>
              <a:rPr dirty="0"/>
              <a:t> (1+i)</a:t>
            </a:r>
            <a:r>
              <a:rPr baseline="29979" dirty="0"/>
              <a:t>j</a:t>
            </a:r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Now say that U is chosen such that loan is to be paid off at that n</a:t>
            </a:r>
            <a:r>
              <a:rPr baseline="29979" dirty="0"/>
              <a:t>th</a:t>
            </a:r>
            <a:r>
              <a:rPr dirty="0"/>
              <a:t> payment:</a:t>
            </a:r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So "Then owed" must then be zero =&gt;  P(1+i)</a:t>
            </a:r>
            <a:r>
              <a:rPr baseline="29979" dirty="0"/>
              <a:t>n </a:t>
            </a:r>
            <a:r>
              <a:rPr dirty="0"/>
              <a:t>= U Σ </a:t>
            </a:r>
            <a:r>
              <a:rPr baseline="-25191" dirty="0"/>
              <a:t>j=0 </a:t>
            </a:r>
            <a:r>
              <a:rPr baseline="29979" dirty="0"/>
              <a:t>to n</a:t>
            </a:r>
            <a:r>
              <a:rPr dirty="0"/>
              <a:t> (1+i)</a:t>
            </a:r>
            <a:r>
              <a:rPr baseline="29979" dirty="0"/>
              <a:t>j</a:t>
            </a:r>
          </a:p>
          <a:p>
            <a:pPr defTabSz="905255"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Which, after some clever algebra, gives:  </a:t>
            </a:r>
            <a:r>
              <a:rPr b="1" dirty="0">
                <a:solidFill>
                  <a:srgbClr val="FFCC00"/>
                </a:solidFill>
              </a:rPr>
              <a:t>U = P { i / [1 – (1+i)</a:t>
            </a:r>
            <a:r>
              <a:rPr b="1" baseline="29979" dirty="0">
                <a:solidFill>
                  <a:srgbClr val="FFCC00"/>
                </a:solidFill>
              </a:rPr>
              <a:t>-n</a:t>
            </a:r>
            <a:r>
              <a:rPr b="1" dirty="0">
                <a:solidFill>
                  <a:srgbClr val="FFCC00"/>
                </a:solidFill>
              </a:rPr>
              <a:t>] } 	     (2)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943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First relationship converted present value (of money) into its value at a future date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Future value (after n time intervals) = Present Value (1+i)</a:t>
            </a:r>
            <a:r>
              <a:rPr baseline="30000"/>
              <a:t>n</a:t>
            </a:r>
            <a:r>
              <a:t> 	OR: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	</a:t>
            </a:r>
            <a:r>
              <a:rPr b="1">
                <a:solidFill>
                  <a:srgbClr val="FFCC00"/>
                </a:solidFill>
              </a:rPr>
              <a:t>F/P (i, n) = (1+i)</a:t>
            </a:r>
            <a:r>
              <a:rPr b="1" baseline="30000">
                <a:solidFill>
                  <a:srgbClr val="FFCC00"/>
                </a:solidFill>
              </a:rPr>
              <a:t>n</a:t>
            </a:r>
            <a:r>
              <a:rPr b="1">
                <a:solidFill>
                  <a:srgbClr val="FFCC00"/>
                </a:solidFill>
              </a:rPr>
              <a:t>  </a:t>
            </a:r>
            <a:r>
              <a:t>where "F/P" is the name of the conversion function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Reverse conversion function is then </a:t>
            </a:r>
            <a:r>
              <a:rPr b="1">
                <a:solidFill>
                  <a:srgbClr val="FFCC00"/>
                </a:solidFill>
              </a:rPr>
              <a:t>P/F (i, n)= (1+i)</a:t>
            </a:r>
            <a:r>
              <a:rPr b="1" baseline="30000">
                <a:solidFill>
                  <a:srgbClr val="FFCC00"/>
                </a:solidFill>
              </a:rPr>
              <a:t>-n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Second relationship took present value (of loan) and converted to series of payments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Uniform Payments (over n time intervals) = Loan { i / [1 – (1+i)</a:t>
            </a:r>
            <a:r>
              <a:rPr baseline="30000"/>
              <a:t>-n</a:t>
            </a:r>
            <a:r>
              <a:t>] }    OR: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CC00"/>
                </a:solidFill>
              </a:rPr>
              <a:t>U/P (i, n) = i / [1 – (1+i)</a:t>
            </a:r>
            <a:r>
              <a:rPr b="1" baseline="30000">
                <a:solidFill>
                  <a:srgbClr val="FFCC00"/>
                </a:solidFill>
              </a:rPr>
              <a:t>-n</a:t>
            </a:r>
            <a:r>
              <a:rPr b="1">
                <a:solidFill>
                  <a:srgbClr val="FFCC00"/>
                </a:solidFill>
              </a:rPr>
              <a:t>] </a:t>
            </a:r>
            <a:r>
              <a:t>where "U/P" is name of conversion function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Reverse conversion function is then </a:t>
            </a:r>
            <a:r>
              <a:rPr b="1">
                <a:solidFill>
                  <a:srgbClr val="FFCC00"/>
                </a:solidFill>
              </a:rPr>
              <a:t>P/U (i, n) = [1 – (1+i)</a:t>
            </a:r>
            <a:r>
              <a:rPr b="1" baseline="30000">
                <a:solidFill>
                  <a:srgbClr val="FFCC00"/>
                </a:solidFill>
              </a:rPr>
              <a:t>-n</a:t>
            </a:r>
            <a:r>
              <a:rPr b="1">
                <a:solidFill>
                  <a:srgbClr val="FFCC00"/>
                </a:solidFill>
              </a:rPr>
              <a:t>] / i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Expressing these as conversion functions can do two things: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Help you remember/see what a given calculation is really doing  AND</a:t>
            </a:r>
          </a:p>
          <a:p>
            <a:pPr>
              <a:tabLst>
                <a:tab pos="444500" algn="l"/>
                <a:tab pos="9017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Save computing because they're in textbooks (and at end of this lecture)!</a:t>
            </a:r>
          </a:p>
        </p:txBody>
      </p:sp>
      <p:sp>
        <p:nvSpPr>
          <p:cNvPr id="1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Playing a bit with these two relationships: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4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916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Over power plant lifetime, there will be series of expenses =&gt; </a:t>
            </a:r>
            <a:r>
              <a:rPr b="1"/>
              <a:t>Cash Flow Diagram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To figure out the price charged for power, we need to know "Levelized Cost" per year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Computation requires two steps, each answering a question: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1) </a:t>
            </a:r>
            <a:r>
              <a:rPr>
                <a:solidFill>
                  <a:srgbClr val="FFCC00"/>
                </a:solidFill>
              </a:rPr>
              <a:t>"How much money would I need </a:t>
            </a:r>
            <a:r>
              <a:rPr b="1">
                <a:solidFill>
                  <a:srgbClr val="FFCC00"/>
                </a:solidFill>
              </a:rPr>
              <a:t>up front </a:t>
            </a:r>
            <a:r>
              <a:rPr>
                <a:solidFill>
                  <a:srgbClr val="FFCC00"/>
                </a:solidFill>
              </a:rPr>
              <a:t>to </a:t>
            </a:r>
            <a:r>
              <a:rPr b="1">
                <a:solidFill>
                  <a:srgbClr val="FFCC00"/>
                </a:solidFill>
              </a:rPr>
              <a:t>eventually</a:t>
            </a:r>
            <a:r>
              <a:rPr>
                <a:solidFill>
                  <a:srgbClr val="FFCC00"/>
                </a:solidFill>
              </a:rPr>
              <a:t> meet those expenses?"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2) </a:t>
            </a:r>
            <a:r>
              <a:rPr>
                <a:solidFill>
                  <a:srgbClr val="FFCC00"/>
                </a:solidFill>
              </a:rPr>
              <a:t>"If you loaned me that money now, what would I need to pay back each year?"</a:t>
            </a:r>
          </a:p>
        </p:txBody>
      </p:sp>
      <p:sp>
        <p:nvSpPr>
          <p:cNvPr id="14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Let's now apply this to compute a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Levelized Cost</a:t>
            </a:r>
            <a:r>
              <a:t>:</a:t>
            </a:r>
          </a:p>
        </p:txBody>
      </p:sp>
      <p:sp>
        <p:nvSpPr>
          <p:cNvPr id="144" name="TextBox 39"/>
          <p:cNvSpPr txBox="1"/>
          <p:nvPr/>
        </p:nvSpPr>
        <p:spPr>
          <a:xfrm>
            <a:off x="7010400" y="1981200"/>
            <a:ext cx="19812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0">
                <a:solidFill>
                  <a:srgbClr val="FFFFFF"/>
                </a:solidFill>
              </a:defRPr>
            </a:lvl1pPr>
          </a:lstStyle>
          <a:p>
            <a:r>
              <a:t>Decomissioning Cost</a:t>
            </a:r>
          </a:p>
        </p:txBody>
      </p:sp>
      <p:grpSp>
        <p:nvGrpSpPr>
          <p:cNvPr id="175" name="Group 51"/>
          <p:cNvGrpSpPr/>
          <p:nvPr/>
        </p:nvGrpSpPr>
        <p:grpSpPr>
          <a:xfrm>
            <a:off x="761999" y="1371599"/>
            <a:ext cx="7391401" cy="2271495"/>
            <a:chOff x="0" y="0"/>
            <a:chExt cx="7391400" cy="2271493"/>
          </a:xfrm>
        </p:grpSpPr>
        <p:sp>
          <p:nvSpPr>
            <p:cNvPr id="145" name="Straight Arrow Connector 5"/>
            <p:cNvSpPr/>
            <p:nvPr/>
          </p:nvSpPr>
          <p:spPr>
            <a:xfrm>
              <a:off x="609600" y="186154"/>
              <a:ext cx="6096001" cy="158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Up Arrow 25"/>
            <p:cNvSpPr/>
            <p:nvPr/>
          </p:nvSpPr>
          <p:spPr>
            <a:xfrm rot="10800000" flipH="1">
              <a:off x="6019800" y="186154"/>
              <a:ext cx="304800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10800" y="0"/>
                  </a:lnTo>
                  <a:lnTo>
                    <a:pt x="21600" y="3600"/>
                  </a:lnTo>
                  <a:lnTo>
                    <a:pt x="16200" y="36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3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Down Arrow 26"/>
            <p:cNvSpPr/>
            <p:nvPr/>
          </p:nvSpPr>
          <p:spPr>
            <a:xfrm>
              <a:off x="533400" y="186154"/>
              <a:ext cx="304800" cy="175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722"/>
                  </a:moveTo>
                  <a:lnTo>
                    <a:pt x="5400" y="19722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722"/>
                  </a:lnTo>
                  <a:lnTo>
                    <a:pt x="21600" y="19722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66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TextBox 36"/>
            <p:cNvSpPr txBox="1"/>
            <p:nvPr/>
          </p:nvSpPr>
          <p:spPr>
            <a:xfrm>
              <a:off x="0" y="1938753"/>
              <a:ext cx="144780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Capital Cost</a:t>
              </a:r>
            </a:p>
          </p:txBody>
        </p:sp>
        <p:sp>
          <p:nvSpPr>
            <p:cNvPr id="149" name="TextBox 37"/>
            <p:cNvSpPr txBox="1"/>
            <p:nvPr/>
          </p:nvSpPr>
          <p:spPr>
            <a:xfrm>
              <a:off x="685800" y="1033046"/>
              <a:ext cx="548640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</a:defRPr>
              </a:pPr>
              <a:r>
                <a:t>Annual Costs (</a:t>
              </a:r>
              <a:r>
                <a:rPr>
                  <a:solidFill>
                    <a:srgbClr val="FF9933"/>
                  </a:solidFill>
                </a:rPr>
                <a:t>fuel</a:t>
              </a:r>
              <a:r>
                <a:t>, </a:t>
              </a:r>
              <a:r>
                <a:rPr>
                  <a:solidFill>
                    <a:srgbClr val="FF3300"/>
                  </a:solidFill>
                </a:rPr>
                <a:t>labor</a:t>
              </a:r>
              <a:r>
                <a:t>, </a:t>
              </a:r>
              <a:r>
                <a:rPr>
                  <a:solidFill>
                    <a:srgbClr val="FF6FCF"/>
                  </a:solidFill>
                </a:rPr>
                <a:t>maintenance</a:t>
              </a:r>
              <a:r>
                <a:t> . . .)</a:t>
              </a:r>
            </a:p>
          </p:txBody>
        </p:sp>
        <p:sp>
          <p:nvSpPr>
            <p:cNvPr id="150" name="TextBox 40"/>
            <p:cNvSpPr txBox="1"/>
            <p:nvPr/>
          </p:nvSpPr>
          <p:spPr>
            <a:xfrm>
              <a:off x="6629400" y="0"/>
              <a:ext cx="7620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t> Year</a:t>
              </a:r>
            </a:p>
          </p:txBody>
        </p:sp>
        <p:grpSp>
          <p:nvGrpSpPr>
            <p:cNvPr id="154" name="Group 22"/>
            <p:cNvGrpSpPr/>
            <p:nvPr/>
          </p:nvGrpSpPr>
          <p:grpSpPr>
            <a:xfrm>
              <a:off x="1295400" y="206473"/>
              <a:ext cx="304800" cy="779048"/>
              <a:chOff x="0" y="0"/>
              <a:chExt cx="304800" cy="779046"/>
            </a:xfrm>
          </p:grpSpPr>
          <p:sp>
            <p:nvSpPr>
              <p:cNvPr id="151" name="Down Arrow 27"/>
              <p:cNvSpPr/>
              <p:nvPr/>
            </p:nvSpPr>
            <p:spPr>
              <a:xfrm>
                <a:off x="0" y="-1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66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" name="Down Arrow 20"/>
              <p:cNvSpPr/>
              <p:nvPr/>
            </p:nvSpPr>
            <p:spPr>
              <a:xfrm>
                <a:off x="0" y="26416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" name="Down Arrow 21"/>
              <p:cNvSpPr/>
              <p:nvPr/>
            </p:nvSpPr>
            <p:spPr>
              <a:xfrm>
                <a:off x="0" y="52832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FC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8" name="Group 23"/>
            <p:cNvGrpSpPr/>
            <p:nvPr/>
          </p:nvGrpSpPr>
          <p:grpSpPr>
            <a:xfrm>
              <a:off x="2057400" y="211553"/>
              <a:ext cx="304800" cy="779048"/>
              <a:chOff x="0" y="0"/>
              <a:chExt cx="304800" cy="779046"/>
            </a:xfrm>
          </p:grpSpPr>
          <p:sp>
            <p:nvSpPr>
              <p:cNvPr id="155" name="Down Arrow 24"/>
              <p:cNvSpPr/>
              <p:nvPr/>
            </p:nvSpPr>
            <p:spPr>
              <a:xfrm>
                <a:off x="0" y="-1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66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6" name="Down Arrow 28"/>
              <p:cNvSpPr/>
              <p:nvPr/>
            </p:nvSpPr>
            <p:spPr>
              <a:xfrm>
                <a:off x="0" y="26416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" name="Down Arrow 29"/>
              <p:cNvSpPr/>
              <p:nvPr/>
            </p:nvSpPr>
            <p:spPr>
              <a:xfrm>
                <a:off x="0" y="52832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FC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2" name="Group 30"/>
            <p:cNvGrpSpPr/>
            <p:nvPr/>
          </p:nvGrpSpPr>
          <p:grpSpPr>
            <a:xfrm>
              <a:off x="2839720" y="193039"/>
              <a:ext cx="304801" cy="779048"/>
              <a:chOff x="0" y="0"/>
              <a:chExt cx="304800" cy="779046"/>
            </a:xfrm>
          </p:grpSpPr>
          <p:sp>
            <p:nvSpPr>
              <p:cNvPr id="159" name="Down Arrow 31"/>
              <p:cNvSpPr/>
              <p:nvPr/>
            </p:nvSpPr>
            <p:spPr>
              <a:xfrm>
                <a:off x="0" y="-1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66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0" name="Down Arrow 32"/>
              <p:cNvSpPr/>
              <p:nvPr/>
            </p:nvSpPr>
            <p:spPr>
              <a:xfrm>
                <a:off x="0" y="26416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" name="Down Arrow 33"/>
              <p:cNvSpPr/>
              <p:nvPr/>
            </p:nvSpPr>
            <p:spPr>
              <a:xfrm>
                <a:off x="0" y="52832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FC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6" name="Group 34"/>
            <p:cNvGrpSpPr/>
            <p:nvPr/>
          </p:nvGrpSpPr>
          <p:grpSpPr>
            <a:xfrm>
              <a:off x="3601720" y="198120"/>
              <a:ext cx="304801" cy="779047"/>
              <a:chOff x="0" y="0"/>
              <a:chExt cx="304800" cy="779046"/>
            </a:xfrm>
          </p:grpSpPr>
          <p:sp>
            <p:nvSpPr>
              <p:cNvPr id="163" name="Down Arrow 35"/>
              <p:cNvSpPr/>
              <p:nvPr/>
            </p:nvSpPr>
            <p:spPr>
              <a:xfrm>
                <a:off x="0" y="-1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66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" name="Down Arrow 38"/>
              <p:cNvSpPr/>
              <p:nvPr/>
            </p:nvSpPr>
            <p:spPr>
              <a:xfrm>
                <a:off x="0" y="26416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5" name="Down Arrow 42"/>
              <p:cNvSpPr/>
              <p:nvPr/>
            </p:nvSpPr>
            <p:spPr>
              <a:xfrm>
                <a:off x="0" y="52832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FC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0" name="Group 43"/>
            <p:cNvGrpSpPr/>
            <p:nvPr/>
          </p:nvGrpSpPr>
          <p:grpSpPr>
            <a:xfrm>
              <a:off x="4419600" y="223520"/>
              <a:ext cx="304800" cy="779047"/>
              <a:chOff x="0" y="0"/>
              <a:chExt cx="304800" cy="779046"/>
            </a:xfrm>
          </p:grpSpPr>
          <p:sp>
            <p:nvSpPr>
              <p:cNvPr id="167" name="Down Arrow 44"/>
              <p:cNvSpPr/>
              <p:nvPr/>
            </p:nvSpPr>
            <p:spPr>
              <a:xfrm>
                <a:off x="0" y="-1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66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" name="Down Arrow 45"/>
              <p:cNvSpPr/>
              <p:nvPr/>
            </p:nvSpPr>
            <p:spPr>
              <a:xfrm>
                <a:off x="0" y="26416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" name="Down Arrow 46"/>
              <p:cNvSpPr/>
              <p:nvPr/>
            </p:nvSpPr>
            <p:spPr>
              <a:xfrm>
                <a:off x="0" y="52832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FC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4" name="Group 47"/>
            <p:cNvGrpSpPr/>
            <p:nvPr/>
          </p:nvGrpSpPr>
          <p:grpSpPr>
            <a:xfrm>
              <a:off x="5181600" y="228599"/>
              <a:ext cx="304800" cy="779048"/>
              <a:chOff x="0" y="0"/>
              <a:chExt cx="304800" cy="779046"/>
            </a:xfrm>
          </p:grpSpPr>
          <p:sp>
            <p:nvSpPr>
              <p:cNvPr id="171" name="Down Arrow 48"/>
              <p:cNvSpPr/>
              <p:nvPr/>
            </p:nvSpPr>
            <p:spPr>
              <a:xfrm>
                <a:off x="0" y="-1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66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" name="Down Arrow 49"/>
              <p:cNvSpPr/>
              <p:nvPr/>
            </p:nvSpPr>
            <p:spPr>
              <a:xfrm>
                <a:off x="0" y="26416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" name="Down Arrow 50"/>
              <p:cNvSpPr/>
              <p:nvPr/>
            </p:nvSpPr>
            <p:spPr>
              <a:xfrm>
                <a:off x="0" y="528320"/>
                <a:ext cx="304800" cy="250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40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0800"/>
                    </a:lnTo>
                    <a:lnTo>
                      <a:pt x="21600" y="108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6FC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72">
      <a:dk1>
        <a:srgbClr val="20FFFF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7621</Words>
  <Application>Microsoft Macintosh PowerPoint</Application>
  <PresentationFormat>On-screen Show (4:3)</PresentationFormat>
  <Paragraphs>1021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Tahoma</vt:lpstr>
      <vt:lpstr>Lecture 1 - What is Nanoscience</vt:lpstr>
      <vt:lpstr>Power Plant Economics: Analysis Techniques &amp; Data</vt:lpstr>
      <vt:lpstr>Power Plant Economics: Analysis Techniques &amp; Data</vt:lpstr>
      <vt:lpstr>Figuring out the purchase price of a power plant:</vt:lpstr>
      <vt:lpstr>Complete comparative data are generated in certain reports</vt:lpstr>
      <vt:lpstr>"Engineering Economics"</vt:lpstr>
      <vt:lpstr>Engineering Economics continued:</vt:lpstr>
      <vt:lpstr>Working out a uniform series of payments:</vt:lpstr>
      <vt:lpstr>Playing a bit with these two relationships:</vt:lpstr>
      <vt:lpstr>Let's now apply this to compute a Levelized Cost:</vt:lpstr>
      <vt:lpstr>Choosing some values for our power plant calculation:</vt:lpstr>
      <vt:lpstr> Step 1) Money needed up front = Present Values of all costs:</vt:lpstr>
      <vt:lpstr>Plus Present Value of all those annual costs:</vt:lpstr>
      <vt:lpstr>Completed "Net Present Value" calculation:</vt:lpstr>
      <vt:lpstr>Step 2) Annual cost of loan to cover that up front cost</vt:lpstr>
      <vt:lpstr>Schematic of entire Levelized Cost of Energy (LCOE) calculation:</vt:lpstr>
      <vt:lpstr>Hold it, why not just pay annual costs from annual income?</vt:lpstr>
      <vt:lpstr>Where can we find levelized costs of energy?</vt:lpstr>
      <vt:lpstr>The 2018 EIA breakdown of levelized costs for different power plants:</vt:lpstr>
      <vt:lpstr>Analyzing contributors to EIA total levelized cost, line by line:</vt:lpstr>
      <vt:lpstr>Fixed operating costs:</vt:lpstr>
      <vt:lpstr>Transmission investment and Capacity factors:</vt:lpstr>
      <vt:lpstr>And the BIG one: Capital cost</vt:lpstr>
      <vt:lpstr>OK, but aren't costs of renewables falling?</vt:lpstr>
      <vt:lpstr>2011 EIA report on Levelized Cost of New Generation Resources</vt:lpstr>
      <vt:lpstr>2012 EIA report on Levelized Cost of New Generation Resources</vt:lpstr>
      <vt:lpstr>2013 EIA report on Levelized Cost of New Generation Resources</vt:lpstr>
      <vt:lpstr>2014 EIA report on Levelized Cost of New Generation Resources</vt:lpstr>
      <vt:lpstr>2015 EIA report on Levelized Cost of New Generation Resources</vt:lpstr>
      <vt:lpstr>2016 EIA report on Levelized Cost of New Generation Resources</vt:lpstr>
      <vt:lpstr>2017 EIA report on Levelized Cost of New Generation Resources</vt:lpstr>
      <vt:lpstr>2018 EIA report on Levelized Cost of New Generation Resources</vt:lpstr>
      <vt:lpstr>Now COMPARING those seven years of EIA LCOE reports:</vt:lpstr>
      <vt:lpstr>EIA also seems to be having trouble with hydroelectric &amp; geothermal:</vt:lpstr>
      <vt:lpstr>And why are coal data missing from the last two reports?</vt:lpstr>
      <vt:lpstr>Finally comparing levelized capital costs for all technologies</vt:lpstr>
      <vt:lpstr>OR comparing levelized total costs for all technologies</vt:lpstr>
      <vt:lpstr>Something (else) that bothered me about EIA reports:</vt:lpstr>
      <vt:lpstr>I couldn't believe EIA ignored technology lifetimes!</vt:lpstr>
      <vt:lpstr>Combining EIA data with earlier tutorial on levelized costs:</vt:lpstr>
      <vt:lpstr>So to correct EIA data for likely power plant lifetimes:</vt:lpstr>
      <vt:lpstr>Calculating my proposed correction to EIA data:</vt:lpstr>
      <vt:lpstr>It would mean that IF your investors expected zero interest:</vt:lpstr>
      <vt:lpstr>As revealed by plot of balance remaining on various loans:</vt:lpstr>
      <vt:lpstr>Calculating the advantage of getting power plants to last longer:</vt:lpstr>
      <vt:lpstr>Pulling up U/P uniform payment table</vt:lpstr>
      <vt:lpstr>Inserting those ratios of payments/loan amount (U/P):</vt:lpstr>
      <vt:lpstr>But plant lifetimes are not quite irrelevant:</vt:lpstr>
      <vt:lpstr>So EIA really didn't mess up!</vt:lpstr>
      <vt:lpstr>Back to LCOE data:  Many energy industry insiders question the EIA's accuracy</vt:lpstr>
      <vt:lpstr>Lazard 2016: Unsubsidized levelized costs of energy:</vt:lpstr>
      <vt:lpstr>Footnotes:</vt:lpstr>
      <vt:lpstr>The effect of the U.S. Investment Tax Credit is then shown by:</vt:lpstr>
      <vt:lpstr>Things that jump out at me:  The effect of scale upon Solar PV:</vt:lpstr>
      <vt:lpstr>Things that jump out at me:  Solar w/o Storage versus with it</vt:lpstr>
      <vt:lpstr>Solar w/o Storage versus with it (cont'd)</vt:lpstr>
      <vt:lpstr>Things that jump out at me:  Cost of wind</vt:lpstr>
      <vt:lpstr>Compound this with Lazard's optimistic take on Renewable trends: </vt:lpstr>
      <vt:lpstr>But might this still undervalue renewables?</vt:lpstr>
      <vt:lpstr>LCOE's: EIA 2018 vs. Lazard 2017</vt:lpstr>
      <vt:lpstr>Highlights of that EIA 2018 to Lazard 2017 comparison:</vt:lpstr>
      <vt:lpstr>Strong Agreement vs. Strong Disagreement</vt:lpstr>
      <vt:lpstr>If Lazard's right, why aren't we seeing massive U.S. wind &amp; solar investment?</vt:lpstr>
      <vt:lpstr>Credits / Acknowledgements</vt:lpstr>
      <vt:lpstr>My tables of U/P (i, n):</vt:lpstr>
      <vt:lpstr>My tables of P/U (i, n):</vt:lpstr>
      <vt:lpstr>My tables of F/P (i, n):</vt:lpstr>
      <vt:lpstr>My tables of P/F (i, n):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Plant Economics: Analysis Techniques &amp; Data</dc:title>
  <cp:lastModifiedBy>John Bean</cp:lastModifiedBy>
  <cp:revision>2</cp:revision>
  <dcterms:created xsi:type="dcterms:W3CDTF">2019-03-06T20:17:14Z</dcterms:created>
  <dcterms:modified xsi:type="dcterms:W3CDTF">2021-03-26T15:17:24Z</dcterms:modified>
</cp:coreProperties>
</file>