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8" r:id="rId153"/>
    <p:sldId id="409" r:id="rId154"/>
    <p:sldId id="410" r:id="rId155"/>
    <p:sldId id="411" r:id="rId156"/>
    <p:sldId id="412" r:id="rId157"/>
    <p:sldId id="413" r:id="rId15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7"/>
    <p:restoredTop sz="94696"/>
  </p:normalViewPr>
  <p:slideViewPr>
    <p:cSldViewPr snapToGrid="0">
      <p:cViewPr varScale="1">
        <p:scale>
          <a:sx n="135" d="100"/>
          <a:sy n="135" d="100"/>
        </p:scale>
        <p:origin x="17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1143000" y="685800"/>
            <a:ext cx="4572000" cy="3429000"/>
          </a:xfrm>
          <a:prstGeom prst="rect">
            <a:avLst/>
          </a:prstGeom>
        </p:spPr>
        <p:txBody>
          <a:bodyPr/>
          <a:lstStyle/>
          <a:p>
            <a:endParaRPr/>
          </a:p>
        </p:txBody>
      </p:sp>
      <p:sp>
        <p:nvSpPr>
          <p:cNvPr id="182" name="Shape 18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3413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2200" i="1">
                <a:latin typeface="+mn-lt"/>
                <a:ea typeface="+mn-ea"/>
                <a:cs typeface="+mn-cs"/>
                <a:sym typeface="Arial"/>
              </a:defRPr>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vert="eaVert"/>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vert="eaVert"/>
          <a:lstStyle>
            <a:lvl1pPr>
              <a:defRPr sz="2200" i="1">
                <a:latin typeface="+mn-lt"/>
                <a:ea typeface="+mn-ea"/>
                <a:cs typeface="+mn-cs"/>
                <a:sym typeface="Arial"/>
              </a:defRPr>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vert="eaVert"/>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lvl1pPr>
              <a:defRPr i="1">
                <a:latin typeface="+mn-lt"/>
                <a:ea typeface="+mn-ea"/>
                <a:cs typeface="+mn-cs"/>
                <a:sym typeface="Arial"/>
              </a:defRPr>
            </a:lvl1pPr>
          </a:lstStyle>
          <a:p>
            <a:r>
              <a:t>Title Text</a:t>
            </a:r>
          </a:p>
        </p:txBody>
      </p:sp>
      <p:sp>
        <p:nvSpPr>
          <p:cNvPr id="111" name="Body Level One…"/>
          <p:cNvSpPr txBox="1">
            <a:spLocks noGrp="1"/>
          </p:cNvSpPr>
          <p:nvPr>
            <p:ph type="body" idx="1"/>
          </p:nvPr>
        </p:nvSpPr>
        <p:spPr>
          <a:prstGeom prst="rect">
            <a:avLst/>
          </a:prstGeom>
        </p:spPr>
        <p:txBody>
          <a:bodyPr/>
          <a:lstStyle>
            <a:lvl1pPr>
              <a:tabLst>
                <a:tab pos="457200" algn="l"/>
                <a:tab pos="914400" algn="l"/>
                <a:tab pos="1371600" algn="l"/>
                <a:tab pos="1828800" algn="l"/>
                <a:tab pos="2286000" algn="l"/>
              </a:tabLst>
              <a:defRPr sz="1800">
                <a:latin typeface="+mn-lt"/>
                <a:ea typeface="+mn-ea"/>
                <a:cs typeface="+mn-cs"/>
                <a:sym typeface="Arial"/>
              </a:defRPr>
            </a:lvl1pPr>
            <a:lvl2pPr marL="640896" indent="-183696">
              <a:tabLst>
                <a:tab pos="457200" algn="l"/>
                <a:tab pos="914400" algn="l"/>
                <a:tab pos="1371600" algn="l"/>
                <a:tab pos="1828800" algn="l"/>
                <a:tab pos="2286000" algn="l"/>
              </a:tabLst>
              <a:defRPr sz="1800">
                <a:latin typeface="+mn-lt"/>
                <a:ea typeface="+mn-ea"/>
                <a:cs typeface="+mn-cs"/>
                <a:sym typeface="Arial"/>
              </a:defRPr>
            </a:lvl2pPr>
            <a:lvl3pPr marL="1085850" indent="-171450">
              <a:tabLst>
                <a:tab pos="457200" algn="l"/>
                <a:tab pos="914400" algn="l"/>
                <a:tab pos="1371600" algn="l"/>
                <a:tab pos="1828800" algn="l"/>
                <a:tab pos="2286000" algn="l"/>
              </a:tabLst>
              <a:defRPr sz="1800">
                <a:latin typeface="+mn-lt"/>
                <a:ea typeface="+mn-ea"/>
                <a:cs typeface="+mn-cs"/>
                <a:sym typeface="Arial"/>
              </a:defRPr>
            </a:lvl3pPr>
            <a:lvl4pPr marL="1577339" indent="-205739">
              <a:tabLst>
                <a:tab pos="457200" algn="l"/>
                <a:tab pos="914400" algn="l"/>
                <a:tab pos="1371600" algn="l"/>
                <a:tab pos="1828800" algn="l"/>
                <a:tab pos="2286000" algn="l"/>
              </a:tabLst>
              <a:defRPr sz="1800">
                <a:latin typeface="+mn-lt"/>
                <a:ea typeface="+mn-ea"/>
                <a:cs typeface="+mn-cs"/>
                <a:sym typeface="Arial"/>
              </a:defRPr>
            </a:lvl4pPr>
            <a:lvl5pPr marL="2034539" indent="-205739">
              <a:tabLst>
                <a:tab pos="457200" algn="l"/>
                <a:tab pos="914400" algn="l"/>
                <a:tab pos="1371600" algn="l"/>
                <a:tab pos="1828800" algn="l"/>
                <a:tab pos="2286000" algn="l"/>
              </a:tabLst>
              <a:defRPr sz="18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5486400" y="5988050"/>
            <a:ext cx="2133600" cy="368301"/>
          </a:xfrm>
          <a:prstGeom prst="rect">
            <a:avLst/>
          </a:prstGeom>
        </p:spPr>
        <p:txBody>
          <a:bodyPr/>
          <a:lstStyle>
            <a:lvl1pPr algn="ctr">
              <a:spcBef>
                <a:spcPts val="300"/>
              </a:spcBef>
              <a:defRPr sz="1200" i="1">
                <a:solidFill>
                  <a:srgbClr val="059797"/>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lvl1pPr>
              <a:defRPr sz="2000" i="1">
                <a:latin typeface="+mn-lt"/>
                <a:ea typeface="+mn-ea"/>
                <a:cs typeface="+mn-cs"/>
                <a:sym typeface="Arial"/>
              </a:defRPr>
            </a:lvl1pPr>
          </a:lstStyle>
          <a:p>
            <a:r>
              <a:t>Title Text</a:t>
            </a:r>
          </a:p>
        </p:txBody>
      </p:sp>
      <p:sp>
        <p:nvSpPr>
          <p:cNvPr id="12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lIns="45718" tIns="45718" rIns="45718" bIns="45718"/>
          <a:lstStyle>
            <a:lvl1pPr>
              <a:defRPr sz="2200" i="1">
                <a:latin typeface="+mn-lt"/>
                <a:ea typeface="+mn-ea"/>
                <a:cs typeface="+mn-cs"/>
                <a:sym typeface="Arial"/>
              </a:defRPr>
            </a:lvl1pPr>
          </a:lstStyle>
          <a:p>
            <a:r>
              <a:t>Title Text</a:t>
            </a:r>
          </a:p>
        </p:txBody>
      </p:sp>
      <p:sp>
        <p:nvSpPr>
          <p:cNvPr id="129" name="Body Level One…"/>
          <p:cNvSpPr txBox="1">
            <a:spLocks noGrp="1"/>
          </p:cNvSpPr>
          <p:nvPr>
            <p:ph type="body" idx="1"/>
          </p:nvPr>
        </p:nvSpPr>
        <p:spPr>
          <a:prstGeom prst="rect">
            <a:avLst/>
          </a:prstGeom>
        </p:spPr>
        <p:txBody>
          <a:bodyPr lIns="45718" tIns="45718" rIns="45718" bIns="45718"/>
          <a:lstStyle>
            <a:lvl1pPr>
              <a:defRPr sz="1800"/>
            </a:lvl1pPr>
            <a:lvl2pPr marL="640896" indent="-183696">
              <a:defRPr sz="1800"/>
            </a:lvl2pPr>
            <a:lvl3pPr marL="1085850" indent="-171450">
              <a:defRPr sz="1800"/>
            </a:lvl3pPr>
            <a:lvl4pPr marL="1577338" indent="-205738">
              <a:defRPr sz="1800"/>
            </a:lvl4pPr>
            <a:lvl5pPr marL="2034538" indent="-205738">
              <a:defRPr sz="1800"/>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6251294" y="6067529"/>
            <a:ext cx="301906" cy="288823"/>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lvl1pPr>
              <a:defRPr sz="2200" i="1">
                <a:latin typeface="+mn-lt"/>
                <a:ea typeface="+mn-ea"/>
                <a:cs typeface="+mn-cs"/>
                <a:sym typeface="Arial"/>
              </a:defRPr>
            </a:lvl1pPr>
          </a:lstStyle>
          <a:p>
            <a:r>
              <a:t>Title Text</a:t>
            </a:r>
          </a:p>
        </p:txBody>
      </p:sp>
      <p:sp>
        <p:nvSpPr>
          <p:cNvPr id="138" name="Body Level One…"/>
          <p:cNvSpPr txBox="1">
            <a:spLocks noGrp="1"/>
          </p:cNvSpPr>
          <p:nvPr>
            <p:ph type="body" idx="1"/>
          </p:nvPr>
        </p:nvSpPr>
        <p:spPr>
          <a:prstGeom prst="rect">
            <a:avLst/>
          </a:prstGeom>
        </p:spPr>
        <p:txBody>
          <a:bodyPr/>
          <a:lstStyle>
            <a:lvl1pPr>
              <a:lnSpc>
                <a:spcPct val="150000"/>
              </a:lnSpc>
              <a:spcBef>
                <a:spcPts val="1200"/>
              </a:spcBef>
              <a:tabLst>
                <a:tab pos="901700" algn="l"/>
                <a:tab pos="1816100" algn="l"/>
                <a:tab pos="2730500" algn="l"/>
                <a:tab pos="3644900" algn="l"/>
                <a:tab pos="4559300" algn="l"/>
                <a:tab pos="5473700" algn="l"/>
                <a:tab pos="6388100" algn="l"/>
                <a:tab pos="7302500" algn="l"/>
              </a:tabLst>
              <a:defRPr sz="1800">
                <a:latin typeface="+mn-lt"/>
                <a:ea typeface="+mn-ea"/>
                <a:cs typeface="+mn-cs"/>
                <a:sym typeface="Arial"/>
              </a:defRPr>
            </a:lvl1pPr>
            <a:lvl2pPr marL="640896" indent="-183696">
              <a:lnSpc>
                <a:spcPct val="150000"/>
              </a:lnSpc>
              <a:spcBef>
                <a:spcPts val="1200"/>
              </a:spcBef>
              <a:tabLst>
                <a:tab pos="901700" algn="l"/>
                <a:tab pos="1816100" algn="l"/>
                <a:tab pos="2730500" algn="l"/>
                <a:tab pos="3644900" algn="l"/>
                <a:tab pos="4559300" algn="l"/>
                <a:tab pos="5473700" algn="l"/>
                <a:tab pos="6388100" algn="l"/>
                <a:tab pos="7302500" algn="l"/>
              </a:tabLst>
              <a:defRPr sz="1800">
                <a:latin typeface="+mn-lt"/>
                <a:ea typeface="+mn-ea"/>
                <a:cs typeface="+mn-cs"/>
                <a:sym typeface="Arial"/>
              </a:defRPr>
            </a:lvl2pPr>
            <a:lvl3pPr marL="1085850" indent="-171450">
              <a:lnSpc>
                <a:spcPct val="150000"/>
              </a:lnSpc>
              <a:spcBef>
                <a:spcPts val="1200"/>
              </a:spcBef>
              <a:tabLst>
                <a:tab pos="901700" algn="l"/>
                <a:tab pos="1816100" algn="l"/>
                <a:tab pos="2730500" algn="l"/>
                <a:tab pos="3644900" algn="l"/>
                <a:tab pos="4559300" algn="l"/>
                <a:tab pos="5473700" algn="l"/>
                <a:tab pos="6388100" algn="l"/>
                <a:tab pos="7302500" algn="l"/>
              </a:tabLst>
              <a:defRPr sz="1800">
                <a:latin typeface="+mn-lt"/>
                <a:ea typeface="+mn-ea"/>
                <a:cs typeface="+mn-cs"/>
                <a:sym typeface="Arial"/>
              </a:defRPr>
            </a:lvl3pPr>
            <a:lvl4pPr marL="1577339" indent="-205739">
              <a:lnSpc>
                <a:spcPct val="150000"/>
              </a:lnSpc>
              <a:spcBef>
                <a:spcPts val="1200"/>
              </a:spcBef>
              <a:tabLst>
                <a:tab pos="901700" algn="l"/>
                <a:tab pos="1816100" algn="l"/>
                <a:tab pos="2730500" algn="l"/>
                <a:tab pos="3644900" algn="l"/>
                <a:tab pos="4559300" algn="l"/>
                <a:tab pos="5473700" algn="l"/>
                <a:tab pos="6388100" algn="l"/>
                <a:tab pos="7302500" algn="l"/>
              </a:tabLst>
              <a:defRPr sz="1800">
                <a:latin typeface="+mn-lt"/>
                <a:ea typeface="+mn-ea"/>
                <a:cs typeface="+mn-cs"/>
                <a:sym typeface="Arial"/>
              </a:defRPr>
            </a:lvl4pPr>
            <a:lvl5pPr marL="2034539" indent="-205739">
              <a:lnSpc>
                <a:spcPct val="150000"/>
              </a:lnSpc>
              <a:spcBef>
                <a:spcPts val="1200"/>
              </a:spcBef>
              <a:tabLst>
                <a:tab pos="901700" algn="l"/>
                <a:tab pos="1816100" algn="l"/>
                <a:tab pos="2730500" algn="l"/>
                <a:tab pos="3644900" algn="l"/>
                <a:tab pos="4559300" algn="l"/>
                <a:tab pos="5473700" algn="l"/>
                <a:tab pos="6388100" algn="l"/>
                <a:tab pos="7302500" algn="l"/>
              </a:tabLst>
              <a:defRPr sz="18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46" name="Title Text"/>
          <p:cNvSpPr txBox="1">
            <a:spLocks noGrp="1"/>
          </p:cNvSpPr>
          <p:nvPr>
            <p:ph type="title"/>
          </p:nvPr>
        </p:nvSpPr>
        <p:spPr>
          <a:prstGeom prst="rect">
            <a:avLst/>
          </a:prstGeom>
        </p:spPr>
        <p:txBody>
          <a:bodyPr/>
          <a:lstStyle>
            <a:lvl1pPr>
              <a:defRPr sz="2000" i="1">
                <a:solidFill>
                  <a:srgbClr val="FFFFFF"/>
                </a:solidFill>
                <a:latin typeface="+mn-lt"/>
                <a:ea typeface="+mn-ea"/>
                <a:cs typeface="+mn-cs"/>
                <a:sym typeface="Arial"/>
              </a:defRPr>
            </a:lvl1pPr>
          </a:lstStyle>
          <a:p>
            <a:r>
              <a:t>Title Text</a:t>
            </a:r>
          </a:p>
        </p:txBody>
      </p:sp>
      <p:sp>
        <p:nvSpPr>
          <p:cNvPr id="147" name="Body Level One…"/>
          <p:cNvSpPr txBox="1">
            <a:spLocks noGrp="1"/>
          </p:cNvSpPr>
          <p:nvPr>
            <p:ph type="body" idx="1"/>
          </p:nvPr>
        </p:nvSpPr>
        <p:spPr>
          <a:prstGeom prst="rect">
            <a:avLst/>
          </a:prstGeom>
        </p:spPr>
        <p:txBody>
          <a:bodyPr/>
          <a:lstStyle>
            <a:lvl1pPr>
              <a:spcBef>
                <a:spcPts val="300"/>
              </a:spcBef>
              <a:tabLst>
                <a:tab pos="444500" algn="l"/>
              </a:tabLst>
              <a:defRPr sz="1600">
                <a:latin typeface="+mn-lt"/>
                <a:ea typeface="+mn-ea"/>
                <a:cs typeface="+mn-cs"/>
                <a:sym typeface="Arial"/>
              </a:defRPr>
            </a:lvl1pPr>
            <a:lvl2pPr marL="620485" indent="-163285">
              <a:spcBef>
                <a:spcPts val="300"/>
              </a:spcBef>
              <a:tabLst>
                <a:tab pos="444500" algn="l"/>
              </a:tabLst>
              <a:defRPr sz="1600">
                <a:latin typeface="+mn-lt"/>
                <a:ea typeface="+mn-ea"/>
                <a:cs typeface="+mn-cs"/>
                <a:sym typeface="Arial"/>
              </a:defRPr>
            </a:lvl2pPr>
            <a:lvl3pPr marL="1066800" indent="-152400">
              <a:spcBef>
                <a:spcPts val="300"/>
              </a:spcBef>
              <a:tabLst>
                <a:tab pos="444500" algn="l"/>
              </a:tabLst>
              <a:defRPr sz="1600">
                <a:latin typeface="+mn-lt"/>
                <a:ea typeface="+mn-ea"/>
                <a:cs typeface="+mn-cs"/>
                <a:sym typeface="Arial"/>
              </a:defRPr>
            </a:lvl3pPr>
            <a:lvl4pPr marL="1554480" indent="-182880">
              <a:spcBef>
                <a:spcPts val="300"/>
              </a:spcBef>
              <a:tabLst>
                <a:tab pos="444500" algn="l"/>
              </a:tabLst>
              <a:defRPr sz="1600">
                <a:latin typeface="+mn-lt"/>
                <a:ea typeface="+mn-ea"/>
                <a:cs typeface="+mn-cs"/>
                <a:sym typeface="Arial"/>
              </a:defRPr>
            </a:lvl4pPr>
            <a:lvl5pPr marL="2011679" indent="-182879">
              <a:spcBef>
                <a:spcPts val="300"/>
              </a:spcBef>
              <a:tabLst>
                <a:tab pos="444500" algn="l"/>
              </a:tabLst>
              <a:defRPr sz="16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55" name="Title Text"/>
          <p:cNvSpPr txBox="1">
            <a:spLocks noGrp="1"/>
          </p:cNvSpPr>
          <p:nvPr>
            <p:ph type="title"/>
          </p:nvPr>
        </p:nvSpPr>
        <p:spPr>
          <a:prstGeom prst="rect">
            <a:avLst/>
          </a:prstGeom>
        </p:spPr>
        <p:txBody>
          <a:bodyPr/>
          <a:lstStyle>
            <a:lvl1pPr>
              <a:defRPr sz="2000" i="1">
                <a:solidFill>
                  <a:srgbClr val="FFFFFF"/>
                </a:solidFill>
                <a:latin typeface="+mn-lt"/>
                <a:ea typeface="+mn-ea"/>
                <a:cs typeface="+mn-cs"/>
                <a:sym typeface="Arial"/>
              </a:defRPr>
            </a:lvl1pPr>
          </a:lstStyle>
          <a:p>
            <a:r>
              <a:t>Title Text</a:t>
            </a:r>
          </a:p>
        </p:txBody>
      </p:sp>
      <p:sp>
        <p:nvSpPr>
          <p:cNvPr id="156" name="Body Level One…"/>
          <p:cNvSpPr txBox="1">
            <a:spLocks noGrp="1"/>
          </p:cNvSpPr>
          <p:nvPr>
            <p:ph type="body" idx="1"/>
          </p:nvPr>
        </p:nvSpPr>
        <p:spPr>
          <a:prstGeom prst="rect">
            <a:avLst/>
          </a:prstGeom>
        </p:spPr>
        <p:txBody>
          <a:bodyPr/>
          <a:lstStyle>
            <a:lvl1pPr>
              <a:tabLst>
                <a:tab pos="457200" algn="l"/>
                <a:tab pos="914400" algn="l"/>
                <a:tab pos="1371600" algn="l"/>
                <a:tab pos="1828800" algn="l"/>
                <a:tab pos="2286000" algn="l"/>
              </a:tabLst>
              <a:defRPr sz="1800">
                <a:latin typeface="+mn-lt"/>
                <a:ea typeface="+mn-ea"/>
                <a:cs typeface="+mn-cs"/>
                <a:sym typeface="Arial"/>
              </a:defRPr>
            </a:lvl1pPr>
            <a:lvl2pPr marL="640896" indent="-183696">
              <a:tabLst>
                <a:tab pos="457200" algn="l"/>
                <a:tab pos="914400" algn="l"/>
                <a:tab pos="1371600" algn="l"/>
                <a:tab pos="1828800" algn="l"/>
                <a:tab pos="2286000" algn="l"/>
              </a:tabLst>
              <a:defRPr sz="1800">
                <a:latin typeface="+mn-lt"/>
                <a:ea typeface="+mn-ea"/>
                <a:cs typeface="+mn-cs"/>
                <a:sym typeface="Arial"/>
              </a:defRPr>
            </a:lvl2pPr>
            <a:lvl3pPr marL="1085850" indent="-171450">
              <a:tabLst>
                <a:tab pos="457200" algn="l"/>
                <a:tab pos="914400" algn="l"/>
                <a:tab pos="1371600" algn="l"/>
                <a:tab pos="1828800" algn="l"/>
                <a:tab pos="2286000" algn="l"/>
              </a:tabLst>
              <a:defRPr sz="1800">
                <a:latin typeface="+mn-lt"/>
                <a:ea typeface="+mn-ea"/>
                <a:cs typeface="+mn-cs"/>
                <a:sym typeface="Arial"/>
              </a:defRPr>
            </a:lvl3pPr>
            <a:lvl4pPr marL="1577339" indent="-205739">
              <a:tabLst>
                <a:tab pos="457200" algn="l"/>
                <a:tab pos="914400" algn="l"/>
                <a:tab pos="1371600" algn="l"/>
                <a:tab pos="1828800" algn="l"/>
                <a:tab pos="2286000" algn="l"/>
              </a:tabLst>
              <a:defRPr sz="1800">
                <a:latin typeface="+mn-lt"/>
                <a:ea typeface="+mn-ea"/>
                <a:cs typeface="+mn-cs"/>
                <a:sym typeface="Arial"/>
              </a:defRPr>
            </a:lvl4pPr>
            <a:lvl5pPr marL="2034539" indent="-205739">
              <a:tabLst>
                <a:tab pos="457200" algn="l"/>
                <a:tab pos="914400" algn="l"/>
                <a:tab pos="1371600" algn="l"/>
                <a:tab pos="1828800" algn="l"/>
                <a:tab pos="2286000" algn="l"/>
              </a:tabLst>
              <a:defRPr sz="18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5486400" y="5988050"/>
            <a:ext cx="2133600" cy="368301"/>
          </a:xfrm>
          <a:prstGeom prst="rect">
            <a:avLst/>
          </a:prstGeom>
        </p:spPr>
        <p:txBody>
          <a:bodyPr/>
          <a:lstStyle>
            <a:lvl1pPr algn="ctr">
              <a:spcBef>
                <a:spcPts val="300"/>
              </a:spcBef>
              <a:defRPr sz="1200" i="1">
                <a:solidFill>
                  <a:srgbClr val="059797"/>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4" name="Title Text"/>
          <p:cNvSpPr txBox="1">
            <a:spLocks noGrp="1"/>
          </p:cNvSpPr>
          <p:nvPr>
            <p:ph type="title"/>
          </p:nvPr>
        </p:nvSpPr>
        <p:spPr>
          <a:prstGeom prst="rect">
            <a:avLst/>
          </a:prstGeom>
        </p:spPr>
        <p:txBody>
          <a:bodyPr/>
          <a:lstStyle>
            <a:lvl1pPr>
              <a:defRPr sz="2200" i="1">
                <a:latin typeface="+mn-lt"/>
                <a:ea typeface="+mn-ea"/>
                <a:cs typeface="+mn-cs"/>
                <a:sym typeface="Arial"/>
              </a:defRPr>
            </a:lvl1pPr>
          </a:lstStyle>
          <a:p>
            <a:r>
              <a:t>Title Text</a:t>
            </a:r>
          </a:p>
        </p:txBody>
      </p:sp>
      <p:sp>
        <p:nvSpPr>
          <p:cNvPr id="16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3" name="Title Text"/>
          <p:cNvSpPr txBox="1">
            <a:spLocks noGrp="1"/>
          </p:cNvSpPr>
          <p:nvPr>
            <p:ph type="title"/>
          </p:nvPr>
        </p:nvSpPr>
        <p:spPr>
          <a:prstGeom prst="rect">
            <a:avLst/>
          </a:prstGeom>
        </p:spPr>
        <p:txBody>
          <a:bodyPr/>
          <a:lstStyle>
            <a:lvl1pPr>
              <a:defRPr sz="2000" i="1">
                <a:latin typeface="+mn-lt"/>
                <a:ea typeface="+mn-ea"/>
                <a:cs typeface="+mn-cs"/>
                <a:sym typeface="Arial"/>
              </a:defRPr>
            </a:lvl1pPr>
          </a:lstStyle>
          <a:p>
            <a:r>
              <a:t>Title Text</a:t>
            </a:r>
          </a:p>
        </p:txBody>
      </p:sp>
      <p:sp>
        <p:nvSpPr>
          <p:cNvPr id="174" name="Body Level One…"/>
          <p:cNvSpPr txBox="1">
            <a:spLocks noGrp="1"/>
          </p:cNvSpPr>
          <p:nvPr>
            <p:ph type="body" idx="1"/>
          </p:nvPr>
        </p:nvSpPr>
        <p:spPr>
          <a:prstGeom prst="rect">
            <a:avLst/>
          </a:prstGeom>
        </p:spPr>
        <p:txBody>
          <a:bodyPr/>
          <a:lstStyle>
            <a:lvl1pPr>
              <a:lnSpc>
                <a:spcPct val="170000"/>
              </a:lnSpc>
              <a:spcBef>
                <a:spcPts val="0"/>
              </a:spcBef>
              <a:tabLst>
                <a:tab pos="457200" algn="l"/>
                <a:tab pos="914400" algn="l"/>
                <a:tab pos="1371600" algn="l"/>
                <a:tab pos="1828800" algn="l"/>
                <a:tab pos="2286000" algn="l"/>
              </a:tabLst>
              <a:defRPr sz="1600">
                <a:latin typeface="+mn-lt"/>
                <a:ea typeface="+mn-ea"/>
                <a:cs typeface="+mn-cs"/>
                <a:sym typeface="Arial"/>
              </a:defRPr>
            </a:lvl1pPr>
            <a:lvl2pPr marL="620485" indent="-163285">
              <a:lnSpc>
                <a:spcPct val="170000"/>
              </a:lnSpc>
              <a:spcBef>
                <a:spcPts val="0"/>
              </a:spcBef>
              <a:tabLst>
                <a:tab pos="457200" algn="l"/>
                <a:tab pos="914400" algn="l"/>
                <a:tab pos="1371600" algn="l"/>
                <a:tab pos="1828800" algn="l"/>
                <a:tab pos="2286000" algn="l"/>
              </a:tabLst>
              <a:defRPr sz="1600">
                <a:latin typeface="+mn-lt"/>
                <a:ea typeface="+mn-ea"/>
                <a:cs typeface="+mn-cs"/>
                <a:sym typeface="Arial"/>
              </a:defRPr>
            </a:lvl2pPr>
            <a:lvl3pPr marL="1066800" indent="-152400">
              <a:lnSpc>
                <a:spcPct val="170000"/>
              </a:lnSpc>
              <a:spcBef>
                <a:spcPts val="0"/>
              </a:spcBef>
              <a:tabLst>
                <a:tab pos="457200" algn="l"/>
                <a:tab pos="914400" algn="l"/>
                <a:tab pos="1371600" algn="l"/>
                <a:tab pos="1828800" algn="l"/>
                <a:tab pos="2286000" algn="l"/>
              </a:tabLst>
              <a:defRPr sz="1600">
                <a:latin typeface="+mn-lt"/>
                <a:ea typeface="+mn-ea"/>
                <a:cs typeface="+mn-cs"/>
                <a:sym typeface="Arial"/>
              </a:defRPr>
            </a:lvl3pPr>
            <a:lvl4pPr marL="1554480" indent="-182880">
              <a:lnSpc>
                <a:spcPct val="170000"/>
              </a:lnSpc>
              <a:spcBef>
                <a:spcPts val="0"/>
              </a:spcBef>
              <a:tabLst>
                <a:tab pos="457200" algn="l"/>
                <a:tab pos="914400" algn="l"/>
                <a:tab pos="1371600" algn="l"/>
                <a:tab pos="1828800" algn="l"/>
                <a:tab pos="2286000" algn="l"/>
              </a:tabLst>
              <a:defRPr sz="1600">
                <a:latin typeface="+mn-lt"/>
                <a:ea typeface="+mn-ea"/>
                <a:cs typeface="+mn-cs"/>
                <a:sym typeface="Arial"/>
              </a:defRPr>
            </a:lvl4pPr>
            <a:lvl5pPr marL="2011679" indent="-182879">
              <a:lnSpc>
                <a:spcPct val="170000"/>
              </a:lnSpc>
              <a:spcBef>
                <a:spcPts val="0"/>
              </a:spcBef>
              <a:tabLst>
                <a:tab pos="457200" algn="l"/>
                <a:tab pos="914400" algn="l"/>
                <a:tab pos="1371600" algn="l"/>
                <a:tab pos="1828800" algn="l"/>
                <a:tab pos="2286000" algn="l"/>
              </a:tabLst>
              <a:defRPr sz="16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5486400" y="5988050"/>
            <a:ext cx="2133600" cy="368301"/>
          </a:xfrm>
          <a:prstGeom prst="rect">
            <a:avLst/>
          </a:prstGeom>
        </p:spPr>
        <p:txBody>
          <a:bodyPr/>
          <a:lstStyle>
            <a:lvl1pPr algn="ctr">
              <a:spcBef>
                <a:spcPts val="300"/>
              </a:spcBef>
              <a:defRPr sz="1200" i="1">
                <a:solidFill>
                  <a:srgbClr val="059797"/>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2200" i="1">
                <a:latin typeface="+mn-lt"/>
                <a:ea typeface="+mn-ea"/>
                <a:cs typeface="+mn-cs"/>
                <a:sym typeface="Arial"/>
              </a:defRPr>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2200" i="1">
                <a:latin typeface="+mn-lt"/>
                <a:ea typeface="+mn-ea"/>
                <a:cs typeface="+mn-cs"/>
                <a:sym typeface="Arial"/>
              </a:defRPr>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defRPr sz="2800"/>
            </a:lvl1pPr>
            <a:lvl2pPr marL="790575" indent="-333375">
              <a:spcBef>
                <a:spcPts val="600"/>
              </a:spcBef>
              <a:buClr>
                <a:srgbClr val="00CCFF"/>
              </a:buClr>
              <a:defRPr sz="2800"/>
            </a:lvl2pPr>
            <a:lvl3pPr marL="1234439" indent="-320039">
              <a:spcBef>
                <a:spcPts val="600"/>
              </a:spcBef>
              <a:buClr>
                <a:srgbClr val="00CCFF"/>
              </a:buClr>
              <a:defRPr sz="2800"/>
            </a:lvl3pPr>
            <a:lvl4pPr marL="1727200" indent="-355600">
              <a:spcBef>
                <a:spcPts val="600"/>
              </a:spcBef>
              <a:buClr>
                <a:srgbClr val="00CCFF"/>
              </a:buClr>
              <a:defRPr sz="2800"/>
            </a:lvl4pPr>
            <a:lvl5pPr marL="2184400" indent="-355600">
              <a:spcBef>
                <a:spcPts val="600"/>
              </a:spcBef>
              <a:buClr>
                <a:srgbClr val="00CCFF"/>
              </a:buClr>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2200" i="1">
                <a:latin typeface="+mn-lt"/>
                <a:ea typeface="+mn-ea"/>
                <a:cs typeface="+mn-cs"/>
                <a:sym typeface="Arial"/>
              </a:defRPr>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a:spcBef>
                <a:spcPts val="500"/>
              </a:spcBef>
              <a:defRPr sz="2400" b="1"/>
            </a:pPr>
            <a:endParaRPr/>
          </a:p>
        </p:txBody>
      </p:sp>
      <p:sp>
        <p:nvSpPr>
          <p:cNvPr id="50"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2200" i="1">
                <a:latin typeface="+mn-lt"/>
                <a:ea typeface="+mn-ea"/>
                <a:cs typeface="+mn-cs"/>
                <a:sym typeface="Arial"/>
              </a:defRPr>
            </a:lvl1pPr>
          </a:lstStyle>
          <a:p>
            <a:r>
              <a:t>Title Text</a:t>
            </a:r>
          </a:p>
        </p:txBody>
      </p:sp>
      <p:sp>
        <p:nvSpPr>
          <p:cNvPr id="58"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defRPr sz="3200"/>
            </a:lvl1pPr>
            <a:lvl2pPr marL="783771" indent="-326571">
              <a:spcBef>
                <a:spcPts val="700"/>
              </a:spcBef>
              <a:buClr>
                <a:srgbClr val="00CCFF"/>
              </a:buClr>
              <a:defRPr sz="3200"/>
            </a:lvl2pPr>
            <a:lvl3pPr marL="1219200" indent="-304800">
              <a:spcBef>
                <a:spcPts val="700"/>
              </a:spcBef>
              <a:buClr>
                <a:srgbClr val="00CCFF"/>
              </a:buClr>
              <a:defRPr sz="3200"/>
            </a:lvl3pPr>
            <a:lvl4pPr marL="1737360" indent="-365760">
              <a:spcBef>
                <a:spcPts val="700"/>
              </a:spcBef>
              <a:buClr>
                <a:srgbClr val="00CCFF"/>
              </a:buClr>
              <a:defRPr sz="3200"/>
            </a:lvl4pPr>
            <a:lvl5pPr marL="2194560" indent="-365760">
              <a:spcBef>
                <a:spcPts val="700"/>
              </a:spcBef>
              <a:buClr>
                <a:srgbClr val="00CCFF"/>
              </a:buClr>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lstStyle/>
          <a:p>
            <a:pPr>
              <a:spcBef>
                <a:spcPts val="300"/>
              </a:spcBef>
              <a:defRPr sz="1400"/>
            </a:pPr>
            <a:endParaRPr/>
          </a:p>
        </p:txBody>
      </p:sp>
      <p:sp>
        <p:nvSpPr>
          <p:cNvPr id="7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384892" y="6432651"/>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1"/>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5988050"/>
            <a:ext cx="2133600" cy="368301"/>
          </a:xfrm>
          <a:prstGeom prst="rect">
            <a:avLst/>
          </a:prstGeom>
          <a:ln w="12700">
            <a:miter lim="400000"/>
          </a:ln>
        </p:spPr>
        <p:txBody>
          <a:bodyPr wrap="none" lIns="45719" rIns="45719" anchor="b">
            <a:spAutoFit/>
          </a:bodyPr>
          <a:lstStyle>
            <a:lvl1pPr algn="r">
              <a:defRPr sz="1400" b="0">
                <a:solidFill>
                  <a:srgbClr val="FFFFFF"/>
                </a:solidFill>
                <a:effectLst>
                  <a:outerShdw blurRad="38100" dist="38100" dir="2700000" rotWithShape="0">
                    <a:srgbClr val="000000"/>
                  </a:outerShdw>
                </a:effectLst>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1pPr>
      <a:lvl2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2pPr>
      <a:lvl3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3pPr>
      <a:lvl4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4pPr>
      <a:lvl5pPr marL="0" marR="0" indent="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5pPr>
      <a:lvl6pPr marL="0" marR="0" indent="4572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6pPr>
      <a:lvl7pPr marL="0" marR="0" indent="9144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7pPr>
      <a:lvl8pPr marL="0" marR="0" indent="13716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8pPr>
      <a:lvl9pPr marL="0" marR="0" indent="1828800" algn="ctr" defTabSz="914400" rtl="0" latinLnBrk="0">
        <a:lnSpc>
          <a:spcPct val="100000"/>
        </a:lnSpc>
        <a:spcBef>
          <a:spcPts val="0"/>
        </a:spcBef>
        <a:spcAft>
          <a:spcPts val="0"/>
        </a:spcAft>
        <a:buClrTx/>
        <a:buSzTx/>
        <a:buFontTx/>
        <a:buNone/>
        <a:tabLst/>
        <a:defRPr sz="2800" b="0" i="0" u="none" strike="noStrike" cap="none" spc="0" baseline="0">
          <a:solidFill>
            <a:srgbClr val="E5FFFF"/>
          </a:solidFill>
          <a:effectLst>
            <a:outerShdw blurRad="38100" dist="38100" dir="2700000" rotWithShape="0">
              <a:srgbClr val="000000"/>
            </a:outerShdw>
          </a:effectLst>
          <a:uFillTx/>
          <a:latin typeface="Tahoma"/>
          <a:ea typeface="Tahoma"/>
          <a:cs typeface="Tahoma"/>
          <a:sym typeface="Tahoma"/>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1pPr>
      <a:lvl2pPr marL="661307" marR="0" indent="-204107"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2pPr>
      <a:lvl3pPr marL="1104900" marR="0" indent="-1905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3pPr>
      <a:lvl4pPr marL="1600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4pPr>
      <a:lvl5pPr marL="20574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5pPr>
      <a:lvl6pPr marL="25146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6pPr>
      <a:lvl7pPr marL="29718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7pPr>
      <a:lvl8pPr marL="34290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8pPr>
      <a:lvl9pPr marL="3886200" marR="0" indent="-228600" algn="l" defTabSz="914400" rtl="0" latinLnBrk="0">
        <a:lnSpc>
          <a:spcPct val="100000"/>
        </a:lnSpc>
        <a:spcBef>
          <a:spcPts val="400"/>
        </a:spcBef>
        <a:spcAft>
          <a:spcPts val="0"/>
        </a:spcAft>
        <a:buClrTx/>
        <a:buSzPct val="65000"/>
        <a:buFontTx/>
        <a:buChar char="■"/>
        <a:tabLst/>
        <a:defRPr sz="2000" b="0" i="0" u="none" strike="noStrike" cap="none" spc="0" baseline="0">
          <a:solidFill>
            <a:srgbClr val="FFFFFF"/>
          </a:solidFill>
          <a:effectLst>
            <a:outerShdw blurRad="38100" dist="38100" dir="2700000" rotWithShape="0">
              <a:srgbClr val="000000"/>
            </a:outerShdw>
          </a:effectLst>
          <a:uFillTx/>
          <a:latin typeface="Tahoma"/>
          <a:ea typeface="Tahoma"/>
          <a:cs typeface="Tahoma"/>
          <a:sym typeface="Tahoma"/>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8" Type="http://schemas.openxmlformats.org/officeDocument/2006/relationships/hyperlink" Target="https://wecanfigurethisout.org/ENERGY/Web_notes/Electrochemical/pptx%20/%20pdf%20/Hydrogen%20Economy.pptx" TargetMode="External"/><Relationship Id="rId3" Type="http://schemas.openxmlformats.org/officeDocument/2006/relationships/hyperlink" Target="https://wecanfigurethisout.org/ENERGY/Web_notes/Carbon/Fossil%20Fuels.pdf" TargetMode="External"/><Relationship Id="rId7" Type="http://schemas.openxmlformats.org/officeDocument/2006/relationships/hyperlink" Target="https://wecanfigurethisout.org/ENERGY/Web_notes/Electrochemical/Batteries%20and%20Fuel%20Cells.key" TargetMode="External"/><Relationship Id="rId2" Type="http://schemas.openxmlformats.org/officeDocument/2006/relationships/hyperlink" Target="https://wecanfigurethisout.org/ENERGY/Web_notes/Carbon/Fossil%20Fuels.pptx" TargetMode="External"/><Relationship Id="rId1" Type="http://schemas.openxmlformats.org/officeDocument/2006/relationships/slideLayout" Target="../slideLayouts/slideLayout19.xml"/><Relationship Id="rId6" Type="http://schemas.openxmlformats.org/officeDocument/2006/relationships/hyperlink" Target="https://wecanfigurethisout.org/ENERGY/Web_notes/Electrochemical/Batteries%20and%20Fuel%20Cells.pdf" TargetMode="External"/><Relationship Id="rId11" Type="http://schemas.openxmlformats.org/officeDocument/2006/relationships/image" Target="../media/image43.png"/><Relationship Id="rId5" Type="http://schemas.openxmlformats.org/officeDocument/2006/relationships/hyperlink" Target="https://wecanfigurethisout.org/ENERGY/Web_notes/Electrochemical/Batteries%20and%20Fuel%20Cells.pptx" TargetMode="External"/><Relationship Id="rId10" Type="http://schemas.openxmlformats.org/officeDocument/2006/relationships/hyperlink" Target="https://wecanfigurethisout.org/ENERGY/Web_notes/Electrochemical/Hydrogen%20Economy.key" TargetMode="External"/><Relationship Id="rId4" Type="http://schemas.openxmlformats.org/officeDocument/2006/relationships/hyperlink" Target="https://wecanfigurethisout.org/ENERGY/Web_notes/Carbon/Fossil%20Fuels.key" TargetMode="External"/><Relationship Id="rId9" Type="http://schemas.openxmlformats.org/officeDocument/2006/relationships/hyperlink" Target="https://wecanfigurethisout.org/ENERGY/Web_notes/Electrochemical/Hydrogen%20Economy.pdf"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hyperlink" Target="https://wecanfigurethisout.org/ENERGY/Web_notes/Energy%20Consumption/Transportation.pdf" TargetMode="External"/><Relationship Id="rId2" Type="http://schemas.openxmlformats.org/officeDocument/2006/relationships/hyperlink" Target="https://wecanfigurethisout.org/ENERGY/Web_notes/Energy%20Consumption/Transportation.pptx" TargetMode="External"/><Relationship Id="rId1" Type="http://schemas.openxmlformats.org/officeDocument/2006/relationships/slideLayout" Target="../slideLayouts/slideLayout12.xml"/><Relationship Id="rId4" Type="http://schemas.openxmlformats.org/officeDocument/2006/relationships/hyperlink" Target="https://wecanfigurethisout.org/ENERGY/Web_notes/Energy%20Consumption/Transportation.key"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08.xml.rels><?xml version="1.0" encoding="UTF-8" standalone="yes"?>
<Relationships xmlns="http://schemas.openxmlformats.org/package/2006/relationships"><Relationship Id="rId3" Type="http://schemas.openxmlformats.org/officeDocument/2006/relationships/hyperlink" Target="https://wecanfigurethisout.org/ENERGY/Web_notes/Bigger%20Picture/Where%20do%20we%20go.pdf" TargetMode="External"/><Relationship Id="rId2" Type="http://schemas.openxmlformats.org/officeDocument/2006/relationships/hyperlink" Target="https://wecanfigurethisout.org/ENERGY/Web_notes/Bigger%20Picture/Where%20do%20we%20go.pptx" TargetMode="External"/><Relationship Id="rId1" Type="http://schemas.openxmlformats.org/officeDocument/2006/relationships/slideLayout" Target="../slideLayouts/slideLayout12.xml"/><Relationship Id="rId4" Type="http://schemas.openxmlformats.org/officeDocument/2006/relationships/hyperlink" Target="https://wecanfigurethisout.org/ENERGY/Web_notes/Bigger%20Picture/Where%20do%20we%20go.key"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hyperlink" Target="https://www.wecanfigurethisout.org/ENERGY/Web_notes/Energy%20Consumption/Transportation%20-%20Supporting.htm" TargetMode="Externa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hyperlink" Target="https://wecanfigurethisout.org/ENERGY/Web_notes/Carbon/Biomass%20and%20Biofuels.pdf" TargetMode="External"/><Relationship Id="rId2" Type="http://schemas.openxmlformats.org/officeDocument/2006/relationships/hyperlink" Target="https://wecanfigurethisout.org/ENERGY/Web_notes/Carbon/Biomass%20and%20Biofuels.pptx" TargetMode="External"/><Relationship Id="rId1" Type="http://schemas.openxmlformats.org/officeDocument/2006/relationships/slideLayout" Target="../slideLayouts/slideLayout12.xml"/><Relationship Id="rId4" Type="http://schemas.openxmlformats.org/officeDocument/2006/relationships/hyperlink" Target="https://wecanfigurethisout.org/ENERGY/Web_notes/Carbon/Biomass%20and%20Biofuels.key"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hyperlink" Target="https://wecanfigurethisout.org/ENERGY/Web_notes/Electrochemical/Batteries%20and%20Fuel%20Cells%20-%20Supporting.htm" TargetMode="Externa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image" Target="../media/image51.tif"/><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53.ti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hyperlink" Target="https://wecanfigurethisout.org/ENERGY/Web_notes/Solar/Solar%20-%20Todays%20PV.pdf" TargetMode="External"/><Relationship Id="rId2" Type="http://schemas.openxmlformats.org/officeDocument/2006/relationships/hyperlink" Target="https://wecanfigurethisout.org/ENERGY/Web_notes/Solar/Solar%20-%20Todays%20PV.pptx" TargetMode="Externa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hyperlink" Target="https://wecanfigurethisout.org/ENERGY/Web_notes/Solar/Solar%20-%20Todays%20PV.key"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hyperlink" Target="https://wecanfigurethisout.org/ENERGY/Web_notes/Round%20Pegs/Power%20Cycles%20and%20Energy%20Storage.pdf" TargetMode="External"/><Relationship Id="rId2" Type="http://schemas.openxmlformats.org/officeDocument/2006/relationships/hyperlink" Target="https://wecanfigurethisout.org/ENERGY/Web_notes/Round%20Pegs/Power%20Cycles%20and%20Energy%20Storage.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Round%20Pegs/Power%20Cycles%20and%20Energy%20Storage.key"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hyperlink" Target="https://www.wecanfigurethisout.org/ENERGY/Web_notes/Energy_Consumption/Transportation.pdf" TargetMode="External"/><Relationship Id="rId2" Type="http://schemas.openxmlformats.org/officeDocument/2006/relationships/hyperlink" Target="https://www.wecanfigurethisout.org/ENERGY/Web_notes/Energy_Consumption/Transportation.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Energy_Consumption/Transportation.key"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1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hyperlink" Target="https://www.wecanfigurethisout.org/ENERGY/Web_notes/Energy_Consumption/Transportation.pdf" TargetMode="External"/><Relationship Id="rId7" Type="http://schemas.openxmlformats.org/officeDocument/2006/relationships/hyperlink" Target="https://wecanfigurethisout.org/ENERGY/Web_notes/Energy_Consumption/Greener%20Cars%20and%20Trucks.key" TargetMode="External"/><Relationship Id="rId2" Type="http://schemas.openxmlformats.org/officeDocument/2006/relationships/hyperlink" Target="https://www.wecanfigurethisout.org/ENERGY/Web_notes/Energy_Consumption/Transportation.pptx" TargetMode="External"/><Relationship Id="rId1" Type="http://schemas.openxmlformats.org/officeDocument/2006/relationships/slideLayout" Target="../slideLayouts/slideLayout1.xml"/><Relationship Id="rId6" Type="http://schemas.openxmlformats.org/officeDocument/2006/relationships/hyperlink" Target="https://wecanfigurethisout.org/ENERGY/Web_notes/Energy_Consumption/Greener%20Cars%20and%20Trucks.pdf" TargetMode="External"/><Relationship Id="rId5" Type="http://schemas.openxmlformats.org/officeDocument/2006/relationships/hyperlink" Target="https://wecanfigurethisout.org/ENERGY/Web_notes/Energy_Consumption/Greener%20Cars%20and%20Trucks.pptx" TargetMode="External"/><Relationship Id="rId4" Type="http://schemas.openxmlformats.org/officeDocument/2006/relationships/hyperlink" Target="https://www.wecanfigurethisout.org/ENERGY/Web_notes/Energy_Consumption/Transportation.key" TargetMode="External"/></Relationships>
</file>

<file path=ppt/slides/_rels/slide1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wecanfigurethisout.org/ABOUT/Patents.htm" TargetMode="External"/><Relationship Id="rId2" Type="http://schemas.openxmlformats.org/officeDocument/2006/relationships/hyperlink" Target="https://www.wecanfigurethisout.org/ABOUT/Publications.htm"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s://wecanfigurethisout.org/ENERGY/Web_notes/Bigger%20Picture/Where%20do%20we%20go.pptx" TargetMode="External"/><Relationship Id="rId3" Type="http://schemas.openxmlformats.org/officeDocument/2006/relationships/hyperlink" Target="https://wecanfigurethisout.org/ENERGY/Web_notes/Bigger%20Picture/Climate%20Change.pdf" TargetMode="External"/><Relationship Id="rId7" Type="http://schemas.openxmlformats.org/officeDocument/2006/relationships/hyperlink" Target="https://wecanfigurethisout.org/ENERGY/Web_notes/Bigger%20Picture/Greenhouse%20Effect.key" TargetMode="External"/><Relationship Id="rId2" Type="http://schemas.openxmlformats.org/officeDocument/2006/relationships/hyperlink" Target="https://wecanfigurethisout.org/ENERGY/Web_notes/Bigger%20Picture/Climate%20Change.pptx" TargetMode="External"/><Relationship Id="rId1" Type="http://schemas.openxmlformats.org/officeDocument/2006/relationships/slideLayout" Target="../slideLayouts/slideLayout12.xml"/><Relationship Id="rId6" Type="http://schemas.openxmlformats.org/officeDocument/2006/relationships/hyperlink" Target="https://wecanfigurethisout.org/ENERGY/Web_notes/Bigger%20Picture/Greenhouse%20Effect.pdf" TargetMode="External"/><Relationship Id="rId5" Type="http://schemas.openxmlformats.org/officeDocument/2006/relationships/hyperlink" Target="https://wecanfigurethisout.org/ENERGY/Web_notes/Bigger%20Picture/Greenhouse%20Effect.pptx" TargetMode="External"/><Relationship Id="rId10" Type="http://schemas.openxmlformats.org/officeDocument/2006/relationships/hyperlink" Target="https://wecanfigurethisout.org/ENERGY/Web_notes/Bigger%20Picture/Where%20do%20we%20go.key" TargetMode="External"/><Relationship Id="rId4" Type="http://schemas.openxmlformats.org/officeDocument/2006/relationships/hyperlink" Target="https://wecanfigurethisout.org/ENERGY/Web_notes/Bigger%20Picture/Climate%20Change.key" TargetMode="External"/><Relationship Id="rId9" Type="http://schemas.openxmlformats.org/officeDocument/2006/relationships/hyperlink" Target="https://wecanfigurethisout.org/ENERGY/Web_notes/Bigger%20Picture/Where%20do%20we%20go.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www.WeCanFigureThisOut.org/VL/Nanocarbon.htm"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www.WeCanFigureThisOut.org/VL/Nanocarbon.htm" TargetMode="Externa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WeCanFigureThisOut.org/VL/Semiconductor_crystals.htm" TargetMode="Externa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hyperlink" Target="http://www.WeCanFigureThisOut.org/NANO/lecture_notes/The%20Need%20for%20Self-Assembly.pptx"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HCGtRgBUHX8" TargetMode="Externa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ecanfigurethisout.org/ENERGY/Web_notes/Round%20Pegs/Power%20Cycles%20and%20Energy%20Storage.pdf" TargetMode="External"/><Relationship Id="rId2" Type="http://schemas.openxmlformats.org/officeDocument/2006/relationships/hyperlink" Target="https://wecanfigurethisout.org/ENERGY/Web_notes/Round%20Pegs/Power%20Cycles%20and%20Energy%20Storage.pptx" TargetMode="External"/><Relationship Id="rId1" Type="http://schemas.openxmlformats.org/officeDocument/2006/relationships/slideLayout" Target="../slideLayouts/slideLayout12.xml"/><Relationship Id="rId4" Type="http://schemas.openxmlformats.org/officeDocument/2006/relationships/hyperlink" Target="https://wecanfigurethisout.org/ENERGY/Web_notes/Round%20Pegs/Power%20Cycles%20and%20Energy%20Storage.key"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hyperlink" Target="https://wecanfigurethisout.org/ENERGY/Web_notes/Solar/Solar%20-%20Tomorrows%20PV.pdf" TargetMode="External"/><Relationship Id="rId2" Type="http://schemas.openxmlformats.org/officeDocument/2006/relationships/hyperlink" Target="https://wecanfigurethisout.org/ENERGY/Web_notes/Solar/Solar%20-%20Tomorrows%20PV.pptx" TargetMode="External"/><Relationship Id="rId1" Type="http://schemas.openxmlformats.org/officeDocument/2006/relationships/slideLayout" Target="../slideLayouts/slideLayout12.xml"/><Relationship Id="rId5" Type="http://schemas.openxmlformats.org/officeDocument/2006/relationships/hyperlink" Target="https://wecanfigurethisout.org/ABOUT/Patents.htm" TargetMode="External"/><Relationship Id="rId4" Type="http://schemas.openxmlformats.org/officeDocument/2006/relationships/hyperlink" Target="https://wecanfigurethisout.org/ENERGY/Web_notes/Solar/Solar%20-%20Tomorrows%20PV.key"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HXmZW8Wnvko" TargetMode="Externa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2"/>
          <p:cNvSpPr txBox="1">
            <a:spLocks noGrp="1"/>
          </p:cNvSpPr>
          <p:nvPr>
            <p:ph type="title"/>
          </p:nvPr>
        </p:nvSpPr>
        <p:spPr>
          <a:xfrm>
            <a:off x="304800" y="-25400"/>
            <a:ext cx="8534400" cy="494705"/>
          </a:xfrm>
          <a:prstGeom prst="rect">
            <a:avLst/>
          </a:prstGeom>
        </p:spPr>
        <p:txBody>
          <a:bodyPr/>
          <a:lstStyle>
            <a:lvl1pPr>
              <a:defRPr sz="2200"/>
            </a:lvl1pPr>
          </a:lstStyle>
          <a:p>
            <a:r>
              <a:t>Batteries and Fuel Cells</a:t>
            </a:r>
          </a:p>
        </p:txBody>
      </p:sp>
      <p:sp>
        <p:nvSpPr>
          <p:cNvPr id="185" name="Rectangle 3"/>
          <p:cNvSpPr txBox="1">
            <a:spLocks noGrp="1"/>
          </p:cNvSpPr>
          <p:nvPr>
            <p:ph type="body" sz="quarter" idx="1"/>
          </p:nvPr>
        </p:nvSpPr>
        <p:spPr>
          <a:xfrm>
            <a:off x="304800" y="419100"/>
            <a:ext cx="8534400" cy="827921"/>
          </a:xfrm>
          <a:prstGeom prst="rect">
            <a:avLst/>
          </a:prstGeom>
        </p:spPr>
        <p:txBody>
          <a:bodyPr/>
          <a:lstStyle/>
          <a:p>
            <a:pPr algn="ctr"/>
            <a:r>
              <a:rPr dirty="0"/>
              <a:t>John C. Bean</a:t>
            </a:r>
          </a:p>
          <a:p>
            <a:pPr>
              <a:defRPr sz="100"/>
            </a:pPr>
            <a:endParaRPr dirty="0"/>
          </a:p>
          <a:p>
            <a:pPr algn="ctr">
              <a:spcBef>
                <a:spcPts val="300"/>
              </a:spcBef>
              <a:defRPr sz="1600" u="sng"/>
            </a:pPr>
            <a:r>
              <a:rPr dirty="0"/>
              <a:t>Outline</a:t>
            </a:r>
          </a:p>
        </p:txBody>
      </p:sp>
      <p:sp>
        <p:nvSpPr>
          <p:cNvPr id="186" name="Rectangle 5"/>
          <p:cNvSpPr txBox="1"/>
          <p:nvPr/>
        </p:nvSpPr>
        <p:spPr>
          <a:xfrm>
            <a:off x="304800" y="6558776"/>
            <a:ext cx="8534400"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n-lt"/>
                <a:ea typeface="+mn-ea"/>
                <a:cs typeface="+mn-cs"/>
                <a:sym typeface="Arial"/>
              </a:defRPr>
            </a:lvl1pPr>
          </a:lstStyle>
          <a:p>
            <a:r>
              <a:rPr dirty="0"/>
              <a:t>(Written / Revised</a:t>
            </a:r>
            <a:r>
              <a:t>:  </a:t>
            </a:r>
            <a:r>
              <a:rPr lang="en-US"/>
              <a:t>July</a:t>
            </a:r>
            <a:r>
              <a:t> 2023)</a:t>
            </a:r>
          </a:p>
        </p:txBody>
      </p:sp>
      <p:sp>
        <p:nvSpPr>
          <p:cNvPr id="187" name="Rectangle 3"/>
          <p:cNvSpPr txBox="1"/>
          <p:nvPr/>
        </p:nvSpPr>
        <p:spPr>
          <a:xfrm>
            <a:off x="50625" y="901083"/>
            <a:ext cx="8788575" cy="5589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Battery History / Battery Science</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Batteries in </a:t>
            </a:r>
            <a:r>
              <a:rPr dirty="0" err="1"/>
              <a:t>TODAY's</a:t>
            </a:r>
            <a:r>
              <a:rPr dirty="0"/>
              <a:t> homes &amp; ground vehicles</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Your car's starting battery: Lead Acid</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Your home's economy disposable battery:  Zinc-Carbon (actually Zn / MnO2)</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Your home's premium disposable battery:   Zn-MnO2 based Alkaline  </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Your home's older rechargeable battery:     Ni-Cd based Alkaline </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Your home's newer rechargeable battery:   Nickel Metal Hydride based Alkaline            	</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Your home's, car's, tool's, solar array's . . . newest reusable battery:  Something based on Lithium</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Batteries in </a:t>
            </a:r>
            <a:r>
              <a:rPr dirty="0" err="1"/>
              <a:t>TOMORROW's</a:t>
            </a:r>
            <a:r>
              <a:rPr dirty="0"/>
              <a:t> homes &amp; ground vehicles</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Including future Li-Ion batteries, Aqueous Hybrid Ion / Saltwater, and Lithium Air batteries</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Why practical battery-powered air &amp; sea transport are a long way off</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a:t>
            </a:r>
            <a:r>
              <a:rPr dirty="0" err="1"/>
              <a:t>Airplanes's</a:t>
            </a:r>
            <a:r>
              <a:rPr dirty="0"/>
              <a:t> need for power produced from very little mass -  for which fossil-fuels are hugely better</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a:t>
            </a:r>
            <a:r>
              <a:rPr dirty="0" err="1"/>
              <a:t>Ships's</a:t>
            </a:r>
            <a:r>
              <a:rPr dirty="0"/>
              <a:t> need for vast amounts of stored energy</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Batteries in </a:t>
            </a:r>
            <a:r>
              <a:rPr dirty="0" err="1"/>
              <a:t>TOMORROW's</a:t>
            </a:r>
            <a:r>
              <a:rPr dirty="0"/>
              <a:t> greener electrical Grid</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Which may be key to the large-scale integration of solar and wind power</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But which requires HUGE amounts of stored energy (whatever the volume &amp; mass!)</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         Leading to weird new batteries including: Flow, Molten Sodium, and entirely Molten batteries</a:t>
            </a:r>
          </a:p>
          <a:p>
            <a:pPr defTabSz="822959">
              <a:lnSpc>
                <a:spcPct val="130000"/>
              </a:lnSpc>
              <a:spcBef>
                <a:spcPts val="300"/>
              </a:spcBef>
              <a:tabLst>
                <a:tab pos="393700" algn="l"/>
                <a:tab pos="812800" algn="l"/>
                <a:tab pos="1231900" algn="l"/>
                <a:tab pos="1638300" algn="l"/>
                <a:tab pos="2044700" algn="l"/>
              </a:tabLst>
              <a:defRPr sz="1440" b="0">
                <a:solidFill>
                  <a:srgbClr val="FFFFFF"/>
                </a:solidFill>
                <a:effectLst>
                  <a:outerShdw blurRad="34289" dist="34289" dir="2700000" rotWithShape="0">
                    <a:srgbClr val="000000"/>
                  </a:outerShdw>
                </a:effectLst>
                <a:latin typeface="+mn-lt"/>
                <a:ea typeface="+mn-ea"/>
                <a:cs typeface="+mn-cs"/>
                <a:sym typeface="Arial"/>
              </a:defRPr>
            </a:pPr>
            <a:r>
              <a:rPr dirty="0"/>
              <a:t>Fuel Cells: Closely related to batteries, but with important differences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ctangle 5"/>
          <p:cNvSpPr txBox="1"/>
          <p:nvPr/>
        </p:nvSpPr>
        <p:spPr>
          <a:xfrm>
            <a:off x="259790" y="6061109"/>
            <a:ext cx="8534401" cy="797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https://en.wikipedia.org/wiki/Baghdad_Battery       2) https://www.atlasobscura.com/places/bagdad-battery</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3) http://www.unmuseum.org/bbattery.htm</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4) http://www.edinformatics.com/math_science/how_does_a_battery_work.htm</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5)  http://courses.washington.edu/bhchem/c456/ch11.pdf</a:t>
            </a:r>
          </a:p>
        </p:txBody>
      </p:sp>
      <p:sp>
        <p:nvSpPr>
          <p:cNvPr id="253" name="Rectangle 2"/>
          <p:cNvSpPr txBox="1">
            <a:spLocks noGrp="1"/>
          </p:cNvSpPr>
          <p:nvPr>
            <p:ph type="title"/>
          </p:nvPr>
        </p:nvSpPr>
        <p:spPr>
          <a:xfrm>
            <a:off x="139700" y="76200"/>
            <a:ext cx="8912126" cy="457200"/>
          </a:xfrm>
          <a:prstGeom prst="rect">
            <a:avLst/>
          </a:prstGeom>
        </p:spPr>
        <p:txBody>
          <a:bodyPr/>
          <a:lstStyle>
            <a:lvl1pPr defTabSz="886968">
              <a:defRPr sz="2134" i="1">
                <a:effectLst>
                  <a:outerShdw blurRad="36957" dist="36957" dir="2700000" rotWithShape="0">
                    <a:srgbClr val="000000"/>
                  </a:outerShdw>
                </a:effectLst>
                <a:latin typeface="+mn-lt"/>
                <a:ea typeface="+mn-ea"/>
                <a:cs typeface="+mn-cs"/>
                <a:sym typeface="Arial"/>
              </a:defRPr>
            </a:lvl1pPr>
          </a:lstStyle>
          <a:p>
            <a:r>
              <a:t>Starting with: What WAS going on in the batteries taught about in school?</a:t>
            </a:r>
          </a:p>
        </p:txBody>
      </p:sp>
      <p:sp>
        <p:nvSpPr>
          <p:cNvPr id="254" name="Rectangle 3"/>
          <p:cNvSpPr txBox="1">
            <a:spLocks noGrp="1"/>
          </p:cNvSpPr>
          <p:nvPr>
            <p:ph type="body" sz="quarter" idx="1"/>
          </p:nvPr>
        </p:nvSpPr>
        <p:spPr>
          <a:xfrm>
            <a:off x="5105400" y="3562710"/>
            <a:ext cx="3863281" cy="542385"/>
          </a:xfrm>
          <a:prstGeom prst="rect">
            <a:avLst/>
          </a:prstGeom>
        </p:spPr>
        <p:txBody>
          <a:bodyPr/>
          <a:lstStyle/>
          <a:p>
            <a:pPr>
              <a:defRPr sz="1800">
                <a:latin typeface="+mn-lt"/>
                <a:ea typeface="+mn-ea"/>
                <a:cs typeface="+mn-cs"/>
                <a:sym typeface="Arial"/>
              </a:defRPr>
            </a:pPr>
            <a:r>
              <a:t>High school's </a:t>
            </a:r>
            <a:r>
              <a:rPr b="1"/>
              <a:t>salt bridge battery</a:t>
            </a:r>
            <a:r>
              <a:t>:</a:t>
            </a:r>
            <a:r>
              <a:rPr baseline="31999"/>
              <a:t> 5</a:t>
            </a:r>
          </a:p>
        </p:txBody>
      </p:sp>
      <p:pic>
        <p:nvPicPr>
          <p:cNvPr id="255" name="Picture 4" descr="Picture 4"/>
          <p:cNvPicPr>
            <a:picLocks noChangeAspect="1"/>
          </p:cNvPicPr>
          <p:nvPr/>
        </p:nvPicPr>
        <p:blipFill>
          <a:blip r:embed="rId2"/>
          <a:stretch>
            <a:fillRect/>
          </a:stretch>
        </p:blipFill>
        <p:spPr>
          <a:xfrm>
            <a:off x="1181043" y="4074229"/>
            <a:ext cx="2877331" cy="1908630"/>
          </a:xfrm>
          <a:prstGeom prst="rect">
            <a:avLst/>
          </a:prstGeom>
          <a:ln w="12700">
            <a:miter lim="400000"/>
          </a:ln>
        </p:spPr>
      </p:pic>
      <p:pic>
        <p:nvPicPr>
          <p:cNvPr id="256" name="Picture 5" descr="Picture 5"/>
          <p:cNvPicPr>
            <a:picLocks noChangeAspect="1"/>
          </p:cNvPicPr>
          <p:nvPr/>
        </p:nvPicPr>
        <p:blipFill>
          <a:blip r:embed="rId3"/>
          <a:stretch>
            <a:fillRect/>
          </a:stretch>
        </p:blipFill>
        <p:spPr>
          <a:xfrm>
            <a:off x="6117694" y="3998029"/>
            <a:ext cx="1506411" cy="1984830"/>
          </a:xfrm>
          <a:prstGeom prst="rect">
            <a:avLst/>
          </a:prstGeom>
          <a:ln w="12700">
            <a:miter lim="400000"/>
          </a:ln>
        </p:spPr>
      </p:pic>
      <p:pic>
        <p:nvPicPr>
          <p:cNvPr id="257" name="ukdX19xSTjhd26hMRxSzps9jwq1pGkvFVSKQJd_E2YqL6nmsxbGdL0DWcKGGirI_V-JzyjrL.jpg" descr="ukdX19xSTjhd26hMRxSzps9jwq1pGkvFVSKQJd_E2YqL6nmsxbGdL0DWcKGGirI_V-JzyjrL.jpg"/>
          <p:cNvPicPr>
            <a:picLocks noChangeAspect="1"/>
          </p:cNvPicPr>
          <p:nvPr/>
        </p:nvPicPr>
        <p:blipFill>
          <a:blip r:embed="rId4"/>
          <a:stretch>
            <a:fillRect/>
          </a:stretch>
        </p:blipFill>
        <p:spPr>
          <a:xfrm>
            <a:off x="6003394" y="1499506"/>
            <a:ext cx="1747334" cy="1863823"/>
          </a:xfrm>
          <a:prstGeom prst="rect">
            <a:avLst/>
          </a:prstGeom>
          <a:ln w="12700">
            <a:miter lim="400000"/>
          </a:ln>
        </p:spPr>
      </p:pic>
      <p:pic>
        <p:nvPicPr>
          <p:cNvPr id="258" name="Image" descr="Image"/>
          <p:cNvPicPr>
            <a:picLocks noChangeAspect="1"/>
          </p:cNvPicPr>
          <p:nvPr/>
        </p:nvPicPr>
        <p:blipFill>
          <a:blip r:embed="rId5"/>
          <a:stretch>
            <a:fillRect/>
          </a:stretch>
        </p:blipFill>
        <p:spPr>
          <a:xfrm>
            <a:off x="1344803" y="1499506"/>
            <a:ext cx="2664684" cy="1863823"/>
          </a:xfrm>
          <a:prstGeom prst="rect">
            <a:avLst/>
          </a:prstGeom>
          <a:ln w="12700">
            <a:miter lim="400000"/>
          </a:ln>
        </p:spPr>
      </p:pic>
      <p:sp>
        <p:nvSpPr>
          <p:cNvPr id="259" name="Rectangle 3"/>
          <p:cNvSpPr txBox="1"/>
          <p:nvPr/>
        </p:nvSpPr>
        <p:spPr>
          <a:xfrm>
            <a:off x="115937" y="660400"/>
            <a:ext cx="8912126" cy="1112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Including the 2000 year old </a:t>
            </a:r>
            <a:r>
              <a:rPr b="1"/>
              <a:t>Baghdad Battery</a:t>
            </a:r>
            <a:r>
              <a:t>: </a:t>
            </a:r>
            <a:r>
              <a:rPr baseline="31999"/>
              <a:t>1</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		The artifacts: </a:t>
            </a:r>
            <a:r>
              <a:rPr baseline="31999"/>
              <a:t>2</a:t>
            </a:r>
            <a:r>
              <a:t>		         Their likely operating mode: </a:t>
            </a:r>
            <a:r>
              <a:rPr baseline="31999"/>
              <a:t>3</a:t>
            </a:r>
          </a:p>
        </p:txBody>
      </p:sp>
      <p:sp>
        <p:nvSpPr>
          <p:cNvPr id="260" name="Rectangle 3"/>
          <p:cNvSpPr txBox="1"/>
          <p:nvPr/>
        </p:nvSpPr>
        <p:spPr>
          <a:xfrm>
            <a:off x="172527" y="3562710"/>
            <a:ext cx="4411302" cy="420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Elementary school's </a:t>
            </a:r>
            <a:r>
              <a:rPr b="1"/>
              <a:t>citrus fruit battery</a:t>
            </a:r>
            <a:r>
              <a:t>: </a:t>
            </a:r>
            <a:r>
              <a:rPr baseline="31999"/>
              <a:t>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0" name="Rectangle 2"/>
          <p:cNvSpPr txBox="1">
            <a:spLocks noGrp="1"/>
          </p:cNvSpPr>
          <p:nvPr>
            <p:ph type="title"/>
          </p:nvPr>
        </p:nvSpPr>
        <p:spPr>
          <a:xfrm>
            <a:off x="12700" y="2146300"/>
            <a:ext cx="9144000" cy="1168632"/>
          </a:xfrm>
          <a:prstGeom prst="rect">
            <a:avLst/>
          </a:prstGeom>
        </p:spPr>
        <p:txBody>
          <a:bodyPr/>
          <a:lstStyle/>
          <a:p>
            <a:pPr>
              <a:defRPr sz="2300" b="1">
                <a:solidFill>
                  <a:srgbClr val="FBC901"/>
                </a:solidFill>
              </a:defRPr>
            </a:pPr>
            <a:r>
              <a:t>Why practical battery-powered air &amp; sea transport </a:t>
            </a:r>
          </a:p>
          <a:p>
            <a:pPr>
              <a:defRPr sz="2300" b="1">
                <a:solidFill>
                  <a:srgbClr val="FBC901"/>
                </a:solidFill>
              </a:defRPr>
            </a:pPr>
            <a:r>
              <a:t>is a long way off</a:t>
            </a:r>
          </a:p>
        </p:txBody>
      </p:sp>
      <p:sp>
        <p:nvSpPr>
          <p:cNvPr id="3391"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3" name="Rectangle 5"/>
          <p:cNvSpPr txBox="1"/>
          <p:nvPr/>
        </p:nvSpPr>
        <p:spPr>
          <a:xfrm>
            <a:off x="266700" y="65715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https://www.epa.gov/greenvehicles/fast-facts-transportation-greenhouse-gas-emissions</a:t>
            </a:r>
          </a:p>
        </p:txBody>
      </p:sp>
      <p:sp>
        <p:nvSpPr>
          <p:cNvPr id="3394" name="Rectangle 2"/>
          <p:cNvSpPr txBox="1">
            <a:spLocks noGrp="1"/>
          </p:cNvSpPr>
          <p:nvPr>
            <p:ph type="title"/>
          </p:nvPr>
        </p:nvSpPr>
        <p:spPr>
          <a:xfrm>
            <a:off x="304800" y="-25401"/>
            <a:ext cx="8534400" cy="675219"/>
          </a:xfrm>
          <a:prstGeom prst="rect">
            <a:avLst/>
          </a:prstGeom>
        </p:spPr>
        <p:txBody>
          <a:bodyPr/>
          <a:lstStyle>
            <a:lvl1pPr>
              <a:defRPr sz="2200"/>
            </a:lvl1pPr>
          </a:lstStyle>
          <a:p>
            <a:r>
              <a:t>To this point I have carefully limited my discussion to:</a:t>
            </a:r>
          </a:p>
        </p:txBody>
      </p:sp>
      <p:sp>
        <p:nvSpPr>
          <p:cNvPr id="3395" name="Rectangle 3"/>
          <p:cNvSpPr txBox="1">
            <a:spLocks noGrp="1"/>
          </p:cNvSpPr>
          <p:nvPr>
            <p:ph type="body" sz="half" idx="1"/>
          </p:nvPr>
        </p:nvSpPr>
        <p:spPr>
          <a:xfrm>
            <a:off x="228600" y="681006"/>
            <a:ext cx="8822184" cy="1784711"/>
          </a:xfrm>
          <a:prstGeom prst="rect">
            <a:avLst/>
          </a:prstGeom>
        </p:spPr>
        <p:txBody>
          <a:bodyPr/>
          <a:lstStyle/>
          <a:p>
            <a:pPr algn="ctr">
              <a:tabLst/>
              <a:defRPr b="1"/>
            </a:pPr>
            <a:r>
              <a:t>Today's and Tomorrow's Home &amp; GROUND Vehicle Batteries</a:t>
            </a:r>
          </a:p>
          <a:p>
            <a:pPr>
              <a:tabLst/>
              <a:defRPr sz="700"/>
            </a:pPr>
            <a:endParaRPr/>
          </a:p>
          <a:p>
            <a:pPr>
              <a:tabLst/>
            </a:pPr>
            <a:r>
              <a:t>It's time for me to finally explain why I have so carefully dodged the possibilities of</a:t>
            </a:r>
          </a:p>
          <a:p>
            <a:pPr>
              <a:tabLst/>
              <a:defRPr sz="700"/>
            </a:pPr>
            <a:endParaRPr/>
          </a:p>
          <a:p>
            <a:pPr algn="ctr">
              <a:tabLst/>
              <a:defRPr b="1">
                <a:solidFill>
                  <a:srgbClr val="FBC901"/>
                </a:solidFill>
              </a:defRPr>
            </a:pPr>
            <a:r>
              <a:t>Battery Powered Airplanes &amp; Battery Powered Ships</a:t>
            </a:r>
          </a:p>
          <a:p>
            <a:pPr marL="0" lvl="1" indent="640896">
              <a:buSzTx/>
              <a:buNone/>
              <a:tabLst/>
              <a:defRPr sz="700"/>
            </a:pPr>
            <a:endParaRPr/>
          </a:p>
          <a:p>
            <a:pPr>
              <a:tabLst/>
            </a:pPr>
            <a:r>
              <a:t>It's not because electric planes and ships are a </a:t>
            </a:r>
            <a:r>
              <a:rPr b="1"/>
              <a:t>bad</a:t>
            </a:r>
            <a:r>
              <a:t> idea:</a:t>
            </a:r>
          </a:p>
        </p:txBody>
      </p:sp>
      <p:grpSp>
        <p:nvGrpSpPr>
          <p:cNvPr id="3408" name="Group"/>
          <p:cNvGrpSpPr/>
          <p:nvPr/>
        </p:nvGrpSpPr>
        <p:grpSpPr>
          <a:xfrm>
            <a:off x="469144" y="2533261"/>
            <a:ext cx="8164691" cy="2375944"/>
            <a:chOff x="0" y="0"/>
            <a:chExt cx="8164688" cy="2375943"/>
          </a:xfrm>
        </p:grpSpPr>
        <p:sp>
          <p:nvSpPr>
            <p:cNvPr id="3396" name="Line"/>
            <p:cNvSpPr/>
            <p:nvPr/>
          </p:nvSpPr>
          <p:spPr>
            <a:xfrm flipV="1">
              <a:off x="3371938" y="5673"/>
              <a:ext cx="837181" cy="997381"/>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3397" name="Line"/>
            <p:cNvSpPr/>
            <p:nvPr/>
          </p:nvSpPr>
          <p:spPr>
            <a:xfrm>
              <a:off x="3371938" y="1193345"/>
              <a:ext cx="837181" cy="1171734"/>
            </a:xfrm>
            <a:prstGeom prst="line">
              <a:avLst/>
            </a:prstGeom>
            <a:noFill/>
            <a:ln w="25400" cap="flat">
              <a:solidFill>
                <a:srgbClr val="FBC901"/>
              </a:solidFill>
              <a:prstDash val="solid"/>
              <a:roun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grpSp>
          <p:nvGrpSpPr>
            <p:cNvPr id="3401" name="Group 14"/>
            <p:cNvGrpSpPr/>
            <p:nvPr/>
          </p:nvGrpSpPr>
          <p:grpSpPr>
            <a:xfrm>
              <a:off x="0" y="13354"/>
              <a:ext cx="3389558" cy="2362590"/>
              <a:chOff x="0" y="0"/>
              <a:chExt cx="3389557" cy="2362588"/>
            </a:xfrm>
          </p:grpSpPr>
          <p:pic>
            <p:nvPicPr>
              <p:cNvPr id="3398" name="Image" descr="Image"/>
              <p:cNvPicPr>
                <a:picLocks noChangeAspect="1"/>
              </p:cNvPicPr>
              <p:nvPr/>
            </p:nvPicPr>
            <p:blipFill>
              <a:blip r:embed="rId2"/>
              <a:stretch>
                <a:fillRect/>
              </a:stretch>
            </p:blipFill>
            <p:spPr>
              <a:xfrm>
                <a:off x="0" y="0"/>
                <a:ext cx="3389558" cy="2362589"/>
              </a:xfrm>
              <a:prstGeom prst="rect">
                <a:avLst/>
              </a:prstGeom>
              <a:ln w="12700" cap="flat">
                <a:noFill/>
                <a:miter lim="400000"/>
              </a:ln>
              <a:effectLst/>
            </p:spPr>
          </p:pic>
          <p:sp>
            <p:nvSpPr>
              <p:cNvPr id="3399" name="Arc 7"/>
              <p:cNvSpPr/>
              <p:nvPr/>
            </p:nvSpPr>
            <p:spPr>
              <a:xfrm>
                <a:off x="1239473" y="331881"/>
                <a:ext cx="949584" cy="1241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7845"/>
                      <a:pt x="21600" y="17523"/>
                    </a:cubicBezTo>
                    <a:cubicBezTo>
                      <a:pt x="21600" y="18896"/>
                      <a:pt x="21401" y="20265"/>
                      <a:pt x="21007" y="21600"/>
                    </a:cubicBezTo>
                  </a:path>
                </a:pathLst>
              </a:custGeom>
              <a:noFill/>
              <a:ln w="57150" cap="flat">
                <a:solidFill>
                  <a:srgbClr val="FBC901"/>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a:defRPr b="0">
                    <a:solidFill>
                      <a:srgbClr val="000000"/>
                    </a:solidFill>
                  </a:defRPr>
                </a:pPr>
                <a:endParaRPr/>
              </a:p>
            </p:txBody>
          </p:sp>
          <p:sp>
            <p:nvSpPr>
              <p:cNvPr id="3400" name="Rectangle 10"/>
              <p:cNvSpPr/>
              <p:nvPr/>
            </p:nvSpPr>
            <p:spPr>
              <a:xfrm>
                <a:off x="2538328" y="1046797"/>
                <a:ext cx="785863" cy="117881"/>
              </a:xfrm>
              <a:prstGeom prst="rect">
                <a:avLst/>
              </a:prstGeom>
              <a:solidFill>
                <a:srgbClr val="FBC901">
                  <a:alpha val="39000"/>
                </a:srgbClr>
              </a:solidFill>
              <a:ln w="12700" cap="flat">
                <a:noFill/>
                <a:miter lim="400000"/>
              </a:ln>
              <a:effectLst/>
            </p:spPr>
            <p:txBody>
              <a:bodyPr wrap="square" lIns="45718" tIns="45718" rIns="45718" bIns="45718" numCol="1" anchor="t">
                <a:noAutofit/>
              </a:bodyPr>
              <a:lstStyle/>
              <a:p>
                <a:endParaRPr/>
              </a:p>
            </p:txBody>
          </p:sp>
        </p:grpSp>
        <p:grpSp>
          <p:nvGrpSpPr>
            <p:cNvPr id="3407" name="Group 13"/>
            <p:cNvGrpSpPr/>
            <p:nvPr/>
          </p:nvGrpSpPr>
          <p:grpSpPr>
            <a:xfrm>
              <a:off x="4191499" y="0"/>
              <a:ext cx="3973190" cy="2362589"/>
              <a:chOff x="0" y="0"/>
              <a:chExt cx="3973188" cy="2362588"/>
            </a:xfrm>
          </p:grpSpPr>
          <p:pic>
            <p:nvPicPr>
              <p:cNvPr id="3402" name="Image" descr="Image"/>
              <p:cNvPicPr>
                <a:picLocks noChangeAspect="1"/>
              </p:cNvPicPr>
              <p:nvPr/>
            </p:nvPicPr>
            <p:blipFill>
              <a:blip r:embed="rId3"/>
              <a:stretch>
                <a:fillRect/>
              </a:stretch>
            </p:blipFill>
            <p:spPr>
              <a:xfrm>
                <a:off x="0" y="0"/>
                <a:ext cx="3973189" cy="2362589"/>
              </a:xfrm>
              <a:prstGeom prst="rect">
                <a:avLst/>
              </a:prstGeom>
              <a:ln w="12700" cap="flat">
                <a:noFill/>
                <a:miter lim="400000"/>
              </a:ln>
              <a:effectLst/>
            </p:spPr>
          </p:pic>
          <p:sp>
            <p:nvSpPr>
              <p:cNvPr id="3403" name="Arc 8"/>
              <p:cNvSpPr/>
              <p:nvPr/>
            </p:nvSpPr>
            <p:spPr>
              <a:xfrm rot="17576995">
                <a:off x="217947" y="609779"/>
                <a:ext cx="514707" cy="1607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662" y="0"/>
                      <a:pt x="15161" y="7499"/>
                      <a:pt x="21600" y="21600"/>
                    </a:cubicBezTo>
                  </a:path>
                </a:pathLst>
              </a:custGeom>
              <a:noFill/>
              <a:ln w="57150" cap="flat">
                <a:solidFill>
                  <a:srgbClr val="FBC901"/>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a:defRPr b="0">
                    <a:solidFill>
                      <a:srgbClr val="000000"/>
                    </a:solidFill>
                  </a:defRPr>
                </a:pPr>
                <a:endParaRPr/>
              </a:p>
            </p:txBody>
          </p:sp>
          <p:sp>
            <p:nvSpPr>
              <p:cNvPr id="3404" name="Arc 9"/>
              <p:cNvSpPr/>
              <p:nvPr/>
            </p:nvSpPr>
            <p:spPr>
              <a:xfrm rot="20985183">
                <a:off x="1005218" y="333414"/>
                <a:ext cx="172416" cy="167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45" y="0"/>
                      <a:pt x="14475" y="7230"/>
                      <a:pt x="21600" y="21600"/>
                    </a:cubicBezTo>
                  </a:path>
                </a:pathLst>
              </a:custGeom>
              <a:noFill/>
              <a:ln w="57150" cap="flat">
                <a:solidFill>
                  <a:srgbClr val="FBC901"/>
                </a:solidFill>
                <a:prstDash val="solid"/>
                <a:round/>
              </a:ln>
              <a:effectLst>
                <a:outerShdw blurRad="38100" dist="20000" dir="5400000" rotWithShape="0">
                  <a:srgbClr val="000000">
                    <a:alpha val="38000"/>
                  </a:srgbClr>
                </a:outerShdw>
              </a:effectLst>
            </p:spPr>
            <p:txBody>
              <a:bodyPr wrap="square" lIns="45718" tIns="45718" rIns="45718" bIns="45718" numCol="1" anchor="t">
                <a:noAutofit/>
              </a:bodyPr>
              <a:lstStyle/>
              <a:p>
                <a:pPr>
                  <a:defRPr b="0">
                    <a:solidFill>
                      <a:srgbClr val="000000"/>
                    </a:solidFill>
                  </a:defRPr>
                </a:pPr>
                <a:endParaRPr/>
              </a:p>
            </p:txBody>
          </p:sp>
          <p:sp>
            <p:nvSpPr>
              <p:cNvPr id="3405" name="Rectangle 11"/>
              <p:cNvSpPr/>
              <p:nvPr/>
            </p:nvSpPr>
            <p:spPr>
              <a:xfrm>
                <a:off x="2483325" y="1200167"/>
                <a:ext cx="471518" cy="117880"/>
              </a:xfrm>
              <a:prstGeom prst="rect">
                <a:avLst/>
              </a:prstGeom>
              <a:solidFill>
                <a:srgbClr val="FBC901">
                  <a:alpha val="39000"/>
                </a:srgbClr>
              </a:solidFill>
              <a:ln w="12700" cap="flat">
                <a:noFill/>
                <a:miter lim="400000"/>
              </a:ln>
              <a:effectLst/>
            </p:spPr>
            <p:txBody>
              <a:bodyPr wrap="square" lIns="45718" tIns="45718" rIns="45718" bIns="45718" numCol="1" anchor="t">
                <a:noAutofit/>
              </a:bodyPr>
              <a:lstStyle/>
              <a:p>
                <a:endParaRPr/>
              </a:p>
            </p:txBody>
          </p:sp>
          <p:sp>
            <p:nvSpPr>
              <p:cNvPr id="3406" name="Rectangle 12"/>
              <p:cNvSpPr/>
              <p:nvPr/>
            </p:nvSpPr>
            <p:spPr>
              <a:xfrm>
                <a:off x="2483325" y="1442474"/>
                <a:ext cx="785863" cy="117881"/>
              </a:xfrm>
              <a:prstGeom prst="rect">
                <a:avLst/>
              </a:prstGeom>
              <a:solidFill>
                <a:srgbClr val="FBC901">
                  <a:alpha val="39000"/>
                </a:srgbClr>
              </a:solidFill>
              <a:ln w="12700" cap="flat">
                <a:noFill/>
                <a:miter lim="400000"/>
              </a:ln>
              <a:effectLst/>
            </p:spPr>
            <p:txBody>
              <a:bodyPr wrap="square" lIns="45718" tIns="45718" rIns="45718" bIns="45718" numCol="1" anchor="t">
                <a:noAutofit/>
              </a:bodyPr>
              <a:lstStyle/>
              <a:p>
                <a:endParaRPr/>
              </a:p>
            </p:txBody>
          </p:sp>
        </p:grpSp>
      </p:grpSp>
      <p:sp>
        <p:nvSpPr>
          <p:cNvPr id="3409" name="Rectangle 3"/>
          <p:cNvSpPr txBox="1"/>
          <p:nvPr/>
        </p:nvSpPr>
        <p:spPr>
          <a:xfrm>
            <a:off x="139700" y="5080630"/>
            <a:ext cx="8999984" cy="1306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Per the yellow-highlighting I've added to these 2017 EPA charts: </a:t>
            </a:r>
            <a:r>
              <a:rPr baseline="31999"/>
              <a:t>1</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Planes produced 0.29 x 0.09 =&gt; 2.6% of total U.S. greenhouse gas emissions</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While ships produced another 0.29 x 0.03 =&gt; ~ 1%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1" name="Rectangle 2"/>
          <p:cNvSpPr txBox="1">
            <a:spLocks noGrp="1"/>
          </p:cNvSpPr>
          <p:nvPr>
            <p:ph type="title"/>
          </p:nvPr>
        </p:nvSpPr>
        <p:spPr>
          <a:xfrm>
            <a:off x="179833" y="76199"/>
            <a:ext cx="8684767" cy="520685"/>
          </a:xfrm>
          <a:prstGeom prst="rect">
            <a:avLst/>
          </a:prstGeom>
        </p:spPr>
        <p:txBody>
          <a:bodyPr/>
          <a:lstStyle>
            <a:lvl1pPr>
              <a:defRPr sz="2200"/>
            </a:lvl1pPr>
          </a:lstStyle>
          <a:p>
            <a:r>
              <a:t>The problem instead comes from a table spanning several note setes</a:t>
            </a:r>
          </a:p>
        </p:txBody>
      </p:sp>
      <p:sp>
        <p:nvSpPr>
          <p:cNvPr id="3412" name="Rectangle 3"/>
          <p:cNvSpPr txBox="1">
            <a:spLocks noGrp="1"/>
          </p:cNvSpPr>
          <p:nvPr>
            <p:ph type="body" idx="1"/>
          </p:nvPr>
        </p:nvSpPr>
        <p:spPr>
          <a:xfrm>
            <a:off x="304800" y="795306"/>
            <a:ext cx="8534400" cy="5368989"/>
          </a:xfrm>
          <a:prstGeom prst="rect">
            <a:avLst/>
          </a:prstGeom>
        </p:spPr>
        <p:txBody>
          <a:bodyPr/>
          <a:lstStyle/>
          <a:p>
            <a:pPr>
              <a:tabLst/>
            </a:pPr>
            <a:r>
              <a:t>A table in which I compared the energy stored per mass, and per volume</a:t>
            </a:r>
          </a:p>
          <a:p>
            <a:pPr>
              <a:tabLst/>
              <a:defRPr sz="900"/>
            </a:pPr>
            <a:endParaRPr/>
          </a:p>
          <a:p>
            <a:pPr marL="0" lvl="1" indent="640896">
              <a:buSzTx/>
              <a:buNone/>
              <a:tabLst/>
            </a:pPr>
            <a:r>
              <a:t>for just about every single energy storage technology </a:t>
            </a:r>
          </a:p>
          <a:p>
            <a:pPr marL="0" lvl="1" indent="640896">
              <a:buSzTx/>
              <a:buNone/>
              <a:tabLst/>
              <a:defRPr sz="900"/>
            </a:pPr>
            <a:endParaRPr/>
          </a:p>
          <a:p>
            <a:pPr marL="0" lvl="2" indent="1085850">
              <a:buSzTx/>
              <a:buNone/>
              <a:tabLst/>
            </a:pPr>
            <a:r>
              <a:t>discussed anywhere on this WeCanFigureThisOut website </a:t>
            </a:r>
          </a:p>
          <a:p>
            <a:pPr marL="0" lvl="3" indent="1577339">
              <a:buSzTx/>
              <a:buNone/>
              <a:tabLst/>
            </a:pPr>
            <a:endParaRPr/>
          </a:p>
          <a:p>
            <a:pPr marL="0" lvl="4" indent="2034539">
              <a:buSzTx/>
              <a:buNone/>
              <a:tabLst/>
            </a:pPr>
            <a:endParaRPr/>
          </a:p>
          <a:p>
            <a:pPr>
              <a:tabLst/>
            </a:pPr>
            <a:r>
              <a:t>In addition to specific numbers for each technology, </a:t>
            </a:r>
          </a:p>
          <a:p>
            <a:pPr>
              <a:tabLst/>
              <a:defRPr sz="900"/>
            </a:pPr>
            <a:endParaRPr/>
          </a:p>
          <a:p>
            <a:pPr marL="0" lvl="1" indent="640896">
              <a:buSzTx/>
              <a:buNone/>
              <a:tabLst/>
            </a:pPr>
            <a:r>
              <a:t>in yellow highlighted columns and rows,</a:t>
            </a:r>
          </a:p>
          <a:p>
            <a:pPr>
              <a:tabLst/>
              <a:defRPr sz="900"/>
            </a:pPr>
            <a:endParaRPr/>
          </a:p>
          <a:p>
            <a:pPr marL="0" lvl="2" indent="1085850">
              <a:buSzTx/>
              <a:buNone/>
              <a:tabLst/>
            </a:pPr>
            <a:r>
              <a:t>I compared each technology's energy storage to that of gasoline</a:t>
            </a:r>
          </a:p>
          <a:p>
            <a:pPr marL="0" lvl="2" indent="1085850">
              <a:buSzTx/>
              <a:buNone/>
              <a:tabLst/>
            </a:pPr>
            <a:endParaRPr/>
          </a:p>
          <a:p>
            <a:pPr marL="0" lvl="1" indent="640896">
              <a:buSzTx/>
              <a:buNone/>
              <a:tabLst/>
              <a:defRPr sz="900"/>
            </a:pPr>
            <a:endParaRPr/>
          </a:p>
          <a:p>
            <a:pPr algn="ctr">
              <a:tabLst/>
            </a:pPr>
            <a:r>
              <a:t>Which yielded this rather sobering result:</a:t>
            </a:r>
          </a:p>
        </p:txBody>
      </p:sp>
      <p:sp>
        <p:nvSpPr>
          <p:cNvPr id="3413"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5" name="Rectangle 2"/>
          <p:cNvSpPr txBox="1">
            <a:spLocks noGrp="1"/>
          </p:cNvSpPr>
          <p:nvPr>
            <p:ph type="title"/>
          </p:nvPr>
        </p:nvSpPr>
        <p:spPr>
          <a:xfrm>
            <a:off x="304800" y="12699"/>
            <a:ext cx="8534400" cy="436710"/>
          </a:xfrm>
          <a:prstGeom prst="rect">
            <a:avLst/>
          </a:prstGeom>
        </p:spPr>
        <p:txBody>
          <a:bodyPr/>
          <a:lstStyle/>
          <a:p>
            <a:pPr>
              <a:defRPr sz="1900"/>
            </a:pPr>
            <a:r>
              <a:rPr lang="en-US" dirty="0"/>
              <a:t>Energy</a:t>
            </a:r>
            <a:r>
              <a:rPr dirty="0"/>
              <a:t> </a:t>
            </a:r>
            <a:r>
              <a:rPr lang="en-US" dirty="0"/>
              <a:t>of various </a:t>
            </a:r>
            <a:r>
              <a:rPr dirty="0"/>
              <a:t>Materials &amp; Storage Technologies: </a:t>
            </a:r>
            <a:r>
              <a:rPr baseline="31999" dirty="0"/>
              <a:t>1</a:t>
            </a:r>
          </a:p>
        </p:txBody>
      </p:sp>
      <p:sp>
        <p:nvSpPr>
          <p:cNvPr id="3416" name="Rectangle 5"/>
          <p:cNvSpPr txBox="1"/>
          <p:nvPr/>
        </p:nvSpPr>
        <p:spPr>
          <a:xfrm>
            <a:off x="29727" y="6586391"/>
            <a:ext cx="9084546"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i="1">
                <a:solidFill>
                  <a:srgbClr val="059797"/>
                </a:solidFill>
                <a:effectLst>
                  <a:outerShdw blurRad="38100" dist="38100" dir="2700000" rotWithShape="0">
                    <a:srgbClr val="000000"/>
                  </a:outerShdw>
                </a:effectLst>
                <a:latin typeface="+mn-lt"/>
                <a:ea typeface="+mn-ea"/>
                <a:cs typeface="+mn-cs"/>
                <a:sym typeface="Arial"/>
              </a:defRPr>
            </a:pPr>
            <a:r>
              <a:t>1) Drawn from notesets: Fossil Fuels</a:t>
            </a:r>
            <a:r>
              <a:rPr>
                <a:solidFill>
                  <a:srgbClr val="2BAD81"/>
                </a:solidFill>
              </a:rPr>
              <a:t> (</a:t>
            </a:r>
            <a:r>
              <a:rPr u="sng">
                <a:solidFill>
                  <a:srgbClr val="00CCFF"/>
                </a:solidFill>
                <a:uFill>
                  <a:solidFill>
                    <a:srgbClr val="00CCFF"/>
                  </a:solidFill>
                </a:uFill>
                <a:hlinkClick r:id="rId2"/>
              </a:rPr>
              <a:t>pptx</a:t>
            </a:r>
            <a:r>
              <a:rPr>
                <a:solidFill>
                  <a:srgbClr val="000000"/>
                </a:solidFill>
              </a:rPr>
              <a:t> </a:t>
            </a:r>
            <a:r>
              <a:rPr>
                <a:solidFill>
                  <a:srgbClr val="2BAD81"/>
                </a:solidFill>
              </a:rPr>
              <a:t>/</a:t>
            </a:r>
            <a:r>
              <a:rPr>
                <a:solidFill>
                  <a:srgbClr val="000000"/>
                </a:solidFill>
              </a:rPr>
              <a:t> </a:t>
            </a:r>
            <a:r>
              <a:rPr u="sng">
                <a:solidFill>
                  <a:srgbClr val="00CCFF"/>
                </a:solidFill>
                <a:uFill>
                  <a:solidFill>
                    <a:srgbClr val="00CCFF"/>
                  </a:solidFill>
                </a:uFill>
                <a:hlinkClick r:id="rId3"/>
              </a:rPr>
              <a:t>pdf</a:t>
            </a:r>
            <a:r>
              <a:rPr>
                <a:solidFill>
                  <a:srgbClr val="000000"/>
                </a:solidFill>
              </a:rPr>
              <a:t> </a:t>
            </a:r>
            <a:r>
              <a:rPr>
                <a:solidFill>
                  <a:srgbClr val="2BAD81"/>
                </a:solidFill>
              </a:rPr>
              <a:t>/ </a:t>
            </a:r>
            <a:r>
              <a:rPr u="sng">
                <a:solidFill>
                  <a:srgbClr val="00CCFF"/>
                </a:solidFill>
                <a:uFill>
                  <a:solidFill>
                    <a:srgbClr val="00CCFF"/>
                  </a:solidFill>
                </a:uFill>
                <a:hlinkClick r:id="rId4"/>
              </a:rPr>
              <a:t>key</a:t>
            </a:r>
            <a:r>
              <a:t>), Batteries &amp; Fuel Cells (</a:t>
            </a:r>
            <a:r>
              <a:rPr u="sng">
                <a:solidFill>
                  <a:srgbClr val="00CCFF"/>
                </a:solidFill>
                <a:uFill>
                  <a:solidFill>
                    <a:srgbClr val="00CCFF"/>
                  </a:solidFill>
                </a:uFill>
                <a:hlinkClick r:id="rId5"/>
              </a:rPr>
              <a:t>pptx</a:t>
            </a:r>
            <a:r>
              <a:rPr>
                <a:solidFill>
                  <a:srgbClr val="000000"/>
                </a:solidFill>
              </a:rPr>
              <a:t> </a:t>
            </a:r>
            <a:r>
              <a:t>/ </a:t>
            </a:r>
            <a:r>
              <a:rPr u="sng">
                <a:solidFill>
                  <a:srgbClr val="00CCFF"/>
                </a:solidFill>
                <a:uFill>
                  <a:solidFill>
                    <a:srgbClr val="00CCFF"/>
                  </a:solidFill>
                </a:uFill>
                <a:hlinkClick r:id="rId6"/>
              </a:rPr>
              <a:t>pdf</a:t>
            </a:r>
            <a:r>
              <a:rPr>
                <a:solidFill>
                  <a:srgbClr val="000000"/>
                </a:solidFill>
              </a:rPr>
              <a:t> </a:t>
            </a:r>
            <a:r>
              <a:t>/ </a:t>
            </a:r>
            <a:r>
              <a:rPr u="sng">
                <a:solidFill>
                  <a:srgbClr val="00CCFF"/>
                </a:solidFill>
                <a:uFill>
                  <a:solidFill>
                    <a:srgbClr val="00CCFF"/>
                  </a:solidFill>
                </a:uFill>
                <a:hlinkClick r:id="rId7"/>
              </a:rPr>
              <a:t>key</a:t>
            </a:r>
            <a:r>
              <a:t>), Hydrogen Economy (</a:t>
            </a:r>
            <a:r>
              <a:rPr u="sng">
                <a:solidFill>
                  <a:srgbClr val="00CCFF"/>
                </a:solidFill>
                <a:uFill>
                  <a:solidFill>
                    <a:srgbClr val="00CCFF"/>
                  </a:solidFill>
                </a:uFill>
                <a:hlinkClick r:id="rId8"/>
              </a:rPr>
              <a:t>pptx</a:t>
            </a:r>
            <a:r>
              <a:rPr>
                <a:solidFill>
                  <a:srgbClr val="000000"/>
                </a:solidFill>
              </a:rPr>
              <a:t> </a:t>
            </a:r>
            <a:r>
              <a:t>/</a:t>
            </a:r>
            <a:r>
              <a:rPr>
                <a:solidFill>
                  <a:srgbClr val="000000"/>
                </a:solidFill>
              </a:rPr>
              <a:t> </a:t>
            </a:r>
            <a:r>
              <a:rPr u="sng">
                <a:solidFill>
                  <a:srgbClr val="00CCFF"/>
                </a:solidFill>
                <a:uFill>
                  <a:solidFill>
                    <a:srgbClr val="00CCFF"/>
                  </a:solidFill>
                </a:uFill>
                <a:hlinkClick r:id="rId9"/>
              </a:rPr>
              <a:t>pdf</a:t>
            </a:r>
            <a:r>
              <a:rPr>
                <a:solidFill>
                  <a:srgbClr val="000000"/>
                </a:solidFill>
              </a:rPr>
              <a:t> </a:t>
            </a:r>
            <a:r>
              <a:t>/</a:t>
            </a:r>
            <a:r>
              <a:rPr>
                <a:solidFill>
                  <a:srgbClr val="000000"/>
                </a:solidFill>
              </a:rPr>
              <a:t> </a:t>
            </a:r>
            <a:r>
              <a:rPr u="sng">
                <a:solidFill>
                  <a:srgbClr val="00CCFF"/>
                </a:solidFill>
                <a:uFill>
                  <a:solidFill>
                    <a:srgbClr val="00CCFF"/>
                  </a:solidFill>
                </a:uFill>
                <a:hlinkClick r:id="rId10"/>
              </a:rPr>
              <a:t>key</a:t>
            </a:r>
            <a:r>
              <a:t>)</a:t>
            </a:r>
          </a:p>
        </p:txBody>
      </p:sp>
      <p:pic>
        <p:nvPicPr>
          <p:cNvPr id="3" name="Picture 2">
            <a:extLst>
              <a:ext uri="{FF2B5EF4-FFF2-40B4-BE49-F238E27FC236}">
                <a16:creationId xmlns:a16="http://schemas.microsoft.com/office/drawing/2014/main" id="{84EC1FAE-51AF-BE24-4956-C0DCBD56776A}"/>
              </a:ext>
            </a:extLst>
          </p:cNvPr>
          <p:cNvPicPr>
            <a:picLocks noChangeAspect="1"/>
          </p:cNvPicPr>
          <p:nvPr/>
        </p:nvPicPr>
        <p:blipFill>
          <a:blip r:embed="rId11"/>
          <a:stretch>
            <a:fillRect/>
          </a:stretch>
        </p:blipFill>
        <p:spPr>
          <a:xfrm>
            <a:off x="205199" y="894189"/>
            <a:ext cx="8733601" cy="51588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 name="Rectangle 2"/>
          <p:cNvSpPr txBox="1">
            <a:spLocks noGrp="1"/>
          </p:cNvSpPr>
          <p:nvPr>
            <p:ph type="title"/>
          </p:nvPr>
        </p:nvSpPr>
        <p:spPr>
          <a:xfrm>
            <a:off x="0" y="0"/>
            <a:ext cx="9144000" cy="533400"/>
          </a:xfrm>
          <a:prstGeom prst="rect">
            <a:avLst/>
          </a:prstGeom>
        </p:spPr>
        <p:txBody>
          <a:bodyPr/>
          <a:lstStyle/>
          <a:p>
            <a:r>
              <a:t>Approximating those ratios to gasoline, and highlighting battery results:</a:t>
            </a:r>
          </a:p>
        </p:txBody>
      </p:sp>
      <p:sp>
        <p:nvSpPr>
          <p:cNvPr id="3424" name="Rectangle 3"/>
          <p:cNvSpPr txBox="1"/>
          <p:nvPr/>
        </p:nvSpPr>
        <p:spPr>
          <a:xfrm>
            <a:off x="-6102" y="6205506"/>
            <a:ext cx="915620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defRPr sz="2000" b="0">
                <a:solidFill>
                  <a:srgbClr val="FFFFFF"/>
                </a:solidFill>
                <a:effectLst>
                  <a:outerShdw blurRad="38100" dist="38100" dir="2700000" rotWithShape="0">
                    <a:srgbClr val="000000"/>
                  </a:outerShdw>
                </a:effectLst>
                <a:latin typeface="+mn-lt"/>
                <a:ea typeface="+mn-ea"/>
                <a:cs typeface="+mn-cs"/>
                <a:sym typeface="Arial"/>
              </a:defRPr>
            </a:pPr>
            <a:r>
              <a:rPr b="1" dirty="0">
                <a:solidFill>
                  <a:srgbClr val="FBC901"/>
                </a:solidFill>
              </a:rPr>
              <a:t>BIG TAKEAWAY: Fossil Fuels pack </a:t>
            </a:r>
            <a:r>
              <a:rPr lang="en-US" dirty="0">
                <a:solidFill>
                  <a:srgbClr val="FBC901"/>
                </a:solidFill>
              </a:rPr>
              <a:t>60</a:t>
            </a:r>
            <a:r>
              <a:rPr b="1" dirty="0">
                <a:solidFill>
                  <a:srgbClr val="FBC901"/>
                </a:solidFill>
              </a:rPr>
              <a:t>X to 150X the energy of Batteries!</a:t>
            </a:r>
            <a:r>
              <a:rPr dirty="0"/>
              <a:t> </a:t>
            </a:r>
          </a:p>
        </p:txBody>
      </p:sp>
      <p:sp>
        <p:nvSpPr>
          <p:cNvPr id="4" name="Rectangle 3">
            <a:extLst>
              <a:ext uri="{FF2B5EF4-FFF2-40B4-BE49-F238E27FC236}">
                <a16:creationId xmlns:a16="http://schemas.microsoft.com/office/drawing/2014/main" id="{3AB22FFD-4D53-19AE-2032-C51AFB1991D6}"/>
              </a:ext>
            </a:extLst>
          </p:cNvPr>
          <p:cNvSpPr txBox="1">
            <a:spLocks noGrp="1"/>
          </p:cNvSpPr>
          <p:nvPr>
            <p:ph type="body" idx="1"/>
          </p:nvPr>
        </p:nvSpPr>
        <p:spPr>
          <a:xfrm>
            <a:off x="380999" y="562831"/>
            <a:ext cx="4307417" cy="6032306"/>
          </a:xfrm>
          <a:prstGeom prst="rect">
            <a:avLst/>
          </a:prstGeom>
        </p:spPr>
        <p:txBody>
          <a:bodyPr/>
          <a:lstStyle/>
          <a:p>
            <a:pPr>
              <a:defRPr sz="1800"/>
            </a:pPr>
            <a:endParaRPr dirty="0"/>
          </a:p>
          <a:p>
            <a:pPr>
              <a:defRPr sz="1800"/>
            </a:pPr>
            <a:endParaRPr dirty="0"/>
          </a:p>
          <a:p>
            <a:pPr>
              <a:spcBef>
                <a:spcPts val="400"/>
              </a:spcBef>
              <a:defRPr sz="1800"/>
            </a:pPr>
            <a:r>
              <a:rPr dirty="0"/>
              <a:t>Hydrogen (at 1 atm. of pressure) </a:t>
            </a:r>
          </a:p>
          <a:p>
            <a:pPr>
              <a:defRPr sz="800"/>
            </a:pPr>
            <a:endParaRPr dirty="0"/>
          </a:p>
          <a:p>
            <a:pPr>
              <a:spcBef>
                <a:spcPts val="400"/>
              </a:spcBef>
              <a:defRPr sz="1800" b="1">
                <a:solidFill>
                  <a:srgbClr val="FFCC00"/>
                </a:solidFill>
              </a:defRPr>
            </a:pPr>
            <a:r>
              <a:rPr dirty="0"/>
              <a:t>Gasoline / Diesel / Jet Fuel</a:t>
            </a:r>
          </a:p>
          <a:p>
            <a:pPr>
              <a:defRPr sz="800"/>
            </a:pPr>
            <a:endParaRPr dirty="0"/>
          </a:p>
          <a:p>
            <a:pPr>
              <a:spcBef>
                <a:spcPts val="400"/>
              </a:spcBef>
              <a:defRPr sz="1800"/>
            </a:pPr>
            <a:r>
              <a:rPr dirty="0"/>
              <a:t>Fat / Coal </a:t>
            </a:r>
          </a:p>
          <a:p>
            <a:pPr>
              <a:defRPr sz="800"/>
            </a:pPr>
            <a:endParaRPr dirty="0"/>
          </a:p>
          <a:p>
            <a:pPr>
              <a:spcBef>
                <a:spcPts val="400"/>
              </a:spcBef>
              <a:defRPr sz="1800"/>
            </a:pPr>
            <a:r>
              <a:rPr dirty="0"/>
              <a:t>Carbohydrates / Protein / Wood</a:t>
            </a:r>
          </a:p>
          <a:p>
            <a:pPr>
              <a:defRPr sz="800"/>
            </a:pPr>
            <a:endParaRPr dirty="0"/>
          </a:p>
          <a:p>
            <a:pPr>
              <a:spcBef>
                <a:spcPts val="400"/>
              </a:spcBef>
              <a:defRPr sz="1800" b="1">
                <a:solidFill>
                  <a:srgbClr val="FF5F68"/>
                </a:solidFill>
              </a:defRPr>
            </a:pPr>
            <a:r>
              <a:rPr dirty="0"/>
              <a:t>High Explosives</a:t>
            </a:r>
          </a:p>
          <a:p>
            <a:pPr>
              <a:defRPr sz="800" b="1"/>
            </a:pPr>
            <a:endParaRPr dirty="0"/>
          </a:p>
          <a:p>
            <a:pPr>
              <a:spcBef>
                <a:spcPts val="400"/>
              </a:spcBef>
              <a:defRPr sz="1800" b="1"/>
            </a:pPr>
            <a:r>
              <a:rPr dirty="0"/>
              <a:t>Lithium </a:t>
            </a:r>
            <a:r>
              <a:rPr lang="en-US" dirty="0"/>
              <a:t>Ion </a:t>
            </a:r>
            <a:r>
              <a:rPr dirty="0"/>
              <a:t>Batteries</a:t>
            </a:r>
          </a:p>
          <a:p>
            <a:pPr>
              <a:defRPr sz="800"/>
            </a:pPr>
            <a:endParaRPr dirty="0"/>
          </a:p>
          <a:p>
            <a:pPr>
              <a:spcBef>
                <a:spcPts val="400"/>
              </a:spcBef>
              <a:defRPr sz="1800"/>
            </a:pPr>
            <a:r>
              <a:rPr dirty="0"/>
              <a:t>Flywheels</a:t>
            </a:r>
          </a:p>
          <a:p>
            <a:pPr>
              <a:defRPr sz="800"/>
            </a:pPr>
            <a:endParaRPr dirty="0"/>
          </a:p>
          <a:p>
            <a:pPr>
              <a:spcBef>
                <a:spcPts val="400"/>
              </a:spcBef>
              <a:defRPr sz="1800" b="1"/>
            </a:pPr>
            <a:r>
              <a:rPr dirty="0"/>
              <a:t>Conventional Batteries</a:t>
            </a:r>
            <a:r>
              <a:rPr b="0" dirty="0"/>
              <a:t>	</a:t>
            </a:r>
          </a:p>
          <a:p>
            <a:pPr>
              <a:defRPr sz="800" b="1"/>
            </a:pPr>
            <a:endParaRPr b="0" dirty="0"/>
          </a:p>
          <a:p>
            <a:pPr>
              <a:spcBef>
                <a:spcPts val="400"/>
              </a:spcBef>
              <a:defRPr sz="1800" b="1"/>
            </a:pPr>
            <a:r>
              <a:rPr dirty="0"/>
              <a:t>Super Capacitors</a:t>
            </a:r>
          </a:p>
          <a:p>
            <a:pPr>
              <a:defRPr sz="800" b="1"/>
            </a:pPr>
            <a:endParaRPr dirty="0"/>
          </a:p>
          <a:p>
            <a:pPr>
              <a:spcBef>
                <a:spcPts val="400"/>
              </a:spcBef>
              <a:defRPr sz="1800" b="1"/>
            </a:pPr>
            <a:r>
              <a:rPr dirty="0"/>
              <a:t>Capacitors</a:t>
            </a:r>
          </a:p>
        </p:txBody>
      </p:sp>
      <p:sp>
        <p:nvSpPr>
          <p:cNvPr id="5" name="Rectangle 3">
            <a:extLst>
              <a:ext uri="{FF2B5EF4-FFF2-40B4-BE49-F238E27FC236}">
                <a16:creationId xmlns:a16="http://schemas.microsoft.com/office/drawing/2014/main" id="{B64DCB17-56C3-E661-CE33-B55CB03E3D9F}"/>
              </a:ext>
            </a:extLst>
          </p:cNvPr>
          <p:cNvSpPr txBox="1"/>
          <p:nvPr/>
        </p:nvSpPr>
        <p:spPr>
          <a:xfrm>
            <a:off x="4021620" y="660198"/>
            <a:ext cx="2514601" cy="5457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Energy / Mass</a:t>
            </a:r>
          </a:p>
          <a:p>
            <a:pPr algn="ctr">
              <a:spcBef>
                <a:spcPts val="400"/>
              </a:spcBef>
              <a:defRPr sz="12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3</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a:solidFill>
                  <a:srgbClr val="FFCC00"/>
                </a:solidFill>
                <a:effectLst>
                  <a:outerShdw blurRad="38100" dist="38100" dir="2700000" rotWithShape="0">
                    <a:srgbClr val="000000"/>
                  </a:outerShdw>
                </a:effectLst>
                <a:latin typeface="+mj-lt"/>
                <a:ea typeface="+mj-ea"/>
                <a:cs typeface="+mj-cs"/>
                <a:sym typeface="Arial"/>
              </a:defRPr>
            </a:pPr>
            <a:r>
              <a:rPr dirty="0"/>
              <a:t>1</a:t>
            </a:r>
            <a:endParaRPr dirty="0">
              <a:solidFill>
                <a:srgbClr val="FFFFFF"/>
              </a:solidFill>
            </a:endParaRP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solidFill>
                <a:srgbClr val="FFFFFF"/>
              </a:solidFill>
            </a:endParaRPr>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3/4</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1/3</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1/12</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a:t>
            </a:r>
            <a:r>
              <a:rPr lang="en-US" dirty="0"/>
              <a:t>60</a:t>
            </a:r>
            <a:endParaRPr dirty="0"/>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1/100</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   1/150 	</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1/2000</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1/200000</a:t>
            </a:r>
          </a:p>
        </p:txBody>
      </p:sp>
      <p:sp>
        <p:nvSpPr>
          <p:cNvPr id="6" name="Rectangle 3">
            <a:extLst>
              <a:ext uri="{FF2B5EF4-FFF2-40B4-BE49-F238E27FC236}">
                <a16:creationId xmlns:a16="http://schemas.microsoft.com/office/drawing/2014/main" id="{E90BBA96-C4A6-6DBD-81A7-E48FB4727B53}"/>
              </a:ext>
            </a:extLst>
          </p:cNvPr>
          <p:cNvSpPr txBox="1"/>
          <p:nvPr/>
        </p:nvSpPr>
        <p:spPr>
          <a:xfrm>
            <a:off x="6417728" y="668663"/>
            <a:ext cx="2514601" cy="5457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Energy / Volume</a:t>
            </a:r>
          </a:p>
          <a:p>
            <a:pPr algn="ctr">
              <a:spcBef>
                <a:spcPts val="400"/>
              </a:spcBef>
              <a:defRPr sz="12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1/3000</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a:solidFill>
                  <a:srgbClr val="FFCC00"/>
                </a:solidFill>
                <a:effectLst>
                  <a:outerShdw blurRad="38100" dist="38100" dir="2700000" rotWithShape="0">
                    <a:srgbClr val="000000"/>
                  </a:outerShdw>
                </a:effectLst>
                <a:latin typeface="+mj-lt"/>
                <a:ea typeface="+mj-ea"/>
                <a:cs typeface="+mj-cs"/>
                <a:sym typeface="Arial"/>
              </a:defRPr>
            </a:pPr>
            <a:r>
              <a:rPr dirty="0"/>
              <a:t>1</a:t>
            </a:r>
            <a:endParaRPr dirty="0">
              <a:solidFill>
                <a:srgbClr val="FFFFFF"/>
              </a:solidFill>
            </a:endParaRP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solidFill>
                <a:srgbClr val="FFFFFF"/>
              </a:solidFill>
            </a:endParaRPr>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1/2</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a:t>
            </a:r>
            <a:r>
              <a:rPr lang="en-US" dirty="0"/>
              <a:t>12</a:t>
            </a:r>
            <a:endParaRPr dirty="0"/>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1/50</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1/600</a:t>
            </a:r>
          </a:p>
          <a:p>
            <a:pPr algn="ctr">
              <a:spcBef>
                <a:spcPts val="400"/>
              </a:spcBef>
              <a:defRPr sz="800" b="0">
                <a:solidFill>
                  <a:srgbClr val="FFFFFF"/>
                </a:solidFill>
                <a:effectLst>
                  <a:outerShdw blurRad="38100" dist="38100" dir="2700000" rotWithShape="0">
                    <a:srgbClr val="000000"/>
                  </a:outerShdw>
                </a:effectLst>
                <a:latin typeface="+mj-lt"/>
                <a:ea typeface="+mj-ea"/>
                <a:cs typeface="+mj-cs"/>
                <a:sym typeface="Arial"/>
              </a:defRPr>
            </a:pPr>
            <a:endParaRPr dirty="0"/>
          </a:p>
          <a:p>
            <a:pPr algn="ctr">
              <a:spcBef>
                <a:spcPts val="400"/>
              </a:spcBef>
              <a:defRPr b="0">
                <a:solidFill>
                  <a:srgbClr val="FFFFFF"/>
                </a:solidFill>
                <a:effectLst>
                  <a:outerShdw blurRad="38100" dist="38100" dir="2700000" rotWithShape="0">
                    <a:srgbClr val="000000"/>
                  </a:outerShdw>
                </a:effectLst>
                <a:latin typeface="+mj-lt"/>
                <a:ea typeface="+mj-ea"/>
                <a:cs typeface="+mj-cs"/>
                <a:sym typeface="Arial"/>
              </a:defRPr>
            </a:pPr>
            <a:r>
              <a:rPr dirty="0"/>
              <a:t>1/40000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6" name="Rectangle 2"/>
          <p:cNvSpPr txBox="1">
            <a:spLocks noGrp="1"/>
          </p:cNvSpPr>
          <p:nvPr>
            <p:ph type="title"/>
          </p:nvPr>
        </p:nvSpPr>
        <p:spPr>
          <a:xfrm>
            <a:off x="304800" y="25399"/>
            <a:ext cx="8534400" cy="675219"/>
          </a:xfrm>
          <a:prstGeom prst="rect">
            <a:avLst/>
          </a:prstGeom>
        </p:spPr>
        <p:txBody>
          <a:bodyPr/>
          <a:lstStyle/>
          <a:p>
            <a:pPr>
              <a:defRPr sz="2200"/>
            </a:pPr>
            <a:r>
              <a:t>The impact of such a discrepancy upon </a:t>
            </a:r>
            <a:r>
              <a:rPr b="1">
                <a:solidFill>
                  <a:srgbClr val="FBC901"/>
                </a:solidFill>
              </a:rPr>
              <a:t>Electric Flight:</a:t>
            </a:r>
            <a:r>
              <a:t> </a:t>
            </a:r>
          </a:p>
        </p:txBody>
      </p:sp>
      <p:sp>
        <p:nvSpPr>
          <p:cNvPr id="3427" name="Rectangle 3"/>
          <p:cNvSpPr txBox="1">
            <a:spLocks noGrp="1"/>
          </p:cNvSpPr>
          <p:nvPr>
            <p:ph type="body" idx="1"/>
          </p:nvPr>
        </p:nvSpPr>
        <p:spPr>
          <a:xfrm>
            <a:off x="139700" y="731806"/>
            <a:ext cx="9024541" cy="5706926"/>
          </a:xfrm>
          <a:prstGeom prst="rect">
            <a:avLst/>
          </a:prstGeom>
        </p:spPr>
        <p:txBody>
          <a:bodyPr/>
          <a:lstStyle/>
          <a:p>
            <a:pPr>
              <a:tabLst/>
            </a:pPr>
            <a:r>
              <a:rPr dirty="0"/>
              <a:t>We think of planes expending most of their energy pushing air out of their way</a:t>
            </a:r>
          </a:p>
          <a:p>
            <a:pPr>
              <a:tabLst/>
              <a:defRPr sz="700"/>
            </a:pPr>
            <a:endParaRPr sz="600" dirty="0"/>
          </a:p>
          <a:p>
            <a:pPr marL="0" lvl="1" indent="640896">
              <a:buSzTx/>
              <a:buNone/>
              <a:tabLst/>
            </a:pPr>
            <a:r>
              <a:rPr dirty="0"/>
              <a:t>Which suggests that the key to lower energy flight will be streamlining </a:t>
            </a:r>
          </a:p>
          <a:p>
            <a:pPr marL="0" lvl="1" indent="640896">
              <a:buSzTx/>
              <a:buNone/>
              <a:tabLst/>
              <a:defRPr sz="900"/>
            </a:pPr>
            <a:endParaRPr sz="800" dirty="0"/>
          </a:p>
          <a:p>
            <a:pPr>
              <a:tabLst/>
            </a:pPr>
            <a:r>
              <a:rPr dirty="0"/>
              <a:t>But from my note set on </a:t>
            </a:r>
            <a:r>
              <a:rPr b="1" dirty="0"/>
              <a:t>Energy Consumption in Transportation</a:t>
            </a:r>
            <a:r>
              <a:rPr dirty="0"/>
              <a:t> </a:t>
            </a:r>
            <a:r>
              <a:rPr sz="1700" dirty="0"/>
              <a:t>(</a:t>
            </a:r>
            <a:r>
              <a:rPr sz="1700" u="sng" dirty="0">
                <a:solidFill>
                  <a:srgbClr val="00CCFF"/>
                </a:solidFill>
                <a:uFill>
                  <a:solidFill>
                    <a:srgbClr val="00CCFF"/>
                  </a:solidFill>
                </a:uFill>
                <a:hlinkClick r:id="rId2"/>
              </a:rPr>
              <a:t>pptx</a:t>
            </a:r>
            <a:r>
              <a:rPr sz="1700" dirty="0"/>
              <a:t> / </a:t>
            </a:r>
            <a:r>
              <a:rPr sz="1700" u="sng" dirty="0">
                <a:solidFill>
                  <a:srgbClr val="00CCFF"/>
                </a:solidFill>
                <a:uFill>
                  <a:solidFill>
                    <a:srgbClr val="00CCFF"/>
                  </a:solidFill>
                </a:uFill>
                <a:hlinkClick r:id="rId3"/>
              </a:rPr>
              <a:t>pdf</a:t>
            </a:r>
            <a:r>
              <a:rPr sz="1700" dirty="0"/>
              <a:t> / </a:t>
            </a:r>
            <a:r>
              <a:rPr sz="1700" u="sng" dirty="0">
                <a:solidFill>
                  <a:srgbClr val="00CCFF"/>
                </a:solidFill>
                <a:uFill>
                  <a:solidFill>
                    <a:srgbClr val="00CCFF"/>
                  </a:solidFill>
                </a:uFill>
                <a:hlinkClick r:id="rId4"/>
              </a:rPr>
              <a:t>key</a:t>
            </a:r>
            <a:r>
              <a:rPr sz="1700" dirty="0"/>
              <a:t>):</a:t>
            </a:r>
          </a:p>
          <a:p>
            <a:pPr>
              <a:tabLst/>
              <a:defRPr sz="700"/>
            </a:pPr>
            <a:endParaRPr sz="1600" dirty="0"/>
          </a:p>
          <a:p>
            <a:pPr marL="0" lvl="1" indent="640896">
              <a:buSzTx/>
              <a:buNone/>
              <a:tabLst/>
            </a:pPr>
            <a:r>
              <a:rPr dirty="0"/>
              <a:t>The energy efficiency of flight is actually best when </a:t>
            </a:r>
          </a:p>
          <a:p>
            <a:pPr marL="0" lvl="1" indent="640896">
              <a:buSzTx/>
              <a:buNone/>
              <a:tabLst/>
              <a:defRPr sz="700"/>
            </a:pPr>
            <a:endParaRPr sz="600" dirty="0"/>
          </a:p>
          <a:p>
            <a:pPr marL="0" lvl="2" indent="1085850">
              <a:buSzTx/>
              <a:buNone/>
              <a:tabLst/>
              <a:defRPr>
                <a:solidFill>
                  <a:srgbClr val="FBC901"/>
                </a:solidFill>
              </a:defRPr>
            </a:pPr>
            <a:r>
              <a:rPr dirty="0"/>
              <a:t>Half of the energy goes into pushing air out of the way</a:t>
            </a:r>
          </a:p>
          <a:p>
            <a:pPr marL="0" lvl="2" indent="1085850">
              <a:buSzTx/>
              <a:buNone/>
              <a:tabLst/>
              <a:defRPr sz="800">
                <a:solidFill>
                  <a:srgbClr val="FBC901"/>
                </a:solidFill>
              </a:defRPr>
            </a:pPr>
            <a:endParaRPr sz="700" dirty="0"/>
          </a:p>
          <a:p>
            <a:pPr marL="0" lvl="2" indent="1085850">
              <a:buSzTx/>
              <a:buNone/>
              <a:tabLst/>
              <a:defRPr>
                <a:solidFill>
                  <a:srgbClr val="FBC901"/>
                </a:solidFill>
              </a:defRPr>
            </a:pPr>
            <a:r>
              <a:rPr dirty="0"/>
              <a:t>Half of the energy goes into pushing air downward</a:t>
            </a:r>
          </a:p>
          <a:p>
            <a:pPr marL="0" lvl="2" indent="1085850">
              <a:buSzTx/>
              <a:buNone/>
              <a:tabLst/>
              <a:defRPr sz="900"/>
            </a:pPr>
            <a:endParaRPr sz="800" dirty="0"/>
          </a:p>
          <a:p>
            <a:pPr>
              <a:tabLst/>
            </a:pPr>
            <a:r>
              <a:rPr dirty="0"/>
              <a:t>Air MUST be pushed downward to offset the pull of gravity upon the plane</a:t>
            </a:r>
          </a:p>
          <a:p>
            <a:pPr marL="0" lvl="1" indent="640896">
              <a:buSzTx/>
              <a:buNone/>
              <a:tabLst/>
              <a:defRPr sz="700"/>
            </a:pPr>
            <a:endParaRPr sz="600" dirty="0"/>
          </a:p>
          <a:p>
            <a:pPr marL="0" lvl="1" indent="640896">
              <a:buSzTx/>
              <a:buNone/>
              <a:tabLst/>
            </a:pPr>
            <a:r>
              <a:rPr dirty="0"/>
              <a:t>It's just another example of Newton's "Action must equal Reaction"</a:t>
            </a:r>
          </a:p>
          <a:p>
            <a:pPr marL="0" lvl="1" indent="640896">
              <a:buSzTx/>
              <a:buNone/>
              <a:tabLst/>
              <a:defRPr sz="900"/>
            </a:pPr>
            <a:endParaRPr sz="800" dirty="0"/>
          </a:p>
          <a:p>
            <a:pPr>
              <a:tabLst/>
            </a:pPr>
            <a:r>
              <a:rPr dirty="0"/>
              <a:t>Heavier planes must thus push proportionally more air downward,</a:t>
            </a:r>
          </a:p>
          <a:p>
            <a:pPr>
              <a:tabLst/>
              <a:defRPr sz="700"/>
            </a:pPr>
            <a:endParaRPr sz="600" dirty="0"/>
          </a:p>
          <a:p>
            <a:pPr marL="0" lvl="1" indent="640896">
              <a:buSzTx/>
              <a:buNone/>
              <a:tabLst/>
            </a:pPr>
            <a:r>
              <a:rPr dirty="0"/>
              <a:t>requiring proportionally greater expenditure of energy per mile traveled</a:t>
            </a:r>
          </a:p>
          <a:p>
            <a:pPr marL="0" lvl="1" indent="640896">
              <a:buSzTx/>
              <a:buNone/>
              <a:tabLst/>
              <a:defRPr sz="700"/>
            </a:pPr>
            <a:endParaRPr sz="600" dirty="0"/>
          </a:p>
          <a:p>
            <a:pPr>
              <a:tabLst/>
              <a:defRPr>
                <a:solidFill>
                  <a:srgbClr val="FBC901"/>
                </a:solidFill>
              </a:defRPr>
            </a:pPr>
            <a:r>
              <a:rPr dirty="0"/>
              <a:t>But then, if planes substitute heavy batteries for fossil fuel,</a:t>
            </a:r>
          </a:p>
          <a:p>
            <a:pPr>
              <a:tabLst/>
              <a:defRPr sz="700">
                <a:solidFill>
                  <a:srgbClr val="FBC901"/>
                </a:solidFill>
              </a:defRPr>
            </a:pPr>
            <a:endParaRPr sz="600" dirty="0"/>
          </a:p>
          <a:p>
            <a:pPr marL="0" lvl="1" indent="640896">
              <a:buSzTx/>
              <a:buNone/>
              <a:tabLst/>
              <a:defRPr>
                <a:solidFill>
                  <a:srgbClr val="FBC901"/>
                </a:solidFill>
              </a:defRPr>
            </a:pPr>
            <a:r>
              <a:rPr dirty="0"/>
              <a:t>they're going to use more energy per distance traveled - But how MUCH more?</a:t>
            </a:r>
          </a:p>
        </p:txBody>
      </p:sp>
      <p:sp>
        <p:nvSpPr>
          <p:cNvPr id="3428" name="Rectangle 5"/>
          <p:cNvSpPr txBox="1"/>
          <p:nvPr/>
        </p:nvSpPr>
        <p:spPr>
          <a:xfrm>
            <a:off x="304800" y="6584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 name="Rectangle 5"/>
          <p:cNvSpPr txBox="1"/>
          <p:nvPr/>
        </p:nvSpPr>
        <p:spPr>
          <a:xfrm>
            <a:off x="304800" y="65461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https://en.wikipedia.org/wiki/Boeing_777</a:t>
            </a:r>
          </a:p>
        </p:txBody>
      </p:sp>
      <p:sp>
        <p:nvSpPr>
          <p:cNvPr id="3431" name="Rectangle 2"/>
          <p:cNvSpPr txBox="1">
            <a:spLocks noGrp="1"/>
          </p:cNvSpPr>
          <p:nvPr>
            <p:ph type="title"/>
          </p:nvPr>
        </p:nvSpPr>
        <p:spPr>
          <a:xfrm>
            <a:off x="304800" y="-1"/>
            <a:ext cx="8534400" cy="675219"/>
          </a:xfrm>
          <a:prstGeom prst="rect">
            <a:avLst/>
          </a:prstGeom>
        </p:spPr>
        <p:txBody>
          <a:bodyPr/>
          <a:lstStyle>
            <a:lvl1pPr>
              <a:defRPr sz="2200"/>
            </a:lvl1pPr>
          </a:lstStyle>
          <a:p>
            <a:r>
              <a:t>To answer that, we need to know more about aircraft weight:</a:t>
            </a:r>
          </a:p>
        </p:txBody>
      </p:sp>
      <p:sp>
        <p:nvSpPr>
          <p:cNvPr id="3432" name="Rectangle 3"/>
          <p:cNvSpPr txBox="1">
            <a:spLocks noGrp="1"/>
          </p:cNvSpPr>
          <p:nvPr>
            <p:ph type="body" idx="1"/>
          </p:nvPr>
        </p:nvSpPr>
        <p:spPr>
          <a:xfrm>
            <a:off x="304800" y="731806"/>
            <a:ext cx="8780265" cy="5394388"/>
          </a:xfrm>
          <a:prstGeom prst="rect">
            <a:avLst/>
          </a:prstGeom>
        </p:spPr>
        <p:txBody>
          <a:bodyPr/>
          <a:lstStyle/>
          <a:p>
            <a:pPr>
              <a:tabLst/>
              <a:defRPr>
                <a:solidFill>
                  <a:srgbClr val="FBC901"/>
                </a:solidFill>
              </a:defRPr>
            </a:pPr>
            <a:r>
              <a:t>Assume we are talking about medium / large aircraft  </a:t>
            </a:r>
          </a:p>
          <a:p>
            <a:pPr>
              <a:tabLst/>
              <a:defRPr sz="700">
                <a:solidFill>
                  <a:srgbClr val="FBC901"/>
                </a:solidFill>
              </a:defRPr>
            </a:pPr>
            <a:endParaRPr/>
          </a:p>
          <a:p>
            <a:pPr marL="0" lvl="1" indent="640896">
              <a:buSzTx/>
              <a:buNone/>
              <a:tabLst/>
              <a:defRPr>
                <a:solidFill>
                  <a:srgbClr val="FBC901"/>
                </a:solidFill>
              </a:defRPr>
            </a:pPr>
            <a:r>
              <a:t>carrying passengers and / or cargo, </a:t>
            </a:r>
          </a:p>
          <a:p>
            <a:pPr marL="0" lvl="1" indent="640896">
              <a:buSzTx/>
              <a:buNone/>
              <a:tabLst/>
              <a:defRPr sz="700">
                <a:solidFill>
                  <a:srgbClr val="FBC901"/>
                </a:solidFill>
              </a:defRPr>
            </a:pPr>
            <a:endParaRPr/>
          </a:p>
          <a:p>
            <a:pPr marL="0" lvl="2" indent="1085850">
              <a:buSzTx/>
              <a:buNone/>
              <a:tabLst/>
              <a:defRPr>
                <a:solidFill>
                  <a:srgbClr val="FBC901"/>
                </a:solidFill>
              </a:defRPr>
            </a:pPr>
            <a:r>
              <a:t>over distances comparable to medium sized continents or oceans</a:t>
            </a:r>
          </a:p>
          <a:p>
            <a:pPr marL="0" lvl="1" indent="640896">
              <a:buSzTx/>
              <a:buNone/>
              <a:tabLst/>
              <a:defRPr sz="1100"/>
            </a:pPr>
            <a:endParaRPr/>
          </a:p>
          <a:p>
            <a:pPr>
              <a:tabLst/>
            </a:pPr>
            <a:r>
              <a:t>The forces of physics &amp; economics have driven a convergence of aircraft design</a:t>
            </a:r>
          </a:p>
          <a:p>
            <a:pPr>
              <a:tabLst/>
              <a:defRPr sz="700"/>
            </a:pPr>
            <a:endParaRPr/>
          </a:p>
          <a:p>
            <a:pPr marL="0" lvl="1" indent="640896">
              <a:buSzTx/>
              <a:buNone/>
              <a:tabLst/>
            </a:pPr>
            <a:r>
              <a:t>Which is why it's now difficult to tell one transport aircraft from another</a:t>
            </a:r>
          </a:p>
          <a:p>
            <a:pPr marL="0" lvl="1" indent="640896">
              <a:buSzTx/>
              <a:buNone/>
              <a:tabLst/>
              <a:defRPr sz="1100"/>
            </a:pPr>
            <a:endParaRPr/>
          </a:p>
          <a:p>
            <a:pPr>
              <a:tabLst/>
            </a:pPr>
            <a:r>
              <a:t>A particularly successful / widely used / newer aircraft is Boeing's 777</a:t>
            </a:r>
          </a:p>
          <a:p>
            <a:pPr>
              <a:tabLst/>
              <a:defRPr sz="700"/>
            </a:pPr>
            <a:endParaRPr/>
          </a:p>
          <a:p>
            <a:pPr marL="0" lvl="1" indent="640896">
              <a:buSzTx/>
              <a:buNone/>
              <a:tabLst/>
            </a:pPr>
            <a:r>
              <a:t>Wikipedia's webpage on that aircraft included a massive data table</a:t>
            </a:r>
          </a:p>
          <a:p>
            <a:pPr marL="0" lvl="1" indent="640896">
              <a:buSzTx/>
              <a:buNone/>
              <a:tabLst/>
              <a:defRPr sz="700"/>
            </a:pPr>
            <a:endParaRPr/>
          </a:p>
          <a:p>
            <a:pPr marL="0" lvl="2" indent="1085850">
              <a:buSzTx/>
              <a:buNone/>
              <a:tabLst/>
            </a:pPr>
            <a:r>
              <a:t>including entries for four different 777 models having different ranges </a:t>
            </a:r>
            <a:r>
              <a:rPr baseline="31999"/>
              <a:t>1</a:t>
            </a:r>
            <a:r>
              <a:t> </a:t>
            </a:r>
          </a:p>
          <a:p>
            <a:pPr marL="0" lvl="1" indent="640896">
              <a:buSzTx/>
              <a:buNone/>
              <a:tabLst/>
              <a:defRPr sz="1100"/>
            </a:pPr>
            <a:endParaRPr/>
          </a:p>
          <a:p>
            <a:pPr>
              <a:tabLst/>
            </a:pPr>
            <a:r>
              <a:t>On the following page I've edited together that table's entries pertaining to weight</a:t>
            </a:r>
          </a:p>
          <a:p>
            <a:pPr marL="0" lvl="1" indent="640896">
              <a:buSzTx/>
              <a:buNone/>
              <a:tabLst/>
              <a:defRPr sz="700"/>
            </a:pPr>
            <a:endParaRPr/>
          </a:p>
          <a:p>
            <a:pPr>
              <a:tabLst/>
            </a:pPr>
            <a:r>
              <a:t>For each model I then worked out the percentage of fully loaded aircraft weight </a:t>
            </a:r>
          </a:p>
          <a:p>
            <a:pPr>
              <a:tabLst/>
              <a:defRPr sz="800"/>
            </a:pPr>
            <a:endParaRPr/>
          </a:p>
          <a:p>
            <a:pPr marL="0" lvl="1" indent="640896">
              <a:buSzTx/>
              <a:buNone/>
              <a:tabLst/>
            </a:pPr>
            <a:r>
              <a:t>due to the </a:t>
            </a:r>
            <a:r>
              <a:rPr b="1"/>
              <a:t>empty aircraft</a:t>
            </a:r>
            <a:r>
              <a:t> itself, it's </a:t>
            </a:r>
            <a:r>
              <a:rPr b="1"/>
              <a:t>fossil fuel</a:t>
            </a:r>
            <a:r>
              <a:t>, and it cargo/passenger </a:t>
            </a:r>
            <a:r>
              <a:rPr b="1"/>
              <a:t>load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4" name="Rectangle 5"/>
          <p:cNvSpPr txBox="1"/>
          <p:nvPr/>
        </p:nvSpPr>
        <p:spPr>
          <a:xfrm>
            <a:off x="304800" y="65715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With two expanded acronyms, excerpted from main table at: https://en.wikipedia.org/wiki/Boeing_777</a:t>
            </a:r>
          </a:p>
        </p:txBody>
      </p:sp>
      <p:sp>
        <p:nvSpPr>
          <p:cNvPr id="3435" name="Rectangle 2"/>
          <p:cNvSpPr txBox="1">
            <a:spLocks noGrp="1"/>
          </p:cNvSpPr>
          <p:nvPr>
            <p:ph type="title"/>
          </p:nvPr>
        </p:nvSpPr>
        <p:spPr>
          <a:xfrm>
            <a:off x="304800" y="-25401"/>
            <a:ext cx="8534400" cy="675219"/>
          </a:xfrm>
          <a:prstGeom prst="rect">
            <a:avLst/>
          </a:prstGeom>
        </p:spPr>
        <p:txBody>
          <a:bodyPr/>
          <a:lstStyle/>
          <a:p>
            <a:pPr>
              <a:defRPr sz="2100"/>
            </a:pPr>
            <a:r>
              <a:t>From Wikipedia'a data table on the Boeing 777 </a:t>
            </a:r>
            <a:r>
              <a:rPr baseline="31999"/>
              <a:t>1</a:t>
            </a:r>
          </a:p>
        </p:txBody>
      </p:sp>
      <p:sp>
        <p:nvSpPr>
          <p:cNvPr id="3436" name="Rectangle 3"/>
          <p:cNvSpPr txBox="1">
            <a:spLocks noGrp="1"/>
          </p:cNvSpPr>
          <p:nvPr>
            <p:ph type="body" sz="quarter" idx="1"/>
          </p:nvPr>
        </p:nvSpPr>
        <p:spPr>
          <a:xfrm>
            <a:off x="1862841" y="4160806"/>
            <a:ext cx="1866751" cy="1872651"/>
          </a:xfrm>
          <a:prstGeom prst="rect">
            <a:avLst/>
          </a:prstGeom>
        </p:spPr>
        <p:txBody>
          <a:bodyPr/>
          <a:lstStyle/>
          <a:p>
            <a:pPr>
              <a:tabLst/>
              <a:defRPr sz="1300"/>
            </a:pPr>
            <a:r>
              <a:t>10,000 km</a:t>
            </a:r>
          </a:p>
          <a:p>
            <a:pPr>
              <a:tabLst/>
              <a:defRPr sz="1300"/>
            </a:pPr>
            <a:endParaRPr/>
          </a:p>
          <a:p>
            <a:pPr>
              <a:tabLst/>
              <a:defRPr sz="1300"/>
            </a:pPr>
            <a:r>
              <a:t>138000 kg    </a:t>
            </a:r>
            <a:r>
              <a:rPr b="1">
                <a:solidFill>
                  <a:srgbClr val="FBC901"/>
                </a:solidFill>
              </a:rPr>
              <a:t>~ 32%</a:t>
            </a:r>
          </a:p>
          <a:p>
            <a:pPr>
              <a:tabLst/>
              <a:defRPr sz="1300"/>
            </a:pPr>
            <a:endParaRPr b="1">
              <a:solidFill>
                <a:srgbClr val="FBC901"/>
              </a:solidFill>
            </a:endParaRPr>
          </a:p>
          <a:p>
            <a:pPr>
              <a:tabLst/>
              <a:defRPr sz="1300"/>
            </a:pPr>
            <a:r>
              <a:t>137500 kg    </a:t>
            </a:r>
            <a:r>
              <a:rPr b="1">
                <a:solidFill>
                  <a:srgbClr val="FBC901"/>
                </a:solidFill>
              </a:rPr>
              <a:t>~ 32%</a:t>
            </a:r>
          </a:p>
          <a:p>
            <a:pPr>
              <a:tabLst/>
              <a:defRPr sz="1300"/>
            </a:pPr>
            <a:endParaRPr b="1">
              <a:solidFill>
                <a:srgbClr val="FBC901"/>
              </a:solidFill>
            </a:endParaRPr>
          </a:p>
          <a:p>
            <a:pPr>
              <a:tabLst/>
              <a:defRPr sz="1300"/>
            </a:pPr>
            <a:r>
              <a:t>160000 kg    </a:t>
            </a:r>
            <a:r>
              <a:rPr b="1">
                <a:solidFill>
                  <a:srgbClr val="FBC901"/>
                </a:solidFill>
              </a:rPr>
              <a:t>~ 37%</a:t>
            </a:r>
          </a:p>
        </p:txBody>
      </p:sp>
      <p:grpSp>
        <p:nvGrpSpPr>
          <p:cNvPr id="3442" name="Group"/>
          <p:cNvGrpSpPr/>
          <p:nvPr/>
        </p:nvGrpSpPr>
        <p:grpSpPr>
          <a:xfrm>
            <a:off x="190950" y="677372"/>
            <a:ext cx="8832397" cy="2843771"/>
            <a:chOff x="0" y="0"/>
            <a:chExt cx="8832395" cy="2843769"/>
          </a:xfrm>
        </p:grpSpPr>
        <p:pic>
          <p:nvPicPr>
            <p:cNvPr id="3437" name="Image" descr="Image"/>
            <p:cNvPicPr>
              <a:picLocks noChangeAspect="1"/>
            </p:cNvPicPr>
            <p:nvPr/>
          </p:nvPicPr>
          <p:blipFill>
            <a:blip r:embed="rId2"/>
            <a:stretch>
              <a:fillRect/>
            </a:stretch>
          </p:blipFill>
          <p:spPr>
            <a:xfrm>
              <a:off x="0" y="1376468"/>
              <a:ext cx="8832396" cy="1467302"/>
            </a:xfrm>
            <a:prstGeom prst="rect">
              <a:avLst/>
            </a:prstGeom>
            <a:ln w="12700" cap="flat">
              <a:noFill/>
              <a:miter lim="400000"/>
            </a:ln>
            <a:effectLst/>
          </p:spPr>
        </p:pic>
        <p:pic>
          <p:nvPicPr>
            <p:cNvPr id="3438" name="Image" descr="Image"/>
            <p:cNvPicPr>
              <a:picLocks noChangeAspect="1"/>
            </p:cNvPicPr>
            <p:nvPr/>
          </p:nvPicPr>
          <p:blipFill>
            <a:blip r:embed="rId3"/>
            <a:stretch>
              <a:fillRect/>
            </a:stretch>
          </p:blipFill>
          <p:spPr>
            <a:xfrm>
              <a:off x="0" y="0"/>
              <a:ext cx="8832396" cy="826257"/>
            </a:xfrm>
            <a:prstGeom prst="rect">
              <a:avLst/>
            </a:prstGeom>
            <a:ln w="12700" cap="flat">
              <a:noFill/>
              <a:miter lim="400000"/>
            </a:ln>
            <a:effectLst/>
          </p:spPr>
        </p:pic>
        <p:pic>
          <p:nvPicPr>
            <p:cNvPr id="3439" name="Image" descr="Image"/>
            <p:cNvPicPr>
              <a:picLocks noChangeAspect="1"/>
            </p:cNvPicPr>
            <p:nvPr/>
          </p:nvPicPr>
          <p:blipFill>
            <a:blip r:embed="rId4"/>
            <a:stretch>
              <a:fillRect/>
            </a:stretch>
          </p:blipFill>
          <p:spPr>
            <a:xfrm>
              <a:off x="0" y="849144"/>
              <a:ext cx="8832396" cy="504437"/>
            </a:xfrm>
            <a:prstGeom prst="rect">
              <a:avLst/>
            </a:prstGeom>
            <a:ln w="12700" cap="flat">
              <a:noFill/>
              <a:miter lim="400000"/>
            </a:ln>
            <a:effectLst/>
          </p:spPr>
        </p:pic>
        <p:sp>
          <p:nvSpPr>
            <p:cNvPr id="3440" name="Rectangle 3"/>
            <p:cNvSpPr txBox="1"/>
            <p:nvPr/>
          </p:nvSpPr>
          <p:spPr>
            <a:xfrm>
              <a:off x="51836" y="1443751"/>
              <a:ext cx="1415638" cy="397022"/>
            </a:xfrm>
            <a:prstGeom prst="rect">
              <a:avLst/>
            </a:prstGeom>
            <a:solidFill>
              <a:srgbClr val="EBEBEB"/>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fontScale="92500"/>
            </a:bodyPr>
            <a:lstStyle>
              <a:lvl1pPr algn="ctr" defTabSz="425195">
                <a:defRPr sz="1116">
                  <a:solidFill>
                    <a:srgbClr val="000000"/>
                  </a:solidFill>
                  <a:latin typeface="+mj-lt"/>
                  <a:ea typeface="+mj-ea"/>
                  <a:cs typeface="+mj-cs"/>
                  <a:sym typeface="Helvetica"/>
                </a:defRPr>
              </a:lvl1pPr>
            </a:lstStyle>
            <a:p>
              <a:r>
                <a:t>Max Takeoff Weight</a:t>
              </a:r>
            </a:p>
          </p:txBody>
        </p:sp>
        <p:sp>
          <p:nvSpPr>
            <p:cNvPr id="3441" name="Rectangle 3"/>
            <p:cNvSpPr txBox="1"/>
            <p:nvPr/>
          </p:nvSpPr>
          <p:spPr>
            <a:xfrm>
              <a:off x="13856" y="1924829"/>
              <a:ext cx="1415638" cy="397021"/>
            </a:xfrm>
            <a:prstGeom prst="rect">
              <a:avLst/>
            </a:prstGeom>
            <a:solidFill>
              <a:srgbClr val="EBEBEB"/>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algn="ctr" defTabSz="457200">
                <a:defRPr sz="1200">
                  <a:solidFill>
                    <a:srgbClr val="000000"/>
                  </a:solidFill>
                  <a:latin typeface="+mj-lt"/>
                  <a:ea typeface="+mj-ea"/>
                  <a:cs typeface="+mj-cs"/>
                  <a:sym typeface="Helvetica"/>
                </a:defRPr>
              </a:lvl1pPr>
            </a:lstStyle>
            <a:p>
              <a:r>
                <a:t>Empty Weight</a:t>
              </a:r>
            </a:p>
          </p:txBody>
        </p:sp>
      </p:grpSp>
      <p:sp>
        <p:nvSpPr>
          <p:cNvPr id="3443" name="Rectangle 3"/>
          <p:cNvSpPr txBox="1"/>
          <p:nvPr/>
        </p:nvSpPr>
        <p:spPr>
          <a:xfrm>
            <a:off x="115127" y="3653947"/>
            <a:ext cx="8984043" cy="475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From: Load (People + Cargo weight) = (Max. Takeoff weight) - (Max. Fuel weight), I get:</a:t>
            </a:r>
          </a:p>
        </p:txBody>
      </p:sp>
      <p:sp>
        <p:nvSpPr>
          <p:cNvPr id="3444" name="Rectangle 3"/>
          <p:cNvSpPr txBox="1"/>
          <p:nvPr/>
        </p:nvSpPr>
        <p:spPr>
          <a:xfrm>
            <a:off x="195367" y="4148106"/>
            <a:ext cx="1358741" cy="1872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Range:</a:t>
            </a:r>
          </a:p>
          <a:p>
            <a:pPr algn="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Aircraft:</a:t>
            </a:r>
          </a:p>
          <a:p>
            <a:pPr algn="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Fuel:</a:t>
            </a:r>
          </a:p>
          <a:p>
            <a:pPr algn="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Load:</a:t>
            </a:r>
          </a:p>
        </p:txBody>
      </p:sp>
      <p:sp>
        <p:nvSpPr>
          <p:cNvPr id="3445" name="Rectangle 3"/>
          <p:cNvSpPr txBox="1"/>
          <p:nvPr/>
        </p:nvSpPr>
        <p:spPr>
          <a:xfrm>
            <a:off x="3758925" y="4173506"/>
            <a:ext cx="1723503" cy="1872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11,000 km</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160500 kg    </a:t>
            </a:r>
            <a:r>
              <a:rPr b="1">
                <a:solidFill>
                  <a:srgbClr val="FBC901"/>
                </a:solidFill>
              </a:rPr>
              <a:t>~ 35%</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137500 kg    </a:t>
            </a:r>
            <a:r>
              <a:rPr b="1">
                <a:solidFill>
                  <a:srgbClr val="FBC901"/>
                </a:solidFill>
              </a:rPr>
              <a:t>~ 30%</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162000 kg    </a:t>
            </a:r>
            <a:r>
              <a:rPr b="1">
                <a:solidFill>
                  <a:srgbClr val="FBC901"/>
                </a:solidFill>
              </a:rPr>
              <a:t>~35%</a:t>
            </a:r>
          </a:p>
        </p:txBody>
      </p:sp>
      <p:sp>
        <p:nvSpPr>
          <p:cNvPr id="3446" name="Rectangle 3"/>
          <p:cNvSpPr txBox="1"/>
          <p:nvPr/>
        </p:nvSpPr>
        <p:spPr>
          <a:xfrm>
            <a:off x="5537161" y="4173506"/>
            <a:ext cx="1548840" cy="1872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13600 km</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168000 kg   </a:t>
            </a:r>
            <a:r>
              <a:rPr b="1">
                <a:solidFill>
                  <a:srgbClr val="FBC901"/>
                </a:solidFill>
              </a:rPr>
              <a:t> ~ 32%</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145500 kg    </a:t>
            </a:r>
            <a:r>
              <a:rPr b="1">
                <a:solidFill>
                  <a:srgbClr val="FBC901"/>
                </a:solidFill>
              </a:rPr>
              <a:t>~ 28%</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206000 kg   </a:t>
            </a:r>
            <a:r>
              <a:rPr b="1">
                <a:solidFill>
                  <a:srgbClr val="FBC901"/>
                </a:solidFill>
              </a:rPr>
              <a:t>~ 40%</a:t>
            </a:r>
          </a:p>
        </p:txBody>
      </p:sp>
      <p:sp>
        <p:nvSpPr>
          <p:cNvPr id="3447" name="Rectangle 3"/>
          <p:cNvSpPr txBox="1"/>
          <p:nvPr/>
        </p:nvSpPr>
        <p:spPr>
          <a:xfrm>
            <a:off x="7289761" y="4186206"/>
            <a:ext cx="1548840" cy="1872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16,000 km</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144400 kg   </a:t>
            </a:r>
            <a:r>
              <a:rPr b="1">
                <a:solidFill>
                  <a:srgbClr val="FBC901"/>
                </a:solidFill>
              </a:rPr>
              <a:t> ~ 29%</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145500 kg    </a:t>
            </a:r>
            <a:r>
              <a:rPr b="1">
                <a:solidFill>
                  <a:srgbClr val="FBC901"/>
                </a:solidFill>
              </a:rPr>
              <a:t>~ 30%</a:t>
            </a: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sz="1300" b="0">
                <a:solidFill>
                  <a:srgbClr val="FFFFFF"/>
                </a:solidFill>
                <a:effectLst>
                  <a:outerShdw blurRad="38100" dist="38100" dir="2700000" rotWithShape="0">
                    <a:srgbClr val="000000"/>
                  </a:outerShdw>
                </a:effectLst>
                <a:latin typeface="+mn-lt"/>
                <a:ea typeface="+mn-ea"/>
                <a:cs typeface="+mn-cs"/>
                <a:sym typeface="Arial"/>
              </a:defRPr>
            </a:pPr>
            <a:r>
              <a:t>202000 kg    </a:t>
            </a:r>
            <a:r>
              <a:rPr b="1">
                <a:solidFill>
                  <a:srgbClr val="FBC901"/>
                </a:solidFill>
              </a:rPr>
              <a:t>~41%</a:t>
            </a:r>
          </a:p>
        </p:txBody>
      </p:sp>
      <p:sp>
        <p:nvSpPr>
          <p:cNvPr id="3448" name="Rectangle 3"/>
          <p:cNvSpPr txBox="1"/>
          <p:nvPr/>
        </p:nvSpPr>
        <p:spPr>
          <a:xfrm>
            <a:off x="239176" y="6102762"/>
            <a:ext cx="8735945" cy="475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defRPr>
                <a:solidFill>
                  <a:srgbClr val="FBC901"/>
                </a:solidFill>
                <a:effectLst>
                  <a:outerShdw blurRad="38100" dist="38100" dir="2700000" rotWithShape="0">
                    <a:srgbClr val="000000"/>
                  </a:outerShdw>
                </a:effectLst>
                <a:latin typeface="+mn-lt"/>
                <a:ea typeface="+mn-ea"/>
                <a:cs typeface="+mn-cs"/>
                <a:sym typeface="Arial"/>
              </a:defRPr>
            </a:lvl1pPr>
          </a:lstStyle>
          <a:p>
            <a:r>
              <a:t>Aircraft, Fuel, and Load each account for ~ 1/3 of total weight!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 name="Rectangle 2"/>
          <p:cNvSpPr txBox="1">
            <a:spLocks noGrp="1"/>
          </p:cNvSpPr>
          <p:nvPr>
            <p:ph type="title"/>
          </p:nvPr>
        </p:nvSpPr>
        <p:spPr>
          <a:xfrm>
            <a:off x="304800" y="-12701"/>
            <a:ext cx="8534400" cy="675219"/>
          </a:xfrm>
          <a:prstGeom prst="rect">
            <a:avLst/>
          </a:prstGeom>
        </p:spPr>
        <p:txBody>
          <a:bodyPr/>
          <a:lstStyle>
            <a:lvl1pPr>
              <a:defRPr sz="2200"/>
            </a:lvl1pPr>
          </a:lstStyle>
          <a:p>
            <a:r>
              <a:t>Those huge fuel loads may surprise you</a:t>
            </a:r>
          </a:p>
        </p:txBody>
      </p:sp>
      <p:sp>
        <p:nvSpPr>
          <p:cNvPr id="3451" name="Rectangle 3"/>
          <p:cNvSpPr txBox="1">
            <a:spLocks noGrp="1"/>
          </p:cNvSpPr>
          <p:nvPr>
            <p:ph type="body" idx="1"/>
          </p:nvPr>
        </p:nvSpPr>
        <p:spPr>
          <a:xfrm>
            <a:off x="101600" y="808006"/>
            <a:ext cx="9049247" cy="5241989"/>
          </a:xfrm>
          <a:prstGeom prst="rect">
            <a:avLst/>
          </a:prstGeom>
        </p:spPr>
        <p:txBody>
          <a:bodyPr/>
          <a:lstStyle/>
          <a:p>
            <a:pPr>
              <a:tabLst>
                <a:tab pos="304800" algn="l"/>
                <a:tab pos="762000" algn="l"/>
                <a:tab pos="1219200" algn="l"/>
                <a:tab pos="1676400" algn="l"/>
                <a:tab pos="2133600" algn="l"/>
              </a:tabLst>
            </a:pPr>
            <a:r>
              <a:t>But that's how </a:t>
            </a:r>
            <a:r>
              <a:rPr b="1">
                <a:solidFill>
                  <a:srgbClr val="FBC901"/>
                </a:solidFill>
              </a:rPr>
              <a:t>your carbon footprint from a single long flight can = 1 tonne </a:t>
            </a:r>
            <a:r>
              <a:rPr b="1" baseline="31999">
                <a:solidFill>
                  <a:srgbClr val="FBC901"/>
                </a:solidFill>
              </a:rPr>
              <a:t>1</a:t>
            </a:r>
          </a:p>
          <a:p>
            <a:pPr>
              <a:tabLst>
                <a:tab pos="304800" algn="l"/>
                <a:tab pos="762000" algn="l"/>
                <a:tab pos="1219200" algn="l"/>
                <a:tab pos="1676400" algn="l"/>
                <a:tab pos="2133600" algn="l"/>
              </a:tabLst>
              <a:defRPr sz="700"/>
            </a:pPr>
            <a:endParaRPr b="1" baseline="31999">
              <a:solidFill>
                <a:srgbClr val="FBC901"/>
              </a:solidFill>
            </a:endParaRPr>
          </a:p>
          <a:p>
            <a:pPr>
              <a:tabLst>
                <a:tab pos="304800" algn="l"/>
                <a:tab pos="762000" algn="l"/>
                <a:tab pos="1219200" algn="l"/>
                <a:tab pos="1676400" algn="l"/>
                <a:tab pos="2133600" algn="l"/>
              </a:tabLst>
            </a:pPr>
            <a:r>
              <a:t>Thus: (~ 250 passengers per jet) x (~1 tonne CO</a:t>
            </a:r>
            <a:r>
              <a:rPr baseline="-5999"/>
              <a:t>2</a:t>
            </a:r>
            <a:r>
              <a:t> per passenger) =&gt; 250,000 kg CO</a:t>
            </a:r>
            <a:r>
              <a:rPr baseline="-5999"/>
              <a:t>2</a:t>
            </a:r>
          </a:p>
          <a:p>
            <a:pPr>
              <a:tabLst>
                <a:tab pos="304800" algn="l"/>
                <a:tab pos="762000" algn="l"/>
                <a:tab pos="1219200" algn="l"/>
                <a:tab pos="1676400" algn="l"/>
                <a:tab pos="2133600" algn="l"/>
              </a:tabLst>
              <a:defRPr sz="700"/>
            </a:pPr>
            <a:endParaRPr baseline="-5999"/>
          </a:p>
          <a:p>
            <a:pPr>
              <a:tabLst>
                <a:tab pos="304800" algn="l"/>
                <a:tab pos="762000" algn="l"/>
                <a:tab pos="1219200" algn="l"/>
                <a:tab pos="1676400" algn="l"/>
                <a:tab pos="2133600" algn="l"/>
              </a:tabLst>
            </a:pPr>
            <a:r>
              <a:t>	Confirming that, yes, over a 100,000 kgs of fuel are burned on such a flight!</a:t>
            </a:r>
          </a:p>
          <a:p>
            <a:pPr>
              <a:tabLst>
                <a:tab pos="304800" algn="l"/>
                <a:tab pos="762000" algn="l"/>
                <a:tab pos="1219200" algn="l"/>
                <a:tab pos="1676400" algn="l"/>
                <a:tab pos="2133600" algn="l"/>
              </a:tabLst>
            </a:pPr>
            <a:endParaRPr/>
          </a:p>
          <a:p>
            <a:pPr>
              <a:tabLst>
                <a:tab pos="304800" algn="l"/>
                <a:tab pos="762000" algn="l"/>
                <a:tab pos="1219200" algn="l"/>
                <a:tab pos="1676400" algn="l"/>
                <a:tab pos="2133600" algn="l"/>
              </a:tabLst>
            </a:pPr>
            <a:r>
              <a:t>But the above ~1/3 ~1/3 ~1/3 aircraft weight distribution rule then implies:</a:t>
            </a:r>
          </a:p>
          <a:p>
            <a:pPr>
              <a:tabLst>
                <a:tab pos="304800" algn="l"/>
                <a:tab pos="762000" algn="l"/>
                <a:tab pos="1219200" algn="l"/>
                <a:tab pos="1676400" algn="l"/>
                <a:tab pos="2133600" algn="l"/>
              </a:tabLst>
              <a:defRPr sz="700"/>
            </a:pPr>
            <a:endParaRPr/>
          </a:p>
          <a:p>
            <a:pPr>
              <a:tabLst>
                <a:tab pos="304800" algn="l"/>
                <a:tab pos="762000" algn="l"/>
                <a:tab pos="1219200" algn="l"/>
                <a:tab pos="1676400" algn="l"/>
                <a:tab pos="2133600" algn="l"/>
              </a:tabLst>
              <a:defRPr>
                <a:solidFill>
                  <a:srgbClr val="FBC901"/>
                </a:solidFill>
              </a:defRPr>
            </a:pPr>
            <a:r>
              <a:t>	If your aircraft replaced fossil fuels with batteries storing equivalent energy</a:t>
            </a:r>
          </a:p>
          <a:p>
            <a:pPr marL="0" lvl="1" indent="640896">
              <a:buSzTx/>
              <a:buNone/>
              <a:tabLst>
                <a:tab pos="304800" algn="l"/>
                <a:tab pos="762000" algn="l"/>
                <a:tab pos="1219200" algn="l"/>
                <a:tab pos="1676400" algn="l"/>
                <a:tab pos="2133600" algn="l"/>
              </a:tabLst>
              <a:defRPr sz="700">
                <a:solidFill>
                  <a:srgbClr val="FBC901"/>
                </a:solidFill>
              </a:defRPr>
            </a:pPr>
            <a:endParaRPr/>
          </a:p>
          <a:p>
            <a:pPr>
              <a:tabLst>
                <a:tab pos="304800" algn="l"/>
                <a:tab pos="762000" algn="l"/>
                <a:tab pos="1219200" algn="l"/>
                <a:tab pos="1676400" algn="l"/>
                <a:tab pos="2133600" algn="l"/>
              </a:tabLst>
            </a:pPr>
            <a:r>
              <a:t>		</a:t>
            </a:r>
            <a:r>
              <a:rPr>
                <a:solidFill>
                  <a:srgbClr val="FBC901"/>
                </a:solidFill>
              </a:rPr>
              <a:t>and they weighed </a:t>
            </a:r>
            <a:r>
              <a:rPr b="1">
                <a:solidFill>
                  <a:srgbClr val="FBC901"/>
                </a:solidFill>
              </a:rPr>
              <a:t>just 2X as much as the fossil fuel they replaced</a:t>
            </a:r>
            <a:r>
              <a:t>, </a:t>
            </a:r>
          </a:p>
          <a:p>
            <a:pPr marL="0" lvl="2" indent="1085850">
              <a:buSzTx/>
              <a:buNone/>
              <a:tabLst>
                <a:tab pos="304800" algn="l"/>
                <a:tab pos="762000" algn="l"/>
                <a:tab pos="1219200" algn="l"/>
                <a:tab pos="1676400" algn="l"/>
                <a:tab pos="2133600" algn="l"/>
              </a:tabLst>
              <a:defRPr sz="700"/>
            </a:pPr>
            <a:endParaRPr/>
          </a:p>
          <a:p>
            <a:pPr marL="0" lvl="1" indent="640896">
              <a:buSzTx/>
              <a:buNone/>
              <a:tabLst>
                <a:tab pos="304800" algn="l"/>
                <a:tab pos="762000" algn="l"/>
                <a:tab pos="1219200" algn="l"/>
                <a:tab pos="1676400" algn="l"/>
                <a:tab pos="2133600" algn="l"/>
              </a:tabLst>
              <a:defRPr b="1">
                <a:solidFill>
                  <a:srgbClr val="FBC901"/>
                </a:solidFill>
              </a:defRPr>
            </a:pPr>
            <a:r>
              <a:t>		you'd have to unload ALL of the plane's cargo &amp; passengers</a:t>
            </a:r>
          </a:p>
          <a:p>
            <a:pPr marL="0" lvl="3" indent="1577339">
              <a:buSzTx/>
              <a:buNone/>
              <a:tabLst>
                <a:tab pos="304800" algn="l"/>
                <a:tab pos="762000" algn="l"/>
                <a:tab pos="1219200" algn="l"/>
                <a:tab pos="1676400" algn="l"/>
                <a:tab pos="2133600" algn="l"/>
              </a:tabLst>
              <a:defRPr sz="700"/>
            </a:pPr>
            <a:endParaRPr/>
          </a:p>
          <a:p>
            <a:pPr marL="0" lvl="3" indent="1577339">
              <a:buSzTx/>
              <a:buNone/>
              <a:tabLst>
                <a:tab pos="304800" algn="l"/>
                <a:tab pos="762000" algn="l"/>
                <a:tab pos="1219200" algn="l"/>
                <a:tab pos="1676400" algn="l"/>
                <a:tab pos="2133600" algn="l"/>
              </a:tabLst>
            </a:pPr>
            <a:r>
              <a:t>	which </a:t>
            </a:r>
            <a:r>
              <a:rPr b="1"/>
              <a:t>would</a:t>
            </a:r>
            <a:r>
              <a:t> then allow the plane to fly to its destination</a:t>
            </a:r>
          </a:p>
          <a:p>
            <a:pPr marL="0" lvl="4" indent="2034539">
              <a:buSzTx/>
              <a:buNone/>
              <a:tabLst>
                <a:tab pos="304800" algn="l"/>
                <a:tab pos="762000" algn="l"/>
                <a:tab pos="1219200" algn="l"/>
                <a:tab pos="1676400" algn="l"/>
                <a:tab pos="2133600" algn="l"/>
              </a:tabLst>
              <a:defRPr sz="700"/>
            </a:pPr>
            <a:endParaRPr/>
          </a:p>
          <a:p>
            <a:pPr marL="0" lvl="3" indent="1577339">
              <a:buSzTx/>
              <a:buNone/>
              <a:tabLst>
                <a:tab pos="304800" algn="l"/>
                <a:tab pos="762000" algn="l"/>
                <a:tab pos="1219200" algn="l"/>
                <a:tab pos="1676400" algn="l"/>
                <a:tab pos="2133600" algn="l"/>
              </a:tabLst>
            </a:pPr>
            <a:r>
              <a:t>		even if it did thereby earn ZERO income</a:t>
            </a:r>
          </a:p>
          <a:p>
            <a:pPr marL="0" lvl="3" indent="1577339">
              <a:buSzTx/>
              <a:buNone/>
              <a:tabLst>
                <a:tab pos="304800" algn="l"/>
                <a:tab pos="762000" algn="l"/>
                <a:tab pos="1219200" algn="l"/>
                <a:tab pos="1676400" algn="l"/>
                <a:tab pos="2133600" algn="l"/>
              </a:tabLst>
            </a:pPr>
            <a:endParaRPr/>
          </a:p>
          <a:p>
            <a:pPr marL="0" lvl="5" indent="2491739">
              <a:buSzTx/>
              <a:buNone/>
              <a:tabLst>
                <a:tab pos="304800" algn="l"/>
                <a:tab pos="762000" algn="l"/>
                <a:tab pos="1219200" algn="l"/>
                <a:tab pos="1676400" algn="l"/>
                <a:tab pos="2133600" algn="l"/>
              </a:tabLst>
              <a:defRPr sz="900">
                <a:latin typeface="+mn-lt"/>
                <a:ea typeface="+mn-ea"/>
                <a:cs typeface="+mn-cs"/>
                <a:sym typeface="Arial"/>
              </a:defRPr>
            </a:pPr>
            <a:endParaRPr/>
          </a:p>
          <a:p>
            <a:pPr algn="ctr">
              <a:tabLst>
                <a:tab pos="304800" algn="l"/>
                <a:tab pos="762000" algn="l"/>
                <a:tab pos="1219200" algn="l"/>
                <a:tab pos="1676400" algn="l"/>
                <a:tab pos="2133600" algn="l"/>
              </a:tabLst>
              <a:defRPr b="1">
                <a:solidFill>
                  <a:srgbClr val="FBC901"/>
                </a:solidFill>
              </a:defRPr>
            </a:pPr>
            <a:r>
              <a:t>And your airline would set an industry record for going out of business quickly!</a:t>
            </a:r>
          </a:p>
        </p:txBody>
      </p:sp>
      <p:sp>
        <p:nvSpPr>
          <p:cNvPr id="3452" name="Rectangle 5"/>
          <p:cNvSpPr txBox="1"/>
          <p:nvPr/>
        </p:nvSpPr>
        <p:spPr>
          <a:xfrm>
            <a:off x="210467" y="6520720"/>
            <a:ext cx="867226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FFFFFF"/>
                </a:solidFill>
                <a:effectLst>
                  <a:outerShdw blurRad="38100" dist="38100" dir="2700000" rotWithShape="0">
                    <a:srgbClr val="000000"/>
                  </a:outerShdw>
                </a:effectLst>
                <a:latin typeface="+mn-lt"/>
                <a:ea typeface="+mn-ea"/>
                <a:cs typeface="+mn-cs"/>
                <a:sym typeface="Arial"/>
              </a:defRPr>
            </a:pPr>
            <a:r>
              <a:t>1) For more about personal carbon footprints, see my note set entitled </a:t>
            </a:r>
            <a:r>
              <a:rPr b="1"/>
              <a:t>Where Do We Go From Here?</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 </a:t>
            </a:r>
            <a:r>
              <a:t>/ </a:t>
            </a:r>
            <a:r>
              <a:rPr u="sng">
                <a:solidFill>
                  <a:srgbClr val="00CCFF"/>
                </a:solidFill>
                <a:uFill>
                  <a:solidFill>
                    <a:srgbClr val="00CCFF"/>
                  </a:solidFill>
                </a:uFill>
                <a:hlinkClick r:id="rId4"/>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4" name="Rectangle 2"/>
          <p:cNvSpPr txBox="1">
            <a:spLocks noGrp="1"/>
          </p:cNvSpPr>
          <p:nvPr>
            <p:ph type="title"/>
          </p:nvPr>
        </p:nvSpPr>
        <p:spPr>
          <a:xfrm>
            <a:off x="254000" y="38099"/>
            <a:ext cx="8636000" cy="675219"/>
          </a:xfrm>
          <a:prstGeom prst="rect">
            <a:avLst/>
          </a:prstGeom>
        </p:spPr>
        <p:txBody>
          <a:bodyPr/>
          <a:lstStyle>
            <a:lvl1pPr>
              <a:defRPr sz="2200"/>
            </a:lvl1pPr>
          </a:lstStyle>
          <a:p>
            <a:r>
              <a:t>But that fantasy scenario was based on 2X heavier batteries</a:t>
            </a:r>
          </a:p>
        </p:txBody>
      </p:sp>
      <p:sp>
        <p:nvSpPr>
          <p:cNvPr id="3455" name="Rectangle 3"/>
          <p:cNvSpPr txBox="1">
            <a:spLocks noGrp="1"/>
          </p:cNvSpPr>
          <p:nvPr>
            <p:ph type="body" idx="1"/>
          </p:nvPr>
        </p:nvSpPr>
        <p:spPr>
          <a:xfrm>
            <a:off x="139700" y="919824"/>
            <a:ext cx="9273134" cy="5368989"/>
          </a:xfrm>
          <a:prstGeom prst="rect">
            <a:avLst/>
          </a:prstGeom>
        </p:spPr>
        <p:txBody>
          <a:bodyPr/>
          <a:lstStyle/>
          <a:p>
            <a:pPr>
              <a:tabLst>
                <a:tab pos="342900" algn="l"/>
                <a:tab pos="800100" algn="l"/>
                <a:tab pos="1257300" algn="l"/>
              </a:tabLst>
            </a:pPr>
            <a:r>
              <a:t>"Fantasy" because from my earlier </a:t>
            </a:r>
            <a:r>
              <a:rPr b="1"/>
              <a:t>Energy Storage Cross Comparison</a:t>
            </a:r>
            <a:r>
              <a:t> table:</a:t>
            </a:r>
          </a:p>
          <a:p>
            <a:pPr>
              <a:tabLst>
                <a:tab pos="342900" algn="l"/>
                <a:tab pos="800100" algn="l"/>
                <a:tab pos="1257300" algn="l"/>
              </a:tabLst>
              <a:defRPr sz="700"/>
            </a:pPr>
            <a:endParaRPr/>
          </a:p>
          <a:p>
            <a:pPr algn="ctr">
              <a:tabLst>
                <a:tab pos="342900" algn="l"/>
                <a:tab pos="800100" algn="l"/>
                <a:tab pos="1257300" algn="l"/>
              </a:tabLst>
              <a:defRPr b="1"/>
            </a:pPr>
            <a:r>
              <a:t>Today's experimental Li-Ion batteries are 25X heavier</a:t>
            </a:r>
          </a:p>
          <a:p>
            <a:pPr marL="0" lvl="1" indent="640896" algn="ctr">
              <a:buSzTx/>
              <a:buNone/>
              <a:tabLst>
                <a:tab pos="342900" algn="l"/>
                <a:tab pos="800100" algn="l"/>
                <a:tab pos="1257300" algn="l"/>
              </a:tabLst>
              <a:defRPr sz="700" b="1"/>
            </a:pPr>
            <a:endParaRPr/>
          </a:p>
          <a:p>
            <a:pPr algn="ctr">
              <a:tabLst>
                <a:tab pos="342900" algn="l"/>
                <a:tab pos="800100" algn="l"/>
                <a:tab pos="1257300" algn="l"/>
              </a:tabLst>
              <a:defRPr b="1"/>
            </a:pPr>
            <a:r>
              <a:t>Today's commercial Li-Ion batteries are 75X heavier</a:t>
            </a:r>
          </a:p>
          <a:p>
            <a:pPr marL="0" lvl="1" indent="640896">
              <a:buSzTx/>
              <a:buNone/>
              <a:tabLst>
                <a:tab pos="342900" algn="l"/>
                <a:tab pos="800100" algn="l"/>
                <a:tab pos="1257300" algn="l"/>
              </a:tabLst>
              <a:defRPr sz="900"/>
            </a:pPr>
            <a:endParaRPr/>
          </a:p>
          <a:p>
            <a:pPr>
              <a:tabLst>
                <a:tab pos="342900" algn="l"/>
                <a:tab pos="800100" algn="l"/>
                <a:tab pos="1257300" algn="l"/>
              </a:tabLst>
            </a:pPr>
            <a:r>
              <a:t>Further, based on their documented tendency to catch fire and explode</a:t>
            </a:r>
          </a:p>
          <a:p>
            <a:pPr marL="0" lvl="2" indent="1085850">
              <a:buSzTx/>
              <a:buNone/>
              <a:tabLst>
                <a:tab pos="342900" algn="l"/>
                <a:tab pos="800100" algn="l"/>
                <a:tab pos="1257300" algn="l"/>
              </a:tabLst>
              <a:defRPr sz="700"/>
            </a:pPr>
            <a:endParaRPr/>
          </a:p>
          <a:p>
            <a:pPr>
              <a:tabLst>
                <a:tab pos="342900" algn="l"/>
                <a:tab pos="800100" algn="l"/>
                <a:tab pos="1257300" algn="l"/>
              </a:tabLst>
            </a:pPr>
            <a:r>
              <a:t>	(which is believed to have crashed two cargo planes)</a:t>
            </a:r>
          </a:p>
          <a:p>
            <a:pPr marL="0" lvl="4" indent="2034539">
              <a:buSzTx/>
              <a:buNone/>
              <a:tabLst>
                <a:tab pos="342900" algn="l"/>
                <a:tab pos="800100" algn="l"/>
                <a:tab pos="1257300" algn="l"/>
              </a:tabLst>
              <a:defRPr sz="800"/>
            </a:pPr>
            <a:endParaRPr/>
          </a:p>
          <a:p>
            <a:pPr marL="0" lvl="1" indent="640896">
              <a:buSzTx/>
              <a:buNone/>
              <a:tabLst>
                <a:tab pos="342900" algn="l"/>
                <a:tab pos="800100" algn="l"/>
                <a:tab pos="1257300" algn="l"/>
              </a:tabLst>
              <a:defRPr>
                <a:solidFill>
                  <a:srgbClr val="FBC901"/>
                </a:solidFill>
              </a:defRPr>
            </a:pPr>
            <a:r>
              <a:t>	Li Ion batteries cannot now even be legally</a:t>
            </a:r>
            <a:r>
              <a:rPr b="1"/>
              <a:t> shipped</a:t>
            </a:r>
            <a:r>
              <a:t> on passenger aircraft!</a:t>
            </a:r>
          </a:p>
          <a:p>
            <a:pPr marL="0" lvl="2" indent="1085850">
              <a:buSzTx/>
              <a:buNone/>
              <a:tabLst>
                <a:tab pos="342900" algn="l"/>
                <a:tab pos="800100" algn="l"/>
                <a:tab pos="1257300" algn="l"/>
              </a:tabLst>
              <a:defRPr sz="800"/>
            </a:pPr>
            <a:endParaRPr/>
          </a:p>
          <a:p>
            <a:pPr>
              <a:tabLst>
                <a:tab pos="342900" algn="l"/>
                <a:tab pos="800100" algn="l"/>
                <a:tab pos="1257300" algn="l"/>
              </a:tabLst>
            </a:pPr>
            <a:r>
              <a:t>And looking even farther down my comparison table:</a:t>
            </a:r>
          </a:p>
          <a:p>
            <a:pPr>
              <a:tabLst>
                <a:tab pos="342900" algn="l"/>
                <a:tab pos="800100" algn="l"/>
                <a:tab pos="1257300" algn="l"/>
              </a:tabLst>
              <a:defRPr sz="700"/>
            </a:pPr>
            <a:endParaRPr/>
          </a:p>
          <a:p>
            <a:pPr algn="ctr">
              <a:tabLst>
                <a:tab pos="342900" algn="l"/>
                <a:tab pos="800100" algn="l"/>
                <a:tab pos="1257300" algn="l"/>
              </a:tabLst>
              <a:defRPr b="1">
                <a:solidFill>
                  <a:srgbClr val="FBC901"/>
                </a:solidFill>
              </a:defRPr>
            </a:pPr>
            <a:r>
              <a:t>Acceptably safe &amp; legal batteries are now 150X heavier than fossil fuels</a:t>
            </a:r>
            <a:endParaRPr b="0">
              <a:solidFill>
                <a:srgbClr val="FFFFFF"/>
              </a:solidFill>
            </a:endParaRPr>
          </a:p>
          <a:p>
            <a:pPr algn="ctr">
              <a:tabLst>
                <a:tab pos="342900" algn="l"/>
                <a:tab pos="800100" algn="l"/>
                <a:tab pos="1257300" algn="l"/>
              </a:tabLst>
              <a:defRPr sz="900" b="1">
                <a:solidFill>
                  <a:srgbClr val="FBC901"/>
                </a:solidFill>
              </a:defRPr>
            </a:pPr>
            <a:endParaRPr b="0">
              <a:solidFill>
                <a:srgbClr val="FFFFFF"/>
              </a:solidFill>
            </a:endParaRPr>
          </a:p>
          <a:p>
            <a:pPr>
              <a:tabLst>
                <a:tab pos="342900" algn="l"/>
                <a:tab pos="800100" algn="l"/>
                <a:tab pos="1257300" algn="l"/>
              </a:tabLst>
              <a:defRPr b="1">
                <a:solidFill>
                  <a:srgbClr val="FBC901"/>
                </a:solidFill>
              </a:defRPr>
            </a:pPr>
            <a:r>
              <a:rPr b="0">
                <a:solidFill>
                  <a:srgbClr val="FFFFFF"/>
                </a:solidFill>
              </a:rPr>
              <a:t>Meaning that EITHER battery-powered transport aircraft are now totally impractical</a:t>
            </a:r>
          </a:p>
          <a:p>
            <a:pPr>
              <a:tabLst>
                <a:tab pos="342900" algn="l"/>
                <a:tab pos="800100" algn="l"/>
                <a:tab pos="1257300" algn="l"/>
              </a:tabLst>
              <a:defRPr sz="700" b="1">
                <a:solidFill>
                  <a:srgbClr val="FBC901"/>
                </a:solidFill>
              </a:defRPr>
            </a:pPr>
            <a:endParaRPr b="0">
              <a:solidFill>
                <a:srgbClr val="FFFFFF"/>
              </a:solidFill>
            </a:endParaRPr>
          </a:p>
          <a:p>
            <a:pPr>
              <a:tabLst>
                <a:tab pos="342900" algn="l"/>
                <a:tab pos="800100" algn="l"/>
                <a:tab pos="1257300" algn="l"/>
              </a:tabLst>
              <a:defRPr b="1">
                <a:solidFill>
                  <a:srgbClr val="FBC901"/>
                </a:solidFill>
              </a:defRPr>
            </a:pPr>
            <a:r>
              <a:rPr b="0">
                <a:solidFill>
                  <a:srgbClr val="FFFFFF"/>
                </a:solidFill>
              </a:rPr>
              <a:t>	OR that I have made an egregious error somewhere in my calculations</a:t>
            </a:r>
          </a:p>
          <a:p>
            <a:pPr>
              <a:tabLst>
                <a:tab pos="342900" algn="l"/>
                <a:tab pos="800100" algn="l"/>
                <a:tab pos="1257300" algn="l"/>
              </a:tabLst>
              <a:defRPr sz="900" b="1">
                <a:solidFill>
                  <a:srgbClr val="FBC901"/>
                </a:solidFill>
              </a:defRPr>
            </a:pPr>
            <a:endParaRPr b="0">
              <a:solidFill>
                <a:srgbClr val="FFFFFF"/>
              </a:solidFill>
            </a:endParaRPr>
          </a:p>
          <a:p>
            <a:pPr>
              <a:tabLst>
                <a:tab pos="342900" algn="l"/>
                <a:tab pos="800100" algn="l"/>
                <a:tab pos="1257300" algn="l"/>
              </a:tabLst>
              <a:defRPr b="1">
                <a:solidFill>
                  <a:srgbClr val="FBC901"/>
                </a:solidFill>
              </a:defRPr>
            </a:pPr>
            <a:r>
              <a:rPr b="0">
                <a:solidFill>
                  <a:srgbClr val="FFFFFF"/>
                </a:solidFill>
              </a:rPr>
              <a:t>To check on the latter, I dug up a whole bunch of articles about battery-powered flight</a:t>
            </a:r>
          </a:p>
        </p:txBody>
      </p:sp>
      <p:sp>
        <p:nvSpPr>
          <p:cNvPr id="3456"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Rectangle 3"/>
          <p:cNvSpPr txBox="1">
            <a:spLocks noGrp="1"/>
          </p:cNvSpPr>
          <p:nvPr>
            <p:ph type="body" idx="1"/>
          </p:nvPr>
        </p:nvSpPr>
        <p:spPr>
          <a:xfrm>
            <a:off x="190499" y="800100"/>
            <a:ext cx="8915401" cy="3725263"/>
          </a:xfrm>
          <a:prstGeom prst="rect">
            <a:avLst/>
          </a:prstGeom>
        </p:spPr>
        <p:txBody>
          <a:bodyPr/>
          <a:lstStyle/>
          <a:p>
            <a:pPr>
              <a:defRPr sz="1800"/>
            </a:pPr>
            <a:r>
              <a:rPr dirty="0"/>
              <a:t>They thus resemble the "1</a:t>
            </a:r>
            <a:r>
              <a:rPr baseline="31999" dirty="0"/>
              <a:t>st</a:t>
            </a:r>
            <a:r>
              <a:rPr dirty="0"/>
              <a:t> modern battery" invented by </a:t>
            </a:r>
            <a:r>
              <a:rPr dirty="0" err="1"/>
              <a:t>Allessandro</a:t>
            </a:r>
            <a:r>
              <a:rPr dirty="0"/>
              <a:t> Volta in 1800: </a:t>
            </a:r>
            <a:r>
              <a:rPr baseline="31999" dirty="0"/>
              <a:t>1</a:t>
            </a:r>
          </a:p>
          <a:p>
            <a:pPr marL="0" lvl="1" indent="640896">
              <a:buSzTx/>
              <a:buNone/>
              <a:defRPr sz="700" baseline="31999"/>
            </a:pPr>
            <a:endParaRPr baseline="31999" dirty="0"/>
          </a:p>
          <a:p>
            <a:pPr marL="0" lvl="1" indent="640896">
              <a:buSzTx/>
              <a:buNone/>
              <a:defRPr sz="1800"/>
            </a:pPr>
            <a:r>
              <a:rPr dirty="0"/>
              <a:t>(After whom our unit of electrical potential, Volts, was named)</a:t>
            </a:r>
          </a:p>
          <a:p>
            <a:pPr>
              <a:defRPr sz="900"/>
            </a:pPr>
            <a:endParaRPr dirty="0"/>
          </a:p>
          <a:p>
            <a:pPr>
              <a:defRPr sz="1800"/>
            </a:pPr>
            <a:r>
              <a:rPr dirty="0"/>
              <a:t>In it, atoms from a zinc metal </a:t>
            </a:r>
            <a:r>
              <a:rPr b="1" dirty="0">
                <a:solidFill>
                  <a:srgbClr val="FBC901"/>
                </a:solidFill>
              </a:rPr>
              <a:t>anode</a:t>
            </a:r>
            <a:r>
              <a:rPr dirty="0"/>
              <a:t> dissolved as ions in an acid:</a:t>
            </a:r>
          </a:p>
          <a:p>
            <a:pPr marL="0" lvl="2" indent="1085850">
              <a:buSzTx/>
              <a:buNone/>
              <a:defRPr sz="800"/>
            </a:pPr>
            <a:endParaRPr dirty="0"/>
          </a:p>
          <a:p>
            <a:pPr marL="0" lvl="2" indent="1085850">
              <a:buSzTx/>
              <a:buNone/>
              <a:defRPr sz="1800"/>
            </a:pPr>
            <a:r>
              <a:rPr dirty="0">
                <a:solidFill>
                  <a:srgbClr val="FF9933"/>
                </a:solidFill>
              </a:rPr>
              <a:t>Zn</a:t>
            </a:r>
            <a:r>
              <a:rPr dirty="0"/>
              <a:t> (anode) =&gt; </a:t>
            </a:r>
            <a:r>
              <a:rPr dirty="0">
                <a:solidFill>
                  <a:srgbClr val="FF9933"/>
                </a:solidFill>
              </a:rPr>
              <a:t>Zn</a:t>
            </a:r>
            <a:r>
              <a:rPr baseline="30000" dirty="0"/>
              <a:t>+2 </a:t>
            </a:r>
            <a:r>
              <a:rPr dirty="0"/>
              <a:t> (in acid) + 2 e</a:t>
            </a:r>
            <a:r>
              <a:rPr baseline="30000" dirty="0"/>
              <a:t>-</a:t>
            </a:r>
            <a:r>
              <a:rPr dirty="0"/>
              <a:t> (left behind in anode)</a:t>
            </a:r>
          </a:p>
          <a:p>
            <a:pPr>
              <a:defRPr sz="900"/>
            </a:pPr>
            <a:endParaRPr dirty="0"/>
          </a:p>
          <a:p>
            <a:pPr>
              <a:defRPr sz="1800"/>
            </a:pPr>
            <a:r>
              <a:rPr dirty="0"/>
              <a:t>Those electrons flowed out of the anode &amp; back into a metal </a:t>
            </a:r>
            <a:r>
              <a:rPr b="1" dirty="0">
                <a:solidFill>
                  <a:srgbClr val="FBC901"/>
                </a:solidFill>
              </a:rPr>
              <a:t>cathode</a:t>
            </a:r>
            <a:r>
              <a:rPr dirty="0"/>
              <a:t>,</a:t>
            </a:r>
          </a:p>
          <a:p>
            <a:pPr>
              <a:defRPr sz="800"/>
            </a:pPr>
            <a:endParaRPr dirty="0"/>
          </a:p>
          <a:p>
            <a:pPr marL="0" lvl="1" indent="640896">
              <a:buSzTx/>
              <a:buNone/>
              <a:defRPr sz="1800"/>
            </a:pPr>
            <a:r>
              <a:rPr dirty="0"/>
              <a:t>where they attracted the acid's hydrogen ions to form H</a:t>
            </a:r>
            <a:r>
              <a:rPr baseline="-5999" dirty="0"/>
              <a:t>2</a:t>
            </a:r>
            <a:r>
              <a:rPr dirty="0"/>
              <a:t> gas molecules:</a:t>
            </a:r>
          </a:p>
          <a:p>
            <a:pPr marL="0" lvl="1" indent="640896">
              <a:buSzTx/>
              <a:buNone/>
              <a:defRPr sz="800"/>
            </a:pPr>
            <a:endParaRPr dirty="0"/>
          </a:p>
          <a:p>
            <a:pPr marL="0" lvl="2" indent="1085850">
              <a:buSzTx/>
              <a:buNone/>
              <a:defRPr sz="1800"/>
            </a:pPr>
            <a:r>
              <a:rPr dirty="0"/>
              <a:t>2 </a:t>
            </a:r>
            <a:r>
              <a:rPr dirty="0">
                <a:solidFill>
                  <a:srgbClr val="FF0000"/>
                </a:solidFill>
              </a:rPr>
              <a:t>H</a:t>
            </a:r>
            <a:r>
              <a:rPr baseline="30000" dirty="0"/>
              <a:t>+</a:t>
            </a:r>
            <a:r>
              <a:rPr dirty="0"/>
              <a:t> (in acid) +  2 e</a:t>
            </a:r>
            <a:r>
              <a:rPr baseline="30000" dirty="0"/>
              <a:t>-</a:t>
            </a:r>
            <a:r>
              <a:rPr dirty="0"/>
              <a:t>  (</a:t>
            </a:r>
            <a:r>
              <a:rPr lang="en-US" dirty="0"/>
              <a:t>released from</a:t>
            </a:r>
            <a:r>
              <a:rPr dirty="0"/>
              <a:t> cathode) =&gt; </a:t>
            </a:r>
            <a:r>
              <a:rPr dirty="0">
                <a:solidFill>
                  <a:srgbClr val="FF0000"/>
                </a:solidFill>
              </a:rPr>
              <a:t>H</a:t>
            </a:r>
            <a:r>
              <a:rPr baseline="-25000" dirty="0">
                <a:solidFill>
                  <a:srgbClr val="FF0000"/>
                </a:solidFill>
              </a:rPr>
              <a:t>2</a:t>
            </a:r>
            <a:r>
              <a:rPr dirty="0"/>
              <a:t> (gas) 	</a:t>
            </a:r>
          </a:p>
        </p:txBody>
      </p:sp>
      <p:sp>
        <p:nvSpPr>
          <p:cNvPr id="263" name="Rectangle 2"/>
          <p:cNvSpPr txBox="1">
            <a:spLocks noGrp="1"/>
          </p:cNvSpPr>
          <p:nvPr>
            <p:ph type="title"/>
          </p:nvPr>
        </p:nvSpPr>
        <p:spPr>
          <a:xfrm>
            <a:off x="48319" y="25400"/>
            <a:ext cx="9047362" cy="685800"/>
          </a:xfrm>
          <a:prstGeom prst="rect">
            <a:avLst/>
          </a:prstGeom>
        </p:spPr>
        <p:txBody>
          <a:bodyPr/>
          <a:lstStyle>
            <a:lvl1pPr>
              <a:defRPr sz="1900" i="1">
                <a:latin typeface="+mn-lt"/>
                <a:ea typeface="+mn-ea"/>
                <a:cs typeface="+mn-cs"/>
                <a:sym typeface="Arial"/>
              </a:defRPr>
            </a:lvl1pPr>
          </a:lstStyle>
          <a:p>
            <a:r>
              <a:t>Baghdad &amp; Citrus batteries exploit a dissolving metal + an acid's hydrogen ions</a:t>
            </a:r>
          </a:p>
        </p:txBody>
      </p:sp>
      <p:pic>
        <p:nvPicPr>
          <p:cNvPr id="264" name="Picture 3" descr="Picture 3"/>
          <p:cNvPicPr>
            <a:picLocks noChangeAspect="1"/>
          </p:cNvPicPr>
          <p:nvPr/>
        </p:nvPicPr>
        <p:blipFill>
          <a:blip r:embed="rId2"/>
          <a:srcRect l="9818" t="12287" r="16364" b="12287"/>
          <a:stretch>
            <a:fillRect/>
          </a:stretch>
        </p:blipFill>
        <p:spPr>
          <a:xfrm>
            <a:off x="7594834" y="1292065"/>
            <a:ext cx="1472715" cy="2004120"/>
          </a:xfrm>
          <a:prstGeom prst="rect">
            <a:avLst/>
          </a:prstGeom>
          <a:ln w="12700">
            <a:miter lim="400000"/>
          </a:ln>
        </p:spPr>
      </p:pic>
      <p:sp>
        <p:nvSpPr>
          <p:cNvPr id="265" name="Rectangle 5"/>
          <p:cNvSpPr txBox="1"/>
          <p:nvPr/>
        </p:nvSpPr>
        <p:spPr>
          <a:xfrm>
            <a:off x="7001291" y="5975159"/>
            <a:ext cx="2069395" cy="64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latin typeface="+mn-lt"/>
                <a:ea typeface="+mn-ea"/>
                <a:cs typeface="+mn-cs"/>
                <a:sym typeface="Arial"/>
              </a:defRPr>
            </a:lvl1pPr>
          </a:lstStyle>
          <a:p>
            <a:r>
              <a:t>Reference #1 and photo above: http://www.edinformatics.com/math_science/how_does_a_battery_work.htm</a:t>
            </a:r>
          </a:p>
        </p:txBody>
      </p:sp>
      <p:grpSp>
        <p:nvGrpSpPr>
          <p:cNvPr id="345" name="Group"/>
          <p:cNvGrpSpPr/>
          <p:nvPr/>
        </p:nvGrpSpPr>
        <p:grpSpPr>
          <a:xfrm>
            <a:off x="330759" y="4519492"/>
            <a:ext cx="8111920" cy="2151232"/>
            <a:chOff x="0" y="0"/>
            <a:chExt cx="8111918" cy="2151231"/>
          </a:xfrm>
        </p:grpSpPr>
        <p:sp>
          <p:nvSpPr>
            <p:cNvPr id="266" name="Straight Connector 14"/>
            <p:cNvSpPr/>
            <p:nvPr/>
          </p:nvSpPr>
          <p:spPr>
            <a:xfrm flipV="1">
              <a:off x="3810028" y="2132982"/>
              <a:ext cx="2453263" cy="1427"/>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7" name="Straight Connector 15"/>
            <p:cNvSpPr/>
            <p:nvPr/>
          </p:nvSpPr>
          <p:spPr>
            <a:xfrm flipV="1">
              <a:off x="1552369" y="2132982"/>
              <a:ext cx="2453263" cy="1427"/>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8" name="TextBox 6"/>
            <p:cNvSpPr txBox="1"/>
            <p:nvPr/>
          </p:nvSpPr>
          <p:spPr>
            <a:xfrm>
              <a:off x="4210945" y="5017"/>
              <a:ext cx="3900974" cy="3103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200">
                  <a:solidFill>
                    <a:srgbClr val="FFFFFF"/>
                  </a:solidFill>
                </a:defRPr>
              </a:pPr>
              <a:r>
                <a:t>Cathode (hydrogen de-ionizing/forming H</a:t>
              </a:r>
              <a:r>
                <a:rPr baseline="-25000"/>
                <a:t>2</a:t>
              </a:r>
              <a:r>
                <a:t> gas)</a:t>
              </a:r>
            </a:p>
          </p:txBody>
        </p:sp>
        <p:sp>
          <p:nvSpPr>
            <p:cNvPr id="269" name="TextBox 7"/>
            <p:cNvSpPr txBox="1"/>
            <p:nvPr/>
          </p:nvSpPr>
          <p:spPr>
            <a:xfrm>
              <a:off x="0" y="0"/>
              <a:ext cx="3526565" cy="3032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FF9933"/>
                  </a:solidFill>
                </a:defRPr>
              </a:lvl1pPr>
            </a:lstStyle>
            <a:p>
              <a:r>
                <a:t>Anode (Zn metal atoms ionizing/dissolving)</a:t>
              </a:r>
            </a:p>
          </p:txBody>
        </p:sp>
        <p:sp>
          <p:nvSpPr>
            <p:cNvPr id="270" name="Straight Connector 8"/>
            <p:cNvSpPr/>
            <p:nvPr/>
          </p:nvSpPr>
          <p:spPr>
            <a:xfrm flipH="1" flipV="1">
              <a:off x="2139551" y="371842"/>
              <a:ext cx="3526566" cy="3"/>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1" name="Oval 94"/>
            <p:cNvSpPr/>
            <p:nvPr/>
          </p:nvSpPr>
          <p:spPr>
            <a:xfrm flipH="1">
              <a:off x="3585815" y="301448"/>
              <a:ext cx="153331" cy="136877"/>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 name="TextBox 95"/>
            <p:cNvSpPr txBox="1"/>
            <p:nvPr/>
          </p:nvSpPr>
          <p:spPr>
            <a:xfrm>
              <a:off x="3549908" y="172175"/>
              <a:ext cx="306659" cy="355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2000" b="0">
                  <a:solidFill>
                    <a:srgbClr val="0000FF"/>
                  </a:solidFill>
                  <a:latin typeface="Symbol"/>
                  <a:ea typeface="Symbol"/>
                  <a:cs typeface="Symbol"/>
                  <a:sym typeface="Symbol"/>
                </a:defRPr>
              </a:lvl1pPr>
            </a:lstStyle>
            <a:p>
              <a:r>
                <a:t>-</a:t>
              </a:r>
            </a:p>
          </p:txBody>
        </p:sp>
        <p:sp>
          <p:nvSpPr>
            <p:cNvPr id="273" name="Rectangle 10"/>
            <p:cNvSpPr/>
            <p:nvPr/>
          </p:nvSpPr>
          <p:spPr>
            <a:xfrm flipH="1">
              <a:off x="3810028" y="627343"/>
              <a:ext cx="2453263" cy="1505638"/>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 name="Rectangle 11"/>
            <p:cNvSpPr/>
            <p:nvPr/>
          </p:nvSpPr>
          <p:spPr>
            <a:xfrm flipH="1">
              <a:off x="1552369" y="627343"/>
              <a:ext cx="2453263" cy="1505638"/>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 name="Straight Connector 12"/>
            <p:cNvSpPr/>
            <p:nvPr/>
          </p:nvSpPr>
          <p:spPr>
            <a:xfrm>
              <a:off x="6263290" y="627342"/>
              <a:ext cx="799" cy="150635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6" name="Straight Connector 13"/>
            <p:cNvSpPr/>
            <p:nvPr/>
          </p:nvSpPr>
          <p:spPr>
            <a:xfrm>
              <a:off x="1553168" y="601056"/>
              <a:ext cx="798" cy="155017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7" name="Oval 16"/>
            <p:cNvSpPr/>
            <p:nvPr/>
          </p:nvSpPr>
          <p:spPr>
            <a:xfrm flipH="1">
              <a:off x="5803304" y="1106409"/>
              <a:ext cx="229994" cy="2053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8" name="Oval 17"/>
            <p:cNvSpPr/>
            <p:nvPr/>
          </p:nvSpPr>
          <p:spPr>
            <a:xfrm flipH="1">
              <a:off x="5803304" y="1311724"/>
              <a:ext cx="229994" cy="20531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9" name="Oval 18"/>
            <p:cNvSpPr/>
            <p:nvPr/>
          </p:nvSpPr>
          <p:spPr>
            <a:xfrm flipH="1">
              <a:off x="5803304" y="1517038"/>
              <a:ext cx="229994" cy="2053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0" name="Oval 19"/>
            <p:cNvSpPr/>
            <p:nvPr/>
          </p:nvSpPr>
          <p:spPr>
            <a:xfrm flipH="1">
              <a:off x="5803304" y="1722353"/>
              <a:ext cx="229994" cy="20531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1" name="Oval 20"/>
            <p:cNvSpPr/>
            <p:nvPr/>
          </p:nvSpPr>
          <p:spPr>
            <a:xfrm flipH="1">
              <a:off x="5803304" y="695781"/>
              <a:ext cx="229994" cy="20531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2" name="Oval 21"/>
            <p:cNvSpPr/>
            <p:nvPr/>
          </p:nvSpPr>
          <p:spPr>
            <a:xfrm flipH="1">
              <a:off x="5803304" y="901095"/>
              <a:ext cx="229994" cy="2053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3" name="Oval 22"/>
            <p:cNvSpPr/>
            <p:nvPr/>
          </p:nvSpPr>
          <p:spPr>
            <a:xfrm flipH="1">
              <a:off x="5573310" y="1106409"/>
              <a:ext cx="229995" cy="2053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 name="Oval 23"/>
            <p:cNvSpPr/>
            <p:nvPr/>
          </p:nvSpPr>
          <p:spPr>
            <a:xfrm flipH="1">
              <a:off x="5573310" y="1311724"/>
              <a:ext cx="229995" cy="20531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5" name="Oval 24"/>
            <p:cNvSpPr/>
            <p:nvPr/>
          </p:nvSpPr>
          <p:spPr>
            <a:xfrm flipH="1">
              <a:off x="5573310" y="1517038"/>
              <a:ext cx="229995" cy="2053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6" name="Oval 25"/>
            <p:cNvSpPr/>
            <p:nvPr/>
          </p:nvSpPr>
          <p:spPr>
            <a:xfrm flipH="1">
              <a:off x="5573310" y="1722353"/>
              <a:ext cx="229995" cy="20531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7" name="Oval 26"/>
            <p:cNvSpPr/>
            <p:nvPr/>
          </p:nvSpPr>
          <p:spPr>
            <a:xfrm flipH="1">
              <a:off x="5343317" y="1106409"/>
              <a:ext cx="229994" cy="2053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8" name="Oval 27"/>
            <p:cNvSpPr/>
            <p:nvPr/>
          </p:nvSpPr>
          <p:spPr>
            <a:xfrm flipH="1">
              <a:off x="5343317" y="1517038"/>
              <a:ext cx="229994" cy="2053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9" name="Oval 28"/>
            <p:cNvSpPr/>
            <p:nvPr/>
          </p:nvSpPr>
          <p:spPr>
            <a:xfrm flipH="1">
              <a:off x="5343317" y="1722353"/>
              <a:ext cx="229994" cy="20531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0" name="Oval 29"/>
            <p:cNvSpPr/>
            <p:nvPr/>
          </p:nvSpPr>
          <p:spPr>
            <a:xfrm flipH="1">
              <a:off x="5573310" y="695781"/>
              <a:ext cx="229995" cy="20531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1" name="Oval 30"/>
            <p:cNvSpPr/>
            <p:nvPr/>
          </p:nvSpPr>
          <p:spPr>
            <a:xfrm flipH="1">
              <a:off x="5573310" y="901095"/>
              <a:ext cx="229995" cy="2053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2" name="Oval 31"/>
            <p:cNvSpPr/>
            <p:nvPr/>
          </p:nvSpPr>
          <p:spPr>
            <a:xfrm flipH="1">
              <a:off x="5343317" y="695781"/>
              <a:ext cx="229994" cy="20531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 name="Oval 32"/>
            <p:cNvSpPr/>
            <p:nvPr/>
          </p:nvSpPr>
          <p:spPr>
            <a:xfrm flipH="1">
              <a:off x="5343317" y="901095"/>
              <a:ext cx="229994" cy="2053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4" name="Oval 33"/>
            <p:cNvSpPr/>
            <p:nvPr/>
          </p:nvSpPr>
          <p:spPr>
            <a:xfrm flipH="1">
              <a:off x="2242349" y="1106409"/>
              <a:ext cx="229995"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5" name="Oval 34"/>
            <p:cNvSpPr/>
            <p:nvPr/>
          </p:nvSpPr>
          <p:spPr>
            <a:xfrm flipH="1">
              <a:off x="2242349" y="1311724"/>
              <a:ext cx="229995"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6" name="Oval 35"/>
            <p:cNvSpPr/>
            <p:nvPr/>
          </p:nvSpPr>
          <p:spPr>
            <a:xfrm flipH="1">
              <a:off x="2242349" y="1517038"/>
              <a:ext cx="229995"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7" name="Oval 36"/>
            <p:cNvSpPr/>
            <p:nvPr/>
          </p:nvSpPr>
          <p:spPr>
            <a:xfrm flipH="1">
              <a:off x="2242349" y="1722353"/>
              <a:ext cx="229995"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8" name="Oval 37"/>
            <p:cNvSpPr/>
            <p:nvPr/>
          </p:nvSpPr>
          <p:spPr>
            <a:xfrm flipH="1">
              <a:off x="2242349" y="695781"/>
              <a:ext cx="229995"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9" name="Oval 38"/>
            <p:cNvSpPr/>
            <p:nvPr/>
          </p:nvSpPr>
          <p:spPr>
            <a:xfrm flipH="1">
              <a:off x="2242349" y="901095"/>
              <a:ext cx="229995"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0" name="Oval 39"/>
            <p:cNvSpPr/>
            <p:nvPr/>
          </p:nvSpPr>
          <p:spPr>
            <a:xfrm flipH="1">
              <a:off x="2012356" y="1106409"/>
              <a:ext cx="229995"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1" name="Oval 40"/>
            <p:cNvSpPr/>
            <p:nvPr/>
          </p:nvSpPr>
          <p:spPr>
            <a:xfrm flipH="1">
              <a:off x="2012356" y="1311724"/>
              <a:ext cx="229995"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2" name="Oval 41"/>
            <p:cNvSpPr/>
            <p:nvPr/>
          </p:nvSpPr>
          <p:spPr>
            <a:xfrm flipH="1">
              <a:off x="2012356" y="1517038"/>
              <a:ext cx="229995"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3" name="Oval 42"/>
            <p:cNvSpPr/>
            <p:nvPr/>
          </p:nvSpPr>
          <p:spPr>
            <a:xfrm flipH="1">
              <a:off x="2012356" y="1722353"/>
              <a:ext cx="229995"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4" name="Oval 43"/>
            <p:cNvSpPr/>
            <p:nvPr/>
          </p:nvSpPr>
          <p:spPr>
            <a:xfrm flipH="1">
              <a:off x="1782363" y="1106409"/>
              <a:ext cx="229994"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5" name="Oval 44"/>
            <p:cNvSpPr/>
            <p:nvPr/>
          </p:nvSpPr>
          <p:spPr>
            <a:xfrm flipH="1">
              <a:off x="1782363" y="1517038"/>
              <a:ext cx="229994"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6" name="Oval 45"/>
            <p:cNvSpPr/>
            <p:nvPr/>
          </p:nvSpPr>
          <p:spPr>
            <a:xfrm flipH="1">
              <a:off x="1782363" y="1722353"/>
              <a:ext cx="229994"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7" name="Oval 46"/>
            <p:cNvSpPr/>
            <p:nvPr/>
          </p:nvSpPr>
          <p:spPr>
            <a:xfrm flipH="1">
              <a:off x="2012356" y="695781"/>
              <a:ext cx="229995"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8" name="Oval 47"/>
            <p:cNvSpPr/>
            <p:nvPr/>
          </p:nvSpPr>
          <p:spPr>
            <a:xfrm flipH="1">
              <a:off x="2012356" y="901095"/>
              <a:ext cx="229995"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9" name="Oval 48"/>
            <p:cNvSpPr/>
            <p:nvPr/>
          </p:nvSpPr>
          <p:spPr>
            <a:xfrm flipH="1">
              <a:off x="1782363" y="695781"/>
              <a:ext cx="229994"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 name="Oval 49"/>
            <p:cNvSpPr/>
            <p:nvPr/>
          </p:nvSpPr>
          <p:spPr>
            <a:xfrm flipH="1">
              <a:off x="1782363" y="901095"/>
              <a:ext cx="229994"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1" name="Oval 50"/>
            <p:cNvSpPr/>
            <p:nvPr/>
          </p:nvSpPr>
          <p:spPr>
            <a:xfrm flipH="1">
              <a:off x="1782363" y="1311724"/>
              <a:ext cx="229994"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2" name="Oval 92"/>
            <p:cNvSpPr/>
            <p:nvPr/>
          </p:nvSpPr>
          <p:spPr>
            <a:xfrm flipH="1">
              <a:off x="3589939" y="783824"/>
              <a:ext cx="229995"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313" name="TextBox 93"/>
            <p:cNvSpPr txBox="1"/>
            <p:nvPr/>
          </p:nvSpPr>
          <p:spPr>
            <a:xfrm>
              <a:off x="3587346" y="718424"/>
              <a:ext cx="459988" cy="3330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a:solidFill>
                    <a:srgbClr val="FFFFFF"/>
                  </a:solidFill>
                  <a:latin typeface="+mn-lt"/>
                  <a:ea typeface="+mn-ea"/>
                  <a:cs typeface="+mn-cs"/>
                  <a:sym typeface="Arial"/>
                </a:defRPr>
              </a:lvl1pPr>
            </a:lstStyle>
            <a:p>
              <a:r>
                <a:t>+</a:t>
              </a:r>
            </a:p>
          </p:txBody>
        </p:sp>
        <p:sp>
          <p:nvSpPr>
            <p:cNvPr id="314" name="Oval 90"/>
            <p:cNvSpPr/>
            <p:nvPr/>
          </p:nvSpPr>
          <p:spPr>
            <a:xfrm flipH="1">
              <a:off x="2830909" y="1106410"/>
              <a:ext cx="229994"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315" name="TextBox 91"/>
            <p:cNvSpPr txBox="1"/>
            <p:nvPr/>
          </p:nvSpPr>
          <p:spPr>
            <a:xfrm>
              <a:off x="2833742" y="1036449"/>
              <a:ext cx="459988" cy="3330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a:solidFill>
                    <a:srgbClr val="FFFFFF"/>
                  </a:solidFill>
                  <a:latin typeface="+mn-lt"/>
                  <a:ea typeface="+mn-ea"/>
                  <a:cs typeface="+mn-cs"/>
                  <a:sym typeface="Arial"/>
                </a:defRPr>
              </a:lvl1pPr>
            </a:lstStyle>
            <a:p>
              <a:r>
                <a:t>+</a:t>
              </a:r>
            </a:p>
          </p:txBody>
        </p:sp>
        <p:sp>
          <p:nvSpPr>
            <p:cNvPr id="316" name="Oval 88"/>
            <p:cNvSpPr/>
            <p:nvPr/>
          </p:nvSpPr>
          <p:spPr>
            <a:xfrm flipH="1">
              <a:off x="2823295" y="1536643"/>
              <a:ext cx="229994"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317" name="TextBox 89"/>
            <p:cNvSpPr txBox="1"/>
            <p:nvPr/>
          </p:nvSpPr>
          <p:spPr>
            <a:xfrm>
              <a:off x="2820702" y="1471243"/>
              <a:ext cx="459988" cy="3330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a:solidFill>
                    <a:srgbClr val="FFFFFF"/>
                  </a:solidFill>
                  <a:latin typeface="+mn-lt"/>
                  <a:ea typeface="+mn-ea"/>
                  <a:cs typeface="+mn-cs"/>
                  <a:sym typeface="Arial"/>
                </a:defRPr>
              </a:lvl1pPr>
            </a:lstStyle>
            <a:p>
              <a:r>
                <a:t>+</a:t>
              </a:r>
            </a:p>
          </p:txBody>
        </p:sp>
        <p:sp>
          <p:nvSpPr>
            <p:cNvPr id="318" name="Oval 86"/>
            <p:cNvSpPr/>
            <p:nvPr/>
          </p:nvSpPr>
          <p:spPr>
            <a:xfrm flipH="1">
              <a:off x="3098746" y="860032"/>
              <a:ext cx="229994"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319" name="TextBox 87"/>
            <p:cNvSpPr txBox="1"/>
            <p:nvPr/>
          </p:nvSpPr>
          <p:spPr>
            <a:xfrm>
              <a:off x="3096153" y="794633"/>
              <a:ext cx="459988" cy="3330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a:solidFill>
                    <a:srgbClr val="FFFFFF"/>
                  </a:solidFill>
                  <a:latin typeface="+mn-lt"/>
                  <a:ea typeface="+mn-ea"/>
                  <a:cs typeface="+mn-cs"/>
                  <a:sym typeface="Arial"/>
                </a:defRPr>
              </a:lvl1pPr>
            </a:lstStyle>
            <a:p>
              <a:r>
                <a:t>+</a:t>
              </a:r>
            </a:p>
          </p:txBody>
        </p:sp>
        <p:sp>
          <p:nvSpPr>
            <p:cNvPr id="320" name="Oval 84"/>
            <p:cNvSpPr/>
            <p:nvPr/>
          </p:nvSpPr>
          <p:spPr>
            <a:xfrm flipH="1">
              <a:off x="3436610" y="1183973"/>
              <a:ext cx="229994"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321" name="TextBox 85"/>
            <p:cNvSpPr txBox="1"/>
            <p:nvPr/>
          </p:nvSpPr>
          <p:spPr>
            <a:xfrm>
              <a:off x="3434017" y="1118573"/>
              <a:ext cx="459988" cy="3330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a:solidFill>
                    <a:srgbClr val="FFFFFF"/>
                  </a:solidFill>
                  <a:latin typeface="+mn-lt"/>
                  <a:ea typeface="+mn-ea"/>
                  <a:cs typeface="+mn-cs"/>
                  <a:sym typeface="Arial"/>
                </a:defRPr>
              </a:lvl1pPr>
            </a:lstStyle>
            <a:p>
              <a:r>
                <a:t>+</a:t>
              </a:r>
            </a:p>
          </p:txBody>
        </p:sp>
        <p:sp>
          <p:nvSpPr>
            <p:cNvPr id="322" name="Oval 82"/>
            <p:cNvSpPr/>
            <p:nvPr/>
          </p:nvSpPr>
          <p:spPr>
            <a:xfrm flipH="1">
              <a:off x="3283281" y="1810395"/>
              <a:ext cx="229995"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323" name="TextBox 83"/>
            <p:cNvSpPr txBox="1"/>
            <p:nvPr/>
          </p:nvSpPr>
          <p:spPr>
            <a:xfrm>
              <a:off x="3281786" y="1744996"/>
              <a:ext cx="459988" cy="3330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a:solidFill>
                    <a:srgbClr val="FFFFFF"/>
                  </a:solidFill>
                  <a:latin typeface="+mn-lt"/>
                  <a:ea typeface="+mn-ea"/>
                  <a:cs typeface="+mn-cs"/>
                  <a:sym typeface="Arial"/>
                </a:defRPr>
              </a:lvl1pPr>
            </a:lstStyle>
            <a:p>
              <a:r>
                <a:t>+</a:t>
              </a:r>
            </a:p>
          </p:txBody>
        </p:sp>
        <p:sp>
          <p:nvSpPr>
            <p:cNvPr id="324" name="Oval 80"/>
            <p:cNvSpPr/>
            <p:nvPr/>
          </p:nvSpPr>
          <p:spPr>
            <a:xfrm flipH="1">
              <a:off x="3589939" y="1536643"/>
              <a:ext cx="229994" cy="205315"/>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325" name="TextBox 81"/>
            <p:cNvSpPr txBox="1"/>
            <p:nvPr/>
          </p:nvSpPr>
          <p:spPr>
            <a:xfrm>
              <a:off x="3587346" y="1479014"/>
              <a:ext cx="460786" cy="3330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a:solidFill>
                    <a:srgbClr val="FFFFFF"/>
                  </a:solidFill>
                  <a:latin typeface="+mn-lt"/>
                  <a:ea typeface="+mn-ea"/>
                  <a:cs typeface="+mn-cs"/>
                  <a:sym typeface="Arial"/>
                </a:defRPr>
              </a:lvl1pPr>
            </a:lstStyle>
            <a:p>
              <a:r>
                <a:t>+</a:t>
              </a:r>
            </a:p>
          </p:txBody>
        </p:sp>
        <p:sp>
          <p:nvSpPr>
            <p:cNvPr id="326" name="Oval 78"/>
            <p:cNvSpPr/>
            <p:nvPr/>
          </p:nvSpPr>
          <p:spPr>
            <a:xfrm flipH="1">
              <a:off x="2314739" y="1140955"/>
              <a:ext cx="153331" cy="136878"/>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7" name="TextBox 79"/>
            <p:cNvSpPr txBox="1"/>
            <p:nvPr/>
          </p:nvSpPr>
          <p:spPr>
            <a:xfrm>
              <a:off x="2290995" y="1011683"/>
              <a:ext cx="306660" cy="355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2000">
                  <a:solidFill>
                    <a:srgbClr val="0000FF"/>
                  </a:solidFill>
                </a:defRPr>
              </a:lvl1pPr>
            </a:lstStyle>
            <a:p>
              <a:r>
                <a:t>-</a:t>
              </a:r>
            </a:p>
          </p:txBody>
        </p:sp>
        <p:sp>
          <p:nvSpPr>
            <p:cNvPr id="328" name="Straight Connector 59"/>
            <p:cNvSpPr/>
            <p:nvPr/>
          </p:nvSpPr>
          <p:spPr>
            <a:xfrm>
              <a:off x="5675522" y="353591"/>
              <a:ext cx="1599" cy="34219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29" name="Straight Connector 60"/>
            <p:cNvSpPr/>
            <p:nvPr/>
          </p:nvSpPr>
          <p:spPr>
            <a:xfrm>
              <a:off x="2114680" y="353591"/>
              <a:ext cx="1599" cy="34219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30" name="Oval 76"/>
            <p:cNvSpPr/>
            <p:nvPr/>
          </p:nvSpPr>
          <p:spPr>
            <a:xfrm flipH="1">
              <a:off x="5615887" y="1056980"/>
              <a:ext cx="153331" cy="136878"/>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31" name="TextBox 77"/>
            <p:cNvSpPr txBox="1"/>
            <p:nvPr/>
          </p:nvSpPr>
          <p:spPr>
            <a:xfrm>
              <a:off x="5595187" y="927708"/>
              <a:ext cx="306660" cy="3558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2000">
                  <a:solidFill>
                    <a:srgbClr val="0000FF"/>
                  </a:solidFill>
                  <a:latin typeface="+mn-lt"/>
                  <a:ea typeface="+mn-ea"/>
                  <a:cs typeface="+mn-cs"/>
                  <a:sym typeface="Arial"/>
                </a:defRPr>
              </a:lvl1pPr>
            </a:lstStyle>
            <a:p>
              <a:r>
                <a:t>-</a:t>
              </a:r>
            </a:p>
          </p:txBody>
        </p:sp>
        <p:sp>
          <p:nvSpPr>
            <p:cNvPr id="332" name="Bent Arrow 62"/>
            <p:cNvSpPr/>
            <p:nvPr/>
          </p:nvSpPr>
          <p:spPr>
            <a:xfrm rot="16200000">
              <a:off x="2102159" y="1011945"/>
              <a:ext cx="205314" cy="229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275"/>
                  </a:lnTo>
                  <a:cubicBezTo>
                    <a:pt x="0" y="4616"/>
                    <a:pt x="4231" y="839"/>
                    <a:pt x="9450" y="839"/>
                  </a:cubicBezTo>
                  <a:lnTo>
                    <a:pt x="16200" y="839"/>
                  </a:lnTo>
                  <a:lnTo>
                    <a:pt x="16200" y="0"/>
                  </a:lnTo>
                  <a:lnTo>
                    <a:pt x="21600" y="2892"/>
                  </a:lnTo>
                  <a:lnTo>
                    <a:pt x="16200" y="5785"/>
                  </a:lnTo>
                  <a:lnTo>
                    <a:pt x="16200" y="4945"/>
                  </a:lnTo>
                  <a:lnTo>
                    <a:pt x="9450" y="4945"/>
                  </a:lnTo>
                  <a:cubicBezTo>
                    <a:pt x="6771" y="4945"/>
                    <a:pt x="4600" y="6884"/>
                    <a:pt x="4600" y="9275"/>
                  </a:cubicBezTo>
                  <a:lnTo>
                    <a:pt x="4600"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33" name="Right Arrow 63"/>
            <p:cNvSpPr/>
            <p:nvPr/>
          </p:nvSpPr>
          <p:spPr>
            <a:xfrm>
              <a:off x="4963764" y="1371038"/>
              <a:ext cx="296437" cy="98093"/>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34" name="Right Arrow 64"/>
            <p:cNvSpPr/>
            <p:nvPr/>
          </p:nvSpPr>
          <p:spPr>
            <a:xfrm rot="10800000" flipH="1">
              <a:off x="3709195" y="98088"/>
              <a:ext cx="296437" cy="118627"/>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35" name="Right Arrow 65"/>
            <p:cNvSpPr/>
            <p:nvPr/>
          </p:nvSpPr>
          <p:spPr>
            <a:xfrm>
              <a:off x="2549805" y="1170286"/>
              <a:ext cx="230793" cy="79087"/>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36" name="Oval 81"/>
            <p:cNvSpPr/>
            <p:nvPr/>
          </p:nvSpPr>
          <p:spPr>
            <a:xfrm flipH="1">
              <a:off x="3206617" y="1413186"/>
              <a:ext cx="229994" cy="20531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337" name="TextBox 82"/>
            <p:cNvSpPr txBox="1"/>
            <p:nvPr/>
          </p:nvSpPr>
          <p:spPr>
            <a:xfrm>
              <a:off x="3204024" y="1347787"/>
              <a:ext cx="459987" cy="3330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a:solidFill>
                    <a:srgbClr val="FFFFFF"/>
                  </a:solidFill>
                  <a:latin typeface="+mn-lt"/>
                  <a:ea typeface="+mn-ea"/>
                  <a:cs typeface="+mn-cs"/>
                  <a:sym typeface="Arial"/>
                </a:defRPr>
              </a:lvl1pPr>
            </a:lstStyle>
            <a:p>
              <a:r>
                <a:t>+</a:t>
              </a:r>
            </a:p>
          </p:txBody>
        </p:sp>
        <p:sp>
          <p:nvSpPr>
            <p:cNvPr id="338" name="Oval 67"/>
            <p:cNvSpPr/>
            <p:nvPr/>
          </p:nvSpPr>
          <p:spPr>
            <a:xfrm flipH="1">
              <a:off x="5347018" y="1307162"/>
              <a:ext cx="229994" cy="20531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39" name="TextBox 68"/>
            <p:cNvSpPr txBox="1"/>
            <p:nvPr/>
          </p:nvSpPr>
          <p:spPr>
            <a:xfrm>
              <a:off x="4553136" y="1261536"/>
              <a:ext cx="479068" cy="2988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600">
                  <a:solidFill>
                    <a:srgbClr val="FFFFFF"/>
                  </a:solidFill>
                </a:defRPr>
              </a:pPr>
              <a:r>
                <a:t>H</a:t>
              </a:r>
              <a:r>
                <a:rPr baseline="30000"/>
                <a:t>+</a:t>
              </a:r>
            </a:p>
          </p:txBody>
        </p:sp>
        <p:sp>
          <p:nvSpPr>
            <p:cNvPr id="340" name="TextBox 69"/>
            <p:cNvSpPr txBox="1"/>
            <p:nvPr/>
          </p:nvSpPr>
          <p:spPr>
            <a:xfrm>
              <a:off x="4416259" y="850907"/>
              <a:ext cx="479068" cy="2988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600">
                  <a:solidFill>
                    <a:srgbClr val="FFFFFF"/>
                  </a:solidFill>
                </a:defRPr>
              </a:pPr>
              <a:r>
                <a:t>H</a:t>
              </a:r>
              <a:r>
                <a:rPr baseline="30000"/>
                <a:t>+</a:t>
              </a:r>
            </a:p>
          </p:txBody>
        </p:sp>
        <p:sp>
          <p:nvSpPr>
            <p:cNvPr id="341" name="TextBox 70"/>
            <p:cNvSpPr txBox="1"/>
            <p:nvPr/>
          </p:nvSpPr>
          <p:spPr>
            <a:xfrm>
              <a:off x="4210945" y="1603727"/>
              <a:ext cx="479068" cy="2988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600">
                  <a:solidFill>
                    <a:srgbClr val="FFFFFF"/>
                  </a:solidFill>
                </a:defRPr>
              </a:pPr>
              <a:r>
                <a:t>H</a:t>
              </a:r>
              <a:r>
                <a:rPr baseline="30000"/>
                <a:t>+</a:t>
              </a:r>
            </a:p>
          </p:txBody>
        </p:sp>
        <p:sp>
          <p:nvSpPr>
            <p:cNvPr id="342" name="Bent Arrow 71"/>
            <p:cNvSpPr/>
            <p:nvPr/>
          </p:nvSpPr>
          <p:spPr>
            <a:xfrm rot="10800000">
              <a:off x="5473247" y="1286630"/>
              <a:ext cx="230409" cy="1802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578"/>
                  </a:lnTo>
                  <a:cubicBezTo>
                    <a:pt x="0" y="5780"/>
                    <a:pt x="2409" y="2700"/>
                    <a:pt x="5380" y="2700"/>
                  </a:cubicBezTo>
                  <a:lnTo>
                    <a:pt x="17376" y="2700"/>
                  </a:lnTo>
                  <a:lnTo>
                    <a:pt x="17376" y="0"/>
                  </a:lnTo>
                  <a:lnTo>
                    <a:pt x="21600" y="5400"/>
                  </a:lnTo>
                  <a:lnTo>
                    <a:pt x="17376" y="10800"/>
                  </a:lnTo>
                  <a:lnTo>
                    <a:pt x="17376" y="8100"/>
                  </a:lnTo>
                  <a:lnTo>
                    <a:pt x="5380" y="8100"/>
                  </a:lnTo>
                  <a:cubicBezTo>
                    <a:pt x="4742" y="8100"/>
                    <a:pt x="4224" y="8762"/>
                    <a:pt x="4224" y="9578"/>
                  </a:cubicBezTo>
                  <a:lnTo>
                    <a:pt x="4224"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43" name="Oval 72"/>
            <p:cNvSpPr/>
            <p:nvPr/>
          </p:nvSpPr>
          <p:spPr>
            <a:xfrm>
              <a:off x="4963764" y="577155"/>
              <a:ext cx="342192" cy="342191"/>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44" name="TextBox 73"/>
            <p:cNvSpPr txBox="1"/>
            <p:nvPr/>
          </p:nvSpPr>
          <p:spPr>
            <a:xfrm>
              <a:off x="4992652" y="589319"/>
              <a:ext cx="479068" cy="3335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600">
                  <a:solidFill>
                    <a:srgbClr val="FF0000"/>
                  </a:solidFill>
                  <a:latin typeface="+mn-lt"/>
                  <a:ea typeface="+mn-ea"/>
                  <a:cs typeface="+mn-cs"/>
                  <a:sym typeface="Arial"/>
                </a:defRPr>
              </a:pPr>
              <a:r>
                <a:t>H</a:t>
              </a:r>
              <a:r>
                <a:rPr baseline="-25000"/>
                <a:t>2</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8" name="Rectangle 2"/>
          <p:cNvSpPr txBox="1">
            <a:spLocks noGrp="1"/>
          </p:cNvSpPr>
          <p:nvPr>
            <p:ph type="title"/>
          </p:nvPr>
        </p:nvSpPr>
        <p:spPr>
          <a:xfrm>
            <a:off x="304800" y="12699"/>
            <a:ext cx="8534400" cy="675219"/>
          </a:xfrm>
          <a:prstGeom prst="rect">
            <a:avLst/>
          </a:prstGeom>
        </p:spPr>
        <p:txBody>
          <a:bodyPr/>
          <a:lstStyle>
            <a:lvl1pPr>
              <a:defRPr sz="2200"/>
            </a:lvl1pPr>
          </a:lstStyle>
          <a:p>
            <a:r>
              <a:t>These articles had widely varying viewpoints &amp; target audiences</a:t>
            </a:r>
          </a:p>
        </p:txBody>
      </p:sp>
      <p:sp>
        <p:nvSpPr>
          <p:cNvPr id="3459" name="Rectangle 3"/>
          <p:cNvSpPr txBox="1">
            <a:spLocks noGrp="1"/>
          </p:cNvSpPr>
          <p:nvPr>
            <p:ph type="body" idx="1"/>
          </p:nvPr>
        </p:nvSpPr>
        <p:spPr>
          <a:xfrm>
            <a:off x="177800" y="731806"/>
            <a:ext cx="8775105" cy="5516725"/>
          </a:xfrm>
          <a:prstGeom prst="rect">
            <a:avLst/>
          </a:prstGeom>
        </p:spPr>
        <p:txBody>
          <a:bodyPr/>
          <a:lstStyle/>
          <a:p>
            <a:pPr defTabSz="868680">
              <a:tabLst/>
              <a:defRPr sz="1710">
                <a:effectLst>
                  <a:outerShdw blurRad="36195" dist="36195" dir="2700000" rotWithShape="0">
                    <a:srgbClr val="000000"/>
                  </a:outerShdw>
                </a:effectLst>
                <a:latin typeface="Tahoma"/>
                <a:ea typeface="Tahoma"/>
                <a:cs typeface="Tahoma"/>
                <a:sym typeface="Tahoma"/>
              </a:defRPr>
            </a:pPr>
            <a:r>
              <a:t>Links to the articles, as well as cached copies </a:t>
            </a:r>
          </a:p>
          <a:p>
            <a:pPr defTabSz="868680">
              <a:tabLst/>
              <a:defRPr sz="66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710">
                <a:effectLst>
                  <a:outerShdw blurRad="36195" dist="36195" dir="2700000" rotWithShape="0">
                    <a:srgbClr val="000000"/>
                  </a:outerShdw>
                </a:effectLst>
                <a:latin typeface="Tahoma"/>
                <a:ea typeface="Tahoma"/>
                <a:cs typeface="Tahoma"/>
                <a:sym typeface="Tahoma"/>
              </a:defRPr>
            </a:pPr>
            <a:r>
              <a:t>are provided on the </a:t>
            </a:r>
            <a:r>
              <a:rPr u="sng">
                <a:solidFill>
                  <a:srgbClr val="00CCFF"/>
                </a:solidFill>
                <a:uFill>
                  <a:solidFill>
                    <a:srgbClr val="00CCFF"/>
                  </a:solidFill>
                </a:uFill>
                <a:hlinkClick r:id="rId2"/>
              </a:rPr>
              <a:t>Resource Webpage</a:t>
            </a:r>
            <a:r>
              <a:t> for this note set </a:t>
            </a:r>
          </a:p>
          <a:p>
            <a:pPr defTabSz="868680">
              <a:tabLst/>
              <a:defRPr sz="1045">
                <a:effectLst>
                  <a:outerShdw blurRad="36195" dist="36195" dir="2700000" rotWithShape="0">
                    <a:srgbClr val="000000"/>
                  </a:outerShdw>
                </a:effectLst>
                <a:latin typeface="Tahoma"/>
                <a:ea typeface="Tahoma"/>
                <a:cs typeface="Tahoma"/>
                <a:sym typeface="Tahoma"/>
              </a:defRPr>
            </a:pPr>
            <a:endParaRPr/>
          </a:p>
          <a:p>
            <a:pPr defTabSz="868680">
              <a:tabLst/>
              <a:defRPr sz="1710">
                <a:effectLst>
                  <a:outerShdw blurRad="36195" dist="36195" dir="2700000" rotWithShape="0">
                    <a:srgbClr val="000000"/>
                  </a:outerShdw>
                </a:effectLst>
                <a:latin typeface="Tahoma"/>
                <a:ea typeface="Tahoma"/>
                <a:cs typeface="Tahoma"/>
                <a:sym typeface="Tahoma"/>
              </a:defRPr>
            </a:pPr>
            <a:r>
              <a:t>In chronological order, the article titles and sources were:</a:t>
            </a:r>
          </a:p>
          <a:p>
            <a:pPr defTabSz="868680">
              <a:tabLst/>
              <a:defRPr sz="66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Electric Aircraft - The Future of Aviation or Wishful Thinking?</a:t>
            </a:r>
            <a:r>
              <a:t> Phys Org, Aug 2015</a:t>
            </a:r>
          </a:p>
          <a:p>
            <a:pPr marL="0" lvl="1" indent="217170" defTabSz="868680">
              <a:buSzTx/>
              <a:buNone/>
              <a:tabLst/>
              <a:defRPr sz="47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The Age of Electric Aviation Is Just 30 Years Away</a:t>
            </a:r>
            <a:r>
              <a:t>, Wired, May 2017  </a:t>
            </a:r>
          </a:p>
          <a:p>
            <a:pPr marL="0" lvl="1" indent="217170" defTabSz="868680">
              <a:buSzTx/>
              <a:buNone/>
              <a:tabLst/>
              <a:defRPr sz="47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Electric Flight is Coming, but the Batteries Aren't Ready</a:t>
            </a:r>
            <a:r>
              <a:t>, The Verge, Aug 2017 </a:t>
            </a:r>
          </a:p>
          <a:p>
            <a:pPr marL="0" lvl="1" indent="217170" defTabSz="868680">
              <a:buSzTx/>
              <a:buNone/>
              <a:tabLst/>
              <a:defRPr sz="47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Preparing for Electric Flight</a:t>
            </a:r>
            <a:r>
              <a:t>, Royal Aeronautical Society, Aug 2017 </a:t>
            </a:r>
          </a:p>
          <a:p>
            <a:pPr marL="0" lvl="1" indent="217170" defTabSz="868680">
              <a:buSzTx/>
              <a:buNone/>
              <a:tabLst/>
              <a:defRPr sz="475">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The Long Road to an Electric Airplane Motor</a:t>
            </a:r>
            <a:r>
              <a:t>, ZDNet, Sept 2018 </a:t>
            </a:r>
          </a:p>
          <a:p>
            <a:pPr marL="0" lvl="1" indent="217170" defTabSz="868680">
              <a:buSzTx/>
              <a:buNone/>
              <a:tabLst/>
              <a:defRPr sz="570">
                <a:effectLst>
                  <a:outerShdw blurRad="36195" dist="36195" dir="2700000" rotWithShape="0">
                    <a:srgbClr val="000000"/>
                  </a:outerShdw>
                </a:effectLst>
                <a:latin typeface="Tahoma"/>
                <a:ea typeface="Tahoma"/>
                <a:cs typeface="Tahoma"/>
                <a:sym typeface="Tahoma"/>
              </a:defRPr>
            </a:pPr>
            <a:endParaRP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r>
              <a:rPr b="1"/>
              <a:t>Short Hops, Clear Air and the Sweet Spot for Electric Aircraft</a:t>
            </a:r>
            <a:r>
              <a:t>, NewAtlas 2019</a:t>
            </a:r>
          </a:p>
          <a:p>
            <a:pPr marL="0" lvl="1" indent="217170" defTabSz="868680">
              <a:buSzTx/>
              <a:buNone/>
              <a:tabLst/>
              <a:defRPr sz="1520">
                <a:effectLst>
                  <a:outerShdw blurRad="36195" dist="36195" dir="2700000" rotWithShape="0">
                    <a:srgbClr val="000000"/>
                  </a:outerShdw>
                </a:effectLst>
                <a:latin typeface="Tahoma"/>
                <a:ea typeface="Tahoma"/>
                <a:cs typeface="Tahoma"/>
                <a:sym typeface="Tahoma"/>
              </a:defRPr>
            </a:pPr>
            <a:endParaRPr/>
          </a:p>
          <a:p>
            <a:pPr defTabSz="868680">
              <a:tabLst/>
              <a:defRPr sz="1710">
                <a:effectLst>
                  <a:outerShdw blurRad="36195" dist="36195" dir="2700000" rotWithShape="0">
                    <a:srgbClr val="000000"/>
                  </a:outerShdw>
                </a:effectLst>
                <a:latin typeface="Tahoma"/>
                <a:ea typeface="Tahoma"/>
                <a:cs typeface="Tahoma"/>
                <a:sym typeface="Tahoma"/>
              </a:defRPr>
            </a:pPr>
            <a:r>
              <a:t>In that order, they stated or implied that today's batteries are overweight by a factor of:</a:t>
            </a:r>
          </a:p>
          <a:p>
            <a:pPr defTabSz="868680">
              <a:tabLst/>
              <a:defRPr sz="665">
                <a:effectLst>
                  <a:outerShdw blurRad="36195" dist="36195" dir="2700000" rotWithShape="0">
                    <a:srgbClr val="000000"/>
                  </a:outerShdw>
                </a:effectLst>
                <a:latin typeface="Tahoma"/>
                <a:ea typeface="Tahoma"/>
                <a:cs typeface="Tahoma"/>
                <a:sym typeface="Tahoma"/>
              </a:defRPr>
            </a:pPr>
            <a:endParaRPr/>
          </a:p>
          <a:p>
            <a:pPr algn="ctr" defTabSz="868680">
              <a:tabLst/>
              <a:defRPr sz="1710">
                <a:effectLst>
                  <a:outerShdw blurRad="36195" dist="36195" dir="2700000" rotWithShape="0">
                    <a:srgbClr val="000000"/>
                  </a:outerShdw>
                </a:effectLst>
                <a:latin typeface="Tahoma"/>
                <a:ea typeface="Tahoma"/>
                <a:cs typeface="Tahoma"/>
                <a:sym typeface="Tahoma"/>
              </a:defRPr>
            </a:pPr>
            <a:r>
              <a:t>43X,   50X,   43X,   (?),   14X,   40-48X</a:t>
            </a:r>
          </a:p>
          <a:p>
            <a:pPr algn="ctr" defTabSz="868680">
              <a:tabLst/>
              <a:defRPr sz="665">
                <a:effectLst>
                  <a:outerShdw blurRad="36195" dist="36195" dir="2700000" rotWithShape="0">
                    <a:srgbClr val="000000"/>
                  </a:outerShdw>
                </a:effectLst>
                <a:latin typeface="Tahoma"/>
                <a:ea typeface="Tahoma"/>
                <a:cs typeface="Tahoma"/>
                <a:sym typeface="Tahoma"/>
              </a:defRPr>
            </a:pPr>
            <a:endParaRPr/>
          </a:p>
          <a:p>
            <a:pPr algn="ctr" defTabSz="868680">
              <a:tabLst/>
              <a:defRPr sz="1710">
                <a:effectLst>
                  <a:outerShdw blurRad="36195" dist="36195" dir="2700000" rotWithShape="0">
                    <a:srgbClr val="000000"/>
                  </a:outerShdw>
                </a:effectLst>
                <a:latin typeface="Tahoma"/>
                <a:ea typeface="Tahoma"/>
                <a:cs typeface="Tahoma"/>
                <a:sym typeface="Tahoma"/>
              </a:defRPr>
            </a:pPr>
            <a:r>
              <a:t>Which, sadly, is entirely consistent with my analysis</a:t>
            </a:r>
          </a:p>
        </p:txBody>
      </p:sp>
      <p:sp>
        <p:nvSpPr>
          <p:cNvPr id="3460"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2" name="Rectangle 2"/>
          <p:cNvSpPr txBox="1">
            <a:spLocks noGrp="1"/>
          </p:cNvSpPr>
          <p:nvPr>
            <p:ph type="title"/>
          </p:nvPr>
        </p:nvSpPr>
        <p:spPr>
          <a:xfrm>
            <a:off x="304800" y="50799"/>
            <a:ext cx="8664129" cy="675219"/>
          </a:xfrm>
          <a:prstGeom prst="rect">
            <a:avLst/>
          </a:prstGeom>
        </p:spPr>
        <p:txBody>
          <a:bodyPr/>
          <a:lstStyle>
            <a:lvl1pPr>
              <a:defRPr sz="2200"/>
            </a:lvl1pPr>
          </a:lstStyle>
          <a:p>
            <a:r>
              <a:t>No article predicted near / mid term battery-powered air transports </a:t>
            </a:r>
          </a:p>
        </p:txBody>
      </p:sp>
      <p:sp>
        <p:nvSpPr>
          <p:cNvPr id="3463" name="Rectangle 3"/>
          <p:cNvSpPr txBox="1">
            <a:spLocks noGrp="1"/>
          </p:cNvSpPr>
          <p:nvPr>
            <p:ph type="body" idx="1"/>
          </p:nvPr>
        </p:nvSpPr>
        <p:spPr>
          <a:xfrm>
            <a:off x="176460" y="795305"/>
            <a:ext cx="8920808" cy="5368990"/>
          </a:xfrm>
          <a:prstGeom prst="rect">
            <a:avLst/>
          </a:prstGeom>
        </p:spPr>
        <p:txBody>
          <a:bodyPr/>
          <a:lstStyle/>
          <a:p>
            <a:pPr>
              <a:tabLst>
                <a:tab pos="342900" algn="l"/>
                <a:tab pos="685800" algn="l"/>
                <a:tab pos="1143000" algn="l"/>
                <a:tab pos="1600200" algn="l"/>
              </a:tabLst>
            </a:pPr>
            <a:r>
              <a:t>The most enthusiastic articles instead dwelt on possible opportunities for</a:t>
            </a:r>
          </a:p>
          <a:p>
            <a:pPr>
              <a:tabLst>
                <a:tab pos="342900" algn="l"/>
                <a:tab pos="685800" algn="l"/>
                <a:tab pos="1143000" algn="l"/>
                <a:tab pos="1600200" algn="l"/>
              </a:tabLst>
              <a:defRPr sz="700"/>
            </a:pPr>
            <a:endParaRPr/>
          </a:p>
          <a:p>
            <a:pPr>
              <a:tabLst>
                <a:tab pos="342900" algn="l"/>
                <a:tab pos="685800" algn="l"/>
                <a:tab pos="1143000" algn="l"/>
                <a:tab pos="1600200" algn="l"/>
              </a:tabLst>
            </a:pPr>
            <a:r>
              <a:t>	small short-hop aircraft and / or</a:t>
            </a:r>
          </a:p>
          <a:p>
            <a:pPr marL="0" lvl="1" indent="640896">
              <a:buSzTx/>
              <a:buNone/>
              <a:tabLst>
                <a:tab pos="342900" algn="l"/>
                <a:tab pos="685800" algn="l"/>
                <a:tab pos="1143000" algn="l"/>
                <a:tab pos="1600200" algn="l"/>
              </a:tabLst>
              <a:defRPr sz="700"/>
            </a:pPr>
            <a:endParaRPr/>
          </a:p>
          <a:p>
            <a:pPr>
              <a:tabLst>
                <a:tab pos="342900" algn="l"/>
                <a:tab pos="685800" algn="l"/>
                <a:tab pos="1143000" algn="l"/>
                <a:tab pos="1600200" algn="l"/>
              </a:tabLst>
            </a:pPr>
            <a:r>
              <a:t>		immensely less cost-constrained corporate executive jets</a:t>
            </a:r>
          </a:p>
          <a:p>
            <a:pPr marL="0" lvl="1" indent="640896">
              <a:buSzTx/>
              <a:buNone/>
              <a:tabLst>
                <a:tab pos="342900" algn="l"/>
                <a:tab pos="685800" algn="l"/>
                <a:tab pos="1143000" algn="l"/>
                <a:tab pos="1600200" algn="l"/>
              </a:tabLst>
              <a:defRPr sz="1300"/>
            </a:pPr>
            <a:endParaRPr/>
          </a:p>
          <a:p>
            <a:pPr>
              <a:tabLst>
                <a:tab pos="342900" algn="l"/>
                <a:tab pos="685800" algn="l"/>
                <a:tab pos="1143000" algn="l"/>
                <a:tab pos="1600200" algn="l"/>
              </a:tabLst>
            </a:pPr>
            <a:r>
              <a:t>With commercial passenger / cargo aircraft predicted to be ~ </a:t>
            </a:r>
            <a:r>
              <a:rPr>
                <a:solidFill>
                  <a:srgbClr val="FBC901"/>
                </a:solidFill>
              </a:rPr>
              <a:t>30-50 years in the future</a:t>
            </a:r>
            <a:r>
              <a:t>,</a:t>
            </a:r>
          </a:p>
          <a:p>
            <a:pPr>
              <a:tabLst>
                <a:tab pos="342900" algn="l"/>
                <a:tab pos="685800" algn="l"/>
                <a:tab pos="1143000" algn="l"/>
                <a:tab pos="1600200" algn="l"/>
              </a:tabLst>
              <a:defRPr sz="700"/>
            </a:pPr>
            <a:endParaRPr/>
          </a:p>
          <a:p>
            <a:pPr>
              <a:tabLst>
                <a:tab pos="342900" algn="l"/>
                <a:tab pos="685800" algn="l"/>
                <a:tab pos="1143000" algn="l"/>
                <a:tab pos="1600200" algn="l"/>
              </a:tabLst>
            </a:pPr>
            <a:r>
              <a:t>	based on their need for revolutionary &amp; thus unpredictable battery breakthroughs </a:t>
            </a:r>
          </a:p>
          <a:p>
            <a:pPr marL="0" lvl="1" indent="640896">
              <a:buSzTx/>
              <a:buNone/>
              <a:tabLst>
                <a:tab pos="342900" algn="l"/>
                <a:tab pos="685800" algn="l"/>
                <a:tab pos="1143000" algn="l"/>
                <a:tab pos="1600200" algn="l"/>
              </a:tabLst>
            </a:pPr>
            <a:endParaRPr/>
          </a:p>
          <a:p>
            <a:pPr>
              <a:tabLst>
                <a:tab pos="342900" algn="l"/>
                <a:tab pos="685800" algn="l"/>
                <a:tab pos="1143000" algn="l"/>
                <a:tab pos="1600200" algn="l"/>
              </a:tabLst>
            </a:pPr>
            <a:r>
              <a:t>In fact, as described in my note set: </a:t>
            </a:r>
            <a:r>
              <a:rPr b="1"/>
              <a:t>Biomass and Biofuels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t>
            </a:r>
          </a:p>
          <a:p>
            <a:pPr>
              <a:tabLst/>
              <a:defRPr sz="1900"/>
            </a:pPr>
            <a:endParaRPr/>
          </a:p>
          <a:p>
            <a:pPr algn="ctr">
              <a:tabLst/>
              <a:defRPr b="1">
                <a:solidFill>
                  <a:srgbClr val="FBC901"/>
                </a:solidFill>
              </a:defRPr>
            </a:pPr>
            <a:r>
              <a:rPr sz="2000"/>
              <a:t>A much more plausible near term path to green aviation</a:t>
            </a:r>
            <a:r>
              <a:t> </a:t>
            </a:r>
          </a:p>
          <a:p>
            <a:pPr marL="0" lvl="1" indent="640896" algn="ctr">
              <a:buSzTx/>
              <a:buNone/>
              <a:tabLst/>
              <a:defRPr sz="700" b="1">
                <a:solidFill>
                  <a:srgbClr val="FBC901"/>
                </a:solidFill>
              </a:defRPr>
            </a:pPr>
            <a:endParaRPr/>
          </a:p>
          <a:p>
            <a:pPr algn="ctr">
              <a:tabLst/>
              <a:defRPr b="1"/>
            </a:pPr>
            <a:r>
              <a:rPr sz="2000">
                <a:solidFill>
                  <a:srgbClr val="FBC901"/>
                </a:solidFill>
              </a:rPr>
              <a:t>is the development of affordable biofuels</a:t>
            </a:r>
            <a:r>
              <a:t> </a:t>
            </a:r>
          </a:p>
          <a:p>
            <a:pPr marL="0" lvl="2" indent="1085850" algn="ctr">
              <a:buSzTx/>
              <a:buNone/>
              <a:tabLst/>
              <a:defRPr sz="700" b="1"/>
            </a:pPr>
            <a:endParaRPr/>
          </a:p>
          <a:p>
            <a:pPr algn="ctr">
              <a:tabLst/>
              <a:defRPr sz="2000" b="1">
                <a:solidFill>
                  <a:srgbClr val="FBC901"/>
                </a:solidFill>
              </a:defRPr>
            </a:pPr>
            <a:r>
              <a:t>which, while their burning still releases greenhouse gases,</a:t>
            </a:r>
          </a:p>
          <a:p>
            <a:pPr marL="0" lvl="3" indent="1577339" algn="ctr">
              <a:buSzTx/>
              <a:buNone/>
              <a:tabLst/>
              <a:defRPr sz="700" b="1">
                <a:solidFill>
                  <a:srgbClr val="FBC901"/>
                </a:solidFill>
              </a:defRPr>
            </a:pPr>
            <a:endParaRPr/>
          </a:p>
          <a:p>
            <a:pPr algn="ctr">
              <a:tabLst/>
              <a:defRPr sz="2000" b="1">
                <a:solidFill>
                  <a:srgbClr val="FBC901"/>
                </a:solidFill>
              </a:defRPr>
            </a:pPr>
            <a:r>
              <a:t>are net carbon neutral over their entire lifecycle </a:t>
            </a:r>
            <a:r>
              <a:rPr baseline="31999"/>
              <a:t>1</a:t>
            </a:r>
          </a:p>
        </p:txBody>
      </p:sp>
      <p:sp>
        <p:nvSpPr>
          <p:cNvPr id="3464" name="Rectangle 5"/>
          <p:cNvSpPr txBox="1"/>
          <p:nvPr/>
        </p:nvSpPr>
        <p:spPr>
          <a:xfrm>
            <a:off x="228600" y="6596505"/>
            <a:ext cx="8733035"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1) https://www.greenbiz.com/article/heres-what-it-will-take-get-aviation-biofuels-ground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6" name="Picture 5" descr="Picture 5"/>
          <p:cNvPicPr>
            <a:picLocks noChangeAspect="1"/>
          </p:cNvPicPr>
          <p:nvPr/>
        </p:nvPicPr>
        <p:blipFill>
          <a:blip r:embed="rId2"/>
          <a:srcRect b="26915"/>
          <a:stretch>
            <a:fillRect/>
          </a:stretch>
        </p:blipFill>
        <p:spPr>
          <a:xfrm>
            <a:off x="3143250" y="85960"/>
            <a:ext cx="2876550" cy="422041"/>
          </a:xfrm>
          <a:prstGeom prst="rect">
            <a:avLst/>
          </a:prstGeom>
          <a:ln w="12700">
            <a:miter lim="400000"/>
          </a:ln>
        </p:spPr>
      </p:pic>
      <p:sp>
        <p:nvSpPr>
          <p:cNvPr id="3467" name="Rectangle 3"/>
          <p:cNvSpPr txBox="1"/>
          <p:nvPr/>
        </p:nvSpPr>
        <p:spPr>
          <a:xfrm>
            <a:off x="205482" y="584200"/>
            <a:ext cx="8733036" cy="567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700" b="0">
                <a:solidFill>
                  <a:srgbClr val="FFFFFF"/>
                </a:solidFill>
                <a:effectLst>
                  <a:outerShdw blurRad="38100" dist="38100" dir="2700000" rotWithShape="0">
                    <a:srgbClr val="000000"/>
                  </a:outerShdw>
                </a:effectLst>
                <a:latin typeface="+mn-lt"/>
                <a:ea typeface="+mn-ea"/>
                <a:cs typeface="+mn-cs"/>
                <a:sym typeface="Arial"/>
              </a:defRPr>
            </a:pPr>
            <a:r>
              <a:rPr b="1"/>
              <a:t>World's Largest All-Electric Aircraft Ready for First Flight</a:t>
            </a:r>
          </a:p>
          <a:p>
            <a:pPr algn="ctr">
              <a:defRPr sz="1700" b="0">
                <a:solidFill>
                  <a:srgbClr val="FFFFFF"/>
                </a:solidFill>
                <a:effectLst>
                  <a:outerShdw blurRad="38100" dist="38100" dir="2700000" rotWithShape="0">
                    <a:srgbClr val="000000"/>
                  </a:outerShdw>
                </a:effectLst>
                <a:latin typeface="+mn-lt"/>
                <a:ea typeface="+mn-ea"/>
                <a:cs typeface="+mn-cs"/>
                <a:sym typeface="Arial"/>
              </a:defRPr>
            </a:pPr>
            <a:r>
              <a:rPr sz="1600"/>
              <a:t>The Guardian, 27 May 2020 </a:t>
            </a:r>
            <a:r>
              <a:rPr sz="1600" baseline="31999"/>
              <a:t>1</a:t>
            </a:r>
          </a:p>
        </p:txBody>
      </p:sp>
      <p:pic>
        <p:nvPicPr>
          <p:cNvPr id="3468" name="Image" descr="Image"/>
          <p:cNvPicPr>
            <a:picLocks noChangeAspect="1"/>
          </p:cNvPicPr>
          <p:nvPr/>
        </p:nvPicPr>
        <p:blipFill>
          <a:blip r:embed="rId3"/>
          <a:stretch>
            <a:fillRect/>
          </a:stretch>
        </p:blipFill>
        <p:spPr>
          <a:xfrm>
            <a:off x="3032829" y="1227953"/>
            <a:ext cx="3078341" cy="1308199"/>
          </a:xfrm>
          <a:prstGeom prst="rect">
            <a:avLst/>
          </a:prstGeom>
          <a:ln w="12700">
            <a:miter lim="400000"/>
          </a:ln>
        </p:spPr>
      </p:pic>
      <p:sp>
        <p:nvSpPr>
          <p:cNvPr id="3469" name="Rectangle 3"/>
          <p:cNvSpPr txBox="1"/>
          <p:nvPr/>
        </p:nvSpPr>
        <p:spPr>
          <a:xfrm>
            <a:off x="88007" y="2698574"/>
            <a:ext cx="8987036" cy="36079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400"/>
              </a:spcBef>
              <a:defRPr i="1">
                <a:solidFill>
                  <a:srgbClr val="FFFFFF"/>
                </a:solidFill>
                <a:effectLst>
                  <a:outerShdw blurRad="38100" dist="38100" dir="2700000" rotWithShape="0">
                    <a:srgbClr val="000000"/>
                  </a:outerShdw>
                </a:effectLst>
                <a:latin typeface="+mn-lt"/>
                <a:ea typeface="+mn-ea"/>
                <a:cs typeface="+mn-cs"/>
                <a:sym typeface="Arial"/>
              </a:defRPr>
            </a:pPr>
            <a:r>
              <a:t>"Can carry nine passengers . . . range of 100 miles"</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Its commercial application is likely feeding rural passengers into main hub airports</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passengers within ~ 50 miles may just drive into the hub airport</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Plane's success thus likely depends on transporting passengers from ~50-200 miles out</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to allow for air traffic delays &amp; weather diversions, international regulations </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require that aircraft be able to stay airborne for at least an extra 30-45 minutes </a:t>
            </a:r>
            <a:r>
              <a:rPr baseline="31999"/>
              <a:t>2</a:t>
            </a:r>
          </a:p>
          <a:p>
            <a:pPr lvl="1">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To maintain such a reserve, </a:t>
            </a:r>
            <a:r>
              <a:rPr b="1"/>
              <a:t>this plane</a:t>
            </a:r>
            <a:r>
              <a:t> might be limited to routes </a:t>
            </a:r>
            <a:r>
              <a:rPr b="1"/>
              <a:t>well under</a:t>
            </a:r>
            <a:r>
              <a:t> 100 miles</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BC901"/>
                </a:solidFill>
                <a:effectLst>
                  <a:outerShdw blurRad="38100" dist="38100" dir="2700000" rotWithShape="0">
                    <a:srgbClr val="000000"/>
                  </a:outerShdw>
                </a:effectLst>
                <a:latin typeface="+mn-lt"/>
                <a:ea typeface="+mn-ea"/>
                <a:cs typeface="+mn-cs"/>
                <a:sym typeface="Arial"/>
              </a:defRPr>
            </a:pPr>
            <a:r>
              <a:t>Commercial viability thus likely requires at least doubling its range (</a:t>
            </a:r>
            <a:r>
              <a:rPr b="1"/>
              <a:t>&amp;</a:t>
            </a:r>
            <a:r>
              <a:t> passenger load)</a:t>
            </a:r>
          </a:p>
        </p:txBody>
      </p:sp>
      <p:sp>
        <p:nvSpPr>
          <p:cNvPr id="3470" name="Rectangle 5"/>
          <p:cNvSpPr txBox="1"/>
          <p:nvPr/>
        </p:nvSpPr>
        <p:spPr>
          <a:xfrm>
            <a:off x="228600" y="6444105"/>
            <a:ext cx="8733035" cy="391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100" b="0" i="1">
                <a:solidFill>
                  <a:srgbClr val="059797"/>
                </a:solidFill>
                <a:effectLst>
                  <a:outerShdw blurRad="38100" dist="38100" dir="2700000" rotWithShape="0">
                    <a:srgbClr val="000000"/>
                  </a:outerShdw>
                </a:effectLst>
                <a:latin typeface="+mn-lt"/>
                <a:ea typeface="+mn-ea"/>
                <a:cs typeface="+mn-cs"/>
                <a:sym typeface="Arial"/>
              </a:defRPr>
            </a:pPr>
            <a:r>
              <a:t>1) https://www.theguardian.com/world/2020/may/27/worlds-largest-all-electric-aircraft-set-for-first-flight?CMP=Share_iOSApp_Other </a:t>
            </a:r>
            <a:br/>
            <a:r>
              <a:t>2)  https://aviation.stackexchange.com/questions/3740/what-are-the-icao-fuel-reserve-requirements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2" name="Rectangle 2"/>
          <p:cNvSpPr txBox="1">
            <a:spLocks noGrp="1"/>
          </p:cNvSpPr>
          <p:nvPr>
            <p:ph type="title"/>
          </p:nvPr>
        </p:nvSpPr>
        <p:spPr>
          <a:xfrm>
            <a:off x="304800" y="25399"/>
            <a:ext cx="8534400" cy="675219"/>
          </a:xfrm>
          <a:prstGeom prst="rect">
            <a:avLst/>
          </a:prstGeom>
        </p:spPr>
        <p:txBody>
          <a:bodyPr/>
          <a:lstStyle/>
          <a:p>
            <a:pPr>
              <a:defRPr sz="2200"/>
            </a:pPr>
            <a:r>
              <a:t>Versus the possibility of </a:t>
            </a:r>
            <a:r>
              <a:rPr b="1">
                <a:solidFill>
                  <a:srgbClr val="FBC901"/>
                </a:solidFill>
              </a:rPr>
              <a:t>Electric Shipping:</a:t>
            </a:r>
            <a:r>
              <a:t> </a:t>
            </a:r>
          </a:p>
        </p:txBody>
      </p:sp>
      <p:sp>
        <p:nvSpPr>
          <p:cNvPr id="3473" name="Rectangle 3"/>
          <p:cNvSpPr txBox="1">
            <a:spLocks noGrp="1"/>
          </p:cNvSpPr>
          <p:nvPr>
            <p:ph type="body" idx="1"/>
          </p:nvPr>
        </p:nvSpPr>
        <p:spPr>
          <a:xfrm>
            <a:off x="139700" y="820706"/>
            <a:ext cx="9024541" cy="5706926"/>
          </a:xfrm>
          <a:prstGeom prst="rect">
            <a:avLst/>
          </a:prstGeom>
        </p:spPr>
        <p:txBody>
          <a:bodyPr/>
          <a:lstStyle/>
          <a:p>
            <a:pPr>
              <a:tabLst/>
            </a:pPr>
            <a:r>
              <a:t>As noted above, shipping produces ~ 1% of our greenhouse gas emissions</a:t>
            </a:r>
          </a:p>
          <a:p>
            <a:pPr>
              <a:tabLst/>
              <a:defRPr sz="700"/>
            </a:pPr>
            <a:endParaRPr/>
          </a:p>
          <a:p>
            <a:pPr marL="0" lvl="1" indent="640896">
              <a:buSzTx/>
              <a:buNone/>
              <a:tabLst/>
            </a:pPr>
            <a:r>
              <a:t>Further, burning many of our rawest grades of fossil fuel, </a:t>
            </a:r>
          </a:p>
          <a:p>
            <a:pPr marL="0" lvl="1" indent="640896">
              <a:buSzTx/>
              <a:buNone/>
              <a:tabLst/>
              <a:defRPr sz="700"/>
            </a:pPr>
            <a:endParaRPr/>
          </a:p>
          <a:p>
            <a:pPr marL="0" lvl="2" indent="1085850">
              <a:buSzTx/>
              <a:buNone/>
              <a:tabLst/>
            </a:pPr>
            <a:r>
              <a:t>it produces some our most health &amp; environmentally damaging emissions</a:t>
            </a:r>
          </a:p>
          <a:p>
            <a:pPr>
              <a:tabLst/>
              <a:defRPr sz="1100"/>
            </a:pPr>
            <a:endParaRPr/>
          </a:p>
          <a:p>
            <a:pPr>
              <a:tabLst/>
            </a:pPr>
            <a:r>
              <a:t>Which has prompted recent calls to curb and / or tax such emissions</a:t>
            </a:r>
          </a:p>
          <a:p>
            <a:pPr>
              <a:tabLst/>
              <a:defRPr sz="900"/>
            </a:pPr>
            <a:endParaRPr/>
          </a:p>
          <a:p>
            <a:pPr>
              <a:tabLst/>
              <a:defRPr>
                <a:latin typeface="Tahoma"/>
                <a:ea typeface="Tahoma"/>
                <a:cs typeface="Tahoma"/>
                <a:sym typeface="Tahoma"/>
              </a:defRPr>
            </a:pPr>
            <a:r>
              <a:t>Thus, as again cited and linked from this note set's </a:t>
            </a:r>
            <a:r>
              <a:rPr u="sng">
                <a:solidFill>
                  <a:srgbClr val="00CCFF"/>
                </a:solidFill>
                <a:uFill>
                  <a:solidFill>
                    <a:srgbClr val="00CCFF"/>
                  </a:solidFill>
                </a:uFill>
                <a:hlinkClick r:id="rId2"/>
              </a:rPr>
              <a:t>Resource Webpage</a:t>
            </a:r>
            <a:r>
              <a:t>, </a:t>
            </a:r>
          </a:p>
          <a:p>
            <a:pPr>
              <a:tabLst/>
              <a:defRPr sz="700">
                <a:latin typeface="Tahoma"/>
                <a:ea typeface="Tahoma"/>
                <a:cs typeface="Tahoma"/>
                <a:sym typeface="Tahoma"/>
              </a:defRPr>
            </a:pPr>
            <a:endParaRPr/>
          </a:p>
          <a:p>
            <a:pPr marL="0" lvl="2" indent="457200">
              <a:buSzTx/>
              <a:buNone/>
              <a:tabLst/>
              <a:defRPr>
                <a:latin typeface="Tahoma"/>
                <a:ea typeface="Tahoma"/>
                <a:cs typeface="Tahoma"/>
                <a:sym typeface="Tahoma"/>
              </a:defRPr>
            </a:pPr>
            <a:r>
              <a:t>I found a number of articles discussing alternate ways of powering ships</a:t>
            </a:r>
          </a:p>
          <a:p>
            <a:pPr marL="0" lvl="1" indent="228600">
              <a:buSzTx/>
              <a:buNone/>
              <a:tabLst/>
              <a:defRPr sz="1100">
                <a:latin typeface="Tahoma"/>
                <a:ea typeface="Tahoma"/>
                <a:cs typeface="Tahoma"/>
                <a:sym typeface="Tahoma"/>
              </a:defRPr>
            </a:pPr>
            <a:endParaRPr/>
          </a:p>
          <a:p>
            <a:pPr>
              <a:tabLst/>
              <a:defRPr>
                <a:latin typeface="Tahoma"/>
                <a:ea typeface="Tahoma"/>
                <a:cs typeface="Tahoma"/>
                <a:sym typeface="Tahoma"/>
              </a:defRPr>
            </a:pPr>
            <a:r>
              <a:t>Most such articles focussed on just tweaking today's fossil-fuel engines</a:t>
            </a:r>
          </a:p>
          <a:p>
            <a:pPr>
              <a:tabLst/>
              <a:defRPr sz="700">
                <a:latin typeface="Tahoma"/>
                <a:ea typeface="Tahoma"/>
                <a:cs typeface="Tahoma"/>
                <a:sym typeface="Tahoma"/>
              </a:defRPr>
            </a:pPr>
            <a:endParaRPr/>
          </a:p>
          <a:p>
            <a:pPr marL="0" lvl="2" indent="457200">
              <a:buSzTx/>
              <a:buNone/>
              <a:tabLst/>
              <a:defRPr>
                <a:latin typeface="Tahoma"/>
                <a:ea typeface="Tahoma"/>
                <a:cs typeface="Tahoma"/>
                <a:sym typeface="Tahoma"/>
              </a:defRPr>
            </a:pPr>
            <a:r>
              <a:t>But a few articles went on to mention</a:t>
            </a:r>
            <a:r>
              <a:rPr b="1"/>
              <a:t> </a:t>
            </a:r>
            <a:r>
              <a:rPr b="1">
                <a:solidFill>
                  <a:srgbClr val="FBC901"/>
                </a:solidFill>
              </a:rPr>
              <a:t>solar, wind or even nuclear power</a:t>
            </a:r>
            <a:endParaRPr>
              <a:solidFill>
                <a:srgbClr val="FBC901"/>
              </a:solidFill>
            </a:endParaRPr>
          </a:p>
          <a:p>
            <a:pPr marL="0" lvl="2" indent="457200">
              <a:buSzTx/>
              <a:buNone/>
              <a:tabLst/>
              <a:defRPr sz="700">
                <a:latin typeface="Tahoma"/>
                <a:ea typeface="Tahoma"/>
                <a:cs typeface="Tahoma"/>
                <a:sym typeface="Tahoma"/>
              </a:defRPr>
            </a:pPr>
            <a:endParaRPr>
              <a:solidFill>
                <a:srgbClr val="FBC901"/>
              </a:solidFill>
            </a:endParaRPr>
          </a:p>
          <a:p>
            <a:pPr marL="0" lvl="4" indent="914400">
              <a:buSzTx/>
              <a:buNone/>
              <a:tabLst/>
              <a:defRPr>
                <a:latin typeface="Tahoma"/>
                <a:ea typeface="Tahoma"/>
                <a:cs typeface="Tahoma"/>
                <a:sym typeface="Tahoma"/>
              </a:defRPr>
            </a:pPr>
            <a:r>
              <a:t>None, however, discussed the possibilty of battery-powered ships</a:t>
            </a:r>
          </a:p>
          <a:p>
            <a:pPr marL="0" lvl="4" indent="914400">
              <a:buSzTx/>
              <a:buNone/>
              <a:tabLst/>
              <a:defRPr sz="1200">
                <a:latin typeface="Tahoma"/>
                <a:ea typeface="Tahoma"/>
                <a:cs typeface="Tahoma"/>
                <a:sym typeface="Tahoma"/>
              </a:defRPr>
            </a:pPr>
            <a:endParaRPr/>
          </a:p>
          <a:p>
            <a:pPr algn="ctr">
              <a:tabLst/>
              <a:defRPr b="1">
                <a:latin typeface="Tahoma"/>
                <a:ea typeface="Tahoma"/>
                <a:cs typeface="Tahoma"/>
                <a:sym typeface="Tahoma"/>
              </a:defRPr>
            </a:pPr>
            <a:r>
              <a:t>So it's again time to invoke this website's name: WeCanFigureThisOut</a:t>
            </a:r>
          </a:p>
        </p:txBody>
      </p:sp>
      <p:sp>
        <p:nvSpPr>
          <p:cNvPr id="3474" name="Rectangle 5"/>
          <p:cNvSpPr txBox="1"/>
          <p:nvPr/>
        </p:nvSpPr>
        <p:spPr>
          <a:xfrm>
            <a:off x="304800" y="6584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6" name="Rectangle 5"/>
          <p:cNvSpPr txBox="1"/>
          <p:nvPr/>
        </p:nvSpPr>
        <p:spPr>
          <a:xfrm>
            <a:off x="304800" y="64064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Left: https://www.limos4.com/blog/european-cruising-largest-cruise-ships-in-2016</a:t>
            </a:r>
            <a:br/>
            <a:r>
              <a:t>Right: http://www.shipspotting.com/gallery/photo.php?lid=2536561</a:t>
            </a:r>
          </a:p>
        </p:txBody>
      </p:sp>
      <p:sp>
        <p:nvSpPr>
          <p:cNvPr id="3477" name="Rectangle 2"/>
          <p:cNvSpPr txBox="1">
            <a:spLocks noGrp="1"/>
          </p:cNvSpPr>
          <p:nvPr>
            <p:ph type="title"/>
          </p:nvPr>
        </p:nvSpPr>
        <p:spPr>
          <a:xfrm>
            <a:off x="304800" y="25399"/>
            <a:ext cx="8534400" cy="675219"/>
          </a:xfrm>
          <a:prstGeom prst="rect">
            <a:avLst/>
          </a:prstGeom>
        </p:spPr>
        <p:txBody>
          <a:bodyPr/>
          <a:lstStyle>
            <a:lvl1pPr>
              <a:defRPr sz="2200"/>
            </a:lvl1pPr>
          </a:lstStyle>
          <a:p>
            <a:r>
              <a:t>What do these large modern ships have in common?</a:t>
            </a:r>
          </a:p>
        </p:txBody>
      </p:sp>
      <p:sp>
        <p:nvSpPr>
          <p:cNvPr id="3478" name="Rectangle 3"/>
          <p:cNvSpPr txBox="1">
            <a:spLocks noGrp="1"/>
          </p:cNvSpPr>
          <p:nvPr>
            <p:ph type="body" idx="1"/>
          </p:nvPr>
        </p:nvSpPr>
        <p:spPr>
          <a:xfrm>
            <a:off x="304800" y="2370105"/>
            <a:ext cx="8782943" cy="3990276"/>
          </a:xfrm>
          <a:prstGeom prst="rect">
            <a:avLst/>
          </a:prstGeom>
        </p:spPr>
        <p:txBody>
          <a:bodyPr/>
          <a:lstStyle/>
          <a:p>
            <a:pPr>
              <a:tabLst/>
            </a:pPr>
            <a:r>
              <a:t>Having crammed on top ever more stateroom decks or layers of cargo containers:</a:t>
            </a:r>
          </a:p>
          <a:p>
            <a:pPr>
              <a:tabLst/>
              <a:defRPr sz="700"/>
            </a:pPr>
            <a:endParaRPr/>
          </a:p>
          <a:p>
            <a:pPr algn="ctr">
              <a:tabLst/>
              <a:defRPr b="1">
                <a:solidFill>
                  <a:srgbClr val="FBC901"/>
                </a:solidFill>
              </a:defRPr>
            </a:pPr>
            <a:r>
              <a:t>These ships are incredibly top heavy, and to prevent capsizing</a:t>
            </a:r>
          </a:p>
          <a:p>
            <a:pPr marL="0" lvl="1" indent="640896" algn="ctr">
              <a:buSzTx/>
              <a:buNone/>
              <a:tabLst/>
              <a:defRPr sz="700"/>
            </a:pPr>
            <a:endParaRPr/>
          </a:p>
          <a:p>
            <a:pPr algn="ctr">
              <a:tabLst/>
              <a:defRPr b="1">
                <a:solidFill>
                  <a:srgbClr val="FBC901"/>
                </a:solidFill>
              </a:defRPr>
            </a:pPr>
            <a:r>
              <a:t>they NEED low offsetting weight</a:t>
            </a:r>
          </a:p>
          <a:p>
            <a:pPr>
              <a:tabLst/>
              <a:defRPr sz="700"/>
            </a:pPr>
            <a:endParaRPr/>
          </a:p>
          <a:p>
            <a:pPr>
              <a:tabLst/>
            </a:pPr>
            <a:r>
              <a:t>Below their waterlines, beneath that income-producing upper deck space: </a:t>
            </a:r>
          </a:p>
          <a:p>
            <a:pPr>
              <a:tabLst/>
              <a:defRPr sz="700"/>
            </a:pPr>
            <a:endParaRPr/>
          </a:p>
          <a:p>
            <a:pPr marL="0" lvl="1" indent="640896">
              <a:buSzTx/>
              <a:buNone/>
              <a:tabLst/>
              <a:defRPr b="1">
                <a:solidFill>
                  <a:srgbClr val="FBC901"/>
                </a:solidFill>
              </a:defRPr>
            </a:pPr>
            <a:r>
              <a:t>Batteries might supply that weight while powering such ships</a:t>
            </a:r>
          </a:p>
          <a:p>
            <a:pPr marL="0" lvl="1" indent="640896">
              <a:buSzTx/>
              <a:buNone/>
              <a:tabLst/>
              <a:defRPr sz="900"/>
            </a:pPr>
            <a:endParaRPr/>
          </a:p>
          <a:p>
            <a:pPr>
              <a:tabLst/>
            </a:pPr>
            <a:r>
              <a:t>But in contrast to aircraft, </a:t>
            </a:r>
            <a:r>
              <a:rPr b="1"/>
              <a:t>you wouldn't need light batteries</a:t>
            </a:r>
            <a:r>
              <a:t>, such as Li-Ion's</a:t>
            </a:r>
          </a:p>
          <a:p>
            <a:pPr>
              <a:tabLst/>
              <a:defRPr sz="700"/>
            </a:pPr>
            <a:endParaRPr/>
          </a:p>
          <a:p>
            <a:pPr marL="0" lvl="1" indent="640896">
              <a:buSzTx/>
              <a:buNone/>
              <a:tabLst/>
            </a:pPr>
            <a:r>
              <a:t>You'd instead want normal or even exceptionally heavy batteries</a:t>
            </a:r>
          </a:p>
          <a:p>
            <a:pPr>
              <a:tabLst/>
              <a:defRPr sz="900"/>
            </a:pPr>
            <a:endParaRPr/>
          </a:p>
          <a:p>
            <a:pPr algn="ctr">
              <a:tabLst/>
              <a:defRPr b="1"/>
            </a:pPr>
            <a:r>
              <a:t>But below those waterlines, is there enough space for enough batteries?</a:t>
            </a:r>
          </a:p>
        </p:txBody>
      </p:sp>
      <p:grpSp>
        <p:nvGrpSpPr>
          <p:cNvPr id="3481" name="Group"/>
          <p:cNvGrpSpPr/>
          <p:nvPr/>
        </p:nvGrpSpPr>
        <p:grpSpPr>
          <a:xfrm>
            <a:off x="219909" y="906825"/>
            <a:ext cx="8662775" cy="1214076"/>
            <a:chOff x="0" y="0"/>
            <a:chExt cx="8662774" cy="1214075"/>
          </a:xfrm>
        </p:grpSpPr>
        <p:pic>
          <p:nvPicPr>
            <p:cNvPr id="3479" name="largest_cruise_ships_5.jpg" descr="largest_cruise_ships_5.jpg"/>
            <p:cNvPicPr>
              <a:picLocks noChangeAspect="1"/>
            </p:cNvPicPr>
            <p:nvPr/>
          </p:nvPicPr>
          <p:blipFill>
            <a:blip r:embed="rId2"/>
            <a:srcRect l="1759" t="29794" r="1759" b="6685"/>
            <a:stretch>
              <a:fillRect/>
            </a:stretch>
          </p:blipFill>
          <p:spPr>
            <a:xfrm>
              <a:off x="0" y="0"/>
              <a:ext cx="3743222" cy="1213893"/>
            </a:xfrm>
            <a:prstGeom prst="rect">
              <a:avLst/>
            </a:prstGeom>
            <a:ln w="12700" cap="flat">
              <a:noFill/>
              <a:miter lim="400000"/>
            </a:ln>
            <a:effectLst/>
          </p:spPr>
        </p:pic>
        <p:pic>
          <p:nvPicPr>
            <p:cNvPr id="3480" name="bNDaRPbKDviC_tN8g7TbdWxSxpKXOGI-AdOKawg5c3qWWbzvfVWwjQ_rvenBxLhsTSyFNwE76w9PBEr0t3s3bDfMTv1g-8OCb9i09SlS.jpg" descr="bNDaRPbKDviC_tN8g7TbdWxSxpKXOGI-AdOKawg5c3qWWbzvfVWwjQ_rvenBxLhsTSyFNwE76w9PBEr0t3s3bDfMTv1g-8OCb9i09SlS.jpg"/>
            <p:cNvPicPr>
              <a:picLocks noChangeAspect="1"/>
            </p:cNvPicPr>
            <p:nvPr/>
          </p:nvPicPr>
          <p:blipFill>
            <a:blip r:embed="rId3"/>
            <a:srcRect t="30697" b="33984"/>
            <a:stretch>
              <a:fillRect/>
            </a:stretch>
          </p:blipFill>
          <p:spPr>
            <a:xfrm>
              <a:off x="4079368" y="0"/>
              <a:ext cx="4583407" cy="1214076"/>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 name="Rectangle 5"/>
          <p:cNvSpPr txBox="1"/>
          <p:nvPr/>
        </p:nvSpPr>
        <p:spPr>
          <a:xfrm>
            <a:off x="7205414" y="2928140"/>
            <a:ext cx="1786186" cy="619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Figures and data from) https://en.wikipedia.org/wiki/Panamax</a:t>
            </a:r>
          </a:p>
        </p:txBody>
      </p:sp>
      <p:sp>
        <p:nvSpPr>
          <p:cNvPr id="3484" name="Rectangle 2"/>
          <p:cNvSpPr txBox="1">
            <a:spLocks noGrp="1"/>
          </p:cNvSpPr>
          <p:nvPr>
            <p:ph type="title"/>
          </p:nvPr>
        </p:nvSpPr>
        <p:spPr>
          <a:xfrm>
            <a:off x="304800" y="-50801"/>
            <a:ext cx="8534400" cy="675219"/>
          </a:xfrm>
          <a:prstGeom prst="rect">
            <a:avLst/>
          </a:prstGeom>
        </p:spPr>
        <p:txBody>
          <a:bodyPr/>
          <a:lstStyle>
            <a:lvl1pPr>
              <a:defRPr sz="2200"/>
            </a:lvl1pPr>
          </a:lstStyle>
          <a:p>
            <a:r>
              <a:t>To answer that question, we need to figure out two things:</a:t>
            </a:r>
          </a:p>
        </p:txBody>
      </p:sp>
      <p:sp>
        <p:nvSpPr>
          <p:cNvPr id="3485" name="Rectangle 3"/>
          <p:cNvSpPr txBox="1">
            <a:spLocks noGrp="1"/>
          </p:cNvSpPr>
          <p:nvPr>
            <p:ph type="body" sz="half" idx="1"/>
          </p:nvPr>
        </p:nvSpPr>
        <p:spPr>
          <a:xfrm>
            <a:off x="152400" y="617506"/>
            <a:ext cx="8977759" cy="1890727"/>
          </a:xfrm>
          <a:prstGeom prst="rect">
            <a:avLst/>
          </a:prstGeom>
        </p:spPr>
        <p:txBody>
          <a:bodyPr/>
          <a:lstStyle/>
          <a:p>
            <a:pPr algn="ctr">
              <a:tabLst/>
              <a:defRPr b="1"/>
            </a:pPr>
            <a:r>
              <a:t>The typical below waterline volume of such modern megaships</a:t>
            </a:r>
          </a:p>
          <a:p>
            <a:pPr algn="ctr">
              <a:tabLst/>
              <a:defRPr sz="700"/>
            </a:pPr>
            <a:endParaRPr/>
          </a:p>
          <a:p>
            <a:pPr algn="ctr">
              <a:tabLst/>
              <a:defRPr b="1"/>
            </a:pPr>
            <a:r>
              <a:t>The energy needed to power such ships through the long legs of their voyage</a:t>
            </a:r>
          </a:p>
          <a:p>
            <a:pPr algn="ctr">
              <a:tabLst/>
              <a:defRPr sz="900" b="1"/>
            </a:pPr>
            <a:endParaRPr/>
          </a:p>
          <a:p>
            <a:pPr>
              <a:tabLst/>
            </a:pPr>
            <a:r>
              <a:t>Despite ship diversity, below waterline volume is often limited by a single consideration:</a:t>
            </a:r>
          </a:p>
          <a:p>
            <a:pPr>
              <a:tabLst/>
              <a:defRPr sz="700"/>
            </a:pPr>
            <a:endParaRPr/>
          </a:p>
          <a:p>
            <a:pPr algn="ctr">
              <a:tabLst/>
            </a:pPr>
            <a:r>
              <a:t>Retaining the option of someday using the </a:t>
            </a:r>
            <a:r>
              <a:rPr b="1"/>
              <a:t>Panama Canal</a:t>
            </a:r>
          </a:p>
        </p:txBody>
      </p:sp>
      <p:sp>
        <p:nvSpPr>
          <p:cNvPr id="3486" name="Rectangle 3"/>
          <p:cNvSpPr txBox="1"/>
          <p:nvPr/>
        </p:nvSpPr>
        <p:spPr>
          <a:xfrm>
            <a:off x="158557" y="3929802"/>
            <a:ext cx="8860632" cy="2792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The Canal's older locks accommodate hulls with length x width x draft of: </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290m x 32m x 12m</a:t>
            </a:r>
            <a:r>
              <a:t> which defines the so-called </a:t>
            </a:r>
            <a:r>
              <a:rPr b="1">
                <a:solidFill>
                  <a:srgbClr val="FBC901"/>
                </a:solidFill>
              </a:rPr>
              <a:t>Panamax</a:t>
            </a:r>
            <a:r>
              <a:t> class of ship</a:t>
            </a:r>
          </a:p>
          <a:p>
            <a:pPr lvl="1" indent="640896">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The Canal's new (2016) locks accommodate hulls with length x width x draft of:</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366m x 51m x 15m</a:t>
            </a:r>
            <a:r>
              <a:t>, which is called the </a:t>
            </a:r>
            <a:r>
              <a:rPr b="1">
                <a:solidFill>
                  <a:srgbClr val="FBC901"/>
                </a:solidFill>
              </a:rPr>
              <a:t>New Panamax or Neopanamax</a:t>
            </a:r>
            <a:r>
              <a:t> class </a:t>
            </a:r>
            <a:r>
              <a:rPr baseline="31999"/>
              <a:t>1</a:t>
            </a:r>
          </a:p>
          <a:p>
            <a:pPr lvl="1" indent="640896">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Crudely approximating those below deck spaces as simple rectangular boxes:</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b="1"/>
              <a:t>Panamax =&gt; 111,360 m</a:t>
            </a:r>
            <a:r>
              <a:rPr b="1" baseline="31999"/>
              <a:t>3</a:t>
            </a:r>
            <a:r>
              <a:t>		</a:t>
            </a:r>
            <a:r>
              <a:rPr b="1"/>
              <a:t>Neopanamax =&gt; 279,990 m</a:t>
            </a:r>
            <a:r>
              <a:rPr b="1" baseline="31999"/>
              <a:t>3</a:t>
            </a:r>
          </a:p>
        </p:txBody>
      </p:sp>
      <p:grpSp>
        <p:nvGrpSpPr>
          <p:cNvPr id="3489" name="Group"/>
          <p:cNvGrpSpPr/>
          <p:nvPr/>
        </p:nvGrpSpPr>
        <p:grpSpPr>
          <a:xfrm>
            <a:off x="2279650" y="2524473"/>
            <a:ext cx="4618447" cy="1291030"/>
            <a:chOff x="0" y="0"/>
            <a:chExt cx="4618446" cy="1291028"/>
          </a:xfrm>
        </p:grpSpPr>
        <p:pic>
          <p:nvPicPr>
            <p:cNvPr id="3487" name="Image" descr="Image"/>
            <p:cNvPicPr>
              <a:picLocks noChangeAspect="1"/>
            </p:cNvPicPr>
            <p:nvPr/>
          </p:nvPicPr>
          <p:blipFill>
            <a:blip r:embed="rId2"/>
            <a:stretch>
              <a:fillRect/>
            </a:stretch>
          </p:blipFill>
          <p:spPr>
            <a:xfrm>
              <a:off x="0" y="0"/>
              <a:ext cx="1919098" cy="1291029"/>
            </a:xfrm>
            <a:prstGeom prst="rect">
              <a:avLst/>
            </a:prstGeom>
            <a:ln w="12700" cap="flat">
              <a:noFill/>
              <a:miter lim="400000"/>
            </a:ln>
            <a:effectLst/>
          </p:spPr>
        </p:pic>
        <p:pic>
          <p:nvPicPr>
            <p:cNvPr id="3488" name="Image" descr="Image"/>
            <p:cNvPicPr>
              <a:picLocks noChangeAspect="1"/>
            </p:cNvPicPr>
            <p:nvPr/>
          </p:nvPicPr>
          <p:blipFill>
            <a:blip r:embed="rId3"/>
            <a:stretch>
              <a:fillRect/>
            </a:stretch>
          </p:blipFill>
          <p:spPr>
            <a:xfrm>
              <a:off x="2679700" y="0"/>
              <a:ext cx="1938747" cy="1291029"/>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 name="Rectangle 5"/>
          <p:cNvSpPr txBox="1"/>
          <p:nvPr/>
        </p:nvSpPr>
        <p:spPr>
          <a:xfrm>
            <a:off x="304800" y="5969634"/>
            <a:ext cx="8534400" cy="904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https://newatlas.com/most-powerful-diesel-engine-in-the-world/3263/    </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http://www.dieselduck.info/machine/01%20prime%20movers/2007%20Wartsila%20engines%20for%20panamax%20containerships.pdf</a:t>
            </a:r>
            <a:br/>
            <a:r>
              <a:t>3) https://www.chinaimportal.com/blog/how-long-does-it-take-to-ship-from-china/ </a:t>
            </a:r>
            <a:br/>
            <a:r>
              <a:rPr>
                <a:latin typeface="Times Roman"/>
                <a:ea typeface="Times Roman"/>
                <a:cs typeface="Times Roman"/>
                <a:sym typeface="Times Roman"/>
              </a:rPr>
              <a:t>4) </a:t>
            </a:r>
            <a:r>
              <a:t>https://www.theodmgroup.com/calculating-container-shipping-time/ </a:t>
            </a:r>
          </a:p>
        </p:txBody>
      </p:sp>
      <p:sp>
        <p:nvSpPr>
          <p:cNvPr id="3492" name="Rectangle 2"/>
          <p:cNvSpPr txBox="1">
            <a:spLocks noGrp="1"/>
          </p:cNvSpPr>
          <p:nvPr>
            <p:ph type="title"/>
          </p:nvPr>
        </p:nvSpPr>
        <p:spPr>
          <a:xfrm>
            <a:off x="304800" y="-25401"/>
            <a:ext cx="8534400" cy="675219"/>
          </a:xfrm>
          <a:prstGeom prst="rect">
            <a:avLst/>
          </a:prstGeom>
        </p:spPr>
        <p:txBody>
          <a:bodyPr/>
          <a:lstStyle>
            <a:lvl1pPr defTabSz="905255">
              <a:defRPr sz="2178">
                <a:effectLst>
                  <a:outerShdw blurRad="37719" dist="37719" dir="2700000" rotWithShape="0">
                    <a:srgbClr val="000000"/>
                  </a:outerShdw>
                </a:effectLst>
              </a:defRPr>
            </a:lvl1pPr>
          </a:lstStyle>
          <a:p>
            <a:r>
              <a:t>Next: Energy to move such a ship from China to the U.S. or Europe?</a:t>
            </a:r>
          </a:p>
        </p:txBody>
      </p:sp>
      <p:sp>
        <p:nvSpPr>
          <p:cNvPr id="3493" name="Rectangle 3"/>
          <p:cNvSpPr txBox="1">
            <a:spLocks noGrp="1"/>
          </p:cNvSpPr>
          <p:nvPr>
            <p:ph type="body" idx="1"/>
          </p:nvPr>
        </p:nvSpPr>
        <p:spPr>
          <a:xfrm>
            <a:off x="127000" y="681006"/>
            <a:ext cx="8982572" cy="5147632"/>
          </a:xfrm>
          <a:prstGeom prst="rect">
            <a:avLst/>
          </a:prstGeom>
        </p:spPr>
        <p:txBody>
          <a:bodyPr/>
          <a:lstStyle/>
          <a:p>
            <a:pPr defTabSz="877823">
              <a:tabLst/>
              <a:defRPr sz="1727">
                <a:effectLst>
                  <a:outerShdw blurRad="36576" dist="36576" dir="2700000" rotWithShape="0">
                    <a:srgbClr val="000000"/>
                  </a:outerShdw>
                </a:effectLst>
              </a:defRPr>
            </a:pPr>
            <a:r>
              <a:t>I found two sources giving the peak power of megaship diesel engines:</a:t>
            </a:r>
          </a:p>
          <a:p>
            <a:pPr defTabSz="877823">
              <a:tabLst/>
              <a:defRPr sz="576">
                <a:effectLst>
                  <a:outerShdw blurRad="36576" dist="36576" dir="2700000" rotWithShape="0">
                    <a:srgbClr val="000000"/>
                  </a:outerShdw>
                </a:effectLst>
              </a:defRPr>
            </a:pPr>
            <a:endParaRPr/>
          </a:p>
          <a:p>
            <a:pPr marL="0" lvl="1" indent="615260" defTabSz="877823">
              <a:buSzTx/>
              <a:buNone/>
              <a:tabLst/>
              <a:defRPr sz="1727">
                <a:effectLst>
                  <a:outerShdw blurRad="36576" dist="36576" dir="2700000" rotWithShape="0">
                    <a:srgbClr val="000000"/>
                  </a:outerShdw>
                </a:effectLst>
              </a:defRPr>
            </a:pPr>
            <a:r>
              <a:t>An exceptionally large 2004 engine produced up to 110 khp =&gt; 86 MW </a:t>
            </a:r>
            <a:r>
              <a:rPr baseline="31999"/>
              <a:t>1</a:t>
            </a:r>
          </a:p>
          <a:p>
            <a:pPr marL="0" lvl="1" indent="615260" defTabSz="877823">
              <a:buSzTx/>
              <a:buNone/>
              <a:tabLst/>
              <a:defRPr sz="576">
                <a:effectLst>
                  <a:outerShdw blurRad="36576" dist="36576" dir="2700000" rotWithShape="0">
                    <a:srgbClr val="000000"/>
                  </a:outerShdw>
                </a:effectLst>
              </a:defRPr>
            </a:pPr>
            <a:endParaRPr baseline="31999"/>
          </a:p>
          <a:p>
            <a:pPr marL="0" lvl="1" indent="615260" defTabSz="877823">
              <a:buSzTx/>
              <a:buNone/>
              <a:tabLst/>
              <a:defRPr sz="1727">
                <a:effectLst>
                  <a:outerShdw blurRad="36576" dist="36576" dir="2700000" rotWithShape="0">
                    <a:srgbClr val="000000"/>
                  </a:outerShdw>
                </a:effectLst>
              </a:defRPr>
            </a:pPr>
            <a:r>
              <a:t>A broad 2007 study cited container ship engine powers of 22 - 54 MW </a:t>
            </a:r>
            <a:r>
              <a:rPr baseline="31999"/>
              <a:t>2</a:t>
            </a:r>
          </a:p>
          <a:p>
            <a:pPr marL="0" lvl="1" indent="615260" defTabSz="877823">
              <a:buSzTx/>
              <a:buNone/>
              <a:tabLst/>
              <a:defRPr sz="1056">
                <a:effectLst>
                  <a:outerShdw blurRad="36576" dist="36576" dir="2700000" rotWithShape="0">
                    <a:srgbClr val="000000"/>
                  </a:outerShdw>
                </a:effectLst>
              </a:defRPr>
            </a:pPr>
            <a:endParaRPr baseline="31999"/>
          </a:p>
          <a:p>
            <a:pPr defTabSz="877823">
              <a:tabLst/>
              <a:defRPr sz="1727">
                <a:effectLst>
                  <a:outerShdw blurRad="36576" dist="36576" dir="2700000" rotWithShape="0">
                    <a:srgbClr val="000000"/>
                  </a:outerShdw>
                </a:effectLst>
              </a:defRPr>
            </a:pPr>
            <a:r>
              <a:t>Container and cruise ships have since grown very significantly in size, </a:t>
            </a:r>
          </a:p>
          <a:p>
            <a:pPr defTabSz="877823">
              <a:tabLst/>
              <a:defRPr sz="576">
                <a:effectLst>
                  <a:outerShdw blurRad="36576" dist="36576" dir="2700000" rotWithShape="0">
                    <a:srgbClr val="000000"/>
                  </a:outerShdw>
                </a:effectLst>
              </a:defRPr>
            </a:pPr>
            <a:endParaRPr/>
          </a:p>
          <a:p>
            <a:pPr marL="0" lvl="1" indent="615260" defTabSz="877823">
              <a:buSzTx/>
              <a:buNone/>
              <a:tabLst/>
              <a:defRPr sz="1727">
                <a:effectLst>
                  <a:outerShdw blurRad="36576" dist="36576" dir="2700000" rotWithShape="0">
                    <a:srgbClr val="000000"/>
                  </a:outerShdw>
                </a:effectLst>
              </a:defRPr>
            </a:pPr>
            <a:r>
              <a:t>but during most of their voyage engines may operate at more like 50% power, </a:t>
            </a:r>
          </a:p>
          <a:p>
            <a:pPr marL="0" lvl="1" indent="615260" defTabSz="877823">
              <a:buSzTx/>
              <a:buNone/>
              <a:tabLst/>
              <a:defRPr sz="576">
                <a:effectLst>
                  <a:outerShdw blurRad="36576" dist="36576" dir="2700000" rotWithShape="0">
                    <a:srgbClr val="000000"/>
                  </a:outerShdw>
                </a:effectLst>
              </a:defRPr>
            </a:pPr>
            <a:endParaRPr/>
          </a:p>
          <a:p>
            <a:pPr marL="0" lvl="2" indent="1042416" defTabSz="877823">
              <a:buSzTx/>
              <a:buNone/>
              <a:tabLst/>
              <a:defRPr sz="1727">
                <a:effectLst>
                  <a:outerShdw blurRad="36576" dist="36576" dir="2700000" rotWithShape="0">
                    <a:srgbClr val="000000"/>
                  </a:outerShdw>
                </a:effectLst>
              </a:defRPr>
            </a:pPr>
            <a:r>
              <a:t>so let's estimate a new ship's trip-average power as </a:t>
            </a:r>
            <a:r>
              <a:rPr b="1">
                <a:solidFill>
                  <a:srgbClr val="FBC901"/>
                </a:solidFill>
              </a:rPr>
              <a:t>~ 50 MW = 50,000 kW</a:t>
            </a:r>
          </a:p>
          <a:p>
            <a:pPr marL="0" lvl="1" indent="615260" defTabSz="877823">
              <a:buSzTx/>
              <a:buNone/>
              <a:tabLst/>
              <a:defRPr sz="1056">
                <a:effectLst>
                  <a:outerShdw blurRad="36576" dist="36576" dir="2700000" rotWithShape="0">
                    <a:srgbClr val="000000"/>
                  </a:outerShdw>
                </a:effectLst>
              </a:defRPr>
            </a:pPr>
            <a:endParaRPr b="1">
              <a:solidFill>
                <a:srgbClr val="FBC901"/>
              </a:solidFill>
            </a:endParaRPr>
          </a:p>
          <a:p>
            <a:pPr defTabSz="877823">
              <a:tabLst/>
              <a:defRPr sz="1727">
                <a:effectLst>
                  <a:outerShdw blurRad="36576" dist="36576" dir="2700000" rotWithShape="0">
                    <a:srgbClr val="000000"/>
                  </a:outerShdw>
                </a:effectLst>
              </a:defRPr>
            </a:pPr>
            <a:r>
              <a:t>Which must then be multiplied by the duration of the trip:</a:t>
            </a:r>
          </a:p>
          <a:p>
            <a:pPr defTabSz="877823">
              <a:tabLst/>
              <a:defRPr sz="576">
                <a:effectLst>
                  <a:outerShdw blurRad="36576" dist="36576" dir="2700000" rotWithShape="0">
                    <a:srgbClr val="000000"/>
                  </a:outerShdw>
                </a:effectLst>
              </a:defRPr>
            </a:pPr>
            <a:endParaRPr/>
          </a:p>
          <a:p>
            <a:pPr marL="0" lvl="1" indent="615260" defTabSz="877823">
              <a:buSzTx/>
              <a:buNone/>
              <a:tabLst/>
              <a:defRPr sz="1727">
                <a:effectLst>
                  <a:outerShdw blurRad="36576" dist="36576" dir="2700000" rotWithShape="0">
                    <a:srgbClr val="000000"/>
                  </a:outerShdw>
                </a:effectLst>
              </a:defRPr>
            </a:pPr>
            <a:r>
              <a:t>Sources give trip length China to US as 20-35 days vs. ~ 30 days to Europe </a:t>
            </a:r>
            <a:r>
              <a:rPr baseline="31999"/>
              <a:t>3, 4</a:t>
            </a:r>
          </a:p>
          <a:p>
            <a:pPr marL="0" lvl="1" indent="615260" defTabSz="877823">
              <a:buSzTx/>
              <a:buNone/>
              <a:tabLst/>
              <a:defRPr sz="1056">
                <a:effectLst>
                  <a:outerShdw blurRad="36576" dist="36576" dir="2700000" rotWithShape="0">
                    <a:srgbClr val="000000"/>
                  </a:outerShdw>
                </a:effectLst>
              </a:defRPr>
            </a:pPr>
            <a:endParaRPr baseline="31999"/>
          </a:p>
          <a:p>
            <a:pPr defTabSz="877823">
              <a:tabLst/>
              <a:defRPr sz="1727">
                <a:effectLst>
                  <a:outerShdw blurRad="36576" dist="36576" dir="2700000" rotWithShape="0">
                    <a:srgbClr val="000000"/>
                  </a:outerShdw>
                </a:effectLst>
              </a:defRPr>
            </a:pPr>
            <a:r>
              <a:t>Using 30 days, energy required = 50,000 kW x 30 x 24 hours = </a:t>
            </a:r>
            <a:r>
              <a:rPr b="1">
                <a:solidFill>
                  <a:srgbClr val="FBC901"/>
                </a:solidFill>
              </a:rPr>
              <a:t>36,000,000 kW-hr</a:t>
            </a:r>
          </a:p>
          <a:p>
            <a:pPr defTabSz="877823">
              <a:tabLst/>
              <a:defRPr sz="1056">
                <a:effectLst>
                  <a:outerShdw blurRad="36576" dist="36576" dir="2700000" rotWithShape="0">
                    <a:srgbClr val="000000"/>
                  </a:outerShdw>
                </a:effectLst>
              </a:defRPr>
            </a:pPr>
            <a:endParaRPr b="1">
              <a:solidFill>
                <a:srgbClr val="FBC901"/>
              </a:solidFill>
            </a:endParaRPr>
          </a:p>
          <a:p>
            <a:pPr defTabSz="877823">
              <a:tabLst/>
              <a:defRPr sz="1727">
                <a:effectLst>
                  <a:outerShdw blurRad="36576" dist="36576" dir="2700000" rotWithShape="0">
                    <a:srgbClr val="000000"/>
                  </a:outerShdw>
                </a:effectLst>
              </a:defRPr>
            </a:pPr>
            <a:r>
              <a:t>From the Energy Storage Cross Comparison table shown a dozen or so slides above: </a:t>
            </a:r>
          </a:p>
          <a:p>
            <a:pPr defTabSz="877823">
              <a:tabLst/>
              <a:defRPr sz="672">
                <a:effectLst>
                  <a:outerShdw blurRad="36576" dist="36576" dir="2700000" rotWithShape="0">
                    <a:srgbClr val="000000"/>
                  </a:outerShdw>
                </a:effectLst>
              </a:defRPr>
            </a:pPr>
            <a:endParaRPr/>
          </a:p>
          <a:p>
            <a:pPr algn="ctr" defTabSz="877823">
              <a:tabLst/>
              <a:defRPr sz="1727" b="1">
                <a:solidFill>
                  <a:srgbClr val="FBC901"/>
                </a:solidFill>
                <a:effectLst>
                  <a:outerShdw blurRad="36576" dist="36576" dir="2700000" rotWithShape="0">
                    <a:srgbClr val="000000"/>
                  </a:outerShdw>
                </a:effectLst>
              </a:defRPr>
            </a:pPr>
            <a:r>
              <a:t>Today's BEST experimental batteries store ~ 0.5 kW-h / kg or ~1.2 kW-h / liter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5" name="Rectangle 2"/>
          <p:cNvSpPr txBox="1">
            <a:spLocks noGrp="1"/>
          </p:cNvSpPr>
          <p:nvPr>
            <p:ph type="title"/>
          </p:nvPr>
        </p:nvSpPr>
        <p:spPr>
          <a:xfrm>
            <a:off x="304800" y="-25401"/>
            <a:ext cx="8534400" cy="675219"/>
          </a:xfrm>
          <a:prstGeom prst="rect">
            <a:avLst/>
          </a:prstGeom>
        </p:spPr>
        <p:txBody>
          <a:bodyPr/>
          <a:lstStyle>
            <a:lvl1pPr>
              <a:defRPr sz="2200"/>
            </a:lvl1pPr>
          </a:lstStyle>
          <a:p>
            <a:r>
              <a:t>From those data, to provide voyage-long power:</a:t>
            </a:r>
          </a:p>
        </p:txBody>
      </p:sp>
      <p:sp>
        <p:nvSpPr>
          <p:cNvPr id="3496" name="Rectangle 3"/>
          <p:cNvSpPr txBox="1">
            <a:spLocks noGrp="1"/>
          </p:cNvSpPr>
          <p:nvPr>
            <p:ph type="body" idx="1"/>
          </p:nvPr>
        </p:nvSpPr>
        <p:spPr>
          <a:xfrm>
            <a:off x="127000" y="706406"/>
            <a:ext cx="8991749" cy="6057765"/>
          </a:xfrm>
          <a:prstGeom prst="rect">
            <a:avLst/>
          </a:prstGeom>
        </p:spPr>
        <p:txBody>
          <a:bodyPr/>
          <a:lstStyle/>
          <a:p>
            <a:pPr defTabSz="868680">
              <a:tabLst/>
              <a:defRPr sz="1710">
                <a:effectLst>
                  <a:outerShdw blurRad="36195" dist="36195" dir="2700000" rotWithShape="0">
                    <a:srgbClr val="000000"/>
                  </a:outerShdw>
                </a:effectLst>
              </a:defRPr>
            </a:pPr>
            <a:r>
              <a:t>Such a ship would have to carry:  </a:t>
            </a:r>
            <a:r>
              <a:rPr b="1">
                <a:solidFill>
                  <a:srgbClr val="FBC901"/>
                </a:solidFill>
              </a:rPr>
              <a:t>72,000 tonnes of batteries</a:t>
            </a:r>
          </a:p>
          <a:p>
            <a:pPr algn="ctr" defTabSz="868680">
              <a:tabLst/>
              <a:defRPr sz="665" b="1">
                <a:solidFill>
                  <a:srgbClr val="FBC901"/>
                </a:solidFill>
                <a:effectLst>
                  <a:outerShdw blurRad="36195" dist="36195" dir="2700000" rotWithShape="0">
                    <a:srgbClr val="000000"/>
                  </a:outerShdw>
                </a:effectLst>
              </a:defRPr>
            </a:pPr>
            <a:endParaRPr b="1">
              <a:solidFill>
                <a:srgbClr val="FBC901"/>
              </a:solidFill>
            </a:endParaRPr>
          </a:p>
          <a:p>
            <a:pPr marL="0" lvl="3" indent="1498472" defTabSz="868680">
              <a:buSzTx/>
              <a:buNone/>
              <a:tabLst/>
              <a:defRPr sz="1710" b="1">
                <a:solidFill>
                  <a:srgbClr val="FBC901"/>
                </a:solidFill>
                <a:effectLst>
                  <a:outerShdw blurRad="36195" dist="36195" dir="2700000" rotWithShape="0">
                    <a:srgbClr val="000000"/>
                  </a:outerShdw>
                </a:effectLst>
              </a:defRPr>
            </a:pPr>
            <a:r>
              <a:rPr b="0">
                <a:solidFill>
                  <a:srgbClr val="FFFFFF"/>
                </a:solidFill>
              </a:rPr>
              <a:t>Which would occupy:	  </a:t>
            </a:r>
            <a:r>
              <a:t>30,000 cubic meters </a:t>
            </a:r>
          </a:p>
          <a:p>
            <a:pPr defTabSz="868680">
              <a:tabLst/>
              <a:defRPr sz="855" b="1">
                <a:solidFill>
                  <a:srgbClr val="FBC901"/>
                </a:solidFill>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But you would also need massive shelves on which to secure those batteries</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Plus intervening passages and / or overhead space to accommodate</a:t>
            </a:r>
          </a:p>
          <a:p>
            <a:pPr defTabSz="868680">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servicing, cooling, and wiring between those batteries </a:t>
            </a:r>
          </a:p>
          <a:p>
            <a:pPr defTabSz="868680">
              <a:tabLst/>
              <a:defRPr sz="950">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Suggesting that overall battery space might be more like </a:t>
            </a:r>
            <a:r>
              <a:rPr b="1">
                <a:solidFill>
                  <a:srgbClr val="FBC901"/>
                </a:solidFill>
              </a:rPr>
              <a:t>60,000 cubic meters</a:t>
            </a:r>
          </a:p>
          <a:p>
            <a:pPr defTabSz="868680">
              <a:tabLst/>
              <a:defRPr sz="855">
                <a:effectLst>
                  <a:outerShdw blurRad="36195" dist="36195" dir="2700000" rotWithShape="0">
                    <a:srgbClr val="000000"/>
                  </a:outerShdw>
                </a:effectLst>
              </a:defRPr>
            </a:pPr>
            <a:endParaRPr b="1">
              <a:solidFill>
                <a:srgbClr val="FBC901"/>
              </a:solidFill>
            </a:endParaRPr>
          </a:p>
          <a:p>
            <a:pPr defTabSz="868680">
              <a:tabLst/>
              <a:defRPr sz="1710">
                <a:effectLst>
                  <a:outerShdw blurRad="36195" dist="36195" dir="2700000" rotWithShape="0">
                    <a:srgbClr val="000000"/>
                  </a:outerShdw>
                </a:effectLst>
              </a:defRPr>
            </a:pPr>
            <a:r>
              <a:t>But looking back at our estimated below-waterline hull volumes:</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rPr b="1"/>
              <a:t>Panamax: 111,360 m</a:t>
            </a:r>
            <a:r>
              <a:rPr b="1" baseline="31999"/>
              <a:t>3</a:t>
            </a:r>
            <a:r>
              <a:t>		</a:t>
            </a:r>
            <a:r>
              <a:rPr b="1"/>
              <a:t>Neopanamax =&gt; 279,990 m</a:t>
            </a:r>
            <a:r>
              <a:rPr b="1" baseline="31999"/>
              <a:t>3</a:t>
            </a:r>
          </a:p>
          <a:p>
            <a:pPr marL="0" lvl="1" indent="608851" defTabSz="868680">
              <a:buSzTx/>
              <a:buNone/>
              <a:tabLst/>
              <a:defRPr sz="855">
                <a:effectLst>
                  <a:outerShdw blurRad="36195" dist="36195" dir="2700000" rotWithShape="0">
                    <a:srgbClr val="000000"/>
                  </a:outerShdw>
                </a:effectLst>
              </a:defRPr>
            </a:pPr>
            <a:endParaRPr b="1" baseline="31999"/>
          </a:p>
          <a:p>
            <a:pPr defTabSz="868680">
              <a:tabLst/>
              <a:defRPr sz="1710">
                <a:effectLst>
                  <a:outerShdw blurRad="36195" dist="36195" dir="2700000" rotWithShape="0">
                    <a:srgbClr val="000000"/>
                  </a:outerShdw>
                </a:effectLst>
              </a:defRPr>
            </a:pPr>
            <a:r>
              <a:t>So this scheme </a:t>
            </a:r>
            <a:r>
              <a:rPr b="1"/>
              <a:t>could</a:t>
            </a:r>
            <a:r>
              <a:t> </a:t>
            </a:r>
            <a:r>
              <a:rPr b="1"/>
              <a:t>work in a Panamax ship, and work easily in a Neopanamax ship</a:t>
            </a:r>
          </a:p>
          <a:p>
            <a:pPr defTabSz="868680">
              <a:tabLst/>
              <a:defRPr sz="665">
                <a:effectLst>
                  <a:outerShdw blurRad="36195" dist="36195" dir="2700000" rotWithShape="0">
                    <a:srgbClr val="000000"/>
                  </a:outerShdw>
                </a:effectLst>
              </a:defRPr>
            </a:pPr>
            <a:endParaRPr b="1"/>
          </a:p>
          <a:p>
            <a:pPr marL="0" lvl="1" indent="608851" defTabSz="868680">
              <a:buSzTx/>
              <a:buNone/>
              <a:tabLst/>
              <a:defRPr sz="1710">
                <a:effectLst>
                  <a:outerShdw blurRad="36195" dist="36195" dir="2700000" rotWithShape="0">
                    <a:srgbClr val="000000"/>
                  </a:outerShdw>
                </a:effectLst>
              </a:defRPr>
            </a:pPr>
            <a:r>
              <a:t>especially as electric motors are much more compact than diesel engines</a:t>
            </a:r>
          </a:p>
          <a:p>
            <a:pPr marL="0" lvl="1" indent="608851" defTabSz="868680">
              <a:buSzTx/>
              <a:buNone/>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and should thus fit easily in the remaining below-waterline space</a:t>
            </a:r>
          </a:p>
          <a:p>
            <a:pPr marL="0" lvl="2" indent="1031557" defTabSz="868680">
              <a:buSzTx/>
              <a:buNone/>
              <a:tabLst/>
              <a:defRPr sz="855">
                <a:effectLst>
                  <a:outerShdw blurRad="36195" dist="36195" dir="2700000" rotWithShape="0">
                    <a:srgbClr val="000000"/>
                  </a:outerShdw>
                </a:effectLst>
              </a:defRPr>
            </a:pPr>
            <a:endParaRPr/>
          </a:p>
          <a:p>
            <a:pPr algn="ctr" defTabSz="868680">
              <a:tabLst/>
              <a:defRPr sz="1710" b="1">
                <a:solidFill>
                  <a:srgbClr val="FBC901"/>
                </a:solidFill>
                <a:effectLst>
                  <a:outerShdw blurRad="36195" dist="36195" dir="2700000" rotWithShape="0">
                    <a:srgbClr val="000000"/>
                  </a:outerShdw>
                </a:effectLst>
              </a:defRPr>
            </a:pPr>
            <a:r>
              <a:t>Unlike battery-powered long-distance flight (calculated to now be wildly impractical), </a:t>
            </a:r>
          </a:p>
          <a:p>
            <a:pPr algn="ctr" defTabSz="868680">
              <a:tabLst/>
              <a:defRPr sz="665" b="1">
                <a:solidFill>
                  <a:srgbClr val="FBC901"/>
                </a:solidFill>
                <a:effectLst>
                  <a:outerShdw blurRad="36195" dist="36195" dir="2700000" rotWithShape="0">
                    <a:srgbClr val="000000"/>
                  </a:outerShdw>
                </a:effectLst>
              </a:defRPr>
            </a:pPr>
            <a:endParaRPr/>
          </a:p>
          <a:p>
            <a:pPr algn="ctr" defTabSz="868680">
              <a:tabLst/>
              <a:defRPr sz="1710" b="1">
                <a:solidFill>
                  <a:srgbClr val="FBC901"/>
                </a:solidFill>
                <a:effectLst>
                  <a:outerShdw blurRad="36195" dist="36195" dir="2700000" rotWithShape="0">
                    <a:srgbClr val="000000"/>
                  </a:outerShdw>
                </a:effectLst>
              </a:defRPr>
            </a:pPr>
            <a:r>
              <a:t>battery-powered long-distance shipping survives back-of-the-envelope analysis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8" name="Rectangle 5"/>
          <p:cNvSpPr txBox="1"/>
          <p:nvPr/>
        </p:nvSpPr>
        <p:spPr>
          <a:xfrm>
            <a:off x="25399" y="6431820"/>
            <a:ext cx="9093201"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https://about.bnef.com/blog/behind-scenes-take-lithium-ion-battery-prices/           2) https://en.wikipedia.org/wiki/Container_ship</a:t>
            </a:r>
            <a:br/>
            <a:r>
              <a:t>3) https://www.cheatsheet.com/culture/how-much-do-cruise-ships-cost.html/</a:t>
            </a:r>
          </a:p>
        </p:txBody>
      </p:sp>
      <p:sp>
        <p:nvSpPr>
          <p:cNvPr id="3499" name="Rectangle 2"/>
          <p:cNvSpPr txBox="1">
            <a:spLocks noGrp="1"/>
          </p:cNvSpPr>
          <p:nvPr>
            <p:ph type="title"/>
          </p:nvPr>
        </p:nvSpPr>
        <p:spPr>
          <a:xfrm>
            <a:off x="304800" y="-25401"/>
            <a:ext cx="8534400" cy="675219"/>
          </a:xfrm>
          <a:prstGeom prst="rect">
            <a:avLst/>
          </a:prstGeom>
        </p:spPr>
        <p:txBody>
          <a:bodyPr/>
          <a:lstStyle>
            <a:lvl1pPr>
              <a:defRPr sz="2200"/>
            </a:lvl1pPr>
          </a:lstStyle>
          <a:p>
            <a:r>
              <a:t>Then what's holding up electric shipping?</a:t>
            </a:r>
          </a:p>
        </p:txBody>
      </p:sp>
      <p:sp>
        <p:nvSpPr>
          <p:cNvPr id="3500" name="Rectangle 3"/>
          <p:cNvSpPr txBox="1">
            <a:spLocks noGrp="1"/>
          </p:cNvSpPr>
          <p:nvPr>
            <p:ph type="body" idx="1"/>
          </p:nvPr>
        </p:nvSpPr>
        <p:spPr>
          <a:xfrm>
            <a:off x="114300" y="706406"/>
            <a:ext cx="9042400" cy="5546788"/>
          </a:xfrm>
          <a:prstGeom prst="rect">
            <a:avLst/>
          </a:prstGeom>
        </p:spPr>
        <p:txBody>
          <a:bodyPr/>
          <a:lstStyle/>
          <a:p>
            <a:pPr defTabSz="886968">
              <a:tabLst/>
              <a:defRPr sz="1746">
                <a:effectLst>
                  <a:outerShdw blurRad="36957" dist="36957" dir="2700000" rotWithShape="0">
                    <a:srgbClr val="000000"/>
                  </a:outerShdw>
                </a:effectLst>
              </a:defRPr>
            </a:pPr>
            <a:r>
              <a:t>The most likely answer is, of course, economics</a:t>
            </a:r>
          </a:p>
          <a:p>
            <a:pPr defTabSz="886968">
              <a:tabLst/>
              <a:defRPr sz="873">
                <a:effectLst>
                  <a:outerShdw blurRad="36957" dist="36957" dir="2700000" rotWithShape="0">
                    <a:srgbClr val="000000"/>
                  </a:outerShdw>
                </a:effectLst>
              </a:defRPr>
            </a:pPr>
            <a:endParaRPr/>
          </a:p>
          <a:p>
            <a:pPr defTabSz="886968">
              <a:tabLst/>
              <a:defRPr sz="1746">
                <a:effectLst>
                  <a:outerShdw blurRad="36957" dist="36957" dir="2700000" rotWithShape="0">
                    <a:srgbClr val="000000"/>
                  </a:outerShdw>
                </a:effectLst>
              </a:defRPr>
            </a:pPr>
            <a:r>
              <a:t>Bloomberg New Energy Finance put 2018 Li-Ion battery cost at $175 / kW-h </a:t>
            </a:r>
            <a:r>
              <a:rPr baseline="31999"/>
              <a:t>1</a:t>
            </a:r>
          </a:p>
          <a:p>
            <a:pPr marL="0" lvl="1" indent="621669" defTabSz="886968">
              <a:buSzTx/>
              <a:buNone/>
              <a:tabLst/>
              <a:defRPr sz="679">
                <a:effectLst>
                  <a:outerShdw blurRad="36957" dist="36957" dir="2700000" rotWithShape="0">
                    <a:srgbClr val="000000"/>
                  </a:outerShdw>
                </a:effectLst>
              </a:defRPr>
            </a:pPr>
            <a:endParaRPr baseline="31999"/>
          </a:p>
          <a:p>
            <a:pPr defTabSz="886968">
              <a:tabLst>
                <a:tab pos="203200" algn="l"/>
                <a:tab pos="546100" algn="l"/>
                <a:tab pos="977900" algn="l"/>
                <a:tab pos="1320800" algn="l"/>
              </a:tabLst>
              <a:defRPr sz="1746">
                <a:effectLst>
                  <a:outerShdw blurRad="36957" dist="36957" dir="2700000" rotWithShape="0">
                    <a:srgbClr val="000000"/>
                  </a:outerShdw>
                </a:effectLst>
              </a:defRPr>
            </a:pPr>
            <a:r>
              <a:t>	So our hypothetical megaship, requiring a voyage long </a:t>
            </a:r>
            <a:r>
              <a:rPr b="1">
                <a:solidFill>
                  <a:srgbClr val="FBC901"/>
                </a:solidFill>
              </a:rPr>
              <a:t>36,000,000 kW-hr, </a:t>
            </a:r>
          </a:p>
          <a:p>
            <a:pPr marL="0" lvl="1" indent="621669" defTabSz="886968">
              <a:buSzTx/>
              <a:buNone/>
              <a:tabLst>
                <a:tab pos="203200" algn="l"/>
                <a:tab pos="546100" algn="l"/>
                <a:tab pos="977900" algn="l"/>
                <a:tab pos="1320800" algn="l"/>
              </a:tabLst>
              <a:defRPr sz="679">
                <a:effectLst>
                  <a:outerShdw blurRad="36957" dist="36957" dir="2700000" rotWithShape="0">
                    <a:srgbClr val="000000"/>
                  </a:outerShdw>
                </a:effectLst>
              </a:defRPr>
            </a:pPr>
            <a:endParaRPr b="1">
              <a:solidFill>
                <a:srgbClr val="FBC901"/>
              </a:solidFill>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rPr b="1">
                <a:solidFill>
                  <a:srgbClr val="FBC901"/>
                </a:solidFill>
              </a:rPr>
              <a:t>		</a:t>
            </a:r>
            <a:r>
              <a:t>might need as much as</a:t>
            </a:r>
            <a:r>
              <a:rPr b="1">
                <a:solidFill>
                  <a:srgbClr val="FBC901"/>
                </a:solidFill>
              </a:rPr>
              <a:t> 6.3 billion dollars in batteries</a:t>
            </a:r>
          </a:p>
          <a:p>
            <a:pPr marL="0" lvl="2" indent="1053274" defTabSz="886968">
              <a:buSzTx/>
              <a:buNone/>
              <a:tabLst>
                <a:tab pos="203200" algn="l"/>
                <a:tab pos="546100" algn="l"/>
                <a:tab pos="977900" algn="l"/>
                <a:tab pos="1320800" algn="l"/>
              </a:tabLst>
              <a:defRPr sz="679">
                <a:effectLst>
                  <a:outerShdw blurRad="36957" dist="36957" dir="2700000" rotWithShape="0">
                    <a:srgbClr val="000000"/>
                  </a:outerShdw>
                </a:effectLst>
              </a:defRPr>
            </a:pPr>
            <a:endParaRPr b="1">
              <a:solidFill>
                <a:srgbClr val="FBC901"/>
              </a:solidFill>
            </a:endParaRPr>
          </a:p>
          <a:p>
            <a:pPr marL="0" lvl="1" indent="621669" defTabSz="886968">
              <a:buSzTx/>
              <a:buNone/>
              <a:tabLst>
                <a:tab pos="203200" algn="l"/>
                <a:tab pos="546100" algn="l"/>
                <a:tab pos="977900" algn="l"/>
                <a:tab pos="1320800" algn="l"/>
              </a:tabLst>
              <a:defRPr sz="1746">
                <a:effectLst>
                  <a:outerShdw blurRad="36957" dist="36957" dir="2700000" rotWithShape="0">
                    <a:srgbClr val="000000"/>
                  </a:outerShdw>
                </a:effectLst>
              </a:defRPr>
            </a:pPr>
            <a:r>
              <a:rPr b="1">
                <a:solidFill>
                  <a:srgbClr val="FBC901"/>
                </a:solidFill>
              </a:rPr>
              <a:t>	</a:t>
            </a:r>
            <a:r>
              <a:t>(Which might need replacement every 5, 10, 15 years?)</a:t>
            </a:r>
          </a:p>
          <a:p>
            <a:pPr marL="0" lvl="1" indent="621669" defTabSz="886968">
              <a:buSzTx/>
              <a:buNone/>
              <a:tabLst>
                <a:tab pos="203200" algn="l"/>
                <a:tab pos="546100" algn="l"/>
                <a:tab pos="977900" algn="l"/>
                <a:tab pos="1320800" algn="l"/>
              </a:tabLst>
              <a:defRPr sz="873">
                <a:effectLst>
                  <a:outerShdw blurRad="36957" dist="36957" dir="2700000" rotWithShape="0">
                    <a:srgbClr val="000000"/>
                  </a:outerShdw>
                </a:effectLst>
              </a:defRPr>
            </a:pPr>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t>For today's fossil-fueled megaships I found sources giving total construction costs of:</a:t>
            </a:r>
          </a:p>
          <a:p>
            <a:pPr defTabSz="886968">
              <a:tabLst>
                <a:tab pos="203200" algn="l"/>
                <a:tab pos="546100" algn="l"/>
                <a:tab pos="977900" algn="l"/>
                <a:tab pos="1320800" algn="l"/>
              </a:tabLst>
              <a:defRPr sz="679">
                <a:effectLst>
                  <a:outerShdw blurRad="36957" dist="36957" dir="2700000" rotWithShape="0">
                    <a:srgbClr val="000000"/>
                  </a:outerShdw>
                </a:effectLst>
              </a:defRPr>
            </a:pPr>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t> 	- </a:t>
            </a:r>
            <a:r>
              <a:rPr b="1"/>
              <a:t>105 million dollars</a:t>
            </a:r>
            <a:r>
              <a:t> for a 12,000 container-capacity container ship </a:t>
            </a:r>
            <a:r>
              <a:rPr baseline="31999"/>
              <a:t>2</a:t>
            </a:r>
            <a:r>
              <a:t> </a:t>
            </a:r>
          </a:p>
          <a:p>
            <a:pPr marL="0" lvl="1" indent="621669" defTabSz="886968">
              <a:buSzTx/>
              <a:buNone/>
              <a:tabLst>
                <a:tab pos="203200" algn="l"/>
                <a:tab pos="546100" algn="l"/>
                <a:tab pos="977900" algn="l"/>
                <a:tab pos="1320800" algn="l"/>
              </a:tabLst>
              <a:defRPr sz="679">
                <a:effectLst>
                  <a:outerShdw blurRad="36957" dist="36957" dir="2700000" rotWithShape="0">
                    <a:srgbClr val="000000"/>
                  </a:outerShdw>
                </a:effectLst>
              </a:defRPr>
            </a:pPr>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t>		(today's container ships range up to 23,000 containers)</a:t>
            </a:r>
          </a:p>
          <a:p>
            <a:pPr marL="0" lvl="1" indent="621669" defTabSz="886968">
              <a:buSzTx/>
              <a:buNone/>
              <a:tabLst>
                <a:tab pos="203200" algn="l"/>
                <a:tab pos="546100" algn="l"/>
                <a:tab pos="977900" algn="l"/>
                <a:tab pos="1320800" algn="l"/>
              </a:tabLst>
              <a:defRPr sz="679">
                <a:effectLst>
                  <a:outerShdw blurRad="36957" dist="36957" dir="2700000" rotWithShape="0">
                    <a:srgbClr val="000000"/>
                  </a:outerShdw>
                </a:effectLst>
              </a:defRPr>
            </a:pPr>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t>	- Up to </a:t>
            </a:r>
            <a:r>
              <a:rPr b="1"/>
              <a:t>1.5 billion dollars</a:t>
            </a:r>
            <a:r>
              <a:t> for cruise ships (e.g., Royal Caribbean's Allure of the Seas) </a:t>
            </a:r>
            <a:r>
              <a:rPr baseline="31999"/>
              <a:t>3</a:t>
            </a:r>
          </a:p>
          <a:p>
            <a:pPr defTabSz="886968">
              <a:tabLst>
                <a:tab pos="203200" algn="l"/>
                <a:tab pos="546100" algn="l"/>
                <a:tab pos="977900" algn="l"/>
                <a:tab pos="1320800" algn="l"/>
              </a:tabLst>
              <a:defRPr sz="873">
                <a:effectLst>
                  <a:outerShdw blurRad="36957" dist="36957" dir="2700000" rotWithShape="0">
                    <a:srgbClr val="000000"/>
                  </a:outerShdw>
                </a:effectLst>
              </a:defRPr>
            </a:pPr>
            <a:endParaRPr baseline="31999"/>
          </a:p>
          <a:p>
            <a:pPr defTabSz="886968">
              <a:tabLst>
                <a:tab pos="203200" algn="l"/>
                <a:tab pos="546100" algn="l"/>
                <a:tab pos="977900" algn="l"/>
                <a:tab pos="1320800" algn="l"/>
              </a:tabLst>
              <a:defRPr sz="1746">
                <a:effectLst>
                  <a:outerShdw blurRad="36957" dist="36957" dir="2700000" rotWithShape="0">
                    <a:srgbClr val="000000"/>
                  </a:outerShdw>
                </a:effectLst>
              </a:defRPr>
            </a:pPr>
            <a:r>
              <a:t>So it sounds like cost is indeed the problem:</a:t>
            </a:r>
          </a:p>
          <a:p>
            <a:pPr marL="0" lvl="1" indent="621669" defTabSz="886968">
              <a:buSzTx/>
              <a:buNone/>
              <a:tabLst>
                <a:tab pos="203200" algn="l"/>
                <a:tab pos="546100" algn="l"/>
                <a:tab pos="977900" algn="l"/>
                <a:tab pos="1320800" algn="l"/>
              </a:tabLst>
              <a:defRPr sz="679">
                <a:effectLst>
                  <a:outerShdw blurRad="36957" dist="36957" dir="2700000" rotWithShape="0">
                    <a:srgbClr val="000000"/>
                  </a:outerShdw>
                </a:effectLst>
              </a:defRPr>
            </a:pPr>
            <a:endParaRPr/>
          </a:p>
          <a:p>
            <a:pPr defTabSz="886968">
              <a:tabLst>
                <a:tab pos="203200" algn="l"/>
                <a:tab pos="546100" algn="l"/>
                <a:tab pos="977900" algn="l"/>
                <a:tab pos="1320800" algn="l"/>
              </a:tabLst>
              <a:defRPr sz="1746">
                <a:effectLst>
                  <a:outerShdw blurRad="36957" dist="36957" dir="2700000" rotWithShape="0">
                    <a:srgbClr val="000000"/>
                  </a:outerShdw>
                </a:effectLst>
              </a:defRPr>
            </a:pPr>
            <a:r>
              <a:t>	</a:t>
            </a:r>
            <a:r>
              <a:rPr>
                <a:solidFill>
                  <a:srgbClr val="FBC901"/>
                </a:solidFill>
              </a:rPr>
              <a:t>Battery-powered container ships could cost as much as ~ 60X more to build</a:t>
            </a:r>
          </a:p>
          <a:p>
            <a:pPr marL="0" lvl="1" indent="621669" defTabSz="886968">
              <a:buSzTx/>
              <a:buNone/>
              <a:tabLst>
                <a:tab pos="203200" algn="l"/>
                <a:tab pos="546100" algn="l"/>
                <a:tab pos="977900" algn="l"/>
                <a:tab pos="1320800" algn="l"/>
              </a:tabLst>
              <a:defRPr sz="679">
                <a:solidFill>
                  <a:srgbClr val="FBC901"/>
                </a:solidFill>
                <a:effectLst>
                  <a:outerShdw blurRad="36957" dist="36957" dir="2700000" rotWithShape="0">
                    <a:srgbClr val="000000"/>
                  </a:outerShdw>
                </a:effectLst>
              </a:defRPr>
            </a:pPr>
            <a:endParaRPr>
              <a:solidFill>
                <a:srgbClr val="FBC901"/>
              </a:solidFill>
            </a:endParaRPr>
          </a:p>
          <a:p>
            <a:pPr defTabSz="886968">
              <a:tabLst>
                <a:tab pos="203200" algn="l"/>
                <a:tab pos="546100" algn="l"/>
                <a:tab pos="977900" algn="l"/>
                <a:tab pos="1320800" algn="l"/>
              </a:tabLst>
              <a:defRPr sz="1746">
                <a:solidFill>
                  <a:srgbClr val="FBC901"/>
                </a:solidFill>
                <a:effectLst>
                  <a:outerShdw blurRad="36957" dist="36957" dir="2700000" rotWithShape="0">
                    <a:srgbClr val="000000"/>
                  </a:outerShdw>
                </a:effectLst>
              </a:defRPr>
            </a:pPr>
            <a:r>
              <a:t>	Battery-powered cruise ships could cost as much as ~ 5X more to build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 name="Rectangle 5"/>
          <p:cNvSpPr txBox="1"/>
          <p:nvPr/>
        </p:nvSpPr>
        <p:spPr>
          <a:xfrm>
            <a:off x="304800" y="63937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https://oilprice.com/Alternative-Energy/Renewable-Energy/China-Launches-Worlds-First-All-Electric-Cargo-Ship.html</a:t>
            </a:r>
            <a:br/>
            <a:r>
              <a:t>2) https://en.wikipedia.org/wiki/Container_ship</a:t>
            </a:r>
          </a:p>
        </p:txBody>
      </p:sp>
      <p:sp>
        <p:nvSpPr>
          <p:cNvPr id="3503" name="Rectangle 2"/>
          <p:cNvSpPr txBox="1">
            <a:spLocks noGrp="1"/>
          </p:cNvSpPr>
          <p:nvPr>
            <p:ph type="title"/>
          </p:nvPr>
        </p:nvSpPr>
        <p:spPr>
          <a:xfrm>
            <a:off x="304800" y="76199"/>
            <a:ext cx="8534400" cy="429731"/>
          </a:xfrm>
          <a:prstGeom prst="rect">
            <a:avLst/>
          </a:prstGeom>
        </p:spPr>
        <p:txBody>
          <a:bodyPr/>
          <a:lstStyle>
            <a:lvl1pPr>
              <a:defRPr sz="2200"/>
            </a:lvl1pPr>
          </a:lstStyle>
          <a:p>
            <a:r>
              <a:t>Which explains why:</a:t>
            </a:r>
          </a:p>
        </p:txBody>
      </p:sp>
      <p:sp>
        <p:nvSpPr>
          <p:cNvPr id="3504" name="Rectangle 3"/>
          <p:cNvSpPr txBox="1">
            <a:spLocks noGrp="1"/>
          </p:cNvSpPr>
          <p:nvPr>
            <p:ph type="body" sz="quarter" idx="1"/>
          </p:nvPr>
        </p:nvSpPr>
        <p:spPr>
          <a:xfrm>
            <a:off x="203200" y="642906"/>
            <a:ext cx="8817323" cy="429730"/>
          </a:xfrm>
          <a:prstGeom prst="rect">
            <a:avLst/>
          </a:prstGeom>
        </p:spPr>
        <p:txBody>
          <a:bodyPr/>
          <a:lstStyle/>
          <a:p>
            <a:pPr>
              <a:tabLst/>
            </a:pPr>
            <a:r>
              <a:t>The claimed "World's Largest All Electric Cargo Ship" is this: </a:t>
            </a:r>
            <a:r>
              <a:rPr baseline="31999"/>
              <a:t>1</a:t>
            </a:r>
          </a:p>
        </p:txBody>
      </p:sp>
      <p:pic>
        <p:nvPicPr>
          <p:cNvPr id="3505" name="Image" descr="Image"/>
          <p:cNvPicPr>
            <a:picLocks noChangeAspect="1"/>
          </p:cNvPicPr>
          <p:nvPr/>
        </p:nvPicPr>
        <p:blipFill>
          <a:blip r:embed="rId2"/>
          <a:stretch>
            <a:fillRect/>
          </a:stretch>
        </p:blipFill>
        <p:spPr>
          <a:xfrm>
            <a:off x="1981007" y="1221713"/>
            <a:ext cx="5023052" cy="2098769"/>
          </a:xfrm>
          <a:prstGeom prst="rect">
            <a:avLst/>
          </a:prstGeom>
          <a:ln w="12700">
            <a:miter lim="400000"/>
          </a:ln>
        </p:spPr>
      </p:pic>
      <p:sp>
        <p:nvSpPr>
          <p:cNvPr id="3506" name="Rectangle 3"/>
          <p:cNvSpPr txBox="1"/>
          <p:nvPr/>
        </p:nvSpPr>
        <p:spPr>
          <a:xfrm>
            <a:off x="152400" y="3516772"/>
            <a:ext cx="9071323" cy="2706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tabLst>
                <a:tab pos="368300" algn="l"/>
                <a:tab pos="711200" algn="l"/>
                <a:tab pos="1054100" algn="l"/>
              </a:tabLst>
              <a:defRPr b="0">
                <a:solidFill>
                  <a:srgbClr val="FFFFFF"/>
                </a:solidFill>
                <a:effectLst>
                  <a:outerShdw blurRad="38100" dist="38100" dir="2700000" rotWithShape="0">
                    <a:srgbClr val="000000"/>
                  </a:outerShdw>
                </a:effectLst>
                <a:latin typeface="+mn-lt"/>
                <a:ea typeface="+mn-ea"/>
                <a:cs typeface="+mn-cs"/>
                <a:sym typeface="Arial"/>
              </a:defRPr>
            </a:pPr>
            <a:r>
              <a:t>Instead of carrying</a:t>
            </a:r>
            <a:r>
              <a:rPr b="1"/>
              <a:t> 12-20,000 containers, over 30 days, at 16-25 knots</a:t>
            </a:r>
            <a:r>
              <a:t> (18-29 mph)</a:t>
            </a:r>
            <a:r>
              <a:rPr baseline="31999"/>
              <a:t> 2</a:t>
            </a:r>
          </a:p>
          <a:p>
            <a:pPr>
              <a:spcBef>
                <a:spcPts val="400"/>
              </a:spcBef>
              <a:tabLst>
                <a:tab pos="368300" algn="l"/>
                <a:tab pos="711200" algn="l"/>
                <a:tab pos="10541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tabLst>
                <a:tab pos="368300" algn="l"/>
                <a:tab pos="711200" algn="l"/>
                <a:tab pos="1054100" algn="l"/>
              </a:tabLst>
              <a:defRPr b="0">
                <a:solidFill>
                  <a:srgbClr val="FFFFFF"/>
                </a:solidFill>
                <a:effectLst>
                  <a:outerShdw blurRad="38100" dist="38100" dir="2700000" rotWithShape="0">
                    <a:srgbClr val="000000"/>
                  </a:outerShdw>
                </a:effectLst>
                <a:latin typeface="+mn-lt"/>
                <a:ea typeface="+mn-ea"/>
                <a:cs typeface="+mn-cs"/>
                <a:sym typeface="Arial"/>
              </a:defRPr>
            </a:pPr>
            <a:r>
              <a:t>	this ship, launched by China in 2017, will carry "2,200 tons of cargo"</a:t>
            </a:r>
          </a:p>
          <a:p>
            <a:pPr>
              <a:spcBef>
                <a:spcPts val="400"/>
              </a:spcBef>
              <a:tabLst>
                <a:tab pos="368300" algn="l"/>
                <a:tab pos="711200" algn="l"/>
                <a:tab pos="10541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711200" algn="l"/>
                <a:tab pos="1054100" algn="l"/>
              </a:tabLst>
              <a:defRPr b="0">
                <a:solidFill>
                  <a:srgbClr val="FFFFFF"/>
                </a:solidFill>
                <a:effectLst>
                  <a:outerShdw blurRad="38100" dist="38100" dir="2700000" rotWithShape="0">
                    <a:srgbClr val="000000"/>
                  </a:outerShdw>
                </a:effectLst>
                <a:latin typeface="+mn-lt"/>
                <a:ea typeface="+mn-ea"/>
                <a:cs typeface="+mn-cs"/>
                <a:sym typeface="Arial"/>
              </a:defRPr>
            </a:pPr>
            <a:r>
              <a:t>		for a total of "</a:t>
            </a:r>
            <a:r>
              <a:rPr b="1">
                <a:solidFill>
                  <a:srgbClr val="FBC901"/>
                </a:solidFill>
              </a:rPr>
              <a:t>50 miles</a:t>
            </a:r>
            <a:r>
              <a:t> at a top speed of </a:t>
            </a:r>
            <a:r>
              <a:rPr b="1">
                <a:solidFill>
                  <a:srgbClr val="FBC901"/>
                </a:solidFill>
              </a:rPr>
              <a:t>8 miles per hour</a:t>
            </a:r>
            <a:r>
              <a:t>" </a:t>
            </a:r>
          </a:p>
          <a:p>
            <a:pPr lvl="1" indent="640896">
              <a:spcBef>
                <a:spcPts val="400"/>
              </a:spcBef>
              <a:tabLst>
                <a:tab pos="368300" algn="l"/>
                <a:tab pos="711200" algn="l"/>
                <a:tab pos="10541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368300" algn="l"/>
                <a:tab pos="711200" algn="l"/>
                <a:tab pos="10541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before needing a two hour battery recharge</a:t>
            </a:r>
            <a:r>
              <a:t> </a:t>
            </a:r>
            <a:r>
              <a:rPr baseline="31999"/>
              <a:t>2</a:t>
            </a:r>
          </a:p>
          <a:p>
            <a:pPr lvl="1" indent="640896">
              <a:spcBef>
                <a:spcPts val="400"/>
              </a:spcBef>
              <a:tabLst>
                <a:tab pos="368300" algn="l"/>
                <a:tab pos="711200" algn="l"/>
                <a:tab pos="10541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tabLst>
                <a:tab pos="368300" algn="l"/>
                <a:tab pos="711200" algn="l"/>
                <a:tab pos="1054100" algn="l"/>
              </a:tabLst>
              <a:defRPr b="0">
                <a:solidFill>
                  <a:srgbClr val="FFFFFF"/>
                </a:solidFill>
                <a:effectLst>
                  <a:outerShdw blurRad="38100" dist="38100" dir="2700000" rotWithShape="0">
                    <a:srgbClr val="000000"/>
                  </a:outerShdw>
                </a:effectLst>
                <a:latin typeface="+mn-lt"/>
                <a:ea typeface="+mn-ea"/>
                <a:cs typeface="+mn-cs"/>
                <a:sym typeface="Arial"/>
              </a:defRPr>
            </a:pPr>
            <a:r>
              <a:t>From the photo, assuming the total container stack is 4 high x 4 wide x pictured 6 long,</a:t>
            </a:r>
          </a:p>
          <a:p>
            <a:pPr lvl="1" indent="640896">
              <a:spcBef>
                <a:spcPts val="400"/>
              </a:spcBef>
              <a:tabLst>
                <a:tab pos="368300" algn="l"/>
                <a:tab pos="711200" algn="l"/>
                <a:tab pos="10541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711200" algn="l"/>
                <a:tab pos="1054100" algn="l"/>
              </a:tabLst>
              <a:defRPr b="0">
                <a:solidFill>
                  <a:srgbClr val="FFFFFF"/>
                </a:solidFill>
                <a:effectLst>
                  <a:outerShdw blurRad="38100" dist="38100" dir="2700000" rotWithShape="0">
                    <a:srgbClr val="000000"/>
                  </a:outerShdw>
                </a:effectLst>
                <a:latin typeface="+mn-lt"/>
                <a:ea typeface="+mn-ea"/>
                <a:cs typeface="+mn-cs"/>
                <a:sym typeface="Arial"/>
              </a:defRPr>
            </a:pPr>
            <a:r>
              <a:t>	this ship's full container load looks to be no more than </a:t>
            </a:r>
            <a:r>
              <a:rPr b="1">
                <a:solidFill>
                  <a:srgbClr val="FBC901"/>
                </a:solidFill>
              </a:rPr>
              <a:t>100 containers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Rectangle 2"/>
          <p:cNvSpPr txBox="1">
            <a:spLocks noGrp="1"/>
          </p:cNvSpPr>
          <p:nvPr>
            <p:ph type="title"/>
          </p:nvPr>
        </p:nvSpPr>
        <p:spPr>
          <a:xfrm>
            <a:off x="304800" y="30362"/>
            <a:ext cx="8534400" cy="675218"/>
          </a:xfrm>
          <a:prstGeom prst="rect">
            <a:avLst/>
          </a:prstGeom>
        </p:spPr>
        <p:txBody>
          <a:bodyPr/>
          <a:lstStyle>
            <a:lvl1pPr>
              <a:defRPr sz="2200"/>
            </a:lvl1pPr>
          </a:lstStyle>
          <a:p>
            <a:r>
              <a:t>Power (electron flow) depended upon ONLY one metal + acid's ions</a:t>
            </a:r>
          </a:p>
        </p:txBody>
      </p:sp>
      <p:sp>
        <p:nvSpPr>
          <p:cNvPr id="348" name="Rectangle 3"/>
          <p:cNvSpPr txBox="1">
            <a:spLocks noGrp="1"/>
          </p:cNvSpPr>
          <p:nvPr>
            <p:ph type="body" idx="1"/>
          </p:nvPr>
        </p:nvSpPr>
        <p:spPr>
          <a:xfrm>
            <a:off x="152400" y="831763"/>
            <a:ext cx="8839425" cy="5839690"/>
          </a:xfrm>
          <a:prstGeom prst="rect">
            <a:avLst/>
          </a:prstGeom>
        </p:spPr>
        <p:txBody>
          <a:bodyPr/>
          <a:lstStyle/>
          <a:p>
            <a:pPr>
              <a:tabLst/>
            </a:pPr>
            <a:r>
              <a:rPr dirty="0"/>
              <a:t>Changing the second metal (the one used in the "cathode") has no effect</a:t>
            </a:r>
          </a:p>
          <a:p>
            <a:pPr>
              <a:tabLst/>
              <a:defRPr sz="700"/>
            </a:pPr>
            <a:endParaRPr dirty="0"/>
          </a:p>
          <a:p>
            <a:pPr marL="0" lvl="1" indent="640896">
              <a:buSzTx/>
              <a:buNone/>
              <a:tabLst/>
            </a:pPr>
            <a:r>
              <a:rPr dirty="0"/>
              <a:t>At least if that second metal does not itself tend to dissolve &amp; ionize in the acid</a:t>
            </a:r>
          </a:p>
          <a:p>
            <a:pPr marL="0" lvl="1" indent="640896">
              <a:buSzTx/>
              <a:buNone/>
              <a:tabLst/>
              <a:defRPr sz="1100"/>
            </a:pPr>
            <a:endParaRPr dirty="0"/>
          </a:p>
          <a:p>
            <a:pPr>
              <a:tabLst/>
            </a:pPr>
            <a:r>
              <a:rPr dirty="0"/>
              <a:t>Power (electron flow) is supplied as long as </a:t>
            </a:r>
            <a:r>
              <a:rPr b="1" dirty="0"/>
              <a:t>BOTH</a:t>
            </a:r>
            <a:r>
              <a:rPr dirty="0"/>
              <a:t> reactions continue:</a:t>
            </a:r>
          </a:p>
          <a:p>
            <a:pPr>
              <a:tabLst/>
              <a:defRPr sz="700"/>
            </a:pPr>
            <a:endParaRPr dirty="0"/>
          </a:p>
          <a:p>
            <a:pPr marL="0" lvl="2" indent="1085850">
              <a:buSzTx/>
              <a:buNone/>
              <a:tabLst/>
              <a:defRPr>
                <a:latin typeface="Tahoma"/>
                <a:ea typeface="Tahoma"/>
                <a:cs typeface="Tahoma"/>
                <a:sym typeface="Tahoma"/>
              </a:defRPr>
            </a:pPr>
            <a:r>
              <a:rPr dirty="0">
                <a:solidFill>
                  <a:srgbClr val="FF9933"/>
                </a:solidFill>
              </a:rPr>
              <a:t>Zn</a:t>
            </a:r>
            <a:r>
              <a:rPr dirty="0"/>
              <a:t> (anode) =&gt; </a:t>
            </a:r>
            <a:r>
              <a:rPr dirty="0">
                <a:solidFill>
                  <a:srgbClr val="FF9933"/>
                </a:solidFill>
              </a:rPr>
              <a:t>Zn</a:t>
            </a:r>
            <a:r>
              <a:rPr baseline="30000" dirty="0"/>
              <a:t>+2  </a:t>
            </a:r>
            <a:r>
              <a:rPr dirty="0"/>
              <a:t>(in acid) + 2 e</a:t>
            </a:r>
            <a:r>
              <a:rPr baseline="30000" dirty="0"/>
              <a:t>-</a:t>
            </a:r>
            <a:r>
              <a:rPr dirty="0"/>
              <a:t> (left behind in anode)</a:t>
            </a:r>
          </a:p>
          <a:p>
            <a:pPr marL="0" lvl="1" indent="640896">
              <a:buSzTx/>
              <a:buNone/>
              <a:tabLst/>
              <a:defRPr sz="700">
                <a:latin typeface="Tahoma"/>
                <a:ea typeface="Tahoma"/>
                <a:cs typeface="Tahoma"/>
                <a:sym typeface="Tahoma"/>
              </a:defRPr>
            </a:pPr>
            <a:endParaRPr dirty="0"/>
          </a:p>
          <a:p>
            <a:pPr marL="0" lvl="2" indent="1085850">
              <a:buSzTx/>
              <a:buNone/>
              <a:tabLst/>
              <a:defRPr>
                <a:latin typeface="Tahoma"/>
                <a:ea typeface="Tahoma"/>
                <a:cs typeface="Tahoma"/>
                <a:sym typeface="Tahoma"/>
              </a:defRPr>
            </a:pPr>
            <a:r>
              <a:rPr dirty="0"/>
              <a:t>2 </a:t>
            </a:r>
            <a:r>
              <a:rPr dirty="0">
                <a:solidFill>
                  <a:srgbClr val="FF0000"/>
                </a:solidFill>
              </a:rPr>
              <a:t>H</a:t>
            </a:r>
            <a:r>
              <a:rPr baseline="30000" dirty="0"/>
              <a:t>+</a:t>
            </a:r>
            <a:r>
              <a:rPr dirty="0"/>
              <a:t> (in acid) +  2 e</a:t>
            </a:r>
            <a:r>
              <a:rPr baseline="30000" dirty="0"/>
              <a:t>- </a:t>
            </a:r>
            <a:r>
              <a:rPr dirty="0"/>
              <a:t> (</a:t>
            </a:r>
            <a:r>
              <a:rPr lang="en-US" dirty="0"/>
              <a:t>released from</a:t>
            </a:r>
            <a:r>
              <a:rPr dirty="0"/>
              <a:t> cathode) =&gt; </a:t>
            </a:r>
            <a:r>
              <a:rPr dirty="0">
                <a:solidFill>
                  <a:srgbClr val="FF0000"/>
                </a:solidFill>
              </a:rPr>
              <a:t>H</a:t>
            </a:r>
            <a:r>
              <a:rPr baseline="-25000" dirty="0">
                <a:solidFill>
                  <a:srgbClr val="FF0000"/>
                </a:solidFill>
              </a:rPr>
              <a:t>2</a:t>
            </a:r>
            <a:r>
              <a:rPr dirty="0"/>
              <a:t> (gas) 	</a:t>
            </a:r>
          </a:p>
          <a:p>
            <a:pPr>
              <a:tabLst/>
              <a:defRPr sz="1100"/>
            </a:pPr>
            <a:endParaRPr dirty="0"/>
          </a:p>
          <a:p>
            <a:pPr>
              <a:tabLst/>
            </a:pPr>
            <a:r>
              <a:rPr dirty="0"/>
              <a:t>The solid Zn metal anode can supply LOTS of Zn</a:t>
            </a:r>
            <a:r>
              <a:rPr baseline="31999" dirty="0"/>
              <a:t>+2</a:t>
            </a:r>
            <a:r>
              <a:rPr dirty="0"/>
              <a:t> ions</a:t>
            </a:r>
          </a:p>
          <a:p>
            <a:pPr>
              <a:tabLst/>
              <a:defRPr sz="700"/>
            </a:pPr>
            <a:endParaRPr dirty="0"/>
          </a:p>
          <a:p>
            <a:pPr marL="0" lvl="1" indent="640896">
              <a:buSzTx/>
              <a:buNone/>
              <a:tabLst/>
            </a:pPr>
            <a:r>
              <a:rPr dirty="0"/>
              <a:t>But the H</a:t>
            </a:r>
            <a:r>
              <a:rPr baseline="31999" dirty="0"/>
              <a:t>+</a:t>
            </a:r>
            <a:r>
              <a:rPr dirty="0"/>
              <a:t> ion supply in the acid is very much smaller </a:t>
            </a:r>
          </a:p>
          <a:p>
            <a:pPr>
              <a:tabLst/>
              <a:defRPr sz="1100"/>
            </a:pPr>
            <a:endParaRPr dirty="0"/>
          </a:p>
          <a:p>
            <a:pPr algn="ctr">
              <a:tabLst/>
              <a:defRPr b="1">
                <a:solidFill>
                  <a:srgbClr val="FBC901"/>
                </a:solidFill>
              </a:defRPr>
            </a:pPr>
            <a:r>
              <a:rPr dirty="0"/>
              <a:t>When H</a:t>
            </a:r>
            <a:r>
              <a:rPr baseline="31999" dirty="0"/>
              <a:t>+</a:t>
            </a:r>
            <a:r>
              <a:rPr dirty="0"/>
              <a:t> is depleted, power output ceases (the battery is "discharged")</a:t>
            </a:r>
          </a:p>
          <a:p>
            <a:pPr algn="ctr">
              <a:tabLst/>
              <a:defRPr sz="800"/>
            </a:pPr>
            <a:endParaRPr dirty="0"/>
          </a:p>
          <a:p>
            <a:pPr algn="ctr">
              <a:tabLst/>
            </a:pPr>
            <a:r>
              <a:rPr b="1" dirty="0">
                <a:solidFill>
                  <a:srgbClr val="FBC901"/>
                </a:solidFill>
              </a:rPr>
              <a:t>Further, forcing electrons backward will NOT recharge this battery</a:t>
            </a:r>
            <a:r>
              <a:rPr b="1" dirty="0"/>
              <a:t> </a:t>
            </a:r>
          </a:p>
          <a:p>
            <a:pPr algn="ctr">
              <a:tabLst/>
              <a:defRPr sz="1000"/>
            </a:pPr>
            <a:endParaRPr b="1" dirty="0"/>
          </a:p>
          <a:p>
            <a:pPr algn="ctr">
              <a:tabLst/>
            </a:pPr>
            <a:r>
              <a:rPr dirty="0"/>
              <a:t>Because the hydrogen released during discharge cannot be drawn back in</a:t>
            </a:r>
          </a:p>
          <a:p>
            <a:pPr marL="0" lvl="1" indent="640896" algn="ctr">
              <a:buSzTx/>
              <a:buNone/>
              <a:tabLst/>
              <a:defRPr sz="700"/>
            </a:pPr>
            <a:endParaRPr dirty="0"/>
          </a:p>
          <a:p>
            <a:pPr algn="ctr">
              <a:tabLst/>
            </a:pPr>
            <a:r>
              <a:rPr dirty="0"/>
              <a:t>It's permanently lost, floating away as (potentially explosive) H</a:t>
            </a:r>
            <a:r>
              <a:rPr baseline="-5999" dirty="0"/>
              <a:t>2</a:t>
            </a:r>
            <a:r>
              <a:rPr dirty="0"/>
              <a:t> gas</a:t>
            </a:r>
          </a:p>
          <a:p>
            <a:pPr algn="ctr">
              <a:tabLst/>
              <a:defRPr sz="700"/>
            </a:pPr>
            <a:endParaRPr dirty="0"/>
          </a:p>
          <a:p>
            <a:pPr algn="ctr">
              <a:tabLst/>
              <a:defRPr b="1">
                <a:solidFill>
                  <a:srgbClr val="FBC901"/>
                </a:solidFill>
              </a:defRPr>
            </a:pPr>
            <a:r>
              <a:rPr dirty="0"/>
              <a:t>These batteries can ONLY be regenerated by pouring in replacement acid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8" name="Rectangle 2"/>
          <p:cNvSpPr txBox="1">
            <a:spLocks noGrp="1"/>
          </p:cNvSpPr>
          <p:nvPr>
            <p:ph type="title"/>
          </p:nvPr>
        </p:nvSpPr>
        <p:spPr>
          <a:xfrm>
            <a:off x="304800" y="25399"/>
            <a:ext cx="8534400" cy="675219"/>
          </a:xfrm>
          <a:prstGeom prst="rect">
            <a:avLst/>
          </a:prstGeom>
        </p:spPr>
        <p:txBody>
          <a:bodyPr/>
          <a:lstStyle>
            <a:lvl1pPr>
              <a:defRPr sz="2200"/>
            </a:lvl1pPr>
          </a:lstStyle>
          <a:p>
            <a:r>
              <a:t>I can think of an additional BIG challenge for battery powered ships:</a:t>
            </a:r>
          </a:p>
        </p:txBody>
      </p:sp>
      <p:sp>
        <p:nvSpPr>
          <p:cNvPr id="3509" name="Rectangle 3"/>
          <p:cNvSpPr txBox="1">
            <a:spLocks noGrp="1"/>
          </p:cNvSpPr>
          <p:nvPr>
            <p:ph type="body" idx="1"/>
          </p:nvPr>
        </p:nvSpPr>
        <p:spPr>
          <a:xfrm>
            <a:off x="241300" y="837274"/>
            <a:ext cx="8811370" cy="5368989"/>
          </a:xfrm>
          <a:prstGeom prst="rect">
            <a:avLst/>
          </a:prstGeom>
        </p:spPr>
        <p:txBody>
          <a:bodyPr/>
          <a:lstStyle/>
          <a:p>
            <a:pPr>
              <a:tabLst>
                <a:tab pos="279400" algn="l"/>
                <a:tab pos="622300" algn="l"/>
                <a:tab pos="965200" algn="l"/>
                <a:tab pos="1308100" algn="l"/>
              </a:tabLst>
            </a:pPr>
            <a:r>
              <a:t>Economics compels captains to absolutely minimize unproductive time in port</a:t>
            </a:r>
          </a:p>
          <a:p>
            <a:pPr marL="0" lvl="1" indent="640896">
              <a:buSzTx/>
              <a:buNone/>
              <a:tabLst>
                <a:tab pos="279400" algn="l"/>
                <a:tab pos="622300" algn="l"/>
                <a:tab pos="965200" algn="l"/>
                <a:tab pos="1308100" algn="l"/>
              </a:tabLst>
              <a:defRPr sz="700"/>
            </a:pPr>
            <a:endParaRPr/>
          </a:p>
          <a:p>
            <a:pPr>
              <a:tabLst>
                <a:tab pos="279400" algn="l"/>
                <a:tab pos="622300" algn="l"/>
                <a:tab pos="965200" algn="l"/>
                <a:tab pos="1308100" algn="l"/>
              </a:tabLst>
            </a:pPr>
            <a:r>
              <a:t>	Container ships now unload, reload, and leave port within 24-48 hours </a:t>
            </a:r>
          </a:p>
          <a:p>
            <a:pPr>
              <a:tabLst>
                <a:tab pos="279400" algn="l"/>
                <a:tab pos="622300" algn="l"/>
                <a:tab pos="965200" algn="l"/>
                <a:tab pos="1308100" algn="l"/>
              </a:tabLst>
              <a:defRPr sz="900"/>
            </a:pPr>
            <a:endParaRPr/>
          </a:p>
          <a:p>
            <a:pPr>
              <a:tabLst>
                <a:tab pos="279400" algn="l"/>
                <a:tab pos="622300" algn="l"/>
                <a:tab pos="965200" algn="l"/>
                <a:tab pos="1308100" algn="l"/>
              </a:tabLst>
            </a:pPr>
            <a:r>
              <a:t>My postulated mega container ship needed </a:t>
            </a:r>
            <a:r>
              <a:rPr b="1">
                <a:solidFill>
                  <a:srgbClr val="FBC901"/>
                </a:solidFill>
              </a:rPr>
              <a:t>36,000,000 kW-hr</a:t>
            </a:r>
            <a:r>
              <a:t> of battery capacity</a:t>
            </a:r>
          </a:p>
          <a:p>
            <a:pPr>
              <a:tabLst>
                <a:tab pos="279400" algn="l"/>
                <a:tab pos="622300" algn="l"/>
                <a:tab pos="965200" algn="l"/>
                <a:tab pos="1308100" algn="l"/>
              </a:tabLst>
              <a:defRPr sz="700"/>
            </a:pPr>
            <a:endParaRPr/>
          </a:p>
          <a:p>
            <a:pPr>
              <a:tabLst>
                <a:tab pos="279400" algn="l"/>
                <a:tab pos="622300" algn="l"/>
                <a:tab pos="965200" algn="l"/>
                <a:tab pos="1308100" algn="l"/>
              </a:tabLst>
            </a:pPr>
            <a:r>
              <a:t>	Which, in port, it would want to recharge within that same 24-48 hours</a:t>
            </a:r>
          </a:p>
          <a:p>
            <a:pPr>
              <a:tabLst>
                <a:tab pos="279400" algn="l"/>
                <a:tab pos="622300" algn="l"/>
                <a:tab pos="965200" algn="l"/>
                <a:tab pos="1308100" algn="l"/>
              </a:tabLst>
              <a:defRPr sz="700"/>
            </a:pPr>
            <a:endParaRPr/>
          </a:p>
          <a:p>
            <a:pPr>
              <a:tabLst>
                <a:tab pos="279400" algn="l"/>
                <a:tab pos="622300" algn="l"/>
                <a:tab pos="965200" algn="l"/>
                <a:tab pos="1308100" algn="l"/>
              </a:tabLst>
            </a:pPr>
            <a:r>
              <a:t>		Assuming that its batteries could cope with such rapid recharging,</a:t>
            </a:r>
          </a:p>
          <a:p>
            <a:pPr marL="0" lvl="1" indent="640896">
              <a:buSzTx/>
              <a:buNone/>
              <a:tabLst>
                <a:tab pos="279400" algn="l"/>
                <a:tab pos="622300" algn="l"/>
                <a:tab pos="965200" algn="l"/>
                <a:tab pos="1308100" algn="l"/>
              </a:tabLst>
              <a:defRPr sz="700"/>
            </a:pPr>
            <a:endParaRPr/>
          </a:p>
          <a:p>
            <a:pPr marL="0" lvl="1" indent="640896">
              <a:buSzTx/>
              <a:buNone/>
              <a:tabLst>
                <a:tab pos="279400" algn="l"/>
                <a:tab pos="622300" algn="l"/>
                <a:tab pos="965200" algn="l"/>
                <a:tab pos="1308100" algn="l"/>
              </a:tabLst>
            </a:pPr>
            <a:r>
              <a:t>	it would require incoming electrical power of 36000 MW-hr / (24-48 hr) </a:t>
            </a:r>
          </a:p>
          <a:p>
            <a:pPr marL="0" lvl="2" indent="1085850">
              <a:buSzTx/>
              <a:buNone/>
              <a:tabLst>
                <a:tab pos="279400" algn="l"/>
                <a:tab pos="622300" algn="l"/>
                <a:tab pos="965200" algn="l"/>
                <a:tab pos="1308100" algn="l"/>
              </a:tabLst>
              <a:defRPr sz="700"/>
            </a:pPr>
            <a:endParaRPr/>
          </a:p>
          <a:p>
            <a:pPr marL="0" lvl="2" indent="1085850">
              <a:buSzTx/>
              <a:buNone/>
              <a:tabLst>
                <a:tab pos="279400" algn="l"/>
                <a:tab pos="622300" algn="l"/>
                <a:tab pos="965200" algn="l"/>
                <a:tab pos="1308100" algn="l"/>
              </a:tabLst>
            </a:pPr>
            <a:r>
              <a:t>	=</a:t>
            </a:r>
            <a:r>
              <a:rPr b="1">
                <a:solidFill>
                  <a:srgbClr val="FBC901"/>
                </a:solidFill>
              </a:rPr>
              <a:t> 750 - 1500  MW</a:t>
            </a:r>
            <a:r>
              <a:t> </a:t>
            </a:r>
          </a:p>
          <a:p>
            <a:pPr marL="0" lvl="3" indent="1577339">
              <a:buSzTx/>
              <a:buNone/>
              <a:tabLst>
                <a:tab pos="279400" algn="l"/>
                <a:tab pos="622300" algn="l"/>
                <a:tab pos="965200" algn="l"/>
                <a:tab pos="1308100" algn="l"/>
              </a:tabLst>
            </a:pPr>
            <a:endParaRPr/>
          </a:p>
          <a:p>
            <a:pPr>
              <a:tabLst>
                <a:tab pos="279400" algn="l"/>
                <a:tab pos="622300" algn="l"/>
                <a:tab pos="965200" algn="l"/>
                <a:tab pos="1308100" algn="l"/>
              </a:tabLst>
            </a:pPr>
            <a:r>
              <a:t>If that harbor served just ten such docked and recharging ships at any point in time: </a:t>
            </a:r>
          </a:p>
          <a:p>
            <a:pPr>
              <a:tabLst>
                <a:tab pos="279400" algn="l"/>
                <a:tab pos="622300" algn="l"/>
                <a:tab pos="965200" algn="l"/>
                <a:tab pos="1308100" algn="l"/>
              </a:tabLst>
              <a:defRPr sz="700"/>
            </a:pPr>
            <a:endParaRPr/>
          </a:p>
          <a:p>
            <a:pPr>
              <a:tabLst>
                <a:tab pos="279400" algn="l"/>
                <a:tab pos="622300" algn="l"/>
                <a:tab pos="965200" algn="l"/>
                <a:tab pos="1308100" algn="l"/>
              </a:tabLst>
            </a:pPr>
            <a:r>
              <a:t>	The total necessary harbor electrical power would be 7.5 - 15 GW,</a:t>
            </a:r>
          </a:p>
          <a:p>
            <a:pPr marL="0" lvl="1" indent="640896">
              <a:buSzTx/>
              <a:buNone/>
              <a:tabLst>
                <a:tab pos="279400" algn="l"/>
                <a:tab pos="622300" algn="l"/>
                <a:tab pos="965200" algn="l"/>
                <a:tab pos="1308100" algn="l"/>
              </a:tabLst>
              <a:defRPr sz="800"/>
            </a:pPr>
            <a:endParaRPr/>
          </a:p>
          <a:p>
            <a:pPr>
              <a:tabLst>
                <a:tab pos="279400" algn="l"/>
                <a:tab pos="622300" algn="l"/>
                <a:tab pos="965200" algn="l"/>
                <a:tab pos="1308100" algn="l"/>
              </a:tabLst>
              <a:defRPr b="1">
                <a:solidFill>
                  <a:srgbClr val="FBC901"/>
                </a:solidFill>
              </a:defRPr>
            </a:pPr>
            <a:r>
              <a:t>		REQUIRING AT LEAST 5 TWO-REACTOR NUCLEAR POWER PLANTS</a:t>
            </a:r>
          </a:p>
          <a:p>
            <a:pPr marL="0" lvl="3" indent="1577339">
              <a:buSzTx/>
              <a:buNone/>
              <a:tabLst>
                <a:tab pos="279400" algn="l"/>
                <a:tab pos="622300" algn="l"/>
                <a:tab pos="965200" algn="l"/>
                <a:tab pos="1308100" algn="l"/>
              </a:tabLst>
              <a:defRPr sz="700"/>
            </a:pPr>
            <a:endParaRPr/>
          </a:p>
          <a:p>
            <a:pPr marL="0" lvl="1" indent="640896">
              <a:buSzTx/>
              <a:buNone/>
              <a:tabLst>
                <a:tab pos="279400" algn="l"/>
                <a:tab pos="622300" algn="l"/>
                <a:tab pos="965200" algn="l"/>
                <a:tab pos="1308100" algn="l"/>
              </a:tabLst>
            </a:pPr>
            <a:r>
              <a:t>	(or a larger, to hugely larger, number of non-nuclear plants)</a:t>
            </a:r>
          </a:p>
        </p:txBody>
      </p:sp>
      <p:sp>
        <p:nvSpPr>
          <p:cNvPr id="3510"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 name="Rectangle 2"/>
          <p:cNvSpPr txBox="1">
            <a:spLocks noGrp="1"/>
          </p:cNvSpPr>
          <p:nvPr>
            <p:ph type="title"/>
          </p:nvPr>
        </p:nvSpPr>
        <p:spPr>
          <a:xfrm>
            <a:off x="304800" y="-33138"/>
            <a:ext cx="8534400" cy="675218"/>
          </a:xfrm>
          <a:prstGeom prst="rect">
            <a:avLst/>
          </a:prstGeom>
        </p:spPr>
        <p:txBody>
          <a:bodyPr/>
          <a:lstStyle>
            <a:lvl1pPr>
              <a:defRPr sz="2200"/>
            </a:lvl1pPr>
          </a:lstStyle>
          <a:p>
            <a:r>
              <a:t>Why not just add solar roofs to the top layer of containers?</a:t>
            </a:r>
          </a:p>
        </p:txBody>
      </p:sp>
      <p:sp>
        <p:nvSpPr>
          <p:cNvPr id="3513" name="Rectangle 3"/>
          <p:cNvSpPr txBox="1">
            <a:spLocks noGrp="1"/>
          </p:cNvSpPr>
          <p:nvPr>
            <p:ph type="body" idx="1"/>
          </p:nvPr>
        </p:nvSpPr>
        <p:spPr>
          <a:xfrm>
            <a:off x="215900" y="617506"/>
            <a:ext cx="8839200" cy="5789031"/>
          </a:xfrm>
          <a:prstGeom prst="rect">
            <a:avLst/>
          </a:prstGeom>
        </p:spPr>
        <p:txBody>
          <a:bodyPr/>
          <a:lstStyle/>
          <a:p>
            <a:pPr defTabSz="886968">
              <a:tabLst/>
              <a:defRPr sz="1746">
                <a:effectLst>
                  <a:outerShdw blurRad="36957" dist="36957" dir="2700000" rotWithShape="0">
                    <a:srgbClr val="000000"/>
                  </a:outerShdw>
                </a:effectLst>
              </a:defRPr>
            </a:pPr>
            <a:r>
              <a:t>They could then power the ship &amp; charge batteries during day, with that smaller number </a:t>
            </a:r>
          </a:p>
          <a:p>
            <a:pPr defTabSz="886968">
              <a:tabLst/>
              <a:defRPr sz="582">
                <a:effectLst>
                  <a:outerShdw blurRad="36957" dist="36957" dir="2700000" rotWithShape="0">
                    <a:srgbClr val="000000"/>
                  </a:outerShdw>
                </a:effectLst>
              </a:defRPr>
            </a:pPr>
            <a:endParaRPr/>
          </a:p>
          <a:p>
            <a:pPr marL="0" lvl="1" indent="621669" defTabSz="886968">
              <a:buSzTx/>
              <a:buNone/>
              <a:tabLst/>
              <a:defRPr sz="1746">
                <a:effectLst>
                  <a:outerShdw blurRad="36957" dist="36957" dir="2700000" rotWithShape="0">
                    <a:srgbClr val="000000"/>
                  </a:outerShdw>
                </a:effectLst>
              </a:defRPr>
            </a:pPr>
            <a:r>
              <a:t>of batteries continuing to power the ship overnight </a:t>
            </a:r>
          </a:p>
          <a:p>
            <a:pPr marL="0" lvl="1" indent="621669" defTabSz="886968">
              <a:buSzTx/>
              <a:buNone/>
              <a:tabLst/>
              <a:defRPr sz="679">
                <a:effectLst>
                  <a:outerShdw blurRad="36957" dist="36957" dir="2700000" rotWithShape="0">
                    <a:srgbClr val="000000"/>
                  </a:outerShdw>
                </a:effectLst>
              </a:defRPr>
            </a:pPr>
            <a:endParaRPr/>
          </a:p>
          <a:p>
            <a:pPr defTabSz="886968">
              <a:tabLst/>
              <a:defRPr sz="1746">
                <a:effectLst>
                  <a:outerShdw blurRad="36957" dist="36957" dir="2700000" rotWithShape="0">
                    <a:srgbClr val="000000"/>
                  </a:outerShdw>
                </a:effectLst>
              </a:defRPr>
            </a:pPr>
            <a:r>
              <a:t>Calculating deck sizes:</a:t>
            </a:r>
          </a:p>
          <a:p>
            <a:pPr defTabSz="886968">
              <a:tabLst/>
              <a:defRPr sz="582">
                <a:effectLst>
                  <a:outerShdw blurRad="36957" dist="36957" dir="2700000" rotWithShape="0">
                    <a:srgbClr val="000000"/>
                  </a:outerShdw>
                </a:effectLst>
              </a:defRPr>
            </a:pPr>
            <a:endParaRPr/>
          </a:p>
          <a:p>
            <a:pPr marL="0" lvl="1" indent="621669" defTabSz="886968">
              <a:buSzTx/>
              <a:buNone/>
              <a:tabLst/>
              <a:defRPr sz="1746">
                <a:effectLst>
                  <a:outerShdw blurRad="36957" dist="36957" dir="2700000" rotWithShape="0">
                    <a:srgbClr val="000000"/>
                  </a:outerShdw>
                </a:effectLst>
              </a:defRPr>
            </a:pPr>
            <a:r>
              <a:t>Panamax: 290m x 32m =  9280 m</a:t>
            </a:r>
            <a:r>
              <a:rPr baseline="31999"/>
              <a:t>2</a:t>
            </a:r>
            <a:r>
              <a:t>   </a:t>
            </a:r>
          </a:p>
          <a:p>
            <a:pPr marL="0" lvl="1" indent="621669" defTabSz="886968">
              <a:buSzTx/>
              <a:buNone/>
              <a:tabLst/>
              <a:defRPr sz="582">
                <a:effectLst>
                  <a:outerShdw blurRad="36957" dist="36957" dir="2700000" rotWithShape="0">
                    <a:srgbClr val="000000"/>
                  </a:outerShdw>
                </a:effectLst>
              </a:defRPr>
            </a:pPr>
            <a:endParaRPr/>
          </a:p>
          <a:p>
            <a:pPr marL="0" lvl="1" indent="621669" defTabSz="886968">
              <a:buSzTx/>
              <a:buNone/>
              <a:tabLst/>
              <a:defRPr sz="1746">
                <a:effectLst>
                  <a:outerShdw blurRad="36957" dist="36957" dir="2700000" rotWithShape="0">
                    <a:srgbClr val="000000"/>
                  </a:outerShdw>
                </a:effectLst>
              </a:defRPr>
            </a:pPr>
            <a:r>
              <a:t>Neopanamax: 366m x 51m =  18,666 m</a:t>
            </a:r>
            <a:r>
              <a:rPr baseline="31999"/>
              <a:t>2</a:t>
            </a:r>
          </a:p>
          <a:p>
            <a:pPr marL="0" lvl="1" indent="621669" defTabSz="886968">
              <a:buSzTx/>
              <a:buNone/>
              <a:tabLst/>
              <a:defRPr sz="582">
                <a:effectLst>
                  <a:outerShdw blurRad="36957" dist="36957" dir="2700000" rotWithShape="0">
                    <a:srgbClr val="000000"/>
                  </a:outerShdw>
                </a:effectLst>
              </a:defRPr>
            </a:pPr>
            <a:endParaRPr baseline="31999"/>
          </a:p>
          <a:p>
            <a:pPr defTabSz="886968">
              <a:tabLst/>
              <a:defRPr sz="1746">
                <a:effectLst>
                  <a:outerShdw blurRad="36957" dist="36957" dir="2700000" rotWithShape="0">
                    <a:srgbClr val="000000"/>
                  </a:outerShdw>
                </a:effectLst>
              </a:defRPr>
            </a:pPr>
            <a:r>
              <a:t>Drawing on calculations given in my note set: </a:t>
            </a:r>
            <a:r>
              <a:rPr b="1"/>
              <a:t>Today's Solar Cells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defTabSz="886968">
              <a:tabLst/>
              <a:defRPr sz="582">
                <a:effectLst>
                  <a:outerShdw blurRad="36957" dist="36957" dir="2700000" rotWithShape="0">
                    <a:srgbClr val="000000"/>
                  </a:outerShdw>
                </a:effectLst>
              </a:defRPr>
            </a:pPr>
            <a:endParaRPr/>
          </a:p>
          <a:p>
            <a:pPr marL="0" lvl="1" indent="621669" defTabSz="886968">
              <a:buSzTx/>
              <a:buNone/>
              <a:tabLst/>
              <a:defRPr sz="1746">
                <a:effectLst>
                  <a:outerShdw blurRad="36957" dist="36957" dir="2700000" rotWithShape="0">
                    <a:srgbClr val="000000"/>
                  </a:outerShdw>
                </a:effectLst>
              </a:defRPr>
            </a:pPr>
            <a:r>
              <a:t>Averaged around the clock, for 20% efficient Si PV-solar cells, in different weather:</a:t>
            </a:r>
          </a:p>
          <a:p>
            <a:pPr marL="0" lvl="1" indent="621669" defTabSz="886968">
              <a:buSzTx/>
              <a:buNone/>
              <a:tabLst/>
              <a:defRPr sz="582">
                <a:effectLst>
                  <a:outerShdw blurRad="36957" dist="36957" dir="2700000" rotWithShape="0">
                    <a:srgbClr val="000000"/>
                  </a:outerShdw>
                </a:effectLst>
              </a:defRPr>
            </a:pPr>
            <a:endParaRPr/>
          </a:p>
          <a:p>
            <a:pPr marL="0" lvl="2" indent="1053274" defTabSz="886968">
              <a:buSzTx/>
              <a:buNone/>
              <a:tabLst/>
              <a:defRPr sz="1746">
                <a:effectLst>
                  <a:outerShdw blurRad="36957" dist="36957" dir="2700000" rotWithShape="0">
                    <a:srgbClr val="000000"/>
                  </a:outerShdw>
                </a:effectLst>
              </a:defRPr>
            </a:pPr>
            <a:r>
              <a:t>Output Power = 25 - 50 Watts / m</a:t>
            </a:r>
            <a:r>
              <a:rPr baseline="31999"/>
              <a:t>2</a:t>
            </a:r>
            <a:r>
              <a:t> = 0.025 - 0.05 kW / m</a:t>
            </a:r>
            <a:r>
              <a:rPr baseline="31999"/>
              <a:t>2</a:t>
            </a:r>
          </a:p>
          <a:p>
            <a:pPr marL="0" lvl="2" indent="1053274" defTabSz="886968">
              <a:buSzTx/>
              <a:buNone/>
              <a:tabLst/>
              <a:defRPr sz="582">
                <a:effectLst>
                  <a:outerShdw blurRad="36957" dist="36957" dir="2700000" rotWithShape="0">
                    <a:srgbClr val="000000"/>
                  </a:outerShdw>
                </a:effectLst>
              </a:defRPr>
            </a:pPr>
            <a:endParaRPr baseline="31999"/>
          </a:p>
          <a:p>
            <a:pPr defTabSz="886968">
              <a:tabLst/>
              <a:defRPr sz="1746">
                <a:effectLst>
                  <a:outerShdw blurRad="36957" dist="36957" dir="2700000" rotWithShape="0">
                    <a:srgbClr val="000000"/>
                  </a:outerShdw>
                </a:effectLst>
              </a:defRPr>
            </a:pPr>
            <a:r>
              <a:t>A full deck or container top solar array would thus produce average output power of:</a:t>
            </a:r>
          </a:p>
          <a:p>
            <a:pPr defTabSz="886968">
              <a:tabLst/>
              <a:defRPr sz="582">
                <a:effectLst>
                  <a:outerShdw blurRad="36957" dist="36957" dir="2700000" rotWithShape="0">
                    <a:srgbClr val="000000"/>
                  </a:outerShdw>
                </a:effectLst>
              </a:defRPr>
            </a:pPr>
            <a:endParaRPr/>
          </a:p>
          <a:p>
            <a:pPr marL="0" lvl="1" indent="621669" defTabSz="886968">
              <a:buSzTx/>
              <a:buNone/>
              <a:tabLst/>
              <a:defRPr sz="1746">
                <a:effectLst>
                  <a:outerShdw blurRad="36957" dist="36957" dir="2700000" rotWithShape="0">
                    <a:srgbClr val="000000"/>
                  </a:outerShdw>
                </a:effectLst>
              </a:defRPr>
            </a:pPr>
            <a:r>
              <a:t>Panamax: 9280 m</a:t>
            </a:r>
            <a:r>
              <a:rPr baseline="31999"/>
              <a:t>2</a:t>
            </a:r>
            <a:r>
              <a:t> x (25-50 W/m</a:t>
            </a:r>
            <a:r>
              <a:rPr baseline="31999"/>
              <a:t>2</a:t>
            </a:r>
            <a:r>
              <a:t>) = </a:t>
            </a:r>
            <a:r>
              <a:rPr b="1"/>
              <a:t>232 - 464 kW</a:t>
            </a:r>
          </a:p>
          <a:p>
            <a:pPr marL="0" lvl="1" indent="621669" defTabSz="886968">
              <a:buSzTx/>
              <a:buNone/>
              <a:tabLst/>
              <a:defRPr sz="582">
                <a:effectLst>
                  <a:outerShdw blurRad="36957" dist="36957" dir="2700000" rotWithShape="0">
                    <a:srgbClr val="000000"/>
                  </a:outerShdw>
                </a:effectLst>
              </a:defRPr>
            </a:pPr>
            <a:endParaRPr b="1"/>
          </a:p>
          <a:p>
            <a:pPr marL="0" lvl="1" indent="621669" defTabSz="886968">
              <a:buSzTx/>
              <a:buNone/>
              <a:tabLst/>
              <a:defRPr sz="1746">
                <a:effectLst>
                  <a:outerShdw blurRad="36957" dist="36957" dir="2700000" rotWithShape="0">
                    <a:srgbClr val="000000"/>
                  </a:outerShdw>
                </a:effectLst>
              </a:defRPr>
            </a:pPr>
            <a:r>
              <a:t>Neopanamax: 18,666 m</a:t>
            </a:r>
            <a:r>
              <a:rPr baseline="31999"/>
              <a:t>2</a:t>
            </a:r>
            <a:r>
              <a:t> x (25-50 W/m</a:t>
            </a:r>
            <a:r>
              <a:rPr baseline="31999"/>
              <a:t>2</a:t>
            </a:r>
            <a:r>
              <a:t>) = </a:t>
            </a:r>
            <a:r>
              <a:rPr b="1"/>
              <a:t>464 - 933 kW</a:t>
            </a:r>
          </a:p>
          <a:p>
            <a:pPr marL="0" lvl="1" indent="621669" defTabSz="886968">
              <a:buSzTx/>
              <a:buNone/>
              <a:tabLst/>
              <a:defRPr sz="582">
                <a:effectLst>
                  <a:outerShdw blurRad="36957" dist="36957" dir="2700000" rotWithShape="0">
                    <a:srgbClr val="000000"/>
                  </a:outerShdw>
                </a:effectLst>
              </a:defRPr>
            </a:pPr>
            <a:endParaRPr b="1"/>
          </a:p>
          <a:p>
            <a:pPr defTabSz="886968">
              <a:tabLst/>
              <a:defRPr sz="1746">
                <a:effectLst>
                  <a:outerShdw blurRad="36957" dist="36957" dir="2700000" rotWithShape="0">
                    <a:srgbClr val="000000"/>
                  </a:outerShdw>
                </a:effectLst>
              </a:defRPr>
            </a:pPr>
            <a:r>
              <a:t>Comparing that to power now used moving such ships (estimated earlier at </a:t>
            </a:r>
            <a:r>
              <a:rPr b="1"/>
              <a:t>50,000 kW),</a:t>
            </a:r>
          </a:p>
          <a:p>
            <a:pPr defTabSz="886968">
              <a:tabLst/>
              <a:defRPr sz="582">
                <a:effectLst>
                  <a:outerShdw blurRad="36957" dist="36957" dir="2700000" rotWithShape="0">
                    <a:srgbClr val="000000"/>
                  </a:outerShdw>
                </a:effectLst>
              </a:defRPr>
            </a:pPr>
            <a:endParaRPr b="1"/>
          </a:p>
          <a:p>
            <a:pPr algn="ctr" defTabSz="886968">
              <a:tabLst/>
              <a:defRPr sz="1746" b="1">
                <a:solidFill>
                  <a:srgbClr val="FBC901"/>
                </a:solidFill>
                <a:effectLst>
                  <a:outerShdw blurRad="36957" dist="36957" dir="2700000" rotWithShape="0">
                    <a:srgbClr val="000000"/>
                  </a:outerShdw>
                </a:effectLst>
              </a:defRPr>
            </a:pPr>
            <a:r>
              <a:t>SOLAR PV + BATTERIES =&gt; LESS THAN 1/50</a:t>
            </a:r>
            <a:r>
              <a:rPr baseline="31999"/>
              <a:t>th</a:t>
            </a:r>
            <a:r>
              <a:t> POWER NEEDED FOR SHIPPING</a:t>
            </a:r>
          </a:p>
        </p:txBody>
      </p:sp>
      <p:pic>
        <p:nvPicPr>
          <p:cNvPr id="3514" name="Solar-Ship.png" descr="Solar-Ship.png"/>
          <p:cNvPicPr>
            <a:picLocks noChangeAspect="1"/>
          </p:cNvPicPr>
          <p:nvPr/>
        </p:nvPicPr>
        <p:blipFill>
          <a:blip r:embed="rId5"/>
          <a:stretch>
            <a:fillRect/>
          </a:stretch>
        </p:blipFill>
        <p:spPr>
          <a:xfrm>
            <a:off x="5954765" y="1038476"/>
            <a:ext cx="3054778" cy="1775210"/>
          </a:xfrm>
          <a:prstGeom prst="rect">
            <a:avLst/>
          </a:prstGeom>
          <a:ln w="12700">
            <a:miter lim="400000"/>
          </a:ln>
        </p:spPr>
      </p:pic>
      <p:sp>
        <p:nvSpPr>
          <p:cNvPr id="3515" name="Rectangle 5"/>
          <p:cNvSpPr txBox="1"/>
          <p:nvPr/>
        </p:nvSpPr>
        <p:spPr>
          <a:xfrm>
            <a:off x="304800" y="64318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https://www.industryabout.com/industrial-news/801-news-transportation/48073-historic-un-deal-for-shipping-industry-could-lead-to-solar-powered-ships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7" name="Rectangle 2"/>
          <p:cNvSpPr txBox="1">
            <a:spLocks noGrp="1"/>
          </p:cNvSpPr>
          <p:nvPr>
            <p:ph type="title"/>
          </p:nvPr>
        </p:nvSpPr>
        <p:spPr>
          <a:xfrm>
            <a:off x="25400" y="2006600"/>
            <a:ext cx="9144000" cy="1168632"/>
          </a:xfrm>
          <a:prstGeom prst="rect">
            <a:avLst/>
          </a:prstGeom>
        </p:spPr>
        <p:txBody>
          <a:bodyPr/>
          <a:lstStyle>
            <a:lvl1pPr>
              <a:defRPr sz="2300" b="1">
                <a:solidFill>
                  <a:srgbClr val="FBC901"/>
                </a:solidFill>
              </a:defRPr>
            </a:lvl1pPr>
          </a:lstStyle>
          <a:p>
            <a:r>
              <a:t>Batteries for TOMORROW's greener electrical Grid</a:t>
            </a:r>
          </a:p>
        </p:txBody>
      </p:sp>
      <p:sp>
        <p:nvSpPr>
          <p:cNvPr id="3518"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0" name="Rectangle 2"/>
          <p:cNvSpPr txBox="1">
            <a:spLocks noGrp="1"/>
          </p:cNvSpPr>
          <p:nvPr>
            <p:ph type="title"/>
          </p:nvPr>
        </p:nvSpPr>
        <p:spPr>
          <a:xfrm>
            <a:off x="304800" y="12699"/>
            <a:ext cx="8534400" cy="558298"/>
          </a:xfrm>
          <a:prstGeom prst="rect">
            <a:avLst/>
          </a:prstGeom>
        </p:spPr>
        <p:txBody>
          <a:bodyPr/>
          <a:lstStyle>
            <a:lvl1pPr defTabSz="886968">
              <a:defRPr sz="2134">
                <a:effectLst>
                  <a:outerShdw blurRad="36957" dist="36957" dir="2700000" rotWithShape="0">
                    <a:srgbClr val="000000"/>
                  </a:outerShdw>
                </a:effectLst>
              </a:defRPr>
            </a:lvl1pPr>
          </a:lstStyle>
          <a:p>
            <a:r>
              <a:t>That Greener Grid will likely depend heavily upon Solar &amp; Wind power</a:t>
            </a:r>
          </a:p>
        </p:txBody>
      </p:sp>
      <p:sp>
        <p:nvSpPr>
          <p:cNvPr id="3521" name="Rectangle 3"/>
          <p:cNvSpPr txBox="1">
            <a:spLocks noGrp="1"/>
          </p:cNvSpPr>
          <p:nvPr>
            <p:ph type="body" sz="quarter" idx="1"/>
          </p:nvPr>
        </p:nvSpPr>
        <p:spPr>
          <a:xfrm>
            <a:off x="266700" y="622367"/>
            <a:ext cx="8792816" cy="892905"/>
          </a:xfrm>
          <a:prstGeom prst="rect">
            <a:avLst/>
          </a:prstGeom>
        </p:spPr>
        <p:txBody>
          <a:bodyPr/>
          <a:lstStyle/>
          <a:p>
            <a:pPr defTabSz="841247">
              <a:spcBef>
                <a:spcPts val="300"/>
              </a:spcBef>
              <a:tabLst/>
              <a:defRPr sz="1656">
                <a:effectLst>
                  <a:outerShdw blurRad="35052" dist="35052" dir="2700000" rotWithShape="0">
                    <a:srgbClr val="000000"/>
                  </a:outerShdw>
                </a:effectLst>
              </a:defRPr>
            </a:pPr>
            <a:r>
              <a:t>But while our need / desire for power peaks in the evening,</a:t>
            </a:r>
          </a:p>
          <a:p>
            <a:pPr defTabSz="841247">
              <a:spcBef>
                <a:spcPts val="300"/>
              </a:spcBef>
              <a:tabLst/>
              <a:defRPr sz="644">
                <a:effectLst>
                  <a:outerShdw blurRad="35052" dist="35052" dir="2700000" rotWithShape="0">
                    <a:srgbClr val="000000"/>
                  </a:outerShdw>
                </a:effectLst>
              </a:defRPr>
            </a:pPr>
            <a:r>
              <a:t>     </a:t>
            </a:r>
            <a:endParaRPr sz="1196"/>
          </a:p>
          <a:p>
            <a:pPr marL="0" lvl="1" indent="589624" defTabSz="841247">
              <a:spcBef>
                <a:spcPts val="300"/>
              </a:spcBef>
              <a:buSzTx/>
              <a:buNone/>
              <a:tabLst/>
              <a:defRPr sz="1656">
                <a:effectLst>
                  <a:outerShdw blurRad="35052" dist="35052" dir="2700000" rotWithShape="0">
                    <a:srgbClr val="000000"/>
                  </a:outerShdw>
                </a:effectLst>
              </a:defRPr>
            </a:pPr>
            <a:r>
              <a:t>Solar power peaks midday:	    	Onshore wind typically peaks late afternoon:</a:t>
            </a:r>
          </a:p>
        </p:txBody>
      </p:sp>
      <p:sp>
        <p:nvSpPr>
          <p:cNvPr id="3522" name="Rectangle 3"/>
          <p:cNvSpPr txBox="1"/>
          <p:nvPr/>
        </p:nvSpPr>
        <p:spPr>
          <a:xfrm>
            <a:off x="226392" y="4875531"/>
            <a:ext cx="3167113" cy="892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804672">
              <a:spcBef>
                <a:spcPts val="300"/>
              </a:spcBef>
              <a:defRPr sz="1584" b="0">
                <a:solidFill>
                  <a:srgbClr val="FFFFFF"/>
                </a:solidFill>
                <a:effectLst>
                  <a:outerShdw blurRad="33528" dist="33528" dir="2700000" rotWithShape="0">
                    <a:srgbClr val="000000"/>
                  </a:outerShdw>
                </a:effectLst>
                <a:latin typeface="+mn-lt"/>
                <a:ea typeface="+mn-ea"/>
                <a:cs typeface="+mn-cs"/>
                <a:sym typeface="Arial"/>
              </a:defRPr>
            </a:pPr>
            <a:r>
              <a:t>Meaning that evening life </a:t>
            </a:r>
          </a:p>
          <a:p>
            <a:pPr algn="ctr" defTabSz="804672">
              <a:spcBef>
                <a:spcPts val="300"/>
              </a:spcBef>
              <a:defRPr sz="1584" b="0">
                <a:solidFill>
                  <a:srgbClr val="FFFFFF"/>
                </a:solidFill>
                <a:effectLst>
                  <a:outerShdw blurRad="33528" dist="33528" dir="2700000" rotWithShape="0">
                    <a:srgbClr val="000000"/>
                  </a:outerShdw>
                </a:effectLst>
                <a:latin typeface="+mn-lt"/>
                <a:ea typeface="+mn-ea"/>
                <a:cs typeface="+mn-cs"/>
                <a:sym typeface="Arial"/>
              </a:defRPr>
            </a:pPr>
            <a:r>
              <a:t>with that Greener Grid </a:t>
            </a:r>
          </a:p>
          <a:p>
            <a:pPr algn="ctr" defTabSz="804672">
              <a:spcBef>
                <a:spcPts val="300"/>
              </a:spcBef>
              <a:defRPr sz="1584" b="0">
                <a:solidFill>
                  <a:srgbClr val="FFFFFF"/>
                </a:solidFill>
                <a:effectLst>
                  <a:outerShdw blurRad="33528" dist="33528" dir="2700000" rotWithShape="0">
                    <a:srgbClr val="000000"/>
                  </a:outerShdw>
                </a:effectLst>
                <a:latin typeface="+mn-lt"/>
                <a:ea typeface="+mn-ea"/>
                <a:cs typeface="+mn-cs"/>
                <a:sym typeface="Arial"/>
              </a:defRPr>
            </a:pPr>
            <a:r>
              <a:t>could end up looking like this:</a:t>
            </a:r>
          </a:p>
        </p:txBody>
      </p:sp>
      <p:grpSp>
        <p:nvGrpSpPr>
          <p:cNvPr id="3553" name="Group"/>
          <p:cNvGrpSpPr/>
          <p:nvPr/>
        </p:nvGrpSpPr>
        <p:grpSpPr>
          <a:xfrm>
            <a:off x="462730" y="1426943"/>
            <a:ext cx="8086502" cy="2719580"/>
            <a:chOff x="0" y="0"/>
            <a:chExt cx="8086500" cy="2719579"/>
          </a:xfrm>
        </p:grpSpPr>
        <p:grpSp>
          <p:nvGrpSpPr>
            <p:cNvPr id="3536" name="Group"/>
            <p:cNvGrpSpPr/>
            <p:nvPr/>
          </p:nvGrpSpPr>
          <p:grpSpPr>
            <a:xfrm>
              <a:off x="4370177" y="0"/>
              <a:ext cx="3716324" cy="2719580"/>
              <a:chOff x="0" y="0"/>
              <a:chExt cx="3716323" cy="2719579"/>
            </a:xfrm>
          </p:grpSpPr>
          <p:sp>
            <p:nvSpPr>
              <p:cNvPr id="3523" name="Straight Arrow Connector 5"/>
              <p:cNvSpPr/>
              <p:nvPr/>
            </p:nvSpPr>
            <p:spPr>
              <a:xfrm>
                <a:off x="539379" y="2262195"/>
                <a:ext cx="3113316" cy="1309"/>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3524" name="Straight Arrow Connector 6"/>
              <p:cNvSpPr/>
              <p:nvPr/>
            </p:nvSpPr>
            <p:spPr>
              <a:xfrm flipH="1" flipV="1">
                <a:off x="539380" y="0"/>
                <a:ext cx="3942" cy="2263505"/>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3525" name="Straight Connector 7"/>
              <p:cNvSpPr/>
              <p:nvPr/>
            </p:nvSpPr>
            <p:spPr>
              <a:xfrm flipV="1">
                <a:off x="2640261" y="377250"/>
                <a:ext cx="1069" cy="188625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26" name="Straight Connector 8"/>
              <p:cNvSpPr/>
              <p:nvPr/>
            </p:nvSpPr>
            <p:spPr>
              <a:xfrm flipV="1">
                <a:off x="1943383" y="377250"/>
                <a:ext cx="1069" cy="188625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27" name="Straight Connector 9"/>
              <p:cNvSpPr/>
              <p:nvPr/>
            </p:nvSpPr>
            <p:spPr>
              <a:xfrm flipV="1">
                <a:off x="1249922" y="377250"/>
                <a:ext cx="1069" cy="188625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28" name="Straight Connector 10"/>
              <p:cNvSpPr/>
              <p:nvPr/>
            </p:nvSpPr>
            <p:spPr>
              <a:xfrm flipV="1">
                <a:off x="3356568" y="377250"/>
                <a:ext cx="1069" cy="188625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29" name="Straight Connector 11"/>
              <p:cNvSpPr/>
              <p:nvPr/>
            </p:nvSpPr>
            <p:spPr>
              <a:xfrm>
                <a:off x="539379" y="380067"/>
                <a:ext cx="2818258" cy="1310"/>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30" name="TextBox 12"/>
              <p:cNvSpPr txBox="1"/>
              <p:nvPr/>
            </p:nvSpPr>
            <p:spPr>
              <a:xfrm>
                <a:off x="0" y="188625"/>
                <a:ext cx="588822" cy="3607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b="0">
                    <a:solidFill>
                      <a:srgbClr val="FFFFFF"/>
                    </a:solidFill>
                  </a:defRPr>
                </a:lvl1pPr>
              </a:lstStyle>
              <a:p>
                <a:r>
                  <a:t>100%</a:t>
                </a:r>
              </a:p>
            </p:txBody>
          </p:sp>
          <p:sp>
            <p:nvSpPr>
              <p:cNvPr id="3531" name="TextBox 13"/>
              <p:cNvSpPr txBox="1"/>
              <p:nvPr/>
            </p:nvSpPr>
            <p:spPr>
              <a:xfrm>
                <a:off x="129451" y="2330486"/>
                <a:ext cx="1075593" cy="386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Midnight</a:t>
                </a:r>
              </a:p>
            </p:txBody>
          </p:sp>
          <p:sp>
            <p:nvSpPr>
              <p:cNvPr id="3532" name="TextBox 14"/>
              <p:cNvSpPr txBox="1"/>
              <p:nvPr/>
            </p:nvSpPr>
            <p:spPr>
              <a:xfrm>
                <a:off x="1564201" y="2330486"/>
                <a:ext cx="768616" cy="262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Noon</a:t>
                </a:r>
              </a:p>
            </p:txBody>
          </p:sp>
          <p:sp>
            <p:nvSpPr>
              <p:cNvPr id="3533" name="TextBox 15"/>
              <p:cNvSpPr txBox="1"/>
              <p:nvPr/>
            </p:nvSpPr>
            <p:spPr>
              <a:xfrm>
                <a:off x="2947708" y="2328030"/>
                <a:ext cx="768616" cy="391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Midnight</a:t>
                </a:r>
              </a:p>
            </p:txBody>
          </p:sp>
          <p:sp>
            <p:nvSpPr>
              <p:cNvPr id="3534" name="Freeform 17"/>
              <p:cNvSpPr/>
              <p:nvPr/>
            </p:nvSpPr>
            <p:spPr>
              <a:xfrm>
                <a:off x="1380474" y="612956"/>
                <a:ext cx="1980075" cy="1431577"/>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66CC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35" name="Straight Connector 18"/>
              <p:cNvSpPr/>
              <p:nvPr/>
            </p:nvSpPr>
            <p:spPr>
              <a:xfrm>
                <a:off x="564739" y="2044734"/>
                <a:ext cx="878485" cy="1496"/>
              </a:xfrm>
              <a:prstGeom prst="line">
                <a:avLst/>
              </a:prstGeom>
              <a:solidFill>
                <a:schemeClr val="accent1"/>
              </a:solidFill>
              <a:ln w="38100" cap="flat">
                <a:solidFill>
                  <a:srgbClr val="66CC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3552" name="Group"/>
            <p:cNvGrpSpPr/>
            <p:nvPr/>
          </p:nvGrpSpPr>
          <p:grpSpPr>
            <a:xfrm>
              <a:off x="0" y="12670"/>
              <a:ext cx="3944737" cy="2643769"/>
              <a:chOff x="0" y="0"/>
              <a:chExt cx="3944736" cy="2643768"/>
            </a:xfrm>
          </p:grpSpPr>
          <p:sp>
            <p:nvSpPr>
              <p:cNvPr id="3537" name="TextBox 5"/>
              <p:cNvSpPr txBox="1"/>
              <p:nvPr/>
            </p:nvSpPr>
            <p:spPr>
              <a:xfrm>
                <a:off x="-1" y="202483"/>
                <a:ext cx="625014" cy="354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b="0">
                    <a:solidFill>
                      <a:srgbClr val="FFFFFF"/>
                    </a:solidFill>
                  </a:defRPr>
                </a:lvl1pPr>
              </a:lstStyle>
              <a:p>
                <a:r>
                  <a:t>100%</a:t>
                </a:r>
              </a:p>
            </p:txBody>
          </p:sp>
          <p:sp>
            <p:nvSpPr>
              <p:cNvPr id="3538" name="Straight Arrow Connector 7"/>
              <p:cNvSpPr/>
              <p:nvPr/>
            </p:nvSpPr>
            <p:spPr>
              <a:xfrm>
                <a:off x="572531" y="2257787"/>
                <a:ext cx="3304667" cy="1308"/>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3539" name="Straight Arrow Connector 8"/>
              <p:cNvSpPr/>
              <p:nvPr/>
            </p:nvSpPr>
            <p:spPr>
              <a:xfrm flipH="1" flipV="1">
                <a:off x="572532" y="-1"/>
                <a:ext cx="4184" cy="2259096"/>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3540" name="Straight Connector 9"/>
              <p:cNvSpPr/>
              <p:nvPr/>
            </p:nvSpPr>
            <p:spPr>
              <a:xfrm flipV="1">
                <a:off x="2802537" y="376516"/>
                <a:ext cx="1134" cy="1882580"/>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41" name="Straight Connector 10"/>
              <p:cNvSpPr/>
              <p:nvPr/>
            </p:nvSpPr>
            <p:spPr>
              <a:xfrm flipV="1">
                <a:off x="2062828" y="376516"/>
                <a:ext cx="1134" cy="1882580"/>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42" name="Straight Connector 11"/>
              <p:cNvSpPr/>
              <p:nvPr/>
            </p:nvSpPr>
            <p:spPr>
              <a:xfrm flipV="1">
                <a:off x="1326745" y="376516"/>
                <a:ext cx="1134" cy="1882580"/>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43" name="Straight Connector 12"/>
              <p:cNvSpPr/>
              <p:nvPr/>
            </p:nvSpPr>
            <p:spPr>
              <a:xfrm flipV="1">
                <a:off x="3562870" y="376516"/>
                <a:ext cx="1134" cy="1882580"/>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44" name="Straight Connector 13"/>
              <p:cNvSpPr/>
              <p:nvPr/>
            </p:nvSpPr>
            <p:spPr>
              <a:xfrm>
                <a:off x="572531" y="379326"/>
                <a:ext cx="2991473" cy="1308"/>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45" name="TextBox 14"/>
              <p:cNvSpPr txBox="1"/>
              <p:nvPr/>
            </p:nvSpPr>
            <p:spPr>
              <a:xfrm>
                <a:off x="137407" y="2325946"/>
                <a:ext cx="815856" cy="3153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Midnight</a:t>
                </a:r>
              </a:p>
            </p:txBody>
          </p:sp>
          <p:sp>
            <p:nvSpPr>
              <p:cNvPr id="3546" name="TextBox 15"/>
              <p:cNvSpPr txBox="1"/>
              <p:nvPr/>
            </p:nvSpPr>
            <p:spPr>
              <a:xfrm>
                <a:off x="1660340" y="2325946"/>
                <a:ext cx="815856" cy="3153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Noon</a:t>
                </a:r>
              </a:p>
            </p:txBody>
          </p:sp>
          <p:sp>
            <p:nvSpPr>
              <p:cNvPr id="3547" name="TextBox 16"/>
              <p:cNvSpPr txBox="1"/>
              <p:nvPr/>
            </p:nvSpPr>
            <p:spPr>
              <a:xfrm>
                <a:off x="3128880" y="2323494"/>
                <a:ext cx="815857" cy="3202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Midnight</a:t>
                </a:r>
              </a:p>
            </p:txBody>
          </p:sp>
          <p:sp>
            <p:nvSpPr>
              <p:cNvPr id="3548" name="Freeform 17"/>
              <p:cNvSpPr/>
              <p:nvPr/>
            </p:nvSpPr>
            <p:spPr>
              <a:xfrm>
                <a:off x="876973" y="392562"/>
                <a:ext cx="2371899" cy="1864039"/>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49" name="Freeform 18"/>
              <p:cNvSpPr/>
              <p:nvPr/>
            </p:nvSpPr>
            <p:spPr>
              <a:xfrm>
                <a:off x="1295109" y="971376"/>
                <a:ext cx="1546729" cy="1285909"/>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550" name="TextBox 19"/>
              <p:cNvSpPr txBox="1"/>
              <p:nvPr/>
            </p:nvSpPr>
            <p:spPr>
              <a:xfrm>
                <a:off x="2184366" y="431700"/>
                <a:ext cx="815857" cy="2317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200" b="0">
                    <a:solidFill>
                      <a:srgbClr val="FFFFFF"/>
                    </a:solidFill>
                  </a:defRPr>
                </a:pPr>
                <a:r>
                  <a:t> </a:t>
                </a:r>
                <a:r>
                  <a:rPr>
                    <a:solidFill>
                      <a:srgbClr val="FFCC00"/>
                    </a:solidFill>
                  </a:rPr>
                  <a:t>Summer</a:t>
                </a:r>
              </a:p>
            </p:txBody>
          </p:sp>
          <p:sp>
            <p:nvSpPr>
              <p:cNvPr id="3551" name="TextBox 20"/>
              <p:cNvSpPr txBox="1"/>
              <p:nvPr/>
            </p:nvSpPr>
            <p:spPr>
              <a:xfrm>
                <a:off x="1611230" y="1578690"/>
                <a:ext cx="815857" cy="3153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200" b="0">
                    <a:solidFill>
                      <a:srgbClr val="FFFFFF"/>
                    </a:solidFill>
                  </a:defRPr>
                </a:pPr>
                <a:r>
                  <a:t> </a:t>
                </a:r>
                <a:r>
                  <a:rPr>
                    <a:solidFill>
                      <a:srgbClr val="FFCC00"/>
                    </a:solidFill>
                  </a:rPr>
                  <a:t>Winter</a:t>
                </a:r>
              </a:p>
            </p:txBody>
          </p:sp>
        </p:grpSp>
      </p:grpSp>
      <p:pic>
        <p:nvPicPr>
          <p:cNvPr id="3554" name="Picture 4" descr="Picture 4"/>
          <p:cNvPicPr>
            <a:picLocks noChangeAspect="1"/>
          </p:cNvPicPr>
          <p:nvPr/>
        </p:nvPicPr>
        <p:blipFill>
          <a:blip r:embed="rId2"/>
          <a:stretch>
            <a:fillRect/>
          </a:stretch>
        </p:blipFill>
        <p:spPr>
          <a:xfrm>
            <a:off x="3357590" y="4285684"/>
            <a:ext cx="2575268" cy="2080817"/>
          </a:xfrm>
          <a:prstGeom prst="rect">
            <a:avLst/>
          </a:prstGeom>
          <a:ln w="12700">
            <a:miter lim="400000"/>
          </a:ln>
        </p:spPr>
      </p:pic>
      <p:sp>
        <p:nvSpPr>
          <p:cNvPr id="3555" name="Rectangle 5"/>
          <p:cNvSpPr txBox="1"/>
          <p:nvPr/>
        </p:nvSpPr>
        <p:spPr>
          <a:xfrm>
            <a:off x="169333" y="6421243"/>
            <a:ext cx="8794751" cy="442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Photo: http://www.dailymail.co.uk/femail/article-1241772/Im-frozen-time-What-like-live-TVs-Victorian-Farm-electricity-running-water-outside-loo-5c.html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7" name="Rectangle 2"/>
          <p:cNvSpPr txBox="1">
            <a:spLocks noGrp="1"/>
          </p:cNvSpPr>
          <p:nvPr>
            <p:ph type="title"/>
          </p:nvPr>
        </p:nvSpPr>
        <p:spPr>
          <a:xfrm>
            <a:off x="304800" y="12700"/>
            <a:ext cx="8534400" cy="685800"/>
          </a:xfrm>
          <a:prstGeom prst="rect">
            <a:avLst/>
          </a:prstGeom>
        </p:spPr>
        <p:txBody>
          <a:bodyPr/>
          <a:lstStyle/>
          <a:p>
            <a:pPr>
              <a:defRPr sz="2200" i="1">
                <a:latin typeface="+mn-lt"/>
                <a:ea typeface="+mn-ea"/>
                <a:cs typeface="+mn-cs"/>
                <a:sym typeface="Arial"/>
              </a:defRPr>
            </a:pPr>
            <a:r>
              <a:t>The obvious solution is called: </a:t>
            </a:r>
            <a:r>
              <a:rPr b="1" i="0">
                <a:solidFill>
                  <a:srgbClr val="FFCC00"/>
                </a:solidFill>
                <a:latin typeface="Tahoma"/>
                <a:ea typeface="Tahoma"/>
                <a:cs typeface="Tahoma"/>
                <a:sym typeface="Tahoma"/>
              </a:rPr>
              <a:t>Grid Load Leveling</a:t>
            </a:r>
          </a:p>
        </p:txBody>
      </p:sp>
      <p:sp>
        <p:nvSpPr>
          <p:cNvPr id="3558" name="Rectangle 3"/>
          <p:cNvSpPr txBox="1">
            <a:spLocks noGrp="1"/>
          </p:cNvSpPr>
          <p:nvPr>
            <p:ph type="body" idx="1"/>
          </p:nvPr>
        </p:nvSpPr>
        <p:spPr>
          <a:xfrm>
            <a:off x="228600" y="787400"/>
            <a:ext cx="8915400" cy="6067674"/>
          </a:xfrm>
          <a:prstGeom prst="rect">
            <a:avLst/>
          </a:prstGeom>
        </p:spPr>
        <p:txBody>
          <a:bodyPr/>
          <a:lstStyle/>
          <a:p>
            <a:pPr>
              <a:defRPr sz="1800">
                <a:latin typeface="+mn-lt"/>
                <a:ea typeface="+mn-ea"/>
                <a:cs typeface="+mn-cs"/>
                <a:sym typeface="Arial"/>
              </a:defRPr>
            </a:pPr>
            <a:r>
              <a:t>Which is the idea of just storing mid / late day power for later evening use</a:t>
            </a:r>
          </a:p>
          <a:p>
            <a:pPr>
              <a:defRPr sz="900">
                <a:latin typeface="+mn-lt"/>
                <a:ea typeface="+mn-ea"/>
                <a:cs typeface="+mn-cs"/>
                <a:sym typeface="Arial"/>
              </a:defRPr>
            </a:pPr>
            <a:endParaRPr/>
          </a:p>
          <a:p>
            <a:pPr>
              <a:defRPr sz="1800" b="1">
                <a:solidFill>
                  <a:srgbClr val="FBC901"/>
                </a:solidFill>
                <a:latin typeface="+mn-lt"/>
                <a:ea typeface="+mn-ea"/>
                <a:cs typeface="+mn-cs"/>
                <a:sym typeface="Arial"/>
              </a:defRPr>
            </a:pPr>
            <a:r>
              <a:t>We have NOT yet implemented Grid Load Leveling to any significant degree</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For details see my notes: </a:t>
            </a:r>
            <a:r>
              <a:rPr b="1"/>
              <a:t>Power Cycles and Energy Storage</a:t>
            </a:r>
            <a:r>
              <a:t> (</a:t>
            </a:r>
            <a:r>
              <a:rPr u="sng">
                <a:solidFill>
                  <a:srgbClr val="00CCFF"/>
                </a:solidFill>
                <a:uFill>
                  <a:solidFill>
                    <a:srgbClr val="00CCFF"/>
                  </a:solidFill>
                </a:uFill>
                <a:hlinkClick r:id="rId2"/>
              </a:rPr>
              <a:t>pptx</a:t>
            </a:r>
            <a:r>
              <a:t> /</a:t>
            </a:r>
            <a:r>
              <a:rPr u="sng">
                <a:solidFill>
                  <a:srgbClr val="00CCFF"/>
                </a:solidFill>
                <a:uFill>
                  <a:solidFill>
                    <a:srgbClr val="00CCFF"/>
                  </a:solidFill>
                </a:uFill>
                <a:hlinkClick r:id="rId3"/>
              </a:rPr>
              <a:t> pdf</a:t>
            </a:r>
            <a:r>
              <a:t> /</a:t>
            </a:r>
            <a:r>
              <a:rPr u="sng">
                <a:solidFill>
                  <a:srgbClr val="00CCFF"/>
                </a:solidFill>
                <a:uFill>
                  <a:solidFill>
                    <a:srgbClr val="00CCFF"/>
                  </a:solidFill>
                </a:uFill>
                <a:hlinkClick r:id="rId4"/>
              </a:rPr>
              <a:t> key</a:t>
            </a:r>
            <a:r>
              <a:t>)</a:t>
            </a:r>
          </a:p>
          <a:p>
            <a:pPr marL="0" lvl="2" indent="1085850">
              <a:buSzTx/>
              <a:buNone/>
              <a:defRPr sz="900">
                <a:latin typeface="+mn-lt"/>
                <a:ea typeface="+mn-ea"/>
                <a:cs typeface="+mn-cs"/>
                <a:sym typeface="Arial"/>
              </a:defRPr>
            </a:pPr>
            <a:endParaRPr/>
          </a:p>
          <a:p>
            <a:pPr>
              <a:defRPr sz="1800">
                <a:latin typeface="+mn-lt"/>
                <a:ea typeface="+mn-ea"/>
                <a:cs typeface="+mn-cs"/>
                <a:sym typeface="Arial"/>
              </a:defRPr>
            </a:pPr>
            <a:r>
              <a:t>From that note set:  Each day the U.S. now consumes about </a:t>
            </a:r>
            <a:r>
              <a:rPr>
                <a:solidFill>
                  <a:srgbClr val="FFCC00"/>
                </a:solidFill>
              </a:rPr>
              <a:t>11,089 GW-h </a:t>
            </a:r>
          </a:p>
          <a:p>
            <a:pPr>
              <a:defRPr sz="700">
                <a:latin typeface="+mn-lt"/>
                <a:ea typeface="+mn-ea"/>
                <a:cs typeface="+mn-cs"/>
                <a:sym typeface="Arial"/>
              </a:defRPr>
            </a:pPr>
            <a:endParaRPr>
              <a:solidFill>
                <a:srgbClr val="FFCC00"/>
              </a:solidFill>
            </a:endParaRPr>
          </a:p>
          <a:p>
            <a:pPr marL="0" lvl="1" indent="640896">
              <a:buSzTx/>
              <a:buNone/>
              <a:defRPr sz="1800">
                <a:latin typeface="+mn-lt"/>
                <a:ea typeface="+mn-ea"/>
                <a:cs typeface="+mn-cs"/>
                <a:sym typeface="Arial"/>
              </a:defRPr>
            </a:pPr>
            <a:r>
              <a:t>A Green Solar / Wind-based Grid would need to store as much as half </a:t>
            </a:r>
          </a:p>
          <a:p>
            <a:pPr marL="0" lvl="1" indent="640896">
              <a:buSzTx/>
              <a:buNone/>
              <a:defRPr sz="700">
                <a:latin typeface="+mn-lt"/>
                <a:ea typeface="+mn-ea"/>
                <a:cs typeface="+mn-cs"/>
                <a:sym typeface="Arial"/>
              </a:defRPr>
            </a:pPr>
            <a:endParaRPr/>
          </a:p>
          <a:p>
            <a:pPr marL="0" lvl="2" indent="1085850">
              <a:buSzTx/>
              <a:buNone/>
              <a:defRPr sz="1800">
                <a:latin typeface="+mn-lt"/>
                <a:ea typeface="+mn-ea"/>
                <a:cs typeface="+mn-cs"/>
                <a:sym typeface="Arial"/>
              </a:defRPr>
            </a:pPr>
            <a:r>
              <a:t>of that energy during the day, holding it for consumption 6-12 hours later</a:t>
            </a:r>
          </a:p>
          <a:p>
            <a:pPr marL="0" lvl="2" indent="1085850">
              <a:buSzTx/>
              <a:buNone/>
              <a:defRPr sz="700">
                <a:latin typeface="+mn-lt"/>
                <a:ea typeface="+mn-ea"/>
                <a:cs typeface="+mn-cs"/>
                <a:sym typeface="Arial"/>
              </a:defRPr>
            </a:pPr>
            <a:endParaRPr/>
          </a:p>
          <a:p>
            <a:pPr marL="0" lvl="1" indent="640896">
              <a:buSzTx/>
              <a:buNone/>
              <a:defRPr sz="1800">
                <a:latin typeface="+mn-lt"/>
                <a:ea typeface="+mn-ea"/>
                <a:cs typeface="+mn-cs"/>
                <a:sym typeface="Arial"/>
              </a:defRPr>
            </a:pPr>
            <a:r>
              <a:t>Batteries are perhaps our best near term bet for providing such storage</a:t>
            </a:r>
          </a:p>
          <a:p>
            <a:pPr>
              <a:defRPr sz="900">
                <a:latin typeface="+mn-lt"/>
                <a:ea typeface="+mn-ea"/>
                <a:cs typeface="+mn-cs"/>
                <a:sym typeface="Arial"/>
              </a:defRPr>
            </a:pPr>
            <a:endParaRPr/>
          </a:p>
          <a:p>
            <a:pPr>
              <a:defRPr sz="1800">
                <a:latin typeface="+mn-lt"/>
                <a:ea typeface="+mn-ea"/>
                <a:cs typeface="+mn-cs"/>
                <a:sym typeface="Arial"/>
              </a:defRPr>
            </a:pPr>
            <a:r>
              <a:t>But these will have to be very different batteries - batteries that will:</a:t>
            </a:r>
          </a:p>
          <a:p>
            <a:pPr>
              <a:defRPr sz="700">
                <a:latin typeface="+mn-lt"/>
                <a:ea typeface="+mn-ea"/>
                <a:cs typeface="+mn-cs"/>
                <a:sym typeface="Arial"/>
              </a:defRPr>
            </a:pPr>
            <a:endParaRPr/>
          </a:p>
          <a:p>
            <a:pPr marL="0" lvl="1" indent="640896">
              <a:buSzTx/>
              <a:buNone/>
              <a:defRPr sz="1800">
                <a:solidFill>
                  <a:srgbClr val="FBC901"/>
                </a:solidFill>
                <a:latin typeface="+mn-lt"/>
                <a:ea typeface="+mn-ea"/>
                <a:cs typeface="+mn-cs"/>
                <a:sym typeface="Arial"/>
              </a:defRPr>
            </a:pPr>
            <a:r>
              <a:t>Store ABSOLUTELY MASSIVE amounts of energy</a:t>
            </a:r>
          </a:p>
          <a:p>
            <a:pPr marL="0" lvl="1" indent="640896">
              <a:buSzTx/>
              <a:buNone/>
              <a:defRPr sz="700">
                <a:latin typeface="+mn-lt"/>
                <a:ea typeface="+mn-ea"/>
                <a:cs typeface="+mn-cs"/>
                <a:sym typeface="Arial"/>
              </a:defRPr>
            </a:pPr>
            <a:endParaRPr/>
          </a:p>
          <a:p>
            <a:pPr marL="0" lvl="2" indent="1085850">
              <a:buSzTx/>
              <a:buNone/>
              <a:defRPr sz="1800">
                <a:solidFill>
                  <a:srgbClr val="FBC901"/>
                </a:solidFill>
                <a:latin typeface="+mn-lt"/>
                <a:ea typeface="+mn-ea"/>
                <a:cs typeface="+mn-cs"/>
                <a:sym typeface="Arial"/>
              </a:defRPr>
            </a:pPr>
            <a:r>
              <a:t>But they'd need to do this for only a very short time</a:t>
            </a:r>
          </a:p>
          <a:p>
            <a:pPr marL="0" lvl="1" indent="640896">
              <a:buSzTx/>
              <a:buNone/>
              <a:defRPr sz="700">
                <a:solidFill>
                  <a:srgbClr val="FBC901"/>
                </a:solidFill>
                <a:latin typeface="+mn-lt"/>
                <a:ea typeface="+mn-ea"/>
                <a:cs typeface="+mn-cs"/>
                <a:sym typeface="Arial"/>
              </a:defRPr>
            </a:pPr>
            <a:endParaRPr/>
          </a:p>
          <a:p>
            <a:pPr marL="0" lvl="3" indent="1577339">
              <a:buSzTx/>
              <a:buNone/>
              <a:defRPr sz="1800">
                <a:solidFill>
                  <a:srgbClr val="FBC901"/>
                </a:solidFill>
                <a:latin typeface="+mn-lt"/>
                <a:ea typeface="+mn-ea"/>
                <a:cs typeface="+mn-cs"/>
                <a:sym typeface="Arial"/>
              </a:defRPr>
            </a:pPr>
            <a:r>
              <a:t>And they could be large and massive as they would likely</a:t>
            </a:r>
          </a:p>
          <a:p>
            <a:pPr marL="0" lvl="3" indent="1577339">
              <a:buSzTx/>
              <a:buNone/>
              <a:defRPr sz="700">
                <a:solidFill>
                  <a:srgbClr val="FBC901"/>
                </a:solidFill>
                <a:latin typeface="+mn-lt"/>
                <a:ea typeface="+mn-ea"/>
                <a:cs typeface="+mn-cs"/>
                <a:sym typeface="Arial"/>
              </a:defRPr>
            </a:pPr>
            <a:endParaRPr/>
          </a:p>
          <a:p>
            <a:pPr marL="0" lvl="4" indent="2034539">
              <a:buSzTx/>
              <a:buNone/>
              <a:defRPr sz="1800">
                <a:solidFill>
                  <a:srgbClr val="FBC901"/>
                </a:solidFill>
                <a:latin typeface="+mn-lt"/>
                <a:ea typeface="+mn-ea"/>
                <a:cs typeface="+mn-cs"/>
                <a:sym typeface="Arial"/>
              </a:defRPr>
            </a:pPr>
            <a:r>
              <a:t>just be heaped into HUGE warehouse-like buildings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0" name="Rectangle 5"/>
          <p:cNvSpPr txBox="1"/>
          <p:nvPr/>
        </p:nvSpPr>
        <p:spPr>
          <a:xfrm>
            <a:off x="304800" y="62794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i="1">
                <a:solidFill>
                  <a:schemeClr val="accent1"/>
                </a:solidFill>
                <a:effectLst>
                  <a:outerShdw blurRad="38100" dist="38100" dir="2700000" rotWithShape="0">
                    <a:srgbClr val="000000"/>
                  </a:outerShdw>
                </a:effectLst>
                <a:latin typeface="+mn-lt"/>
                <a:ea typeface="+mn-ea"/>
                <a:cs typeface="+mn-cs"/>
                <a:sym typeface="Arial"/>
              </a:defRPr>
            </a:pPr>
            <a:r>
              <a:t>1) Advanced Power Electronic Interfaces for Distributed Energy Systems </a:t>
            </a:r>
            <a:endParaRPr b="0"/>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https://www.nrel.gov/docs/fy08osti/42672.pdf</a:t>
            </a:r>
          </a:p>
        </p:txBody>
      </p:sp>
      <p:sp>
        <p:nvSpPr>
          <p:cNvPr id="3561" name="Rectangle 2"/>
          <p:cNvSpPr txBox="1">
            <a:spLocks noGrp="1"/>
          </p:cNvSpPr>
          <p:nvPr>
            <p:ph type="title"/>
          </p:nvPr>
        </p:nvSpPr>
        <p:spPr>
          <a:xfrm>
            <a:off x="304800" y="12700"/>
            <a:ext cx="8534400" cy="838200"/>
          </a:xfrm>
          <a:prstGeom prst="rect">
            <a:avLst/>
          </a:prstGeom>
        </p:spPr>
        <p:txBody>
          <a:bodyPr/>
          <a:lstStyle>
            <a:lvl1pPr>
              <a:defRPr sz="2200" i="1">
                <a:latin typeface="+mn-lt"/>
                <a:ea typeface="+mn-ea"/>
                <a:cs typeface="+mn-cs"/>
                <a:sym typeface="Arial"/>
              </a:defRPr>
            </a:lvl1pPr>
          </a:lstStyle>
          <a:p>
            <a:r>
              <a:t>Batteries now be considered for "Grid load leveling:"</a:t>
            </a:r>
          </a:p>
        </p:txBody>
      </p:sp>
      <p:sp>
        <p:nvSpPr>
          <p:cNvPr id="3562" name="Rectangle 3"/>
          <p:cNvSpPr txBox="1">
            <a:spLocks noGrp="1"/>
          </p:cNvSpPr>
          <p:nvPr>
            <p:ph type="body" idx="1"/>
          </p:nvPr>
        </p:nvSpPr>
        <p:spPr>
          <a:xfrm>
            <a:off x="228600" y="1003300"/>
            <a:ext cx="8695135" cy="4469309"/>
          </a:xfrm>
          <a:prstGeom prst="rect">
            <a:avLst/>
          </a:prstGeom>
        </p:spPr>
        <p:txBody>
          <a:bodyPr/>
          <a:lstStyle/>
          <a:p>
            <a:pPr>
              <a:defRPr sz="1800">
                <a:latin typeface="+mn-lt"/>
                <a:ea typeface="+mn-ea"/>
                <a:cs typeface="+mn-cs"/>
                <a:sym typeface="Arial"/>
              </a:defRPr>
            </a:pPr>
            <a:r>
              <a:t>As cited in a U.S. National Renewable Energy Lab report </a:t>
            </a:r>
            <a:r>
              <a:rPr baseline="30000"/>
              <a:t>1</a:t>
            </a:r>
            <a:r>
              <a:t> </a:t>
            </a:r>
          </a:p>
          <a:p>
            <a:pPr>
              <a:defRPr sz="900">
                <a:latin typeface="+mn-lt"/>
                <a:ea typeface="+mn-ea"/>
                <a:cs typeface="+mn-cs"/>
                <a:sym typeface="Arial"/>
              </a:defRPr>
            </a:pPr>
            <a:endParaRPr/>
          </a:p>
          <a:p>
            <a:pPr>
              <a:defRPr sz="1800">
                <a:latin typeface="+mn-lt"/>
                <a:ea typeface="+mn-ea"/>
                <a:cs typeface="+mn-cs"/>
                <a:sym typeface="Arial"/>
              </a:defRPr>
            </a:pPr>
            <a:r>
              <a:t>	- Lead-acid batteries </a:t>
            </a:r>
          </a:p>
          <a:p>
            <a:pPr>
              <a:defRPr sz="900">
                <a:latin typeface="+mn-lt"/>
                <a:ea typeface="+mn-ea"/>
                <a:cs typeface="+mn-cs"/>
                <a:sym typeface="Arial"/>
              </a:defRPr>
            </a:pPr>
            <a:endParaRPr/>
          </a:p>
          <a:p>
            <a:pPr>
              <a:defRPr sz="1800">
                <a:latin typeface="+mn-lt"/>
                <a:ea typeface="+mn-ea"/>
                <a:cs typeface="+mn-cs"/>
                <a:sym typeface="Arial"/>
              </a:defRPr>
            </a:pPr>
            <a:r>
              <a:t>	- Nickel-electrode batteries</a:t>
            </a:r>
          </a:p>
          <a:p>
            <a:pPr>
              <a:defRPr sz="900">
                <a:latin typeface="+mn-lt"/>
                <a:ea typeface="+mn-ea"/>
                <a:cs typeface="+mn-cs"/>
                <a:sym typeface="Arial"/>
              </a:defRPr>
            </a:pPr>
            <a:endParaRPr/>
          </a:p>
          <a:p>
            <a:pPr>
              <a:defRPr sz="1800">
                <a:latin typeface="+mn-lt"/>
                <a:ea typeface="+mn-ea"/>
                <a:cs typeface="+mn-cs"/>
                <a:sym typeface="Arial"/>
              </a:defRPr>
            </a:pPr>
            <a:r>
              <a:t>	- Molten sodium-sulfur modular batteries</a:t>
            </a:r>
          </a:p>
          <a:p>
            <a:pPr>
              <a:defRPr sz="800">
                <a:latin typeface="+mn-lt"/>
                <a:ea typeface="+mn-ea"/>
                <a:cs typeface="+mn-cs"/>
                <a:sym typeface="Arial"/>
              </a:defRPr>
            </a:pPr>
            <a:endParaRPr/>
          </a:p>
          <a:p>
            <a:pPr>
              <a:defRPr sz="1800">
                <a:latin typeface="+mn-lt"/>
                <a:ea typeface="+mn-ea"/>
                <a:cs typeface="+mn-cs"/>
                <a:sym typeface="Arial"/>
              </a:defRPr>
            </a:pPr>
            <a:r>
              <a:t>	- Zinc-bromine batteries </a:t>
            </a:r>
          </a:p>
          <a:p>
            <a:pPr>
              <a:defRPr sz="900">
                <a:latin typeface="+mn-lt"/>
                <a:ea typeface="+mn-ea"/>
                <a:cs typeface="+mn-cs"/>
                <a:sym typeface="Arial"/>
              </a:defRPr>
            </a:pPr>
            <a:endParaRPr/>
          </a:p>
          <a:p>
            <a:pPr>
              <a:defRPr sz="1800">
                <a:latin typeface="+mn-lt"/>
                <a:ea typeface="+mn-ea"/>
                <a:cs typeface="+mn-cs"/>
                <a:sym typeface="Arial"/>
              </a:defRPr>
            </a:pPr>
            <a:r>
              <a:t>	- Vanadium redox batteries</a:t>
            </a:r>
          </a:p>
          <a:p>
            <a:pPr>
              <a:defRPr sz="900">
                <a:latin typeface="+mn-lt"/>
                <a:ea typeface="+mn-ea"/>
                <a:cs typeface="+mn-cs"/>
                <a:sym typeface="Arial"/>
              </a:defRPr>
            </a:pPr>
            <a:endParaRPr/>
          </a:p>
          <a:p>
            <a:pPr>
              <a:defRPr sz="1800">
                <a:latin typeface="+mn-lt"/>
                <a:ea typeface="+mn-ea"/>
                <a:cs typeface="+mn-cs"/>
                <a:sym typeface="Arial"/>
              </a:defRPr>
            </a:pPr>
            <a:r>
              <a:t>	- Polysulfide-bromide flow batteries</a:t>
            </a:r>
          </a:p>
          <a:p>
            <a:pPr>
              <a:defRPr sz="1800">
                <a:latin typeface="+mn-lt"/>
                <a:ea typeface="+mn-ea"/>
                <a:cs typeface="+mn-cs"/>
                <a:sym typeface="Arial"/>
              </a:defRPr>
            </a:pPr>
            <a:endParaRPr/>
          </a:p>
          <a:p>
            <a:pPr algn="ctr">
              <a:defRPr sz="1800">
                <a:solidFill>
                  <a:srgbClr val="FFCC00"/>
                </a:solidFill>
                <a:latin typeface="+mn-lt"/>
                <a:ea typeface="+mn-ea"/>
                <a:cs typeface="+mn-cs"/>
                <a:sym typeface="Arial"/>
              </a:defRPr>
            </a:pPr>
            <a:r>
              <a:t>Let's examine some of the more aggressive / revolutionary alternatives on that list: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4" name="Rectangle 5"/>
          <p:cNvSpPr txBox="1"/>
          <p:nvPr/>
        </p:nvSpPr>
        <p:spPr>
          <a:xfrm>
            <a:off x="76200" y="6139720"/>
            <a:ext cx="8991600" cy="505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https://www.nytimes.com/gwire/2010/10/15/15greenwire-doe-promotes-pumped-hydro-as-option-for-renewa-51805.html</a:t>
            </a:r>
            <a:endParaRPr>
              <a:solidFill>
                <a:srgbClr val="E5FFFF"/>
              </a:solidFill>
            </a:endParaRPr>
          </a:p>
          <a:p>
            <a:pPr algn="ctr">
              <a:defRPr sz="400" b="0" i="1">
                <a:solidFill>
                  <a:schemeClr val="accent1"/>
                </a:solidFill>
                <a:effectLst>
                  <a:outerShdw blurRad="38100" dist="38100" dir="2700000" rotWithShape="0">
                    <a:srgbClr val="000000"/>
                  </a:outerShdw>
                </a:effectLst>
                <a:latin typeface="+mn-lt"/>
                <a:ea typeface="+mn-ea"/>
                <a:cs typeface="+mn-cs"/>
                <a:sym typeface="Arial"/>
              </a:defRPr>
            </a:pP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Figure from: Electrochemical Energy Storage for Green Grid, Yang et al., Chemical Reviews 111, 3577–3613 (2011)</a:t>
            </a:r>
          </a:p>
        </p:txBody>
      </p:sp>
      <p:sp>
        <p:nvSpPr>
          <p:cNvPr id="3565" name="Rectangle 2"/>
          <p:cNvSpPr txBox="1">
            <a:spLocks noGrp="1"/>
          </p:cNvSpPr>
          <p:nvPr>
            <p:ph type="title"/>
          </p:nvPr>
        </p:nvSpPr>
        <p:spPr>
          <a:xfrm>
            <a:off x="304800" y="12700"/>
            <a:ext cx="8534400" cy="609600"/>
          </a:xfrm>
          <a:prstGeom prst="rect">
            <a:avLst/>
          </a:prstGeom>
        </p:spPr>
        <p:txBody>
          <a:bodyPr/>
          <a:lstStyle>
            <a:lvl1pPr>
              <a:defRPr sz="2200" b="1" i="1">
                <a:latin typeface="+mn-lt"/>
                <a:ea typeface="+mn-ea"/>
                <a:cs typeface="+mn-cs"/>
                <a:sym typeface="Arial"/>
              </a:defRPr>
            </a:lvl1pPr>
          </a:lstStyle>
          <a:p>
            <a:r>
              <a:t>Ion Flow Batteries:</a:t>
            </a:r>
          </a:p>
        </p:txBody>
      </p:sp>
      <p:sp>
        <p:nvSpPr>
          <p:cNvPr id="3566" name="Rectangle 3"/>
          <p:cNvSpPr txBox="1">
            <a:spLocks noGrp="1"/>
          </p:cNvSpPr>
          <p:nvPr>
            <p:ph type="body" sz="quarter" idx="1"/>
          </p:nvPr>
        </p:nvSpPr>
        <p:spPr>
          <a:xfrm>
            <a:off x="228600" y="558800"/>
            <a:ext cx="8534400" cy="495300"/>
          </a:xfrm>
          <a:prstGeom prst="rect">
            <a:avLst/>
          </a:prstGeom>
        </p:spPr>
        <p:txBody>
          <a:bodyPr/>
          <a:lstStyle/>
          <a:p>
            <a:pPr>
              <a:defRPr sz="1800">
                <a:latin typeface="+mn-lt"/>
                <a:ea typeface="+mn-ea"/>
                <a:cs typeface="+mn-cs"/>
                <a:sym typeface="Arial"/>
              </a:defRPr>
            </a:pPr>
            <a:r>
              <a:t>Which can be represented schematically as: </a:t>
            </a:r>
            <a:r>
              <a:rPr baseline="31999"/>
              <a:t>1</a:t>
            </a:r>
          </a:p>
        </p:txBody>
      </p:sp>
      <p:pic>
        <p:nvPicPr>
          <p:cNvPr id="3567" name="Picture 4" descr="Picture 4"/>
          <p:cNvPicPr>
            <a:picLocks noChangeAspect="1"/>
          </p:cNvPicPr>
          <p:nvPr/>
        </p:nvPicPr>
        <p:blipFill>
          <a:blip r:embed="rId2"/>
          <a:stretch>
            <a:fillRect/>
          </a:stretch>
        </p:blipFill>
        <p:spPr>
          <a:xfrm>
            <a:off x="2908300" y="1119666"/>
            <a:ext cx="3698917" cy="2963846"/>
          </a:xfrm>
          <a:prstGeom prst="rect">
            <a:avLst/>
          </a:prstGeom>
          <a:ln w="12700">
            <a:miter lim="400000"/>
          </a:ln>
        </p:spPr>
      </p:pic>
      <p:sp>
        <p:nvSpPr>
          <p:cNvPr id="3568" name="Rectangle 3"/>
          <p:cNvSpPr txBox="1"/>
          <p:nvPr/>
        </p:nvSpPr>
        <p:spPr>
          <a:xfrm>
            <a:off x="228600" y="4254507"/>
            <a:ext cx="8534400" cy="1739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To the left an right are huge storage tanks filled with two different electrolytes </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Those electrolytes are pumped into a central cell</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containing simple metal electrode plates </a:t>
            </a:r>
          </a:p>
          <a:p>
            <a:pPr lvl="2" indent="1085850">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3" indent="1577339">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between which is an "ion selective membrane" (a.k.a., separator)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0" name="Rectangle 2"/>
          <p:cNvSpPr txBox="1">
            <a:spLocks noGrp="1"/>
          </p:cNvSpPr>
          <p:nvPr>
            <p:ph type="title"/>
          </p:nvPr>
        </p:nvSpPr>
        <p:spPr>
          <a:xfrm>
            <a:off x="304800" y="76200"/>
            <a:ext cx="8534400" cy="609600"/>
          </a:xfrm>
          <a:prstGeom prst="rect">
            <a:avLst/>
          </a:prstGeom>
        </p:spPr>
        <p:txBody>
          <a:bodyPr/>
          <a:lstStyle>
            <a:lvl1pPr>
              <a:defRPr sz="2200" i="1">
                <a:latin typeface="+mn-lt"/>
                <a:ea typeface="+mn-ea"/>
                <a:cs typeface="+mn-cs"/>
                <a:sym typeface="Arial"/>
              </a:defRPr>
            </a:lvl1pPr>
          </a:lstStyle>
          <a:p>
            <a:r>
              <a:t>Zooming in on the center structure of this vanadium ion version:</a:t>
            </a:r>
          </a:p>
        </p:txBody>
      </p:sp>
      <p:sp>
        <p:nvSpPr>
          <p:cNvPr id="3571" name="Rectangle 3"/>
          <p:cNvSpPr txBox="1">
            <a:spLocks noGrp="1"/>
          </p:cNvSpPr>
          <p:nvPr>
            <p:ph type="body" sz="half" idx="1"/>
          </p:nvPr>
        </p:nvSpPr>
        <p:spPr>
          <a:xfrm>
            <a:off x="197798" y="3952081"/>
            <a:ext cx="8748405" cy="2860527"/>
          </a:xfrm>
          <a:prstGeom prst="rect">
            <a:avLst/>
          </a:prstGeom>
        </p:spPr>
        <p:txBody>
          <a:bodyPr/>
          <a:lstStyle/>
          <a:p>
            <a:pPr algn="ctr">
              <a:spcBef>
                <a:spcPts val="300"/>
              </a:spcBef>
              <a:defRPr sz="1800" b="1">
                <a:latin typeface="+mn-lt"/>
                <a:ea typeface="+mn-ea"/>
                <a:cs typeface="+mn-cs"/>
                <a:sym typeface="Arial"/>
              </a:defRPr>
            </a:pPr>
            <a:r>
              <a:t>CENTER</a:t>
            </a:r>
            <a:r>
              <a:rPr b="0"/>
              <a:t>: </a:t>
            </a:r>
          </a:p>
          <a:p>
            <a:pPr algn="ctr">
              <a:spcBef>
                <a:spcPts val="300"/>
              </a:spcBef>
              <a:defRPr sz="900" b="1">
                <a:latin typeface="+mn-lt"/>
                <a:ea typeface="+mn-ea"/>
                <a:cs typeface="+mn-cs"/>
                <a:sym typeface="Arial"/>
              </a:defRPr>
            </a:pPr>
            <a:endParaRPr b="0"/>
          </a:p>
          <a:p>
            <a:pPr algn="ctr">
              <a:spcBef>
                <a:spcPts val="300"/>
              </a:spcBef>
              <a:defRPr sz="1800" b="1">
                <a:latin typeface="+mn-lt"/>
                <a:ea typeface="+mn-ea"/>
                <a:cs typeface="+mn-cs"/>
                <a:sym typeface="Arial"/>
              </a:defRPr>
            </a:pPr>
            <a:r>
              <a:rPr b="0"/>
              <a:t>H</a:t>
            </a:r>
            <a:r>
              <a:rPr baseline="30222"/>
              <a:t>+</a:t>
            </a:r>
            <a:r>
              <a:rPr b="0"/>
              <a:t> consumed on left is replaced by H</a:t>
            </a:r>
            <a:r>
              <a:rPr baseline="30222"/>
              <a:t>+</a:t>
            </a:r>
            <a:r>
              <a:rPr b="0"/>
              <a:t> </a:t>
            </a:r>
            <a:r>
              <a:t>selectively</a:t>
            </a:r>
            <a:r>
              <a:rPr b="0"/>
              <a:t> crossing membrane from right</a:t>
            </a:r>
          </a:p>
          <a:p>
            <a:pPr>
              <a:defRPr sz="700" baseline="25142">
                <a:latin typeface="+mn-lt"/>
                <a:ea typeface="+mn-ea"/>
                <a:cs typeface="+mn-cs"/>
                <a:sym typeface="Arial"/>
              </a:defRPr>
            </a:pPr>
            <a:endParaRPr b="0"/>
          </a:p>
          <a:p>
            <a:pPr>
              <a:defRPr sz="1800">
                <a:latin typeface="+mn-lt"/>
                <a:ea typeface="+mn-ea"/>
                <a:cs typeface="+mn-cs"/>
                <a:sym typeface="Arial"/>
              </a:defRPr>
            </a:pPr>
            <a:r>
              <a:t>	That is, on left (cathode) side:		And on the right (anode) side: </a:t>
            </a:r>
          </a:p>
          <a:p>
            <a:pPr>
              <a:defRPr sz="800">
                <a:latin typeface="+mn-lt"/>
                <a:ea typeface="+mn-ea"/>
                <a:cs typeface="+mn-cs"/>
                <a:sym typeface="Arial"/>
              </a:defRPr>
            </a:pPr>
            <a:endParaRPr/>
          </a:p>
          <a:p>
            <a:pPr marL="0" lvl="1" indent="640896">
              <a:buSzTx/>
              <a:buNone/>
              <a:defRPr sz="1800">
                <a:latin typeface="+mn-lt"/>
                <a:ea typeface="+mn-ea"/>
                <a:cs typeface="+mn-cs"/>
                <a:sym typeface="Arial"/>
              </a:defRPr>
            </a:pPr>
            <a:r>
              <a:t>VO</a:t>
            </a:r>
            <a:r>
              <a:rPr b="1" baseline="-25000"/>
              <a:t>2</a:t>
            </a:r>
            <a:r>
              <a:rPr b="1" baseline="30000"/>
              <a:t>+1</a:t>
            </a:r>
            <a:r>
              <a:t> + 2 H</a:t>
            </a:r>
            <a:r>
              <a:rPr b="1" baseline="30000"/>
              <a:t>+</a:t>
            </a:r>
            <a:r>
              <a:t> + e</a:t>
            </a:r>
            <a:r>
              <a:rPr b="1" baseline="30000"/>
              <a:t>-</a:t>
            </a:r>
            <a:r>
              <a:t> =&gt; VO</a:t>
            </a:r>
            <a:r>
              <a:rPr b="1" baseline="30000"/>
              <a:t>+2</a:t>
            </a:r>
            <a:r>
              <a:t> + H</a:t>
            </a:r>
            <a:r>
              <a:rPr b="1" baseline="-25000"/>
              <a:t>2</a:t>
            </a:r>
            <a:r>
              <a:t>O		V</a:t>
            </a:r>
            <a:r>
              <a:rPr b="1" baseline="30000"/>
              <a:t>+2</a:t>
            </a:r>
            <a:r>
              <a:t> =&gt; V</a:t>
            </a:r>
            <a:r>
              <a:rPr b="1" baseline="30000"/>
              <a:t>+3</a:t>
            </a:r>
            <a:r>
              <a:t> + e</a:t>
            </a:r>
            <a:r>
              <a:rPr b="1" baseline="30000"/>
              <a:t>-</a:t>
            </a:r>
            <a:endParaRPr b="1"/>
          </a:p>
          <a:p>
            <a:pPr>
              <a:defRPr sz="1600" b="1">
                <a:latin typeface="+mn-lt"/>
                <a:ea typeface="+mn-ea"/>
                <a:cs typeface="+mn-cs"/>
                <a:sym typeface="Arial"/>
              </a:defRPr>
            </a:pPr>
            <a:endParaRPr b="1"/>
          </a:p>
          <a:p>
            <a:pPr algn="ctr">
              <a:defRPr sz="1800">
                <a:solidFill>
                  <a:srgbClr val="FFCC00"/>
                </a:solidFill>
                <a:latin typeface="+mn-lt"/>
                <a:ea typeface="+mn-ea"/>
                <a:cs typeface="+mn-cs"/>
                <a:sym typeface="Arial"/>
              </a:defRPr>
            </a:pPr>
            <a:r>
              <a:t>Note: </a:t>
            </a:r>
            <a:r>
              <a:rPr b="1"/>
              <a:t>These electrodes</a:t>
            </a:r>
            <a:r>
              <a:t> are just acting as simple, dumb, inert, slabs of metal</a:t>
            </a:r>
          </a:p>
        </p:txBody>
      </p:sp>
      <p:pic>
        <p:nvPicPr>
          <p:cNvPr id="3572" name="Picture 4" descr="Picture 4"/>
          <p:cNvPicPr>
            <a:picLocks noChangeAspect="1"/>
          </p:cNvPicPr>
          <p:nvPr/>
        </p:nvPicPr>
        <p:blipFill>
          <a:blip r:embed="rId2"/>
          <a:srcRect l="23846" t="3434" r="22930" b="29762"/>
          <a:stretch>
            <a:fillRect/>
          </a:stretch>
        </p:blipFill>
        <p:spPr>
          <a:xfrm>
            <a:off x="3240881" y="929282"/>
            <a:ext cx="2915963" cy="2932542"/>
          </a:xfrm>
          <a:prstGeom prst="rect">
            <a:avLst/>
          </a:prstGeom>
          <a:ln w="12700">
            <a:miter lim="400000"/>
          </a:ln>
        </p:spPr>
      </p:pic>
      <p:sp>
        <p:nvSpPr>
          <p:cNvPr id="3573" name="Rectangle 3"/>
          <p:cNvSpPr txBox="1"/>
          <p:nvPr/>
        </p:nvSpPr>
        <p:spPr>
          <a:xfrm>
            <a:off x="6146800" y="927100"/>
            <a:ext cx="2971800" cy="1855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300"/>
              </a:spcBef>
              <a:defRPr>
                <a:solidFill>
                  <a:srgbClr val="FFFFFF"/>
                </a:solidFill>
                <a:effectLst>
                  <a:outerShdw blurRad="38100" dist="38100" dir="2700000" rotWithShape="0">
                    <a:srgbClr val="000000"/>
                  </a:outerShdw>
                </a:effectLst>
                <a:latin typeface="+mn-lt"/>
                <a:ea typeface="+mn-ea"/>
                <a:cs typeface="+mn-cs"/>
                <a:sym typeface="Arial"/>
              </a:defRPr>
            </a:pPr>
            <a:r>
              <a:t>RIGHT SIDE:</a:t>
            </a:r>
          </a:p>
          <a:p>
            <a:pPr algn="ct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300"/>
              </a:spcBef>
              <a:defRPr b="0">
                <a:solidFill>
                  <a:srgbClr val="FFFFFF"/>
                </a:solidFill>
                <a:effectLst>
                  <a:outerShdw blurRad="38100" dist="38100" dir="2700000" rotWithShape="0">
                    <a:srgbClr val="000000"/>
                  </a:outerShdw>
                </a:effectLst>
                <a:latin typeface="+mn-lt"/>
                <a:ea typeface="+mn-ea"/>
                <a:cs typeface="+mn-cs"/>
                <a:sym typeface="Arial"/>
              </a:defRPr>
            </a:pPr>
            <a:r>
              <a:t>V</a:t>
            </a:r>
            <a:r>
              <a:rPr b="1" baseline="30222"/>
              <a:t>+2  </a:t>
            </a:r>
            <a:r>
              <a:t>ion is pumped in</a:t>
            </a:r>
          </a:p>
          <a:p>
            <a:pPr algn="ct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300"/>
              </a:spcBef>
              <a:defRPr b="0">
                <a:solidFill>
                  <a:srgbClr val="FFCC00"/>
                </a:solidFill>
                <a:effectLst>
                  <a:outerShdw blurRad="38100" dist="38100" dir="2700000" rotWithShape="0">
                    <a:srgbClr val="000000"/>
                  </a:outerShdw>
                </a:effectLst>
                <a:latin typeface="+mn-lt"/>
                <a:ea typeface="+mn-ea"/>
                <a:cs typeface="+mn-cs"/>
                <a:sym typeface="Arial"/>
              </a:defRPr>
            </a:pPr>
            <a:r>
              <a:t>Giving electron to electrode</a:t>
            </a:r>
            <a:endParaRPr>
              <a:solidFill>
                <a:srgbClr val="FFFFFF"/>
              </a:solidFill>
            </a:endParaRPr>
          </a:p>
          <a:p>
            <a:pPr algn="ct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spcBef>
                <a:spcPts val="300"/>
              </a:spcBef>
              <a:defRPr b="0">
                <a:solidFill>
                  <a:srgbClr val="FFFFFF"/>
                </a:solidFill>
                <a:effectLst>
                  <a:outerShdw blurRad="38100" dist="38100" dir="2700000" rotWithShape="0">
                    <a:srgbClr val="000000"/>
                  </a:outerShdw>
                </a:effectLst>
                <a:latin typeface="+mn-lt"/>
                <a:ea typeface="+mn-ea"/>
                <a:cs typeface="+mn-cs"/>
                <a:sym typeface="Arial"/>
              </a:defRPr>
            </a:pPr>
            <a:r>
              <a:t>It is converted ion to V</a:t>
            </a:r>
            <a:r>
              <a:rPr b="1" baseline="30222"/>
              <a:t>+3</a:t>
            </a:r>
          </a:p>
        </p:txBody>
      </p:sp>
      <p:sp>
        <p:nvSpPr>
          <p:cNvPr id="3574" name="Rectangle 3"/>
          <p:cNvSpPr txBox="1"/>
          <p:nvPr/>
        </p:nvSpPr>
        <p:spPr>
          <a:xfrm>
            <a:off x="76111" y="960985"/>
            <a:ext cx="3124201" cy="2550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300"/>
              </a:spcBef>
              <a:defRPr>
                <a:solidFill>
                  <a:srgbClr val="FFFFFF"/>
                </a:solidFill>
                <a:effectLst>
                  <a:outerShdw blurRad="38100" dist="38100" dir="2700000" rotWithShape="0">
                    <a:srgbClr val="000000"/>
                  </a:outerShdw>
                </a:effectLst>
                <a:latin typeface="+mn-lt"/>
                <a:ea typeface="+mn-ea"/>
                <a:cs typeface="+mn-cs"/>
                <a:sym typeface="Arial"/>
              </a:defRPr>
            </a:pPr>
            <a:r>
              <a:t>LEFT SIDE:</a:t>
            </a:r>
          </a:p>
          <a:p>
            <a:pPr algn="ct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300"/>
              </a:spcBef>
              <a:defRPr b="0">
                <a:solidFill>
                  <a:srgbClr val="FFFFFF"/>
                </a:solidFill>
                <a:effectLst>
                  <a:outerShdw blurRad="38100" dist="38100" dir="2700000" rotWithShape="0">
                    <a:srgbClr val="000000"/>
                  </a:outerShdw>
                </a:effectLst>
                <a:latin typeface="+mn-lt"/>
                <a:ea typeface="+mn-ea"/>
                <a:cs typeface="+mn-cs"/>
                <a:sym typeface="Arial"/>
              </a:defRPr>
            </a:pPr>
            <a:r>
              <a:t>VO</a:t>
            </a:r>
            <a:r>
              <a:rPr b="1" baseline="-22888"/>
              <a:t>2</a:t>
            </a:r>
            <a:r>
              <a:rPr b="1" baseline="30222"/>
              <a:t>+1</a:t>
            </a:r>
            <a:r>
              <a:rPr b="1"/>
              <a:t> </a:t>
            </a:r>
            <a:r>
              <a:t>ion is pumped in</a:t>
            </a:r>
          </a:p>
          <a:p>
            <a:pPr algn="ct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300"/>
              </a:spcBef>
              <a:defRPr b="0">
                <a:solidFill>
                  <a:srgbClr val="FFFFFF"/>
                </a:solidFill>
                <a:effectLst>
                  <a:outerShdw blurRad="38100" dist="38100" dir="2700000" rotWithShape="0">
                    <a:srgbClr val="000000"/>
                  </a:outerShdw>
                </a:effectLst>
                <a:latin typeface="+mn-lt"/>
                <a:ea typeface="+mn-ea"/>
                <a:cs typeface="+mn-cs"/>
                <a:sym typeface="Arial"/>
              </a:defRPr>
            </a:pPr>
            <a:r>
              <a:t>It reacts with H</a:t>
            </a:r>
            <a:r>
              <a:rPr b="1" baseline="30222"/>
              <a:t>+</a:t>
            </a:r>
            <a:r>
              <a:t> ion and</a:t>
            </a:r>
          </a:p>
          <a:p>
            <a:pPr algn="ctr">
              <a:spcBef>
                <a:spcPts val="300"/>
              </a:spcBef>
              <a:defRPr b="0">
                <a:solidFill>
                  <a:srgbClr val="FFCC00"/>
                </a:solidFill>
                <a:effectLst>
                  <a:outerShdw blurRad="38100" dist="38100" dir="2700000" rotWithShape="0">
                    <a:srgbClr val="000000"/>
                  </a:outerShdw>
                </a:effectLst>
                <a:latin typeface="+mn-lt"/>
                <a:ea typeface="+mn-ea"/>
                <a:cs typeface="+mn-cs"/>
                <a:sym typeface="Arial"/>
              </a:defRPr>
            </a:pPr>
            <a:r>
              <a:t>takes electron from electrode</a:t>
            </a:r>
            <a:endParaRPr>
              <a:solidFill>
                <a:srgbClr val="FFFFFF"/>
              </a:solidFill>
            </a:endParaRPr>
          </a:p>
          <a:p>
            <a:pPr algn="ct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lgn="ctr">
              <a:spcBef>
                <a:spcPts val="300"/>
              </a:spcBef>
              <a:defRPr b="0">
                <a:solidFill>
                  <a:srgbClr val="FFFFFF"/>
                </a:solidFill>
                <a:effectLst>
                  <a:outerShdw blurRad="38100" dist="38100" dir="2700000" rotWithShape="0">
                    <a:srgbClr val="000000"/>
                  </a:outerShdw>
                </a:effectLst>
                <a:latin typeface="+mn-lt"/>
                <a:ea typeface="+mn-ea"/>
                <a:cs typeface="+mn-cs"/>
                <a:sym typeface="Arial"/>
              </a:defRPr>
            </a:pPr>
            <a:r>
              <a:t>Becoming VO</a:t>
            </a:r>
            <a:r>
              <a:rPr b="1" baseline="-22888"/>
              <a:t>2</a:t>
            </a:r>
            <a:r>
              <a:rPr b="1" baseline="30222"/>
              <a:t>+2</a:t>
            </a:r>
            <a:r>
              <a:rPr baseline="30222"/>
              <a:t> </a:t>
            </a:r>
            <a:r>
              <a:t> ion</a:t>
            </a:r>
          </a:p>
          <a:p>
            <a:pPr algn="ctr">
              <a:spcBef>
                <a:spcPts val="300"/>
              </a:spcBef>
              <a:defRPr b="0">
                <a:solidFill>
                  <a:srgbClr val="FFFFFF"/>
                </a:solidFill>
                <a:effectLst>
                  <a:outerShdw blurRad="38100" dist="38100" dir="2700000" rotWithShape="0">
                    <a:srgbClr val="000000"/>
                  </a:outerShdw>
                </a:effectLst>
                <a:latin typeface="+mn-lt"/>
                <a:ea typeface="+mn-ea"/>
                <a:cs typeface="+mn-cs"/>
                <a:sym typeface="Arial"/>
              </a:defRPr>
            </a:pPr>
            <a:r>
              <a:t>and releasing water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6" name="Rectangle 2"/>
          <p:cNvSpPr txBox="1">
            <a:spLocks noGrp="1"/>
          </p:cNvSpPr>
          <p:nvPr>
            <p:ph type="title"/>
          </p:nvPr>
        </p:nvSpPr>
        <p:spPr>
          <a:xfrm>
            <a:off x="304800" y="0"/>
            <a:ext cx="8534400" cy="609600"/>
          </a:xfrm>
          <a:prstGeom prst="rect">
            <a:avLst/>
          </a:prstGeom>
        </p:spPr>
        <p:txBody>
          <a:bodyPr/>
          <a:lstStyle>
            <a:lvl1pPr>
              <a:defRPr sz="2200" i="1">
                <a:latin typeface="+mn-lt"/>
                <a:ea typeface="+mn-ea"/>
                <a:cs typeface="+mn-cs"/>
                <a:sym typeface="Arial"/>
              </a:defRPr>
            </a:lvl1pPr>
          </a:lstStyle>
          <a:p>
            <a:r>
              <a:t>Then zooming back out:</a:t>
            </a:r>
          </a:p>
        </p:txBody>
      </p:sp>
      <p:sp>
        <p:nvSpPr>
          <p:cNvPr id="3577" name="Rectangle 3"/>
          <p:cNvSpPr txBox="1">
            <a:spLocks noGrp="1"/>
          </p:cNvSpPr>
          <p:nvPr>
            <p:ph type="body" idx="1"/>
          </p:nvPr>
        </p:nvSpPr>
        <p:spPr>
          <a:xfrm>
            <a:off x="241300" y="3708499"/>
            <a:ext cx="8915400" cy="3097957"/>
          </a:xfrm>
          <a:prstGeom prst="rect">
            <a:avLst/>
          </a:prstGeom>
        </p:spPr>
        <p:txBody>
          <a:bodyPr/>
          <a:lstStyle/>
          <a:p>
            <a:pPr>
              <a:defRPr sz="1800" b="1">
                <a:latin typeface="+mn-lt"/>
                <a:ea typeface="+mn-ea"/>
                <a:cs typeface="+mn-cs"/>
                <a:sym typeface="Arial"/>
              </a:defRPr>
            </a:pPr>
            <a:r>
              <a:t>This Ion Flow Battery is completely discharged only when:</a:t>
            </a:r>
          </a:p>
          <a:p>
            <a:pPr>
              <a:defRPr sz="700">
                <a:latin typeface="+mn-lt"/>
                <a:ea typeface="+mn-ea"/>
                <a:cs typeface="+mn-cs"/>
                <a:sym typeface="Arial"/>
              </a:defRPr>
            </a:pPr>
            <a:endParaRPr/>
          </a:p>
          <a:p>
            <a:pPr>
              <a:defRPr sz="1800">
                <a:latin typeface="+mn-lt"/>
                <a:ea typeface="+mn-ea"/>
                <a:cs typeface="+mn-cs"/>
                <a:sym typeface="Arial"/>
              </a:defRPr>
            </a:pPr>
            <a:r>
              <a:t>	VO</a:t>
            </a:r>
            <a:r>
              <a:rPr b="1" baseline="-25000"/>
              <a:t>2</a:t>
            </a:r>
            <a:r>
              <a:rPr b="1" baseline="30000"/>
              <a:t>+1</a:t>
            </a:r>
            <a:r>
              <a:t> originally filling left tank is completely replaced by VO</a:t>
            </a:r>
            <a:r>
              <a:rPr b="1" baseline="30000"/>
              <a:t>+2</a:t>
            </a:r>
            <a:r>
              <a:t> leaving cell</a:t>
            </a:r>
          </a:p>
          <a:p>
            <a:pPr>
              <a:defRPr sz="700">
                <a:latin typeface="+mn-lt"/>
                <a:ea typeface="+mn-ea"/>
                <a:cs typeface="+mn-cs"/>
                <a:sym typeface="Arial"/>
              </a:defRPr>
            </a:pPr>
            <a:endParaRPr/>
          </a:p>
          <a:p>
            <a:pPr>
              <a:defRPr sz="1800">
                <a:latin typeface="+mn-lt"/>
                <a:ea typeface="+mn-ea"/>
                <a:cs typeface="+mn-cs"/>
                <a:sym typeface="Arial"/>
              </a:defRPr>
            </a:pPr>
            <a:r>
              <a:t>	V</a:t>
            </a:r>
            <a:r>
              <a:rPr b="1" baseline="30000"/>
              <a:t>+2</a:t>
            </a:r>
            <a:r>
              <a:t> originally filling right tank is completely replaced by V</a:t>
            </a:r>
            <a:r>
              <a:rPr b="1" baseline="30000"/>
              <a:t>+3</a:t>
            </a:r>
            <a:r>
              <a:t> leaving cell</a:t>
            </a:r>
          </a:p>
          <a:p>
            <a:pPr>
              <a:defRPr sz="700">
                <a:latin typeface="+mn-lt"/>
                <a:ea typeface="+mn-ea"/>
                <a:cs typeface="+mn-cs"/>
                <a:sym typeface="Arial"/>
              </a:defRPr>
            </a:pPr>
            <a:endParaRPr/>
          </a:p>
          <a:p>
            <a:pPr>
              <a:defRPr sz="1800" b="1">
                <a:latin typeface="+mn-lt"/>
                <a:ea typeface="+mn-ea"/>
                <a:cs typeface="+mn-cs"/>
                <a:sym typeface="Arial"/>
              </a:defRPr>
            </a:pPr>
            <a:r>
              <a:t>To recharge: </a:t>
            </a:r>
            <a:r>
              <a:rPr b="0"/>
              <a:t>Reverse reactions by forcing electrons FROM left electrode to right</a:t>
            </a:r>
          </a:p>
          <a:p>
            <a:pPr>
              <a:defRPr sz="900">
                <a:solidFill>
                  <a:srgbClr val="FFCC00"/>
                </a:solidFill>
                <a:latin typeface="+mn-lt"/>
                <a:ea typeface="+mn-ea"/>
                <a:cs typeface="+mn-cs"/>
                <a:sym typeface="Arial"/>
              </a:defRPr>
            </a:pPr>
            <a:endParaRPr b="0"/>
          </a:p>
          <a:p>
            <a:pPr>
              <a:defRPr sz="1800">
                <a:solidFill>
                  <a:srgbClr val="FFCC00"/>
                </a:solidFill>
                <a:latin typeface="+mn-lt"/>
                <a:ea typeface="+mn-ea"/>
                <a:cs typeface="+mn-cs"/>
                <a:sym typeface="Arial"/>
              </a:defRPr>
            </a:pPr>
            <a:r>
              <a:t>Editorial comment a la James Clerk Maxwell:</a:t>
            </a:r>
          </a:p>
          <a:p>
            <a:pPr>
              <a:defRPr sz="100">
                <a:latin typeface="+mn-lt"/>
                <a:ea typeface="+mn-ea"/>
                <a:cs typeface="+mn-cs"/>
                <a:sym typeface="Arial"/>
              </a:defRPr>
            </a:pPr>
            <a:endParaRPr/>
          </a:p>
          <a:p>
            <a:pPr>
              <a:defRPr sz="1800">
                <a:latin typeface="+mn-lt"/>
                <a:ea typeface="+mn-ea"/>
                <a:cs typeface="+mn-cs"/>
                <a:sym typeface="Arial"/>
              </a:defRPr>
            </a:pPr>
            <a:r>
              <a:t>	Tanks MUST ALSO contain charge-balancing negative ions</a:t>
            </a:r>
          </a:p>
          <a:p>
            <a:pPr>
              <a:defRPr sz="1800">
                <a:latin typeface="+mn-lt"/>
                <a:ea typeface="+mn-ea"/>
                <a:cs typeface="+mn-cs"/>
                <a:sym typeface="Arial"/>
              </a:defRPr>
            </a:pPr>
            <a:r>
              <a:t> 		or electrostatic forces (charge repulsion) would blow them apart!</a:t>
            </a:r>
          </a:p>
        </p:txBody>
      </p:sp>
      <p:pic>
        <p:nvPicPr>
          <p:cNvPr id="3578" name="Picture 4" descr="Picture 4"/>
          <p:cNvPicPr>
            <a:picLocks noChangeAspect="1"/>
          </p:cNvPicPr>
          <p:nvPr/>
        </p:nvPicPr>
        <p:blipFill>
          <a:blip r:embed="rId2"/>
          <a:stretch>
            <a:fillRect/>
          </a:stretch>
        </p:blipFill>
        <p:spPr>
          <a:xfrm>
            <a:off x="2697141" y="613627"/>
            <a:ext cx="3698918" cy="29638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0" name="Rectangle 2"/>
          <p:cNvSpPr txBox="1">
            <a:spLocks noGrp="1"/>
          </p:cNvSpPr>
          <p:nvPr>
            <p:ph type="title"/>
          </p:nvPr>
        </p:nvSpPr>
        <p:spPr>
          <a:xfrm>
            <a:off x="304800" y="76200"/>
            <a:ext cx="8534400" cy="457200"/>
          </a:xfrm>
          <a:prstGeom prst="rect">
            <a:avLst/>
          </a:prstGeom>
        </p:spPr>
        <p:txBody>
          <a:bodyPr/>
          <a:lstStyle>
            <a:lvl1pPr>
              <a:defRPr sz="2200" i="1">
                <a:latin typeface="+mn-lt"/>
                <a:ea typeface="+mn-ea"/>
                <a:cs typeface="+mn-cs"/>
                <a:sym typeface="Arial"/>
              </a:defRPr>
            </a:lvl1pPr>
          </a:lstStyle>
          <a:p>
            <a:r>
              <a:t>Big advantages of such ion flow batteries:</a:t>
            </a:r>
          </a:p>
        </p:txBody>
      </p:sp>
      <p:sp>
        <p:nvSpPr>
          <p:cNvPr id="3581" name="Rectangle 3"/>
          <p:cNvSpPr txBox="1">
            <a:spLocks noGrp="1"/>
          </p:cNvSpPr>
          <p:nvPr>
            <p:ph type="body" idx="1"/>
          </p:nvPr>
        </p:nvSpPr>
        <p:spPr>
          <a:xfrm>
            <a:off x="152400" y="3581400"/>
            <a:ext cx="8915400" cy="3194447"/>
          </a:xfrm>
          <a:prstGeom prst="rect">
            <a:avLst/>
          </a:prstGeom>
        </p:spPr>
        <p:txBody>
          <a:bodyPr/>
          <a:lstStyle/>
          <a:p>
            <a:pPr>
              <a:defRPr sz="1800" b="1">
                <a:latin typeface="+mn-lt"/>
                <a:ea typeface="+mn-ea"/>
                <a:cs typeface="+mn-cs"/>
                <a:sym typeface="Arial"/>
              </a:defRPr>
            </a:pPr>
            <a:r>
              <a:t>1) Battery capacity is NOT determined by cell size</a:t>
            </a:r>
          </a:p>
          <a:p>
            <a:pPr algn="ctr">
              <a:defRPr sz="1000" b="1">
                <a:latin typeface="+mn-lt"/>
                <a:ea typeface="+mn-ea"/>
                <a:cs typeface="+mn-cs"/>
                <a:sym typeface="Arial"/>
              </a:defRPr>
            </a:pPr>
            <a:endParaRPr/>
          </a:p>
          <a:p>
            <a:pPr>
              <a:defRPr sz="1800" b="1">
                <a:latin typeface="+mn-lt"/>
                <a:ea typeface="+mn-ea"/>
                <a:cs typeface="+mn-cs"/>
                <a:sym typeface="Arial"/>
              </a:defRPr>
            </a:pPr>
            <a:r>
              <a:t>	Capacity is instead determined by simple external storage tanks</a:t>
            </a:r>
          </a:p>
          <a:p>
            <a:pPr algn="ctr">
              <a:defRPr sz="1000" b="1">
                <a:latin typeface="+mn-lt"/>
                <a:ea typeface="+mn-ea"/>
                <a:cs typeface="+mn-cs"/>
                <a:sym typeface="Arial"/>
              </a:defRPr>
            </a:pPr>
            <a:endParaRPr/>
          </a:p>
          <a:p>
            <a:pPr>
              <a:defRPr sz="1800">
                <a:latin typeface="+mn-lt"/>
                <a:ea typeface="+mn-ea"/>
                <a:cs typeface="+mn-cs"/>
                <a:sym typeface="Arial"/>
              </a:defRPr>
            </a:pPr>
            <a:r>
              <a:t>		Which could be gigantic =&gt; Gigantic capacity!</a:t>
            </a:r>
          </a:p>
          <a:p>
            <a:pPr algn="ctr">
              <a:defRPr sz="1200">
                <a:latin typeface="+mn-lt"/>
                <a:ea typeface="+mn-ea"/>
                <a:cs typeface="+mn-cs"/>
                <a:sym typeface="Arial"/>
              </a:defRPr>
            </a:pPr>
            <a:endParaRPr/>
          </a:p>
          <a:p>
            <a:pPr>
              <a:defRPr sz="1800" b="1">
                <a:latin typeface="+mn-lt"/>
                <a:ea typeface="+mn-ea"/>
                <a:cs typeface="+mn-cs"/>
                <a:sym typeface="Arial"/>
              </a:defRPr>
            </a:pPr>
            <a:r>
              <a:t>2) Electrodes are not being rebuilt during recharging</a:t>
            </a:r>
          </a:p>
          <a:p>
            <a:pPr>
              <a:defRPr sz="1000" b="1">
                <a:latin typeface="+mn-lt"/>
                <a:ea typeface="+mn-ea"/>
                <a:cs typeface="+mn-cs"/>
                <a:sym typeface="Arial"/>
              </a:defRPr>
            </a:pPr>
            <a:endParaRPr/>
          </a:p>
          <a:p>
            <a:pPr>
              <a:defRPr sz="1800" b="1">
                <a:latin typeface="+mn-lt"/>
                <a:ea typeface="+mn-ea"/>
                <a:cs typeface="+mn-cs"/>
                <a:sym typeface="Arial"/>
              </a:defRPr>
            </a:pPr>
            <a:r>
              <a:t>	Electrodes are instead just static metal plates</a:t>
            </a:r>
          </a:p>
          <a:p>
            <a:pPr>
              <a:defRPr sz="1100">
                <a:latin typeface="+mn-lt"/>
                <a:ea typeface="+mn-ea"/>
                <a:cs typeface="+mn-cs"/>
                <a:sym typeface="Arial"/>
              </a:defRPr>
            </a:pPr>
            <a:endParaRPr/>
          </a:p>
          <a:p>
            <a:pPr>
              <a:defRPr sz="1800">
                <a:latin typeface="+mn-lt"/>
                <a:ea typeface="+mn-ea"/>
                <a:cs typeface="+mn-cs"/>
                <a:sym typeface="Arial"/>
              </a:defRPr>
            </a:pPr>
            <a:r>
              <a:t>		Thus no problem with dendrite short circuits between them!</a:t>
            </a:r>
          </a:p>
        </p:txBody>
      </p:sp>
      <p:pic>
        <p:nvPicPr>
          <p:cNvPr id="3582" name="Picture 8" descr="Picture 8"/>
          <p:cNvPicPr>
            <a:picLocks noChangeAspect="1"/>
          </p:cNvPicPr>
          <p:nvPr/>
        </p:nvPicPr>
        <p:blipFill>
          <a:blip r:embed="rId2"/>
          <a:stretch>
            <a:fillRect/>
          </a:stretch>
        </p:blipFill>
        <p:spPr>
          <a:xfrm>
            <a:off x="2919951" y="762000"/>
            <a:ext cx="3328450" cy="2667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Rectangle 5"/>
          <p:cNvSpPr txBox="1"/>
          <p:nvPr/>
        </p:nvSpPr>
        <p:spPr>
          <a:xfrm>
            <a:off x="5818611" y="2276016"/>
            <a:ext cx="3263655" cy="619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https://en.wikipedia.org/wiki/Daniell_cell</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2) https://en.wikipedia.org/wiki/Salt_bridge</a:t>
            </a:r>
          </a:p>
        </p:txBody>
      </p:sp>
      <p:sp>
        <p:nvSpPr>
          <p:cNvPr id="351" name="Rectangle 3"/>
          <p:cNvSpPr txBox="1">
            <a:spLocks noGrp="1"/>
          </p:cNvSpPr>
          <p:nvPr>
            <p:ph type="body" idx="1"/>
          </p:nvPr>
        </p:nvSpPr>
        <p:spPr>
          <a:xfrm>
            <a:off x="114300" y="3968950"/>
            <a:ext cx="8915400" cy="2904386"/>
          </a:xfrm>
          <a:prstGeom prst="rect">
            <a:avLst/>
          </a:prstGeom>
        </p:spPr>
        <p:txBody>
          <a:bodyPr/>
          <a:lstStyle/>
          <a:p>
            <a:pPr>
              <a:defRPr sz="1800">
                <a:latin typeface="+mn-lt"/>
                <a:ea typeface="+mn-ea"/>
                <a:cs typeface="+mn-cs"/>
                <a:sym typeface="Arial"/>
              </a:defRPr>
            </a:pPr>
            <a:r>
              <a:t>This is the "technology" still featured in many high school Chemistry textbooks</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Including its generally unexplained / hopelessly impractical glass "salt bridge"</a:t>
            </a:r>
          </a:p>
          <a:p>
            <a:pPr marL="0" lvl="1" indent="640896">
              <a:buSzTx/>
              <a:buNone/>
              <a:defRPr sz="900">
                <a:latin typeface="+mn-lt"/>
                <a:ea typeface="+mn-ea"/>
                <a:cs typeface="+mn-cs"/>
                <a:sym typeface="Arial"/>
              </a:defRPr>
            </a:pPr>
            <a:endParaRPr/>
          </a:p>
          <a:p>
            <a:pPr>
              <a:defRPr sz="1800">
                <a:latin typeface="+mn-lt"/>
                <a:ea typeface="+mn-ea"/>
                <a:cs typeface="+mn-cs"/>
                <a:sym typeface="Arial"/>
              </a:defRPr>
            </a:pPr>
            <a:r>
              <a:t>Which turns out to be an open glass tube filled with gel or stuffed with filter paper</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that's been saturated with salts such as KOH, NaCl or KNO</a:t>
            </a:r>
            <a:r>
              <a:rPr baseline="-5999"/>
              <a:t>3</a:t>
            </a:r>
            <a:r>
              <a:t>  </a:t>
            </a:r>
            <a:r>
              <a:rPr baseline="31999"/>
              <a:t>2</a:t>
            </a:r>
          </a:p>
          <a:p>
            <a:pPr marL="0" lvl="1" indent="640896">
              <a:buSzTx/>
              <a:buNone/>
              <a:defRPr sz="1000">
                <a:latin typeface="+mn-lt"/>
                <a:ea typeface="+mn-ea"/>
                <a:cs typeface="+mn-cs"/>
                <a:sym typeface="Arial"/>
              </a:defRPr>
            </a:pPr>
            <a:endParaRPr baseline="31999"/>
          </a:p>
          <a:p>
            <a:pPr>
              <a:defRPr sz="1800">
                <a:latin typeface="+mn-lt"/>
                <a:ea typeface="+mn-ea"/>
                <a:cs typeface="+mn-cs"/>
                <a:sym typeface="Arial"/>
              </a:defRPr>
            </a:pPr>
            <a:r>
              <a:t>Its supposed role? Passing charge (via the ions within those salts) but blocking</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intermixing of the left (ZnSO</a:t>
            </a:r>
            <a:r>
              <a:rPr baseline="-5999"/>
              <a:t>4</a:t>
            </a:r>
            <a:r>
              <a:t>) and right (CuSO</a:t>
            </a:r>
            <a:r>
              <a:rPr baseline="-5999"/>
              <a:t>4</a:t>
            </a:r>
            <a:r>
              <a:t>) electrolytes</a:t>
            </a:r>
          </a:p>
        </p:txBody>
      </p:sp>
      <p:sp>
        <p:nvSpPr>
          <p:cNvPr id="352" name="Rectangle 2"/>
          <p:cNvSpPr txBox="1">
            <a:spLocks noGrp="1"/>
          </p:cNvSpPr>
          <p:nvPr>
            <p:ph type="title"/>
          </p:nvPr>
        </p:nvSpPr>
        <p:spPr>
          <a:xfrm>
            <a:off x="131388" y="-38100"/>
            <a:ext cx="8881224" cy="685800"/>
          </a:xfrm>
          <a:prstGeom prst="rect">
            <a:avLst/>
          </a:prstGeom>
        </p:spPr>
        <p:txBody>
          <a:bodyPr/>
          <a:lstStyle/>
          <a:p>
            <a:pPr>
              <a:defRPr sz="2200" i="1">
                <a:solidFill>
                  <a:srgbClr val="FBC901"/>
                </a:solidFill>
                <a:latin typeface="+mn-lt"/>
                <a:ea typeface="+mn-ea"/>
                <a:cs typeface="+mn-cs"/>
                <a:sym typeface="Arial"/>
              </a:defRPr>
            </a:pPr>
            <a:r>
              <a:t>A slightly more recognizable battery was invented by Daniell in 1836 </a:t>
            </a:r>
            <a:r>
              <a:rPr baseline="31999"/>
              <a:t>1</a:t>
            </a:r>
          </a:p>
        </p:txBody>
      </p:sp>
      <p:sp>
        <p:nvSpPr>
          <p:cNvPr id="353" name="Rectangle 3"/>
          <p:cNvSpPr txBox="1"/>
          <p:nvPr/>
        </p:nvSpPr>
        <p:spPr>
          <a:xfrm>
            <a:off x="114300" y="740324"/>
            <a:ext cx="8915400" cy="4063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It used Zn and Cu electrodes, each immersed in an electrolyte containing that metal </a:t>
            </a:r>
            <a:r>
              <a:rPr baseline="31999"/>
              <a:t>1</a:t>
            </a:r>
          </a:p>
        </p:txBody>
      </p:sp>
      <p:pic>
        <p:nvPicPr>
          <p:cNvPr id="354" name="Image" descr="Image"/>
          <p:cNvPicPr>
            <a:picLocks noChangeAspect="1"/>
          </p:cNvPicPr>
          <p:nvPr/>
        </p:nvPicPr>
        <p:blipFill>
          <a:blip r:embed="rId2"/>
          <a:stretch>
            <a:fillRect/>
          </a:stretch>
        </p:blipFill>
        <p:spPr>
          <a:xfrm>
            <a:off x="2927690" y="1188493"/>
            <a:ext cx="2912720" cy="26171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3585" name="Rectangle 2"/>
          <p:cNvSpPr txBox="1">
            <a:spLocks noGrp="1"/>
          </p:cNvSpPr>
          <p:nvPr>
            <p:ph type="title"/>
          </p:nvPr>
        </p:nvSpPr>
        <p:spPr>
          <a:xfrm>
            <a:off x="304800" y="152400"/>
            <a:ext cx="8534400" cy="457200"/>
          </a:xfrm>
          <a:prstGeom prst="rect">
            <a:avLst/>
          </a:prstGeom>
        </p:spPr>
        <p:txBody>
          <a:bodyPr/>
          <a:lstStyle>
            <a:lvl1pPr>
              <a:defRPr sz="2200" i="1">
                <a:latin typeface="+mn-lt"/>
                <a:ea typeface="+mn-ea"/>
                <a:cs typeface="+mn-cs"/>
                <a:sym typeface="Arial"/>
              </a:defRPr>
            </a:lvl1pPr>
          </a:lstStyle>
          <a:p>
            <a:r>
              <a:t>This eliminates almost all common electrode problems:</a:t>
            </a:r>
          </a:p>
        </p:txBody>
      </p:sp>
      <p:sp>
        <p:nvSpPr>
          <p:cNvPr id="3586" name="Rectangle 3"/>
          <p:cNvSpPr txBox="1">
            <a:spLocks noGrp="1"/>
          </p:cNvSpPr>
          <p:nvPr>
            <p:ph type="body" idx="1"/>
          </p:nvPr>
        </p:nvSpPr>
        <p:spPr>
          <a:xfrm>
            <a:off x="254000" y="932093"/>
            <a:ext cx="8534400" cy="5202635"/>
          </a:xfrm>
          <a:prstGeom prst="rect">
            <a:avLst/>
          </a:prstGeom>
        </p:spPr>
        <p:txBody>
          <a:bodyPr/>
          <a:lstStyle/>
          <a:p>
            <a:pPr>
              <a:defRPr sz="1800">
                <a:latin typeface="+mn-lt"/>
                <a:ea typeface="+mn-ea"/>
                <a:cs typeface="+mn-cs"/>
                <a:sym typeface="Arial"/>
              </a:defRPr>
            </a:pPr>
            <a:r>
              <a:t>Including:  Limited size, slow surface reactions or diffusion in/out, dendrites . . .</a:t>
            </a:r>
          </a:p>
          <a:p>
            <a:pPr>
              <a:defRPr sz="1800" b="1">
                <a:latin typeface="+mn-lt"/>
                <a:ea typeface="+mn-ea"/>
                <a:cs typeface="+mn-cs"/>
                <a:sym typeface="Arial"/>
              </a:defRPr>
            </a:pPr>
            <a:endParaRPr/>
          </a:p>
          <a:p>
            <a:pPr>
              <a:defRPr sz="1800">
                <a:latin typeface="+mn-lt"/>
                <a:ea typeface="+mn-ea"/>
                <a:cs typeface="+mn-cs"/>
                <a:sym typeface="Arial"/>
              </a:defRPr>
            </a:pPr>
            <a:r>
              <a:t>The strategy is to make the solid metal electrodes almost superfluous</a:t>
            </a:r>
          </a:p>
          <a:p>
            <a:pPr>
              <a:defRPr sz="700">
                <a:latin typeface="+mn-lt"/>
                <a:ea typeface="+mn-ea"/>
                <a:cs typeface="+mn-cs"/>
                <a:sym typeface="Arial"/>
              </a:defRPr>
            </a:pPr>
            <a:endParaRPr/>
          </a:p>
          <a:p>
            <a:pPr>
              <a:defRPr sz="1800">
                <a:latin typeface="+mn-lt"/>
                <a:ea typeface="+mn-ea"/>
                <a:cs typeface="+mn-cs"/>
                <a:sym typeface="Arial"/>
              </a:defRPr>
            </a:pPr>
            <a:r>
              <a:t>	Instead transferring almost all of the action to (re-circulating) redox liquids</a:t>
            </a:r>
          </a:p>
          <a:p>
            <a:pPr>
              <a:defRPr sz="2200">
                <a:latin typeface="+mn-lt"/>
                <a:ea typeface="+mn-ea"/>
                <a:cs typeface="+mn-cs"/>
                <a:sym typeface="Arial"/>
              </a:defRPr>
            </a:pPr>
            <a:endParaRPr/>
          </a:p>
          <a:p>
            <a:pPr>
              <a:defRPr sz="1800" b="1">
                <a:solidFill>
                  <a:srgbClr val="FFCC00"/>
                </a:solidFill>
                <a:latin typeface="+mn-lt"/>
                <a:ea typeface="+mn-ea"/>
                <a:cs typeface="+mn-cs"/>
                <a:sym typeface="Arial"/>
              </a:defRPr>
            </a:pPr>
            <a:r>
              <a:t>Another way of doing this would to be sticking with active electrodes</a:t>
            </a:r>
          </a:p>
          <a:p>
            <a:pPr>
              <a:defRPr sz="700" b="1">
                <a:solidFill>
                  <a:srgbClr val="FFCC00"/>
                </a:solidFill>
                <a:latin typeface="+mn-lt"/>
                <a:ea typeface="+mn-ea"/>
                <a:cs typeface="+mn-cs"/>
                <a:sym typeface="Arial"/>
              </a:defRPr>
            </a:pPr>
            <a:endParaRPr/>
          </a:p>
          <a:p>
            <a:pPr>
              <a:defRPr sz="1800" b="1">
                <a:solidFill>
                  <a:srgbClr val="FFCC00"/>
                </a:solidFill>
                <a:latin typeface="+mn-lt"/>
                <a:ea typeface="+mn-ea"/>
                <a:cs typeface="+mn-cs"/>
                <a:sym typeface="Arial"/>
              </a:defRPr>
            </a:pPr>
            <a:r>
              <a:t>	But making the electrodes, themselves, liquid</a:t>
            </a:r>
          </a:p>
          <a:p>
            <a:pPr>
              <a:defRPr sz="900" b="1">
                <a:solidFill>
                  <a:srgbClr val="FFCC00"/>
                </a:solidFill>
                <a:latin typeface="+mn-lt"/>
                <a:ea typeface="+mn-ea"/>
                <a:cs typeface="+mn-cs"/>
                <a:sym typeface="Arial"/>
              </a:defRPr>
            </a:pPr>
            <a:endParaRPr/>
          </a:p>
          <a:p>
            <a:pPr marL="0" lvl="2" indent="1085850">
              <a:buSzTx/>
              <a:buNone/>
              <a:defRPr sz="1800">
                <a:latin typeface="+mn-lt"/>
                <a:ea typeface="+mn-ea"/>
                <a:cs typeface="+mn-cs"/>
                <a:sym typeface="Arial"/>
              </a:defRPr>
            </a:pPr>
            <a:r>
              <a:t>	(Which then easily mix and refresh their redox-able surfaces)</a:t>
            </a:r>
          </a:p>
          <a:p>
            <a:pPr>
              <a:defRPr sz="1800">
                <a:latin typeface="+mn-lt"/>
                <a:ea typeface="+mn-ea"/>
                <a:cs typeface="+mn-cs"/>
                <a:sym typeface="Arial"/>
              </a:defRPr>
            </a:pPr>
            <a:endParaRPr/>
          </a:p>
          <a:p>
            <a:pPr>
              <a:defRPr sz="1800">
                <a:latin typeface="+mn-lt"/>
                <a:ea typeface="+mn-ea"/>
                <a:cs typeface="+mn-cs"/>
                <a:sym typeface="Arial"/>
              </a:defRPr>
            </a:pPr>
            <a:r>
              <a:t>But you must then somehow keep the two electrode liquids from mixing</a:t>
            </a:r>
          </a:p>
          <a:p>
            <a:pPr>
              <a:defRPr sz="700">
                <a:latin typeface="+mn-lt"/>
                <a:ea typeface="+mn-ea"/>
                <a:cs typeface="+mn-cs"/>
                <a:sym typeface="Arial"/>
              </a:defRPr>
            </a:pPr>
            <a:endParaRPr/>
          </a:p>
          <a:p>
            <a:pPr>
              <a:defRPr sz="1800">
                <a:latin typeface="+mn-lt"/>
                <a:ea typeface="+mn-ea"/>
                <a:cs typeface="+mn-cs"/>
                <a:sym typeface="Arial"/>
              </a:defRPr>
            </a:pPr>
            <a:r>
              <a:t>	Because if they did, they'd just swap electrons</a:t>
            </a:r>
            <a:r>
              <a:rPr b="1"/>
              <a:t> locally </a:t>
            </a:r>
            <a:r>
              <a:t>(atom to atom)</a:t>
            </a:r>
          </a:p>
          <a:p>
            <a:pPr>
              <a:defRPr sz="700">
                <a:latin typeface="+mn-lt"/>
                <a:ea typeface="+mn-ea"/>
                <a:cs typeface="+mn-cs"/>
                <a:sym typeface="Arial"/>
              </a:defRPr>
            </a:pPr>
            <a:endParaRPr/>
          </a:p>
          <a:p>
            <a:pPr>
              <a:defRPr sz="1800">
                <a:latin typeface="+mn-lt"/>
                <a:ea typeface="+mn-ea"/>
                <a:cs typeface="+mn-cs"/>
                <a:sym typeface="Arial"/>
              </a:defRPr>
            </a:pPr>
            <a:r>
              <a:t>	And we'd again loose electron flow out though wires (= "electricity")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8" name="Rectangle 5"/>
          <p:cNvSpPr txBox="1"/>
          <p:nvPr/>
        </p:nvSpPr>
        <p:spPr>
          <a:xfrm>
            <a:off x="304800" y="64572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Figure: Electrochemical Energy Storage for Green Grid, Yang et al., Chemical Reviews 111, 3577–3613 (2011)</a:t>
            </a: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http://en.wikipedia.org/wiki/Molten_salt_battery</a:t>
            </a:r>
          </a:p>
        </p:txBody>
      </p:sp>
      <p:sp>
        <p:nvSpPr>
          <p:cNvPr id="3589" name="Rectangle 2"/>
          <p:cNvSpPr txBox="1">
            <a:spLocks noGrp="1"/>
          </p:cNvSpPr>
          <p:nvPr>
            <p:ph type="title"/>
          </p:nvPr>
        </p:nvSpPr>
        <p:spPr>
          <a:xfrm>
            <a:off x="304800" y="76200"/>
            <a:ext cx="8534400" cy="578992"/>
          </a:xfrm>
          <a:prstGeom prst="rect">
            <a:avLst/>
          </a:prstGeom>
        </p:spPr>
        <p:txBody>
          <a:bodyPr/>
          <a:lstStyle>
            <a:lvl1pPr>
              <a:defRPr sz="2200" i="1">
                <a:latin typeface="+mn-lt"/>
                <a:ea typeface="+mn-ea"/>
                <a:cs typeface="+mn-cs"/>
                <a:sym typeface="Arial"/>
              </a:defRPr>
            </a:lvl1pPr>
          </a:lstStyle>
          <a:p>
            <a:r>
              <a:t>This is done in "molten sodium beta alumina" batteries</a:t>
            </a:r>
          </a:p>
        </p:txBody>
      </p:sp>
      <p:sp>
        <p:nvSpPr>
          <p:cNvPr id="3590" name="Rectangle 3"/>
          <p:cNvSpPr txBox="1">
            <a:spLocks noGrp="1"/>
          </p:cNvSpPr>
          <p:nvPr>
            <p:ph type="body" idx="1"/>
          </p:nvPr>
        </p:nvSpPr>
        <p:spPr>
          <a:xfrm>
            <a:off x="228600" y="889000"/>
            <a:ext cx="8534400" cy="5334000"/>
          </a:xfrm>
          <a:prstGeom prst="rect">
            <a:avLst/>
          </a:prstGeom>
        </p:spPr>
        <p:txBody>
          <a:bodyPr/>
          <a:lstStyle/>
          <a:p>
            <a:pPr>
              <a:defRPr sz="1800">
                <a:latin typeface="+mn-lt"/>
                <a:ea typeface="+mn-ea"/>
                <a:cs typeface="+mn-cs"/>
                <a:sym typeface="Arial"/>
              </a:defRPr>
            </a:pPr>
            <a:r>
              <a:t>		</a:t>
            </a:r>
            <a:r>
              <a:rPr b="1"/>
              <a:t>Their overall structure:</a:t>
            </a:r>
          </a:p>
          <a:p>
            <a:pPr>
              <a:defRPr sz="1100">
                <a:latin typeface="+mn-lt"/>
                <a:ea typeface="+mn-ea"/>
                <a:cs typeface="+mn-cs"/>
                <a:sym typeface="Arial"/>
              </a:defRPr>
            </a:pPr>
            <a:endParaRPr b="1"/>
          </a:p>
          <a:p>
            <a:pPr>
              <a:defRPr sz="1800">
                <a:latin typeface="+mn-lt"/>
                <a:ea typeface="+mn-ea"/>
                <a:cs typeface="+mn-cs"/>
                <a:sym typeface="Arial"/>
              </a:defRPr>
            </a:pPr>
            <a:r>
              <a:t>- Central (anode) reservoir of molten sodium (green)</a:t>
            </a:r>
          </a:p>
          <a:p>
            <a:pPr>
              <a:defRPr sz="1200">
                <a:latin typeface="+mn-lt"/>
                <a:ea typeface="+mn-ea"/>
                <a:cs typeface="+mn-cs"/>
                <a:sym typeface="Arial"/>
              </a:defRPr>
            </a:pPr>
            <a:endParaRPr/>
          </a:p>
          <a:p>
            <a:pPr>
              <a:defRPr sz="1800">
                <a:latin typeface="+mn-lt"/>
                <a:ea typeface="+mn-ea"/>
                <a:cs typeface="+mn-cs"/>
                <a:sym typeface="Arial"/>
              </a:defRPr>
            </a:pPr>
            <a:r>
              <a:t>- Membrane capable of passing Na</a:t>
            </a:r>
            <a:r>
              <a:rPr b="1" baseline="30000"/>
              <a:t>+</a:t>
            </a:r>
            <a:r>
              <a:t> ions (gray)</a:t>
            </a:r>
          </a:p>
          <a:p>
            <a:pPr>
              <a:defRPr sz="700">
                <a:latin typeface="+mn-lt"/>
                <a:ea typeface="+mn-ea"/>
                <a:cs typeface="+mn-cs"/>
                <a:sym typeface="Arial"/>
              </a:defRPr>
            </a:pPr>
            <a:endParaRPr/>
          </a:p>
          <a:p>
            <a:pPr>
              <a:defRPr sz="1800">
                <a:latin typeface="+mn-lt"/>
                <a:ea typeface="+mn-ea"/>
                <a:cs typeface="+mn-cs"/>
                <a:sym typeface="Arial"/>
              </a:defRPr>
            </a:pPr>
            <a:r>
              <a:t>	Typically:  Al</a:t>
            </a:r>
            <a:r>
              <a:rPr b="1" baseline="-25000"/>
              <a:t>2</a:t>
            </a:r>
            <a:r>
              <a:t>O</a:t>
            </a:r>
            <a:r>
              <a:rPr b="1" baseline="-25000"/>
              <a:t>3</a:t>
            </a:r>
            <a:r>
              <a:t> "beta alumina" ceramic </a:t>
            </a:r>
          </a:p>
          <a:p>
            <a:pPr>
              <a:defRPr sz="1200">
                <a:latin typeface="+mn-lt"/>
                <a:ea typeface="+mn-ea"/>
                <a:cs typeface="+mn-cs"/>
                <a:sym typeface="Arial"/>
              </a:defRPr>
            </a:pPr>
            <a:endParaRPr/>
          </a:p>
          <a:p>
            <a:pPr>
              <a:defRPr sz="1800">
                <a:latin typeface="+mn-lt"/>
                <a:ea typeface="+mn-ea"/>
                <a:cs typeface="+mn-cs"/>
                <a:sym typeface="Arial"/>
              </a:defRPr>
            </a:pPr>
            <a:r>
              <a:t>- Surrounding (cathode) outer cylinder (orange) </a:t>
            </a:r>
          </a:p>
          <a:p>
            <a:pPr>
              <a:defRPr sz="800">
                <a:latin typeface="+mn-lt"/>
                <a:ea typeface="+mn-ea"/>
                <a:cs typeface="+mn-cs"/>
                <a:sym typeface="Arial"/>
              </a:defRPr>
            </a:pPr>
            <a:endParaRPr/>
          </a:p>
          <a:p>
            <a:pPr>
              <a:defRPr sz="1800">
                <a:latin typeface="+mn-lt"/>
                <a:ea typeface="+mn-ea"/>
                <a:cs typeface="+mn-cs"/>
                <a:sym typeface="Arial"/>
              </a:defRPr>
            </a:pPr>
            <a:r>
              <a:t>	Typically: Sulfur / Sodium Sulfide (Na</a:t>
            </a:r>
            <a:r>
              <a:rPr b="1" baseline="-25000"/>
              <a:t>2</a:t>
            </a:r>
            <a:r>
              <a:t>S</a:t>
            </a:r>
            <a:r>
              <a:rPr baseline="-25000"/>
              <a:t>x</a:t>
            </a:r>
            <a:r>
              <a:t>)</a:t>
            </a:r>
          </a:p>
          <a:p>
            <a:pPr>
              <a:defRPr sz="1800">
                <a:latin typeface="+mn-lt"/>
                <a:ea typeface="+mn-ea"/>
                <a:cs typeface="+mn-cs"/>
                <a:sym typeface="Arial"/>
              </a:defRPr>
            </a:pPr>
            <a:endParaRPr/>
          </a:p>
          <a:p>
            <a:pPr>
              <a:defRPr sz="1800">
                <a:latin typeface="+mn-lt"/>
                <a:ea typeface="+mn-ea"/>
                <a:cs typeface="+mn-cs"/>
                <a:sym typeface="Arial"/>
              </a:defRPr>
            </a:pPr>
            <a:r>
              <a:t>	In the central anode:		At the outer cathode:</a:t>
            </a:r>
          </a:p>
          <a:p>
            <a:pPr>
              <a:defRPr sz="900">
                <a:latin typeface="+mn-lt"/>
                <a:ea typeface="+mn-ea"/>
                <a:cs typeface="+mn-cs"/>
                <a:sym typeface="Arial"/>
              </a:defRPr>
            </a:pPr>
            <a:endParaRPr/>
          </a:p>
          <a:p>
            <a:pPr>
              <a:defRPr sz="1800">
                <a:latin typeface="+mn-lt"/>
                <a:ea typeface="+mn-ea"/>
                <a:cs typeface="+mn-cs"/>
                <a:sym typeface="Arial"/>
              </a:defRPr>
            </a:pPr>
            <a:r>
              <a:t>	2 Na =&gt; 2 Na</a:t>
            </a:r>
            <a:r>
              <a:rPr baseline="30000"/>
              <a:t>+</a:t>
            </a:r>
            <a:r>
              <a:t> + 2 e</a:t>
            </a:r>
            <a:r>
              <a:rPr baseline="30000"/>
              <a:t>-</a:t>
            </a:r>
            <a:r>
              <a:t>		x S + 2 Na</a:t>
            </a:r>
            <a:r>
              <a:rPr b="1" baseline="30000"/>
              <a:t>+</a:t>
            </a:r>
            <a:r>
              <a:t> + 2 e</a:t>
            </a:r>
            <a:r>
              <a:rPr b="1" baseline="30000"/>
              <a:t>-</a:t>
            </a:r>
            <a:r>
              <a:t> =&gt; Na</a:t>
            </a:r>
            <a:r>
              <a:rPr b="1" baseline="-25000"/>
              <a:t>2</a:t>
            </a:r>
            <a:r>
              <a:t>S</a:t>
            </a:r>
            <a:r>
              <a:rPr b="1" baseline="-25000"/>
              <a:t>x</a:t>
            </a:r>
          </a:p>
          <a:p>
            <a:pPr>
              <a:defRPr sz="1100">
                <a:latin typeface="+mn-lt"/>
                <a:ea typeface="+mn-ea"/>
                <a:cs typeface="+mn-cs"/>
                <a:sym typeface="Arial"/>
              </a:defRPr>
            </a:pPr>
            <a:endParaRPr b="1" baseline="-25000"/>
          </a:p>
          <a:p>
            <a:pPr>
              <a:defRPr sz="1800">
                <a:latin typeface="+mn-lt"/>
                <a:ea typeface="+mn-ea"/>
                <a:cs typeface="+mn-cs"/>
                <a:sym typeface="Arial"/>
              </a:defRPr>
            </a:pPr>
            <a:r>
              <a:t>With Na</a:t>
            </a:r>
            <a:r>
              <a:rPr b="1" baseline="30000"/>
              <a:t>+</a:t>
            </a:r>
            <a:r>
              <a:t> ions formed in anode migrating through beta alumina toward cathode</a:t>
            </a:r>
          </a:p>
          <a:p>
            <a:pPr>
              <a:defRPr sz="1000">
                <a:latin typeface="+mn-lt"/>
                <a:ea typeface="+mn-ea"/>
                <a:cs typeface="+mn-cs"/>
                <a:sym typeface="Arial"/>
              </a:defRPr>
            </a:pPr>
            <a:endParaRPr/>
          </a:p>
          <a:p>
            <a:pPr algn="ctr">
              <a:defRPr sz="1800" b="1">
                <a:solidFill>
                  <a:srgbClr val="FFCC00"/>
                </a:solidFill>
                <a:latin typeface="+mn-lt"/>
                <a:ea typeface="+mn-ea"/>
                <a:cs typeface="+mn-cs"/>
                <a:sym typeface="Arial"/>
              </a:defRPr>
            </a:pPr>
            <a:r>
              <a:t>These promise for long (50 year</a:t>
            </a:r>
            <a:r>
              <a:rPr baseline="30000"/>
              <a:t>+</a:t>
            </a:r>
            <a:r>
              <a:t>) lifetimes + rapid (high power) discharge </a:t>
            </a:r>
            <a:r>
              <a:rPr baseline="30000"/>
              <a:t>1</a:t>
            </a:r>
          </a:p>
        </p:txBody>
      </p:sp>
      <p:pic>
        <p:nvPicPr>
          <p:cNvPr id="3591" name="Picture 6" descr="Picture 6"/>
          <p:cNvPicPr>
            <a:picLocks noChangeAspect="1"/>
          </p:cNvPicPr>
          <p:nvPr/>
        </p:nvPicPr>
        <p:blipFill>
          <a:blip r:embed="rId2"/>
          <a:srcRect b="6143"/>
          <a:stretch>
            <a:fillRect/>
          </a:stretch>
        </p:blipFill>
        <p:spPr>
          <a:xfrm>
            <a:off x="5989806" y="914400"/>
            <a:ext cx="2773194" cy="30383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3" name="Rectangle 5"/>
          <p:cNvSpPr txBox="1"/>
          <p:nvPr/>
        </p:nvSpPr>
        <p:spPr>
          <a:xfrm>
            <a:off x="0" y="6050820"/>
            <a:ext cx="9144000" cy="670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As reported in: Molten metal batteries aimed at the grid, BBC News – Science &amp; the Environment, 21 September 2014 </a:t>
            </a:r>
            <a:endParaRPr>
              <a:solidFill>
                <a:srgbClr val="E5FFFF"/>
              </a:solidFill>
            </a:endParaRPr>
          </a:p>
          <a:p>
            <a:pPr algn="ctr">
              <a:defRPr sz="300" b="0" i="1">
                <a:solidFill>
                  <a:schemeClr val="accent1"/>
                </a:solidFill>
                <a:effectLst>
                  <a:outerShdw blurRad="38100" dist="38100" dir="2700000" rotWithShape="0">
                    <a:srgbClr val="000000"/>
                  </a:outerShdw>
                </a:effectLst>
                <a:latin typeface="+mn-lt"/>
                <a:ea typeface="+mn-ea"/>
                <a:cs typeface="+mn-cs"/>
                <a:sym typeface="Arial"/>
              </a:defRPr>
            </a:pP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Based on: Lithium–antimony–lead liquid metal battery for grid-level energy storage, K. Wang et al., Nature 514, p. 348 (2014) </a:t>
            </a:r>
            <a:endParaRPr>
              <a:solidFill>
                <a:srgbClr val="E5FFFF"/>
              </a:solidFill>
            </a:endParaRPr>
          </a:p>
        </p:txBody>
      </p:sp>
      <p:sp>
        <p:nvSpPr>
          <p:cNvPr id="3594" name="Rectangle 2"/>
          <p:cNvSpPr txBox="1">
            <a:spLocks noGrp="1"/>
          </p:cNvSpPr>
          <p:nvPr>
            <p:ph type="title"/>
          </p:nvPr>
        </p:nvSpPr>
        <p:spPr>
          <a:xfrm>
            <a:off x="304800" y="76200"/>
            <a:ext cx="8534400" cy="533400"/>
          </a:xfrm>
          <a:prstGeom prst="rect">
            <a:avLst/>
          </a:prstGeom>
        </p:spPr>
        <p:txBody>
          <a:bodyPr/>
          <a:lstStyle/>
          <a:p>
            <a:pPr>
              <a:defRPr sz="2200" i="1">
                <a:latin typeface="+mn-lt"/>
                <a:ea typeface="+mn-ea"/>
                <a:cs typeface="+mn-cs"/>
                <a:sym typeface="Arial"/>
              </a:defRPr>
            </a:pPr>
            <a:r>
              <a:t>But in recent research </a:t>
            </a:r>
            <a:r>
              <a:rPr b="1">
                <a:solidFill>
                  <a:srgbClr val="FBC901"/>
                </a:solidFill>
              </a:rPr>
              <a:t>wholly liquid</a:t>
            </a:r>
            <a:r>
              <a:rPr b="1"/>
              <a:t> </a:t>
            </a:r>
            <a:r>
              <a:t>batteries have been built:</a:t>
            </a:r>
          </a:p>
        </p:txBody>
      </p:sp>
      <p:sp>
        <p:nvSpPr>
          <p:cNvPr id="3595" name="Rectangle 3"/>
          <p:cNvSpPr txBox="1">
            <a:spLocks noGrp="1"/>
          </p:cNvSpPr>
          <p:nvPr>
            <p:ph type="body" idx="1"/>
          </p:nvPr>
        </p:nvSpPr>
        <p:spPr>
          <a:xfrm>
            <a:off x="228600" y="990600"/>
            <a:ext cx="8686800" cy="4184899"/>
          </a:xfrm>
          <a:prstGeom prst="rect">
            <a:avLst/>
          </a:prstGeom>
        </p:spPr>
        <p:txBody>
          <a:bodyPr/>
          <a:lstStyle/>
          <a:p>
            <a:pPr>
              <a:defRPr sz="1800" b="1">
                <a:latin typeface="+mn-lt"/>
                <a:ea typeface="+mn-ea"/>
                <a:cs typeface="+mn-cs"/>
                <a:sym typeface="Arial"/>
              </a:defRPr>
            </a:pPr>
            <a:r>
              <a:t>With three liquids chosen for redox properties AND their mass density</a:t>
            </a:r>
          </a:p>
          <a:p>
            <a:pPr>
              <a:defRPr sz="1200">
                <a:latin typeface="+mn-lt"/>
                <a:ea typeface="+mn-ea"/>
                <a:cs typeface="+mn-cs"/>
                <a:sym typeface="Arial"/>
              </a:defRPr>
            </a:pPr>
            <a:endParaRPr/>
          </a:p>
          <a:p>
            <a:pPr>
              <a:defRPr sz="1800">
                <a:latin typeface="+mn-lt"/>
                <a:ea typeface="+mn-ea"/>
                <a:cs typeface="+mn-cs"/>
                <a:sym typeface="Arial"/>
              </a:defRPr>
            </a:pPr>
            <a:r>
              <a:t>Because goal is to have them </a:t>
            </a:r>
            <a:r>
              <a:rPr b="1"/>
              <a:t>naturally segregate </a:t>
            </a:r>
            <a:r>
              <a:t>into the three layers of:</a:t>
            </a:r>
          </a:p>
          <a:p>
            <a:pPr>
              <a:defRPr sz="1000">
                <a:latin typeface="+mn-lt"/>
                <a:ea typeface="+mn-ea"/>
                <a:cs typeface="+mn-cs"/>
                <a:sym typeface="Arial"/>
              </a:defRPr>
            </a:pPr>
            <a:endParaRPr/>
          </a:p>
          <a:p>
            <a:pPr>
              <a:defRPr sz="1800">
                <a:latin typeface="+mn-lt"/>
                <a:ea typeface="+mn-ea"/>
                <a:cs typeface="+mn-cs"/>
                <a:sym typeface="Arial"/>
              </a:defRPr>
            </a:pPr>
            <a:r>
              <a:t>	Anode / Separating Electrolyte / Cathode</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r>
              <a:t>Top: Puddle of lighter liquid lithium</a:t>
            </a:r>
          </a:p>
          <a:p>
            <a:pPr>
              <a:defRPr sz="1800">
                <a:latin typeface="+mn-lt"/>
                <a:ea typeface="+mn-ea"/>
                <a:cs typeface="+mn-cs"/>
                <a:sym typeface="Arial"/>
              </a:defRPr>
            </a:pPr>
            <a:r>
              <a:t>(floating at stainless steel rod / in Fe-Ni foam)</a:t>
            </a:r>
          </a:p>
          <a:p>
            <a:pPr>
              <a:defRPr sz="1800">
                <a:latin typeface="+mn-lt"/>
                <a:ea typeface="+mn-ea"/>
                <a:cs typeface="+mn-cs"/>
                <a:sym typeface="Arial"/>
              </a:defRPr>
            </a:pPr>
            <a:endParaRPr/>
          </a:p>
          <a:p>
            <a:pPr>
              <a:defRPr sz="1800">
                <a:latin typeface="+mn-lt"/>
                <a:ea typeface="+mn-ea"/>
                <a:cs typeface="+mn-cs"/>
                <a:sym typeface="Arial"/>
              </a:defRPr>
            </a:pPr>
            <a:r>
              <a:t>Middle: Denser molten salt electrolyte</a:t>
            </a:r>
          </a:p>
          <a:p>
            <a:pPr>
              <a:defRPr sz="1800">
                <a:latin typeface="+mn-lt"/>
                <a:ea typeface="+mn-ea"/>
                <a:cs typeface="+mn-cs"/>
                <a:sym typeface="Arial"/>
              </a:defRPr>
            </a:pPr>
            <a:endParaRPr/>
          </a:p>
          <a:p>
            <a:pPr>
              <a:defRPr sz="1800">
                <a:latin typeface="+mn-lt"/>
                <a:ea typeface="+mn-ea"/>
                <a:cs typeface="+mn-cs"/>
                <a:sym typeface="Arial"/>
              </a:defRPr>
            </a:pPr>
            <a:r>
              <a:t>Bottom: Very dense molten antimony-lead </a:t>
            </a:r>
          </a:p>
        </p:txBody>
      </p:sp>
      <p:pic>
        <p:nvPicPr>
          <p:cNvPr id="3596" name="Picture 6" descr="Picture 6"/>
          <p:cNvPicPr>
            <a:picLocks noChangeAspect="1"/>
          </p:cNvPicPr>
          <p:nvPr/>
        </p:nvPicPr>
        <p:blipFill>
          <a:blip r:embed="rId2"/>
          <a:stretch>
            <a:fillRect/>
          </a:stretch>
        </p:blipFill>
        <p:spPr>
          <a:xfrm>
            <a:off x="5268845" y="2590800"/>
            <a:ext cx="3875155" cy="3124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8" name="Rectangle 5"/>
          <p:cNvSpPr txBox="1"/>
          <p:nvPr/>
        </p:nvSpPr>
        <p:spPr>
          <a:xfrm>
            <a:off x="0" y="6292120"/>
            <a:ext cx="9144000" cy="492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Molten metal batteries aimed at the grid, BBC News – Science &amp; the Environment, 21 September 2014 </a:t>
            </a:r>
            <a:endParaRPr>
              <a:solidFill>
                <a:srgbClr val="E5FFFF"/>
              </a:solidFill>
            </a:endParaRPr>
          </a:p>
          <a:p>
            <a:pPr algn="ctr">
              <a:defRPr sz="300" b="0" i="1">
                <a:solidFill>
                  <a:schemeClr val="accent1"/>
                </a:solidFill>
                <a:effectLst>
                  <a:outerShdw blurRad="38100" dist="38100" dir="2700000" rotWithShape="0">
                    <a:srgbClr val="000000"/>
                  </a:outerShdw>
                </a:effectLst>
                <a:latin typeface="+mn-lt"/>
                <a:ea typeface="+mn-ea"/>
                <a:cs typeface="+mn-cs"/>
                <a:sym typeface="Arial"/>
              </a:defRPr>
            </a:pPr>
            <a:endParaRPr>
              <a:solidFill>
                <a:srgbClr val="E5FFFF"/>
              </a:solidFill>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Lithium–antimony–lead liquid metal battery for grid-level energy storage, K. Wang et al., Nature 514, p. 348 (2014) </a:t>
            </a:r>
          </a:p>
        </p:txBody>
      </p:sp>
      <p:sp>
        <p:nvSpPr>
          <p:cNvPr id="3599" name="Rectangle 2"/>
          <p:cNvSpPr txBox="1">
            <a:spLocks noGrp="1"/>
          </p:cNvSpPr>
          <p:nvPr>
            <p:ph type="title"/>
          </p:nvPr>
        </p:nvSpPr>
        <p:spPr>
          <a:xfrm>
            <a:off x="304800" y="76200"/>
            <a:ext cx="8534400" cy="533400"/>
          </a:xfrm>
          <a:prstGeom prst="rect">
            <a:avLst/>
          </a:prstGeom>
        </p:spPr>
        <p:txBody>
          <a:bodyPr/>
          <a:lstStyle>
            <a:lvl1pPr>
              <a:defRPr sz="2200" i="1">
                <a:latin typeface="+mn-lt"/>
                <a:ea typeface="+mn-ea"/>
                <a:cs typeface="+mn-cs"/>
                <a:sym typeface="Arial"/>
              </a:defRPr>
            </a:lvl1pPr>
          </a:lstStyle>
          <a:p>
            <a:r>
              <a:t>Battery Operation:</a:t>
            </a:r>
          </a:p>
        </p:txBody>
      </p:sp>
      <p:sp>
        <p:nvSpPr>
          <p:cNvPr id="3600" name="Rectangle 3"/>
          <p:cNvSpPr txBox="1">
            <a:spLocks noGrp="1"/>
          </p:cNvSpPr>
          <p:nvPr>
            <p:ph type="body" idx="1"/>
          </p:nvPr>
        </p:nvSpPr>
        <p:spPr>
          <a:xfrm>
            <a:off x="228600" y="685800"/>
            <a:ext cx="8686800" cy="5638800"/>
          </a:xfrm>
          <a:prstGeom prst="rect">
            <a:avLst/>
          </a:prstGeom>
        </p:spPr>
        <p:txBody>
          <a:bodyPr/>
          <a:lstStyle/>
          <a:p>
            <a:pPr>
              <a:defRPr sz="1800">
                <a:latin typeface="+mn-lt"/>
                <a:ea typeface="+mn-ea"/>
                <a:cs typeface="+mn-cs"/>
                <a:sym typeface="Arial"/>
              </a:defRPr>
            </a:pPr>
            <a:r>
              <a:t>The fully charged battery is described by this figure:</a:t>
            </a:r>
          </a:p>
          <a:p>
            <a:pPr>
              <a:defRPr sz="1100">
                <a:latin typeface="+mn-lt"/>
                <a:ea typeface="+mn-ea"/>
                <a:cs typeface="+mn-cs"/>
                <a:sym typeface="Arial"/>
              </a:defRPr>
            </a:pPr>
            <a:endParaRPr/>
          </a:p>
          <a:p>
            <a:pPr>
              <a:defRPr sz="1800">
                <a:latin typeface="+mn-lt"/>
                <a:ea typeface="+mn-ea"/>
                <a:cs typeface="+mn-cs"/>
                <a:sym typeface="Arial"/>
              </a:defRPr>
            </a:pPr>
            <a:r>
              <a:t>But when a load is connected, it discharges via:</a:t>
            </a:r>
          </a:p>
          <a:p>
            <a:pPr>
              <a:defRPr sz="1000">
                <a:latin typeface="+mn-lt"/>
                <a:ea typeface="+mn-ea"/>
                <a:cs typeface="+mn-cs"/>
                <a:sym typeface="Arial"/>
              </a:defRPr>
            </a:pPr>
            <a:endParaRPr/>
          </a:p>
          <a:p>
            <a:pPr>
              <a:defRPr sz="1800">
                <a:latin typeface="+mn-lt"/>
                <a:ea typeface="+mn-ea"/>
                <a:cs typeface="+mn-cs"/>
                <a:sym typeface="Arial"/>
              </a:defRPr>
            </a:pPr>
            <a:r>
              <a:t>- First, at top liquid to liquid interface (black/blue):</a:t>
            </a:r>
          </a:p>
          <a:p>
            <a:pPr>
              <a:defRPr sz="800">
                <a:latin typeface="+mn-lt"/>
                <a:ea typeface="+mn-ea"/>
                <a:cs typeface="+mn-cs"/>
                <a:sym typeface="Arial"/>
              </a:defRPr>
            </a:pPr>
            <a:endParaRPr/>
          </a:p>
          <a:p>
            <a:pPr>
              <a:defRPr sz="1800">
                <a:latin typeface="+mn-lt"/>
                <a:ea typeface="+mn-ea"/>
                <a:cs typeface="+mn-cs"/>
                <a:sym typeface="Arial"/>
              </a:defRPr>
            </a:pPr>
            <a:r>
              <a:t>	Li (liquid metal) =&gt; Li</a:t>
            </a:r>
            <a:r>
              <a:rPr baseline="30000"/>
              <a:t>+</a:t>
            </a:r>
            <a:r>
              <a:t> (in molten salt electrolyte) + e</a:t>
            </a:r>
            <a:r>
              <a:rPr b="1"/>
              <a:t>-</a:t>
            </a:r>
          </a:p>
          <a:p>
            <a:pPr>
              <a:defRPr sz="800">
                <a:latin typeface="+mn-lt"/>
                <a:ea typeface="+mn-ea"/>
                <a:cs typeface="+mn-cs"/>
                <a:sym typeface="Arial"/>
              </a:defRPr>
            </a:pPr>
            <a:endParaRPr b="1"/>
          </a:p>
          <a:p>
            <a:pPr>
              <a:defRPr sz="1800">
                <a:latin typeface="+mn-lt"/>
                <a:ea typeface="+mn-ea"/>
                <a:cs typeface="+mn-cs"/>
                <a:sym typeface="Arial"/>
              </a:defRPr>
            </a:pPr>
            <a:r>
              <a:t>	Lithium ions then diffuse down through that (blue) electrolyte layer </a:t>
            </a:r>
          </a:p>
          <a:p>
            <a:pPr>
              <a:defRPr sz="1000">
                <a:latin typeface="+mn-lt"/>
                <a:ea typeface="+mn-ea"/>
                <a:cs typeface="+mn-cs"/>
                <a:sym typeface="Arial"/>
              </a:defRPr>
            </a:pPr>
            <a:endParaRPr/>
          </a:p>
          <a:p>
            <a:pPr>
              <a:defRPr sz="1800">
                <a:latin typeface="+mn-lt"/>
                <a:ea typeface="+mn-ea"/>
                <a:cs typeface="+mn-cs"/>
                <a:sym typeface="Arial"/>
              </a:defRPr>
            </a:pPr>
            <a:r>
              <a:t>- Then, at bottom liquid to liquid interface (blue/red):</a:t>
            </a:r>
          </a:p>
          <a:p>
            <a:pPr>
              <a:defRPr sz="700">
                <a:latin typeface="+mn-lt"/>
                <a:ea typeface="+mn-ea"/>
                <a:cs typeface="+mn-cs"/>
                <a:sym typeface="Arial"/>
              </a:defRPr>
            </a:pPr>
            <a:endParaRPr/>
          </a:p>
          <a:p>
            <a:pPr>
              <a:defRPr sz="1800">
                <a:latin typeface="+mn-lt"/>
                <a:ea typeface="+mn-ea"/>
                <a:cs typeface="+mn-cs"/>
                <a:sym typeface="Arial"/>
              </a:defRPr>
            </a:pPr>
            <a:r>
              <a:t>	Li</a:t>
            </a:r>
            <a:r>
              <a:rPr baseline="30000"/>
              <a:t>+</a:t>
            </a:r>
            <a:r>
              <a:t> (in molten salt electrolyte) + e</a:t>
            </a:r>
            <a:r>
              <a:rPr b="1" baseline="30000"/>
              <a:t>-</a:t>
            </a:r>
            <a:r>
              <a:t> =&gt; Li (dissolved in molten Sb–Pb)</a:t>
            </a:r>
          </a:p>
          <a:p>
            <a:pPr>
              <a:defRPr sz="800">
                <a:latin typeface="+mn-lt"/>
                <a:ea typeface="+mn-ea"/>
                <a:cs typeface="+mn-cs"/>
                <a:sym typeface="Arial"/>
              </a:defRPr>
            </a:pPr>
            <a:endParaRPr/>
          </a:p>
          <a:p>
            <a:pPr algn="ctr">
              <a:defRPr sz="1800">
                <a:latin typeface="+mn-lt"/>
                <a:ea typeface="+mn-ea"/>
                <a:cs typeface="+mn-cs"/>
                <a:sym typeface="Arial"/>
              </a:defRPr>
            </a:pPr>
            <a:r>
              <a:t>With everything just reversing when the battery is recharged</a:t>
            </a:r>
          </a:p>
          <a:p>
            <a:pPr>
              <a:defRPr sz="1400">
                <a:latin typeface="+mn-lt"/>
                <a:ea typeface="+mn-ea"/>
                <a:cs typeface="+mn-cs"/>
                <a:sym typeface="Arial"/>
              </a:defRPr>
            </a:pPr>
            <a:endParaRPr/>
          </a:p>
          <a:p>
            <a:pPr>
              <a:defRPr sz="1800">
                <a:solidFill>
                  <a:srgbClr val="FF0000"/>
                </a:solidFill>
                <a:latin typeface="+mn-lt"/>
                <a:ea typeface="+mn-ea"/>
                <a:cs typeface="+mn-cs"/>
                <a:sym typeface="Arial"/>
              </a:defRPr>
            </a:pPr>
            <a:r>
              <a:rPr b="1">
                <a:solidFill>
                  <a:srgbClr val="FBC901"/>
                </a:solidFill>
              </a:rPr>
              <a:t>Molten metals?</a:t>
            </a:r>
            <a:r>
              <a:t>  </a:t>
            </a:r>
            <a:r>
              <a:rPr>
                <a:solidFill>
                  <a:srgbClr val="FFFFFF"/>
                </a:solidFill>
              </a:rPr>
              <a:t>	Top: Li metal must be above </a:t>
            </a:r>
            <a:r>
              <a:rPr b="1">
                <a:solidFill>
                  <a:srgbClr val="FBC901"/>
                </a:solidFill>
              </a:rPr>
              <a:t>180°C</a:t>
            </a:r>
          </a:p>
          <a:p>
            <a:pPr>
              <a:defRPr sz="700">
                <a:latin typeface="+mn-lt"/>
                <a:ea typeface="+mn-ea"/>
                <a:cs typeface="+mn-cs"/>
                <a:sym typeface="Arial"/>
              </a:defRPr>
            </a:pPr>
            <a:endParaRPr b="1">
              <a:solidFill>
                <a:srgbClr val="FBC901"/>
              </a:solidFill>
            </a:endParaRPr>
          </a:p>
          <a:p>
            <a:pPr>
              <a:defRPr sz="1800">
                <a:latin typeface="+mn-lt"/>
                <a:ea typeface="+mn-ea"/>
                <a:cs typeface="+mn-cs"/>
                <a:sym typeface="Arial"/>
              </a:defRPr>
            </a:pPr>
            <a:r>
              <a:t>		Middle: 20% LiCl / 50% LiF / 30% LiI must be above </a:t>
            </a:r>
            <a:r>
              <a:rPr b="1">
                <a:solidFill>
                  <a:srgbClr val="FBC901"/>
                </a:solidFill>
              </a:rPr>
              <a:t>430°C</a:t>
            </a:r>
            <a:endParaRPr b="1">
              <a:solidFill>
                <a:srgbClr val="FF0000"/>
              </a:solidFill>
            </a:endParaRPr>
          </a:p>
          <a:p>
            <a:pPr>
              <a:defRPr sz="700">
                <a:latin typeface="+mn-lt"/>
                <a:ea typeface="+mn-ea"/>
                <a:cs typeface="+mn-cs"/>
                <a:sym typeface="Arial"/>
              </a:defRPr>
            </a:pPr>
            <a:endParaRPr b="1">
              <a:solidFill>
                <a:srgbClr val="FF0000"/>
              </a:solidFill>
            </a:endParaRPr>
          </a:p>
          <a:p>
            <a:pPr>
              <a:defRPr sz="1800">
                <a:latin typeface="+mn-lt"/>
                <a:ea typeface="+mn-ea"/>
                <a:cs typeface="+mn-cs"/>
                <a:sym typeface="Arial"/>
              </a:defRPr>
            </a:pPr>
            <a:r>
              <a:t>		Bottom: 18% Pb / 82% Sb must be above </a:t>
            </a:r>
            <a:r>
              <a:rPr b="1">
                <a:solidFill>
                  <a:srgbClr val="FBC901"/>
                </a:solidFill>
              </a:rPr>
              <a:t>253°C</a:t>
            </a:r>
          </a:p>
        </p:txBody>
      </p:sp>
      <p:pic>
        <p:nvPicPr>
          <p:cNvPr id="3601" name="Picture 6" descr="Picture 6"/>
          <p:cNvPicPr>
            <a:picLocks noChangeAspect="1"/>
          </p:cNvPicPr>
          <p:nvPr/>
        </p:nvPicPr>
        <p:blipFill>
          <a:blip r:embed="rId2"/>
          <a:stretch>
            <a:fillRect/>
          </a:stretch>
        </p:blipFill>
        <p:spPr>
          <a:xfrm>
            <a:off x="6608147" y="76200"/>
            <a:ext cx="2457416" cy="1981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3"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http://www.sc.ehu.es/sbweb/energias-renovables/temas/almacenamiento/almacenamiento.html</a:t>
            </a:r>
          </a:p>
        </p:txBody>
      </p:sp>
      <p:sp>
        <p:nvSpPr>
          <p:cNvPr id="3604" name="Rectangle 2"/>
          <p:cNvSpPr txBox="1">
            <a:spLocks noGrp="1"/>
          </p:cNvSpPr>
          <p:nvPr>
            <p:ph type="title"/>
          </p:nvPr>
        </p:nvSpPr>
        <p:spPr>
          <a:xfrm>
            <a:off x="304800" y="76200"/>
            <a:ext cx="8534400" cy="609600"/>
          </a:xfrm>
          <a:prstGeom prst="rect">
            <a:avLst/>
          </a:prstGeom>
        </p:spPr>
        <p:txBody>
          <a:bodyPr/>
          <a:lstStyle>
            <a:lvl1pPr>
              <a:defRPr sz="2200" i="1">
                <a:latin typeface="+mn-lt"/>
                <a:ea typeface="+mn-ea"/>
                <a:cs typeface="+mn-cs"/>
                <a:sym typeface="Arial"/>
              </a:defRPr>
            </a:lvl1pPr>
          </a:lstStyle>
          <a:p>
            <a:r>
              <a:t>Comparison of the more established Grid load leveling batteries:</a:t>
            </a:r>
          </a:p>
        </p:txBody>
      </p:sp>
      <p:sp>
        <p:nvSpPr>
          <p:cNvPr id="3605" name="Rectangle 3"/>
          <p:cNvSpPr txBox="1">
            <a:spLocks noGrp="1"/>
          </p:cNvSpPr>
          <p:nvPr>
            <p:ph type="body" sz="half" idx="1"/>
          </p:nvPr>
        </p:nvSpPr>
        <p:spPr>
          <a:xfrm>
            <a:off x="228600" y="762000"/>
            <a:ext cx="8915400" cy="1524000"/>
          </a:xfrm>
          <a:prstGeom prst="rect">
            <a:avLst/>
          </a:prstGeom>
        </p:spPr>
        <p:txBody>
          <a:bodyPr/>
          <a:lstStyle/>
          <a:p>
            <a:pPr>
              <a:defRPr sz="1800">
                <a:latin typeface="+mn-lt"/>
                <a:ea typeface="+mn-ea"/>
                <a:cs typeface="+mn-cs"/>
                <a:sym typeface="Arial"/>
              </a:defRPr>
            </a:pPr>
            <a:r>
              <a:t>Comprehensive comparative data were </a:t>
            </a:r>
            <a:r>
              <a:rPr b="1">
                <a:solidFill>
                  <a:srgbClr val="FFCC00"/>
                </a:solidFill>
              </a:rPr>
              <a:t>very</a:t>
            </a:r>
            <a:r>
              <a:t> hard to find!</a:t>
            </a:r>
          </a:p>
          <a:p>
            <a:pPr>
              <a:defRPr sz="700">
                <a:latin typeface="+mn-lt"/>
                <a:ea typeface="+mn-ea"/>
                <a:cs typeface="+mn-cs"/>
                <a:sym typeface="Arial"/>
              </a:defRPr>
            </a:pPr>
            <a:endParaRPr/>
          </a:p>
          <a:p>
            <a:pPr>
              <a:defRPr sz="1800">
                <a:latin typeface="+mn-lt"/>
                <a:ea typeface="+mn-ea"/>
                <a:cs typeface="+mn-cs"/>
                <a:sym typeface="Arial"/>
              </a:defRPr>
            </a:pPr>
            <a:r>
              <a:t>	</a:t>
            </a:r>
            <a:r>
              <a:rPr sz="1600" b="1"/>
              <a:t>Most </a:t>
            </a:r>
            <a:r>
              <a:rPr sz="1600"/>
              <a:t>data instead pertained to batteries targeting transportation</a:t>
            </a:r>
          </a:p>
          <a:p>
            <a:pPr>
              <a:defRPr sz="700">
                <a:latin typeface="+mn-lt"/>
                <a:ea typeface="+mn-ea"/>
                <a:cs typeface="+mn-cs"/>
                <a:sym typeface="Arial"/>
              </a:defRPr>
            </a:pPr>
            <a:endParaRPr sz="1600"/>
          </a:p>
          <a:p>
            <a:pPr>
              <a:defRPr sz="1800">
                <a:latin typeface="+mn-lt"/>
                <a:ea typeface="+mn-ea"/>
                <a:cs typeface="+mn-cs"/>
                <a:sym typeface="Arial"/>
              </a:defRPr>
            </a:pPr>
            <a:r>
              <a:t>This was the most complete data I found (from the University del Pais Vasco, Spain):</a:t>
            </a:r>
          </a:p>
        </p:txBody>
      </p:sp>
      <p:pic>
        <p:nvPicPr>
          <p:cNvPr id="3606" name="Picture 5" descr="Picture 5"/>
          <p:cNvPicPr>
            <a:picLocks noChangeAspect="1"/>
          </p:cNvPicPr>
          <p:nvPr/>
        </p:nvPicPr>
        <p:blipFill>
          <a:blip r:embed="rId2"/>
          <a:stretch>
            <a:fillRect/>
          </a:stretch>
        </p:blipFill>
        <p:spPr>
          <a:xfrm>
            <a:off x="152400" y="2387600"/>
            <a:ext cx="4440252" cy="2946400"/>
          </a:xfrm>
          <a:prstGeom prst="rect">
            <a:avLst/>
          </a:prstGeom>
          <a:ln w="12700">
            <a:miter lim="400000"/>
          </a:ln>
        </p:spPr>
      </p:pic>
      <p:pic>
        <p:nvPicPr>
          <p:cNvPr id="3607" name="Picture 6" descr="Picture 6"/>
          <p:cNvPicPr>
            <a:picLocks noChangeAspect="1"/>
          </p:cNvPicPr>
          <p:nvPr/>
        </p:nvPicPr>
        <p:blipFill>
          <a:blip r:embed="rId3"/>
          <a:stretch>
            <a:fillRect/>
          </a:stretch>
        </p:blipFill>
        <p:spPr>
          <a:xfrm>
            <a:off x="4788267" y="2362200"/>
            <a:ext cx="4217244" cy="2971800"/>
          </a:xfrm>
          <a:prstGeom prst="rect">
            <a:avLst/>
          </a:prstGeom>
          <a:ln w="12700">
            <a:miter lim="400000"/>
          </a:ln>
        </p:spPr>
      </p:pic>
      <p:sp>
        <p:nvSpPr>
          <p:cNvPr id="3608" name="Rectangle 3"/>
          <p:cNvSpPr txBox="1"/>
          <p:nvPr/>
        </p:nvSpPr>
        <p:spPr>
          <a:xfrm>
            <a:off x="2209800" y="5562600"/>
            <a:ext cx="1828800" cy="307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Ion Flow Batteries</a:t>
            </a:r>
          </a:p>
        </p:txBody>
      </p:sp>
      <p:sp>
        <p:nvSpPr>
          <p:cNvPr id="3609" name="Rectangle 3"/>
          <p:cNvSpPr txBox="1"/>
          <p:nvPr/>
        </p:nvSpPr>
        <p:spPr>
          <a:xfrm>
            <a:off x="76200" y="5867400"/>
            <a:ext cx="2667000" cy="307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 Conventional Batteries</a:t>
            </a:r>
          </a:p>
        </p:txBody>
      </p:sp>
      <p:sp>
        <p:nvSpPr>
          <p:cNvPr id="3610" name="Rectangle 3"/>
          <p:cNvSpPr txBox="1"/>
          <p:nvPr/>
        </p:nvSpPr>
        <p:spPr>
          <a:xfrm>
            <a:off x="7086600" y="5562600"/>
            <a:ext cx="1981200" cy="307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Molten sodium</a:t>
            </a:r>
          </a:p>
        </p:txBody>
      </p:sp>
      <p:sp>
        <p:nvSpPr>
          <p:cNvPr id="3611" name="Rectangle 3"/>
          <p:cNvSpPr txBox="1"/>
          <p:nvPr/>
        </p:nvSpPr>
        <p:spPr>
          <a:xfrm>
            <a:off x="5562600" y="5715000"/>
            <a:ext cx="1828800" cy="307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Lead Acid</a:t>
            </a:r>
          </a:p>
        </p:txBody>
      </p:sp>
      <p:sp>
        <p:nvSpPr>
          <p:cNvPr id="3612" name="Straight Connector 13"/>
          <p:cNvSpPr/>
          <p:nvPr/>
        </p:nvSpPr>
        <p:spPr>
          <a:xfrm flipH="1">
            <a:off x="1524000" y="4724400"/>
            <a:ext cx="794" cy="1066800"/>
          </a:xfrm>
          <a:prstGeom prst="line">
            <a:avLst/>
          </a:prstGeom>
          <a:solidFill>
            <a:schemeClr val="accent1"/>
          </a:solidFill>
          <a:ln w="57150">
            <a:solidFill>
              <a:srgbClr val="FF0000"/>
            </a:solidFill>
          </a:ln>
        </p:spPr>
        <p:txBody>
          <a:bodyPr vert="eaVert" lIns="45719" rIns="45719"/>
          <a:lstStyle/>
          <a:p>
            <a:pPr>
              <a:defRPr>
                <a:solidFill>
                  <a:srgbClr val="FFFFFF"/>
                </a:solidFill>
              </a:defRPr>
            </a:pPr>
            <a:endParaRPr/>
          </a:p>
        </p:txBody>
      </p:sp>
      <p:sp>
        <p:nvSpPr>
          <p:cNvPr id="3613" name="Straight Connector 15"/>
          <p:cNvSpPr/>
          <p:nvPr/>
        </p:nvSpPr>
        <p:spPr>
          <a:xfrm>
            <a:off x="2895600" y="4267200"/>
            <a:ext cx="228603" cy="1219202"/>
          </a:xfrm>
          <a:prstGeom prst="line">
            <a:avLst/>
          </a:prstGeom>
          <a:solidFill>
            <a:schemeClr val="accent1"/>
          </a:solidFill>
          <a:ln w="57150">
            <a:solidFill>
              <a:srgbClr val="FF0000"/>
            </a:solidFill>
          </a:ln>
        </p:spPr>
        <p:txBody>
          <a:bodyPr vert="eaVert" lIns="45719" rIns="45719"/>
          <a:lstStyle/>
          <a:p>
            <a:pPr>
              <a:defRPr>
                <a:solidFill>
                  <a:srgbClr val="FFFFFF"/>
                </a:solidFill>
              </a:defRPr>
            </a:pPr>
            <a:endParaRPr/>
          </a:p>
        </p:txBody>
      </p:sp>
      <p:sp>
        <p:nvSpPr>
          <p:cNvPr id="3614" name="Rectangle 3"/>
          <p:cNvSpPr txBox="1"/>
          <p:nvPr/>
        </p:nvSpPr>
        <p:spPr>
          <a:xfrm>
            <a:off x="4648200" y="5943600"/>
            <a:ext cx="1828800" cy="307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Ion Flow</a:t>
            </a:r>
          </a:p>
        </p:txBody>
      </p:sp>
      <p:sp>
        <p:nvSpPr>
          <p:cNvPr id="3615" name="Straight Connector 18"/>
          <p:cNvSpPr/>
          <p:nvPr/>
        </p:nvSpPr>
        <p:spPr>
          <a:xfrm flipH="1">
            <a:off x="5715000" y="4648199"/>
            <a:ext cx="228601" cy="1219202"/>
          </a:xfrm>
          <a:prstGeom prst="line">
            <a:avLst/>
          </a:prstGeom>
          <a:solidFill>
            <a:schemeClr val="accent1"/>
          </a:solidFill>
          <a:ln w="57150">
            <a:solidFill>
              <a:srgbClr val="FF0000"/>
            </a:solidFill>
          </a:ln>
        </p:spPr>
        <p:txBody>
          <a:bodyPr vert="eaVert" lIns="45719" rIns="45719"/>
          <a:lstStyle/>
          <a:p>
            <a:pPr>
              <a:defRPr>
                <a:solidFill>
                  <a:srgbClr val="FFFFFF"/>
                </a:solidFill>
              </a:defRPr>
            </a:pPr>
            <a:endParaRPr/>
          </a:p>
        </p:txBody>
      </p:sp>
      <p:sp>
        <p:nvSpPr>
          <p:cNvPr id="3616" name="Straight Connector 20"/>
          <p:cNvSpPr/>
          <p:nvPr/>
        </p:nvSpPr>
        <p:spPr>
          <a:xfrm flipH="1">
            <a:off x="6477000" y="4572000"/>
            <a:ext cx="794" cy="1066800"/>
          </a:xfrm>
          <a:prstGeom prst="line">
            <a:avLst/>
          </a:prstGeom>
          <a:solidFill>
            <a:schemeClr val="accent1"/>
          </a:solidFill>
          <a:ln w="57150">
            <a:solidFill>
              <a:srgbClr val="FF0000"/>
            </a:solidFill>
          </a:ln>
        </p:spPr>
        <p:txBody>
          <a:bodyPr vert="eaVert" lIns="45719" rIns="45719"/>
          <a:lstStyle/>
          <a:p>
            <a:pPr>
              <a:defRPr>
                <a:solidFill>
                  <a:srgbClr val="FFFFFF"/>
                </a:solidFill>
              </a:defRPr>
            </a:pPr>
            <a:endParaRPr/>
          </a:p>
        </p:txBody>
      </p:sp>
      <p:sp>
        <p:nvSpPr>
          <p:cNvPr id="3617" name="Straight Connector 21"/>
          <p:cNvSpPr/>
          <p:nvPr/>
        </p:nvSpPr>
        <p:spPr>
          <a:xfrm>
            <a:off x="7620000" y="3657599"/>
            <a:ext cx="609601" cy="1905002"/>
          </a:xfrm>
          <a:prstGeom prst="line">
            <a:avLst/>
          </a:prstGeom>
          <a:solidFill>
            <a:schemeClr val="accent1"/>
          </a:solidFill>
          <a:ln w="57150">
            <a:solidFill>
              <a:srgbClr val="FF0000"/>
            </a:solidFill>
          </a:ln>
        </p:spPr>
        <p:txBody>
          <a:bodyPr vert="eaVert" lIns="45719" rIns="45719"/>
          <a:lstStyle/>
          <a:p>
            <a:pPr>
              <a:defRPr>
                <a:solidFill>
                  <a:srgbClr val="FFFFFF"/>
                </a:solidFill>
              </a:defRPr>
            </a:pPr>
            <a:endParaRPr/>
          </a:p>
        </p:txBody>
      </p:sp>
      <p:sp>
        <p:nvSpPr>
          <p:cNvPr id="3618" name="Rectangle 3"/>
          <p:cNvSpPr txBox="1"/>
          <p:nvPr/>
        </p:nvSpPr>
        <p:spPr>
          <a:xfrm>
            <a:off x="3200400" y="5943600"/>
            <a:ext cx="1828800" cy="523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Non-battery energy storage alternatives</a:t>
            </a:r>
          </a:p>
        </p:txBody>
      </p:sp>
      <p:sp>
        <p:nvSpPr>
          <p:cNvPr id="3619" name="Straight Connector 22"/>
          <p:cNvSpPr/>
          <p:nvPr/>
        </p:nvSpPr>
        <p:spPr>
          <a:xfrm>
            <a:off x="3810002" y="3733799"/>
            <a:ext cx="457198" cy="2133601"/>
          </a:xfrm>
          <a:prstGeom prst="line">
            <a:avLst/>
          </a:prstGeom>
          <a:solidFill>
            <a:schemeClr val="accent1"/>
          </a:solidFill>
          <a:ln w="38100">
            <a:solidFill>
              <a:srgbClr val="FF0000"/>
            </a:solidFill>
            <a:prstDash val="dash"/>
          </a:ln>
        </p:spPr>
        <p:txBody>
          <a:bodyPr vert="eaVert" lIns="45719" rIns="45719"/>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1" name="Rectangle 2"/>
          <p:cNvSpPr txBox="1">
            <a:spLocks noGrp="1"/>
          </p:cNvSpPr>
          <p:nvPr>
            <p:ph type="title"/>
          </p:nvPr>
        </p:nvSpPr>
        <p:spPr>
          <a:xfrm>
            <a:off x="304800" y="0"/>
            <a:ext cx="8534400" cy="762000"/>
          </a:xfrm>
          <a:prstGeom prst="rect">
            <a:avLst/>
          </a:prstGeom>
        </p:spPr>
        <p:txBody>
          <a:bodyPr/>
          <a:lstStyle>
            <a:lvl1pPr>
              <a:defRPr sz="2200" i="1">
                <a:latin typeface="+mn-lt"/>
                <a:ea typeface="+mn-ea"/>
                <a:cs typeface="+mn-cs"/>
                <a:sym typeface="Arial"/>
              </a:defRPr>
            </a:lvl1pPr>
          </a:lstStyle>
          <a:p>
            <a:r>
              <a:t>Those (and other) batteries target Grid load leveling by:</a:t>
            </a:r>
          </a:p>
        </p:txBody>
      </p:sp>
      <p:sp>
        <p:nvSpPr>
          <p:cNvPr id="3622" name="Rectangle 3"/>
          <p:cNvSpPr txBox="1">
            <a:spLocks noGrp="1"/>
          </p:cNvSpPr>
          <p:nvPr>
            <p:ph type="body" idx="1"/>
          </p:nvPr>
        </p:nvSpPr>
        <p:spPr>
          <a:xfrm>
            <a:off x="228600" y="914400"/>
            <a:ext cx="8859540" cy="5715000"/>
          </a:xfrm>
          <a:prstGeom prst="rect">
            <a:avLst/>
          </a:prstGeom>
        </p:spPr>
        <p:txBody>
          <a:bodyPr/>
          <a:lstStyle/>
          <a:p>
            <a:pPr defTabSz="896111">
              <a:defRPr sz="1764">
                <a:effectLst>
                  <a:outerShdw blurRad="37338" dist="37338" dir="2700000" rotWithShape="0">
                    <a:srgbClr val="000000"/>
                  </a:outerShdw>
                </a:effectLst>
                <a:latin typeface="+mn-lt"/>
                <a:ea typeface="+mn-ea"/>
                <a:cs typeface="+mn-cs"/>
                <a:sym typeface="Arial"/>
              </a:defRPr>
            </a:pPr>
            <a:r>
              <a:t>Providing potentially </a:t>
            </a:r>
            <a:r>
              <a:rPr b="1"/>
              <a:t>huge</a:t>
            </a:r>
            <a:r>
              <a:t> energy storage capacities</a:t>
            </a:r>
          </a:p>
          <a:p>
            <a:pPr defTabSz="896111">
              <a:defRPr sz="784">
                <a:effectLst>
                  <a:outerShdw blurRad="37338" dist="37338" dir="2700000" rotWithShape="0">
                    <a:srgbClr val="000000"/>
                  </a:outerShdw>
                </a:effectLst>
                <a:latin typeface="+mn-lt"/>
                <a:ea typeface="+mn-ea"/>
                <a:cs typeface="+mn-cs"/>
                <a:sym typeface="Arial"/>
              </a:defRPr>
            </a:pPr>
            <a:endParaRPr/>
          </a:p>
          <a:p>
            <a:pPr defTabSz="896111">
              <a:defRPr sz="1764">
                <a:effectLst>
                  <a:outerShdw blurRad="37338" dist="37338" dir="2700000" rotWithShape="0">
                    <a:srgbClr val="000000"/>
                  </a:outerShdw>
                </a:effectLst>
                <a:latin typeface="+mn-lt"/>
                <a:ea typeface="+mn-ea"/>
                <a:cs typeface="+mn-cs"/>
                <a:sym typeface="Arial"/>
              </a:defRPr>
            </a:pPr>
            <a:r>
              <a:t>	Largely via extremely complete and effective use of their redox materials</a:t>
            </a:r>
          </a:p>
          <a:p>
            <a:pPr defTabSz="896111">
              <a:defRPr sz="1176">
                <a:effectLst>
                  <a:outerShdw blurRad="37338" dist="37338" dir="2700000" rotWithShape="0">
                    <a:srgbClr val="000000"/>
                  </a:outerShdw>
                </a:effectLst>
                <a:latin typeface="+mn-lt"/>
                <a:ea typeface="+mn-ea"/>
                <a:cs typeface="+mn-cs"/>
                <a:sym typeface="Arial"/>
              </a:defRPr>
            </a:pPr>
            <a:endParaRPr/>
          </a:p>
          <a:p>
            <a:pPr defTabSz="896111">
              <a:defRPr sz="1764">
                <a:effectLst>
                  <a:outerShdw blurRad="37338" dist="37338" dir="2700000" rotWithShape="0">
                    <a:srgbClr val="000000"/>
                  </a:outerShdw>
                </a:effectLst>
                <a:latin typeface="+mn-lt"/>
                <a:ea typeface="+mn-ea"/>
                <a:cs typeface="+mn-cs"/>
                <a:sym typeface="Arial"/>
              </a:defRPr>
            </a:pPr>
            <a:r>
              <a:t>And, given that redox materials are automatically refreshed by mixing / circulation,</a:t>
            </a:r>
          </a:p>
          <a:p>
            <a:pPr defTabSz="896111">
              <a:defRPr sz="784">
                <a:effectLst>
                  <a:outerShdw blurRad="37338" dist="37338" dir="2700000" rotWithShape="0">
                    <a:srgbClr val="000000"/>
                  </a:outerShdw>
                </a:effectLst>
                <a:latin typeface="+mn-lt"/>
                <a:ea typeface="+mn-ea"/>
                <a:cs typeface="+mn-cs"/>
                <a:sym typeface="Arial"/>
              </a:defRPr>
            </a:pPr>
            <a:endParaRPr/>
          </a:p>
          <a:p>
            <a:pPr defTabSz="896111">
              <a:defRPr sz="1764">
                <a:effectLst>
                  <a:outerShdw blurRad="37338" dist="37338" dir="2700000" rotWithShape="0">
                    <a:srgbClr val="000000"/>
                  </a:outerShdw>
                </a:effectLst>
                <a:latin typeface="+mn-lt"/>
                <a:ea typeface="+mn-ea"/>
                <a:cs typeface="+mn-cs"/>
                <a:sym typeface="Arial"/>
              </a:defRPr>
            </a:pPr>
            <a:r>
              <a:t>	overall battery designs end up being rather simple</a:t>
            </a:r>
          </a:p>
          <a:p>
            <a:pPr defTabSz="896111">
              <a:defRPr sz="1176">
                <a:effectLst>
                  <a:outerShdw blurRad="37338" dist="37338" dir="2700000" rotWithShape="0">
                    <a:srgbClr val="000000"/>
                  </a:outerShdw>
                </a:effectLst>
                <a:latin typeface="+mn-lt"/>
                <a:ea typeface="+mn-ea"/>
                <a:cs typeface="+mn-cs"/>
                <a:sym typeface="Arial"/>
              </a:defRPr>
            </a:pPr>
            <a:endParaRPr/>
          </a:p>
          <a:p>
            <a:pPr defTabSz="896111">
              <a:defRPr sz="1764">
                <a:effectLst>
                  <a:outerShdw blurRad="37338" dist="37338" dir="2700000" rotWithShape="0">
                    <a:srgbClr val="000000"/>
                  </a:outerShdw>
                </a:effectLst>
                <a:latin typeface="+mn-lt"/>
                <a:ea typeface="+mn-ea"/>
                <a:cs typeface="+mn-cs"/>
                <a:sym typeface="Arial"/>
              </a:defRPr>
            </a:pPr>
            <a:r>
              <a:t>All of which should, at least eventually, make cost per energy-stored small</a:t>
            </a:r>
          </a:p>
          <a:p>
            <a:pPr defTabSz="896111">
              <a:defRPr sz="1176">
                <a:effectLst>
                  <a:outerShdw blurRad="37338" dist="37338" dir="2700000" rotWithShape="0">
                    <a:srgbClr val="000000"/>
                  </a:outerShdw>
                </a:effectLst>
                <a:latin typeface="+mn-lt"/>
                <a:ea typeface="+mn-ea"/>
                <a:cs typeface="+mn-cs"/>
                <a:sym typeface="Arial"/>
              </a:defRPr>
            </a:pPr>
            <a:endParaRPr/>
          </a:p>
          <a:p>
            <a:pPr algn="ctr" defTabSz="896111">
              <a:defRPr sz="1764" b="1">
                <a:effectLst>
                  <a:outerShdw blurRad="37338" dist="37338" dir="2700000" rotWithShape="0">
                    <a:srgbClr val="000000"/>
                  </a:outerShdw>
                </a:effectLst>
                <a:latin typeface="+mn-lt"/>
                <a:ea typeface="+mn-ea"/>
                <a:cs typeface="+mn-cs"/>
                <a:sym typeface="Arial"/>
              </a:defRPr>
            </a:pPr>
            <a:r>
              <a:t>However:</a:t>
            </a:r>
          </a:p>
          <a:p>
            <a:pPr defTabSz="896111">
              <a:defRPr sz="980">
                <a:effectLst>
                  <a:outerShdw blurRad="37338" dist="37338" dir="2700000" rotWithShape="0">
                    <a:srgbClr val="000000"/>
                  </a:outerShdw>
                </a:effectLst>
                <a:latin typeface="+mn-lt"/>
                <a:ea typeface="+mn-ea"/>
                <a:cs typeface="+mn-cs"/>
                <a:sym typeface="Arial"/>
              </a:defRPr>
            </a:pPr>
            <a:endParaRPr/>
          </a:p>
          <a:p>
            <a:pPr defTabSz="896111">
              <a:defRPr sz="1764" b="1">
                <a:solidFill>
                  <a:srgbClr val="FFCC00"/>
                </a:solidFill>
                <a:effectLst>
                  <a:outerShdw blurRad="37338" dist="37338" dir="2700000" rotWithShape="0">
                    <a:srgbClr val="000000"/>
                  </a:outerShdw>
                </a:effectLst>
                <a:latin typeface="+mn-lt"/>
                <a:ea typeface="+mn-ea"/>
                <a:cs typeface="+mn-cs"/>
                <a:sym typeface="Arial"/>
              </a:defRPr>
            </a:pPr>
            <a:r>
              <a:t>It's very unlikely that 450°C molten-metal batteries will ever go into your car</a:t>
            </a:r>
          </a:p>
          <a:p>
            <a:pPr defTabSz="896111">
              <a:defRPr sz="1176">
                <a:effectLst>
                  <a:outerShdw blurRad="37338" dist="37338" dir="2700000" rotWithShape="0">
                    <a:srgbClr val="000000"/>
                  </a:outerShdw>
                </a:effectLst>
                <a:latin typeface="+mn-lt"/>
                <a:ea typeface="+mn-ea"/>
                <a:cs typeface="+mn-cs"/>
                <a:sym typeface="Arial"/>
              </a:defRPr>
            </a:pPr>
            <a:endParaRPr/>
          </a:p>
          <a:p>
            <a:pPr defTabSz="896111">
              <a:defRPr sz="1764" b="1">
                <a:solidFill>
                  <a:srgbClr val="FFCC00"/>
                </a:solidFill>
                <a:effectLst>
                  <a:outerShdw blurRad="37338" dist="37338" dir="2700000" rotWithShape="0">
                    <a:srgbClr val="000000"/>
                  </a:outerShdw>
                </a:effectLst>
                <a:latin typeface="+mn-lt"/>
                <a:ea typeface="+mn-ea"/>
                <a:cs typeface="+mn-cs"/>
                <a:sym typeface="Arial"/>
              </a:defRPr>
            </a:pPr>
            <a:r>
              <a:t>Further, Grid batteries are optimized to charge &amp; discharge on Grid timescales</a:t>
            </a:r>
          </a:p>
          <a:p>
            <a:pPr defTabSz="896111">
              <a:defRPr sz="784">
                <a:effectLst>
                  <a:outerShdw blurRad="37338" dist="37338" dir="2700000" rotWithShape="0">
                    <a:srgbClr val="000000"/>
                  </a:outerShdw>
                </a:effectLst>
                <a:latin typeface="+mn-lt"/>
                <a:ea typeface="+mn-ea"/>
                <a:cs typeface="+mn-cs"/>
                <a:sym typeface="Arial"/>
              </a:defRPr>
            </a:pPr>
            <a:endParaRPr/>
          </a:p>
          <a:p>
            <a:pPr defTabSz="896111">
              <a:defRPr sz="1764">
                <a:effectLst>
                  <a:outerShdw blurRad="37338" dist="37338" dir="2700000" rotWithShape="0">
                    <a:srgbClr val="000000"/>
                  </a:outerShdw>
                </a:effectLst>
                <a:latin typeface="+mn-lt"/>
                <a:ea typeface="+mn-ea"/>
                <a:cs typeface="+mn-cs"/>
                <a:sym typeface="Arial"/>
              </a:defRPr>
            </a:pPr>
            <a:r>
              <a:t>     Grid timescale = Charging over </a:t>
            </a:r>
            <a:r>
              <a:rPr b="1"/>
              <a:t>many hours </a:t>
            </a:r>
            <a:r>
              <a:t>(when energy is </a:t>
            </a:r>
            <a:r>
              <a:rPr b="1"/>
              <a:t>too</a:t>
            </a:r>
            <a:r>
              <a:t> available)</a:t>
            </a:r>
          </a:p>
          <a:p>
            <a:pPr defTabSz="896111">
              <a:defRPr sz="784">
                <a:effectLst>
                  <a:outerShdw blurRad="37338" dist="37338" dir="2700000" rotWithShape="0">
                    <a:srgbClr val="000000"/>
                  </a:outerShdw>
                </a:effectLst>
                <a:latin typeface="+mn-lt"/>
                <a:ea typeface="+mn-ea"/>
                <a:cs typeface="+mn-cs"/>
                <a:sym typeface="Arial"/>
              </a:defRPr>
            </a:pPr>
            <a:endParaRPr/>
          </a:p>
          <a:p>
            <a:pPr defTabSz="896111">
              <a:defRPr sz="1764">
                <a:effectLst>
                  <a:outerShdw blurRad="37338" dist="37338" dir="2700000" rotWithShape="0">
                    <a:srgbClr val="000000"/>
                  </a:outerShdw>
                </a:effectLst>
                <a:latin typeface="+mn-lt"/>
                <a:ea typeface="+mn-ea"/>
                <a:cs typeface="+mn-cs"/>
                <a:sym typeface="Arial"/>
              </a:defRPr>
            </a:pPr>
            <a:r>
              <a:t>		= Discharging over the </a:t>
            </a:r>
            <a:r>
              <a:rPr b="1"/>
              <a:t>many hours </a:t>
            </a:r>
            <a:r>
              <a:t>of peak evening load</a:t>
            </a:r>
          </a:p>
          <a:p>
            <a:pPr defTabSz="896111">
              <a:defRPr sz="1764">
                <a:effectLst>
                  <a:outerShdw blurRad="37338" dist="37338" dir="2700000" rotWithShape="0">
                    <a:srgbClr val="000000"/>
                  </a:outerShdw>
                </a:effectLst>
                <a:latin typeface="+mn-lt"/>
                <a:ea typeface="+mn-ea"/>
                <a:cs typeface="+mn-cs"/>
                <a:sym typeface="Arial"/>
              </a:defRPr>
            </a:pPr>
            <a:endParaRPr/>
          </a:p>
          <a:p>
            <a:pPr algn="ctr" defTabSz="896111">
              <a:defRPr sz="1764" i="1">
                <a:effectLst>
                  <a:outerShdw blurRad="37338" dist="37338" dir="2700000" rotWithShape="0">
                    <a:srgbClr val="000000"/>
                  </a:outerShdw>
                </a:effectLst>
                <a:latin typeface="+mn-lt"/>
                <a:ea typeface="+mn-ea"/>
                <a:cs typeface="+mn-cs"/>
                <a:sym typeface="Arial"/>
              </a:defRPr>
            </a:pPr>
            <a:r>
              <a:t>So let's move onto a final alternative (proposed for both the Grid AND your car):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 name="Rectangle 2"/>
          <p:cNvSpPr txBox="1">
            <a:spLocks noGrp="1"/>
          </p:cNvSpPr>
          <p:nvPr>
            <p:ph type="title"/>
          </p:nvPr>
        </p:nvSpPr>
        <p:spPr>
          <a:xfrm>
            <a:off x="215900" y="2006600"/>
            <a:ext cx="8534400" cy="1168632"/>
          </a:xfrm>
          <a:prstGeom prst="rect">
            <a:avLst/>
          </a:prstGeom>
        </p:spPr>
        <p:txBody>
          <a:bodyPr/>
          <a:lstStyle>
            <a:lvl1pPr>
              <a:defRPr sz="2400" b="1">
                <a:solidFill>
                  <a:srgbClr val="FBC901"/>
                </a:solidFill>
              </a:defRPr>
            </a:lvl1pPr>
          </a:lstStyle>
          <a:p>
            <a:r>
              <a:t>Fuel Cells</a:t>
            </a:r>
          </a:p>
        </p:txBody>
      </p:sp>
      <p:sp>
        <p:nvSpPr>
          <p:cNvPr id="3625"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7" name="Rectangle 2"/>
          <p:cNvSpPr txBox="1">
            <a:spLocks noGrp="1"/>
          </p:cNvSpPr>
          <p:nvPr>
            <p:ph type="title"/>
          </p:nvPr>
        </p:nvSpPr>
        <p:spPr>
          <a:xfrm>
            <a:off x="67921" y="38100"/>
            <a:ext cx="9008158" cy="533400"/>
          </a:xfrm>
          <a:prstGeom prst="rect">
            <a:avLst/>
          </a:prstGeom>
        </p:spPr>
        <p:txBody>
          <a:bodyPr/>
          <a:lstStyle>
            <a:lvl1pPr>
              <a:defRPr sz="2000" i="1">
                <a:latin typeface="+mn-lt"/>
                <a:ea typeface="+mn-ea"/>
                <a:cs typeface="+mn-cs"/>
                <a:sym typeface="Arial"/>
              </a:defRPr>
            </a:lvl1pPr>
          </a:lstStyle>
          <a:p>
            <a:r>
              <a:t>Batteries AND Fuel Cells call upon "REDOX" ionization / deionization reactions</a:t>
            </a:r>
          </a:p>
        </p:txBody>
      </p:sp>
      <p:sp>
        <p:nvSpPr>
          <p:cNvPr id="3628" name="Rectangle 3"/>
          <p:cNvSpPr txBox="1">
            <a:spLocks noGrp="1"/>
          </p:cNvSpPr>
          <p:nvPr>
            <p:ph type="body" idx="1"/>
          </p:nvPr>
        </p:nvSpPr>
        <p:spPr>
          <a:xfrm>
            <a:off x="134759" y="834311"/>
            <a:ext cx="9008157" cy="5570378"/>
          </a:xfrm>
          <a:prstGeom prst="rect">
            <a:avLst/>
          </a:prstGeom>
        </p:spPr>
        <p:txBody>
          <a:bodyPr/>
          <a:lstStyle/>
          <a:p>
            <a:pPr>
              <a:tabLst>
                <a:tab pos="406400" algn="l"/>
                <a:tab pos="863600" algn="l"/>
                <a:tab pos="1320800" algn="l"/>
              </a:tabLst>
              <a:defRPr sz="1800">
                <a:latin typeface="+mn-lt"/>
                <a:ea typeface="+mn-ea"/>
                <a:cs typeface="+mn-cs"/>
                <a:sym typeface="Arial"/>
              </a:defRPr>
            </a:pPr>
            <a:r>
              <a:t>But while batteries are typically energized by applied "electricity"</a:t>
            </a:r>
          </a:p>
          <a:p>
            <a:pPr>
              <a:tabLst>
                <a:tab pos="406400" algn="l"/>
                <a:tab pos="863600" algn="l"/>
                <a:tab pos="1320800" algn="l"/>
              </a:tabLst>
              <a:defRPr sz="500">
                <a:latin typeface="+mn-lt"/>
                <a:ea typeface="+mn-ea"/>
                <a:cs typeface="+mn-cs"/>
                <a:sym typeface="Arial"/>
              </a:defRPr>
            </a:pPr>
            <a:r>
              <a:t>	</a:t>
            </a:r>
          </a:p>
          <a:p>
            <a:pPr>
              <a:tabLst>
                <a:tab pos="406400" algn="l"/>
                <a:tab pos="863600" algn="l"/>
                <a:tab pos="1320800" algn="l"/>
              </a:tabLst>
              <a:defRPr sz="1800">
                <a:latin typeface="+mn-lt"/>
                <a:ea typeface="+mn-ea"/>
                <a:cs typeface="+mn-cs"/>
                <a:sym typeface="Arial"/>
              </a:defRPr>
            </a:pPr>
            <a:r>
              <a:t>	fuel cells are energized by introducing chemicals (fuel),</a:t>
            </a:r>
          </a:p>
          <a:p>
            <a:pPr>
              <a:tabLst>
                <a:tab pos="406400" algn="l"/>
                <a:tab pos="863600" algn="l"/>
                <a:tab pos="1320800" algn="l"/>
              </a:tabLst>
              <a:defRPr sz="500">
                <a:latin typeface="+mn-lt"/>
                <a:ea typeface="+mn-ea"/>
                <a:cs typeface="+mn-cs"/>
                <a:sym typeface="Arial"/>
              </a:defRPr>
            </a:pPr>
            <a:endParaRPr/>
          </a:p>
          <a:p>
            <a:pPr marL="0" lvl="1" indent="640896">
              <a:buSzTx/>
              <a:buNone/>
              <a:tabLst>
                <a:tab pos="406400" algn="l"/>
                <a:tab pos="863600" algn="l"/>
                <a:tab pos="1320800" algn="l"/>
              </a:tabLst>
              <a:defRPr sz="1800">
                <a:latin typeface="+mn-lt"/>
                <a:ea typeface="+mn-ea"/>
                <a:cs typeface="+mn-cs"/>
                <a:sym typeface="Arial"/>
              </a:defRPr>
            </a:pPr>
            <a:r>
              <a:t>which are converted to other chemicals, some of which are ultimately exhausted</a:t>
            </a:r>
          </a:p>
          <a:p>
            <a:pPr>
              <a:tabLst>
                <a:tab pos="406400" algn="l"/>
                <a:tab pos="863600" algn="l"/>
                <a:tab pos="1320800" algn="l"/>
              </a:tabLst>
              <a:defRPr sz="1100">
                <a:latin typeface="+mn-lt"/>
                <a:ea typeface="+mn-ea"/>
                <a:cs typeface="+mn-cs"/>
                <a:sym typeface="Arial"/>
              </a:defRPr>
            </a:pPr>
            <a:endParaRPr/>
          </a:p>
          <a:p>
            <a:pPr>
              <a:tabLst>
                <a:tab pos="406400" algn="l"/>
                <a:tab pos="863600" algn="l"/>
                <a:tab pos="1320800" algn="l"/>
              </a:tabLst>
              <a:defRPr sz="1800">
                <a:latin typeface="+mn-lt"/>
                <a:ea typeface="+mn-ea"/>
                <a:cs typeface="+mn-cs"/>
                <a:sym typeface="Arial"/>
              </a:defRPr>
            </a:pPr>
            <a:r>
              <a:t>This fuel in / exhaust out behavior mimics gasoline internal combustion engines (ICEs)</a:t>
            </a:r>
          </a:p>
          <a:p>
            <a:pPr>
              <a:tabLst>
                <a:tab pos="406400" algn="l"/>
                <a:tab pos="863600" algn="l"/>
                <a:tab pos="1320800" algn="l"/>
              </a:tabLst>
              <a:defRPr sz="500">
                <a:latin typeface="+mn-lt"/>
                <a:ea typeface="+mn-ea"/>
                <a:cs typeface="+mn-cs"/>
                <a:sym typeface="Arial"/>
              </a:defRPr>
            </a:pPr>
            <a:endParaRPr/>
          </a:p>
          <a:p>
            <a:pPr>
              <a:tabLst>
                <a:tab pos="406400" algn="l"/>
                <a:tab pos="863600" algn="l"/>
                <a:tab pos="1320800" algn="l"/>
              </a:tabLst>
              <a:defRPr sz="1800">
                <a:latin typeface="+mn-lt"/>
                <a:ea typeface="+mn-ea"/>
                <a:cs typeface="+mn-cs"/>
                <a:sym typeface="Arial"/>
              </a:defRPr>
            </a:pPr>
            <a:r>
              <a:t>	But fuel cells can use carbon-free fuels &amp; exhaust low greenhouse impact gasses</a:t>
            </a:r>
          </a:p>
          <a:p>
            <a:pPr>
              <a:tabLst>
                <a:tab pos="406400" algn="l"/>
                <a:tab pos="863600" algn="l"/>
                <a:tab pos="1320800" algn="l"/>
              </a:tabLst>
              <a:defRPr sz="500">
                <a:latin typeface="+mn-lt"/>
                <a:ea typeface="+mn-ea"/>
                <a:cs typeface="+mn-cs"/>
                <a:sym typeface="Arial"/>
              </a:defRPr>
            </a:pPr>
            <a:endParaRPr/>
          </a:p>
          <a:p>
            <a:pPr>
              <a:tabLst>
                <a:tab pos="406400" algn="l"/>
                <a:tab pos="863600" algn="l"/>
                <a:tab pos="1320800" algn="l"/>
              </a:tabLst>
              <a:defRPr sz="1800">
                <a:latin typeface="+mn-lt"/>
                <a:ea typeface="+mn-ea"/>
                <a:cs typeface="+mn-cs"/>
                <a:sym typeface="Arial"/>
              </a:defRPr>
            </a:pPr>
            <a:r>
              <a:t>		(Although, to be fair, ICEs CAN be reworked to burn hydrogen / emit water)</a:t>
            </a:r>
          </a:p>
          <a:p>
            <a:pPr>
              <a:tabLst>
                <a:tab pos="406400" algn="l"/>
                <a:tab pos="863600" algn="l"/>
                <a:tab pos="1320800" algn="l"/>
              </a:tabLst>
              <a:defRPr sz="1100">
                <a:latin typeface="+mn-lt"/>
                <a:ea typeface="+mn-ea"/>
                <a:cs typeface="+mn-cs"/>
                <a:sym typeface="Arial"/>
              </a:defRPr>
            </a:pPr>
            <a:r>
              <a:t>	</a:t>
            </a:r>
          </a:p>
          <a:p>
            <a:pPr>
              <a:tabLst>
                <a:tab pos="406400" algn="l"/>
                <a:tab pos="863600" algn="l"/>
                <a:tab pos="1320800" algn="l"/>
              </a:tabLst>
              <a:defRPr sz="1800">
                <a:latin typeface="+mn-lt"/>
                <a:ea typeface="+mn-ea"/>
                <a:cs typeface="+mn-cs"/>
                <a:sym typeface="Arial"/>
              </a:defRPr>
            </a:pPr>
            <a:r>
              <a:rPr b="1">
                <a:solidFill>
                  <a:srgbClr val="FBC901"/>
                </a:solidFill>
              </a:rPr>
              <a:t>Hydrogen Fuel Cells</a:t>
            </a:r>
            <a:r>
              <a:t> are featured in most discussions of Sustainable Energy </a:t>
            </a:r>
            <a:endParaRPr b="1">
              <a:solidFill>
                <a:srgbClr val="FBC901"/>
              </a:solidFill>
            </a:endParaRPr>
          </a:p>
          <a:p>
            <a:pPr>
              <a:tabLst>
                <a:tab pos="406400" algn="l"/>
                <a:tab pos="863600" algn="l"/>
                <a:tab pos="1320800" algn="l"/>
              </a:tabLst>
              <a:defRPr sz="500">
                <a:latin typeface="+mn-lt"/>
                <a:ea typeface="+mn-ea"/>
                <a:cs typeface="+mn-cs"/>
                <a:sym typeface="Arial"/>
              </a:defRPr>
            </a:pPr>
            <a:r>
              <a:t>	</a:t>
            </a:r>
          </a:p>
          <a:p>
            <a:pPr>
              <a:tabLst>
                <a:tab pos="406400" algn="l"/>
                <a:tab pos="863600" algn="l"/>
                <a:tab pos="1320800" algn="l"/>
              </a:tabLst>
              <a:defRPr sz="1800">
                <a:latin typeface="+mn-lt"/>
                <a:ea typeface="+mn-ea"/>
                <a:cs typeface="+mn-cs"/>
                <a:sym typeface="Arial"/>
              </a:defRPr>
            </a:pPr>
            <a:r>
              <a:t>	where they are promoted for BOTH Grid energy storage AND road vehicle power</a:t>
            </a:r>
          </a:p>
          <a:p>
            <a:pPr>
              <a:tabLst>
                <a:tab pos="406400" algn="l"/>
                <a:tab pos="863600" algn="l"/>
                <a:tab pos="1320800" algn="l"/>
              </a:tabLst>
              <a:defRPr sz="500">
                <a:latin typeface="+mn-lt"/>
                <a:ea typeface="+mn-ea"/>
                <a:cs typeface="+mn-cs"/>
                <a:sym typeface="Arial"/>
              </a:defRPr>
            </a:pPr>
            <a:endParaRPr/>
          </a:p>
          <a:p>
            <a:pPr>
              <a:tabLst>
                <a:tab pos="406400" algn="l"/>
                <a:tab pos="863600" algn="l"/>
                <a:tab pos="1320800" algn="l"/>
              </a:tabLst>
              <a:defRPr sz="1800">
                <a:latin typeface="+mn-lt"/>
                <a:ea typeface="+mn-ea"/>
                <a:cs typeface="+mn-cs"/>
                <a:sym typeface="Arial"/>
              </a:defRPr>
            </a:pPr>
            <a:r>
              <a:t>		Hydrogen Fuel Cells will thus be the main focus of the slides that follow</a:t>
            </a:r>
          </a:p>
          <a:p>
            <a:pPr>
              <a:tabLst>
                <a:tab pos="406400" algn="l"/>
                <a:tab pos="863600" algn="l"/>
                <a:tab pos="1320800" algn="l"/>
              </a:tabLst>
              <a:defRPr sz="1100">
                <a:latin typeface="+mn-lt"/>
                <a:ea typeface="+mn-ea"/>
                <a:cs typeface="+mn-cs"/>
                <a:sym typeface="Arial"/>
              </a:defRPr>
            </a:pPr>
            <a:endParaRPr/>
          </a:p>
          <a:p>
            <a:pPr>
              <a:tabLst>
                <a:tab pos="406400" algn="l"/>
                <a:tab pos="863600" algn="l"/>
                <a:tab pos="1320800" algn="l"/>
              </a:tabLst>
              <a:defRPr sz="1800">
                <a:latin typeface="+mn-lt"/>
                <a:ea typeface="+mn-ea"/>
                <a:cs typeface="+mn-cs"/>
                <a:sym typeface="Arial"/>
              </a:defRPr>
            </a:pPr>
            <a:r>
              <a:t>But </a:t>
            </a:r>
            <a:r>
              <a:rPr b="1">
                <a:solidFill>
                  <a:srgbClr val="FBC901"/>
                </a:solidFill>
              </a:rPr>
              <a:t>Ammonia Fuel Cells</a:t>
            </a:r>
            <a:r>
              <a:t> are thought to be more practical for future green ships</a:t>
            </a:r>
          </a:p>
          <a:p>
            <a:pPr>
              <a:tabLst>
                <a:tab pos="406400" algn="l"/>
                <a:tab pos="863600" algn="l"/>
                <a:tab pos="1320800" algn="l"/>
              </a:tabLst>
              <a:defRPr sz="500">
                <a:latin typeface="+mn-lt"/>
                <a:ea typeface="+mn-ea"/>
                <a:cs typeface="+mn-cs"/>
                <a:sym typeface="Arial"/>
              </a:defRPr>
            </a:pPr>
            <a:endParaRPr/>
          </a:p>
          <a:p>
            <a:pPr>
              <a:tabLst>
                <a:tab pos="406400" algn="l"/>
                <a:tab pos="863600" algn="l"/>
                <a:tab pos="1320800" algn="l"/>
              </a:tabLst>
              <a:defRPr sz="1800">
                <a:latin typeface="+mn-lt"/>
                <a:ea typeface="+mn-ea"/>
                <a:cs typeface="+mn-cs"/>
                <a:sym typeface="Arial"/>
              </a:defRPr>
            </a:pPr>
            <a:r>
              <a:t>	I'll touch on the reasoning, but a more complete discussion is provided in my notes:</a:t>
            </a:r>
          </a:p>
          <a:p>
            <a:pPr>
              <a:tabLst>
                <a:tab pos="406400" algn="l"/>
                <a:tab pos="863600" algn="l"/>
                <a:tab pos="1320800" algn="l"/>
              </a:tabLst>
              <a:defRPr sz="700">
                <a:latin typeface="+mn-lt"/>
                <a:ea typeface="+mn-ea"/>
                <a:cs typeface="+mn-cs"/>
                <a:sym typeface="Arial"/>
              </a:defRPr>
            </a:pPr>
            <a:endParaRPr/>
          </a:p>
          <a:p>
            <a:pPr algn="ctr">
              <a:tabLst>
                <a:tab pos="406400" algn="l"/>
                <a:tab pos="863600" algn="l"/>
                <a:tab pos="1320800" algn="l"/>
              </a:tabLst>
              <a:defRPr sz="1800">
                <a:latin typeface="+mn-lt"/>
                <a:ea typeface="+mn-ea"/>
                <a:cs typeface="+mn-cs"/>
                <a:sym typeface="Arial"/>
              </a:defRPr>
            </a:pPr>
            <a:r>
              <a:rPr b="1"/>
              <a:t>Energy Consumption in Transportation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 </a:t>
            </a:r>
            <a:r>
              <a:t>/ </a:t>
            </a:r>
            <a:r>
              <a:rPr u="sng">
                <a:solidFill>
                  <a:srgbClr val="00CCFF"/>
                </a:solidFill>
                <a:uFill>
                  <a:solidFill>
                    <a:srgbClr val="00CCFF"/>
                  </a:solidFill>
                </a:uFill>
                <a:hlinkClick r:id="rId4"/>
              </a:rPr>
              <a:t>key</a:t>
            </a: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0" name="Rectangle 5"/>
          <p:cNvSpPr txBox="1"/>
          <p:nvPr/>
        </p:nvSpPr>
        <p:spPr>
          <a:xfrm>
            <a:off x="304800" y="65207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https://en.wikipedia.org/wiki/Fuel_cell</a:t>
            </a:r>
          </a:p>
        </p:txBody>
      </p:sp>
      <p:sp>
        <p:nvSpPr>
          <p:cNvPr id="3631" name="Rectangle 2"/>
          <p:cNvSpPr txBox="1">
            <a:spLocks noGrp="1"/>
          </p:cNvSpPr>
          <p:nvPr>
            <p:ph type="title"/>
          </p:nvPr>
        </p:nvSpPr>
        <p:spPr>
          <a:xfrm>
            <a:off x="139700" y="76200"/>
            <a:ext cx="8859285" cy="533400"/>
          </a:xfrm>
          <a:prstGeom prst="rect">
            <a:avLst/>
          </a:prstGeom>
        </p:spPr>
        <p:txBody>
          <a:bodyPr/>
          <a:lstStyle/>
          <a:p>
            <a:pPr>
              <a:defRPr sz="2200" i="1">
                <a:latin typeface="+mn-lt"/>
                <a:ea typeface="+mn-ea"/>
                <a:cs typeface="+mn-cs"/>
                <a:sym typeface="Arial"/>
              </a:defRPr>
            </a:pPr>
            <a:r>
              <a:t>Here is the common representation of a Hydrogen Fuel Cell: </a:t>
            </a:r>
            <a:r>
              <a:rPr baseline="31999"/>
              <a:t>1</a:t>
            </a:r>
          </a:p>
        </p:txBody>
      </p:sp>
      <p:pic>
        <p:nvPicPr>
          <p:cNvPr id="3632" name="Picture 5" descr="Picture 5"/>
          <p:cNvPicPr>
            <a:picLocks noChangeAspect="1"/>
          </p:cNvPicPr>
          <p:nvPr/>
        </p:nvPicPr>
        <p:blipFill>
          <a:blip r:embed="rId2"/>
          <a:stretch>
            <a:fillRect/>
          </a:stretch>
        </p:blipFill>
        <p:spPr>
          <a:xfrm>
            <a:off x="3149509" y="1109231"/>
            <a:ext cx="2455001" cy="3142164"/>
          </a:xfrm>
          <a:prstGeom prst="rect">
            <a:avLst/>
          </a:prstGeom>
          <a:ln w="12700">
            <a:miter lim="400000"/>
          </a:ln>
        </p:spPr>
      </p:pic>
      <p:sp>
        <p:nvSpPr>
          <p:cNvPr id="3633" name="Rectangle 3"/>
          <p:cNvSpPr txBox="1"/>
          <p:nvPr/>
        </p:nvSpPr>
        <p:spPr>
          <a:xfrm>
            <a:off x="3396283" y="717967"/>
            <a:ext cx="2046634" cy="405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defTabSz="877823">
              <a:spcBef>
                <a:spcPts val="400"/>
              </a:spcBef>
              <a:defRPr sz="1727">
                <a:solidFill>
                  <a:srgbClr val="E63823"/>
                </a:solidFill>
                <a:effectLst>
                  <a:outerShdw blurRad="36576" dist="36576" dir="2700000" rotWithShape="0">
                    <a:srgbClr val="000000"/>
                  </a:outerShdw>
                </a:effectLst>
                <a:latin typeface="+mn-lt"/>
                <a:ea typeface="+mn-ea"/>
                <a:cs typeface="+mn-cs"/>
                <a:sym typeface="Arial"/>
              </a:defRPr>
            </a:lvl1pPr>
          </a:lstStyle>
          <a:p>
            <a:r>
              <a:t>Flowing Electricity</a:t>
            </a:r>
          </a:p>
        </p:txBody>
      </p:sp>
      <p:grpSp>
        <p:nvGrpSpPr>
          <p:cNvPr id="3636" name="Group"/>
          <p:cNvGrpSpPr/>
          <p:nvPr/>
        </p:nvGrpSpPr>
        <p:grpSpPr>
          <a:xfrm>
            <a:off x="1206991" y="3543300"/>
            <a:ext cx="1825650" cy="405565"/>
            <a:chOff x="0" y="0"/>
            <a:chExt cx="1825649" cy="405564"/>
          </a:xfrm>
        </p:grpSpPr>
        <p:sp>
          <p:nvSpPr>
            <p:cNvPr id="3634" name="Rectangle 3"/>
            <p:cNvSpPr txBox="1"/>
            <p:nvPr/>
          </p:nvSpPr>
          <p:spPr>
            <a:xfrm>
              <a:off x="0" y="0"/>
              <a:ext cx="1230311" cy="4055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r">
                <a:spcBef>
                  <a:spcPts val="400"/>
                </a:spcBef>
                <a:defRPr>
                  <a:solidFill>
                    <a:srgbClr val="FBC901"/>
                  </a:solidFill>
                  <a:effectLst>
                    <a:outerShdw blurRad="38100" dist="38100" dir="2700000" rotWithShape="0">
                      <a:srgbClr val="000000"/>
                    </a:outerShdw>
                  </a:effectLst>
                  <a:latin typeface="+mn-lt"/>
                  <a:ea typeface="+mn-ea"/>
                  <a:cs typeface="+mn-cs"/>
                  <a:sym typeface="Arial"/>
                </a:defRPr>
              </a:pPr>
              <a:r>
                <a:t>H</a:t>
              </a:r>
              <a:r>
                <a:rPr baseline="-5999"/>
                <a:t>2</a:t>
              </a:r>
              <a:r>
                <a:t> Fuel</a:t>
              </a:r>
            </a:p>
          </p:txBody>
        </p:sp>
        <p:sp>
          <p:nvSpPr>
            <p:cNvPr id="3635" name="Arrow"/>
            <p:cNvSpPr/>
            <p:nvPr/>
          </p:nvSpPr>
          <p:spPr>
            <a:xfrm>
              <a:off x="1380478" y="70654"/>
              <a:ext cx="445172" cy="238856"/>
            </a:xfrm>
            <a:prstGeom prst="rightArrow">
              <a:avLst>
                <a:gd name="adj1" fmla="val 32000"/>
                <a:gd name="adj2" fmla="val 119282"/>
              </a:avLst>
            </a:prstGeom>
            <a:solidFill>
              <a:srgbClr val="FBC901"/>
            </a:solidFill>
            <a:ln w="12700" cap="flat">
              <a:noFill/>
              <a:miter lim="400000"/>
            </a:ln>
            <a:effectLst/>
          </p:spPr>
          <p:txBody>
            <a:bodyPr vert="eaVert" wrap="square" lIns="45719" tIns="45719" rIns="45719" bIns="45719" numCol="1" anchor="t">
              <a:noAutofit/>
            </a:bodyPr>
            <a:lstStyle/>
            <a:p>
              <a:endParaRPr/>
            </a:p>
          </p:txBody>
        </p:sp>
      </p:grpSp>
      <p:grpSp>
        <p:nvGrpSpPr>
          <p:cNvPr id="3639" name="Group"/>
          <p:cNvGrpSpPr/>
          <p:nvPr/>
        </p:nvGrpSpPr>
        <p:grpSpPr>
          <a:xfrm>
            <a:off x="835774" y="1772067"/>
            <a:ext cx="2196867" cy="405566"/>
            <a:chOff x="0" y="0"/>
            <a:chExt cx="2196865" cy="405564"/>
          </a:xfrm>
        </p:grpSpPr>
        <p:sp>
          <p:nvSpPr>
            <p:cNvPr id="3637" name="Rectangle 3"/>
            <p:cNvSpPr txBox="1"/>
            <p:nvPr/>
          </p:nvSpPr>
          <p:spPr>
            <a:xfrm>
              <a:off x="0" y="0"/>
              <a:ext cx="1652327" cy="4055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lgn="r" defTabSz="868680">
                <a:spcBef>
                  <a:spcPts val="400"/>
                </a:spcBef>
                <a:defRPr sz="1710">
                  <a:solidFill>
                    <a:srgbClr val="FBC901"/>
                  </a:solidFill>
                  <a:effectLst>
                    <a:outerShdw blurRad="36195" dist="36195" dir="2700000" rotWithShape="0">
                      <a:srgbClr val="000000"/>
                    </a:outerShdw>
                  </a:effectLst>
                  <a:latin typeface="+mn-lt"/>
                  <a:ea typeface="+mn-ea"/>
                  <a:cs typeface="+mn-cs"/>
                  <a:sym typeface="Arial"/>
                </a:defRPr>
              </a:pPr>
              <a:r>
                <a:t>Excess H</a:t>
              </a:r>
              <a:r>
                <a:rPr baseline="-5999"/>
                <a:t>2</a:t>
              </a:r>
              <a:r>
                <a:t> Fuel</a:t>
              </a:r>
            </a:p>
          </p:txBody>
        </p:sp>
        <p:sp>
          <p:nvSpPr>
            <p:cNvPr id="3638" name="Arrow"/>
            <p:cNvSpPr/>
            <p:nvPr/>
          </p:nvSpPr>
          <p:spPr>
            <a:xfrm flipH="1">
              <a:off x="1751694" y="70654"/>
              <a:ext cx="445172" cy="238856"/>
            </a:xfrm>
            <a:prstGeom prst="rightArrow">
              <a:avLst>
                <a:gd name="adj1" fmla="val 32000"/>
                <a:gd name="adj2" fmla="val 119282"/>
              </a:avLst>
            </a:prstGeom>
            <a:solidFill>
              <a:srgbClr val="FBC901"/>
            </a:solidFill>
            <a:ln w="12700" cap="flat">
              <a:noFill/>
              <a:miter lim="400000"/>
            </a:ln>
            <a:effectLst/>
          </p:spPr>
          <p:txBody>
            <a:bodyPr vert="eaVert" wrap="square" lIns="45719" tIns="45719" rIns="45719" bIns="45719" numCol="1" anchor="t">
              <a:noAutofit/>
            </a:bodyPr>
            <a:lstStyle/>
            <a:p>
              <a:endParaRPr/>
            </a:p>
          </p:txBody>
        </p:sp>
      </p:grpSp>
      <p:grpSp>
        <p:nvGrpSpPr>
          <p:cNvPr id="3642" name="Group"/>
          <p:cNvGrpSpPr/>
          <p:nvPr/>
        </p:nvGrpSpPr>
        <p:grpSpPr>
          <a:xfrm>
            <a:off x="5721379" y="1772067"/>
            <a:ext cx="3193463" cy="405566"/>
            <a:chOff x="0" y="0"/>
            <a:chExt cx="3193462" cy="405564"/>
          </a:xfrm>
        </p:grpSpPr>
        <p:sp>
          <p:nvSpPr>
            <p:cNvPr id="3640" name="Rectangle 3"/>
            <p:cNvSpPr txBox="1"/>
            <p:nvPr/>
          </p:nvSpPr>
          <p:spPr>
            <a:xfrm>
              <a:off x="468338" y="0"/>
              <a:ext cx="2725125" cy="4055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spcBef>
                  <a:spcPts val="400"/>
                </a:spcBef>
                <a:defRPr>
                  <a:solidFill>
                    <a:srgbClr val="58A2F7"/>
                  </a:solidFill>
                  <a:effectLst>
                    <a:outerShdw blurRad="38100" dist="38100" dir="2700000" rotWithShape="0">
                      <a:srgbClr val="000000"/>
                    </a:outerShdw>
                  </a:effectLst>
                  <a:latin typeface="+mn-lt"/>
                  <a:ea typeface="+mn-ea"/>
                  <a:cs typeface="+mn-cs"/>
                  <a:sym typeface="Arial"/>
                </a:defRPr>
              </a:pPr>
              <a:r>
                <a:t>Water (plus N</a:t>
              </a:r>
              <a:r>
                <a:rPr baseline="-5999"/>
                <a:t>2</a:t>
              </a:r>
              <a:r>
                <a:t> + O</a:t>
              </a:r>
              <a:r>
                <a:rPr baseline="-5999"/>
                <a:t>2</a:t>
              </a:r>
              <a:r>
                <a:t>)</a:t>
              </a:r>
            </a:p>
          </p:txBody>
        </p:sp>
        <p:sp>
          <p:nvSpPr>
            <p:cNvPr id="3641" name="Arrow"/>
            <p:cNvSpPr/>
            <p:nvPr/>
          </p:nvSpPr>
          <p:spPr>
            <a:xfrm>
              <a:off x="0" y="45255"/>
              <a:ext cx="445171" cy="238855"/>
            </a:xfrm>
            <a:prstGeom prst="rightArrow">
              <a:avLst>
                <a:gd name="adj1" fmla="val 32000"/>
                <a:gd name="adj2" fmla="val 119282"/>
              </a:avLst>
            </a:prstGeom>
            <a:solidFill>
              <a:srgbClr val="5197F7"/>
            </a:solidFill>
            <a:ln w="12700" cap="flat">
              <a:noFill/>
              <a:miter lim="400000"/>
            </a:ln>
            <a:effectLst/>
          </p:spPr>
          <p:txBody>
            <a:bodyPr vert="eaVert" wrap="square" lIns="45719" tIns="45719" rIns="45719" bIns="45719" numCol="1" anchor="t">
              <a:noAutofit/>
            </a:bodyPr>
            <a:lstStyle/>
            <a:p>
              <a:endParaRPr/>
            </a:p>
          </p:txBody>
        </p:sp>
      </p:grpSp>
      <p:grpSp>
        <p:nvGrpSpPr>
          <p:cNvPr id="3645" name="Group"/>
          <p:cNvGrpSpPr/>
          <p:nvPr/>
        </p:nvGrpSpPr>
        <p:grpSpPr>
          <a:xfrm>
            <a:off x="5721379" y="3454400"/>
            <a:ext cx="2273673" cy="405565"/>
            <a:chOff x="0" y="0"/>
            <a:chExt cx="2273672" cy="405564"/>
          </a:xfrm>
        </p:grpSpPr>
        <p:sp>
          <p:nvSpPr>
            <p:cNvPr id="3643" name="Rectangle 3"/>
            <p:cNvSpPr txBox="1"/>
            <p:nvPr/>
          </p:nvSpPr>
          <p:spPr>
            <a:xfrm>
              <a:off x="506438" y="0"/>
              <a:ext cx="1767235" cy="4055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a:spcBef>
                  <a:spcPts val="400"/>
                </a:spcBef>
                <a:defRPr>
                  <a:solidFill>
                    <a:srgbClr val="E0FEFF"/>
                  </a:solidFill>
                  <a:effectLst>
                    <a:outerShdw blurRad="38100" dist="38100" dir="2700000" rotWithShape="0">
                      <a:srgbClr val="000000"/>
                    </a:outerShdw>
                  </a:effectLst>
                  <a:latin typeface="+mn-lt"/>
                  <a:ea typeface="+mn-ea"/>
                  <a:cs typeface="+mn-cs"/>
                  <a:sym typeface="Arial"/>
                </a:defRPr>
              </a:pPr>
              <a:r>
                <a:t>Air (N</a:t>
              </a:r>
              <a:r>
                <a:rPr baseline="-5999"/>
                <a:t>2</a:t>
              </a:r>
              <a:r>
                <a:t> + O</a:t>
              </a:r>
              <a:r>
                <a:rPr baseline="-5999"/>
                <a:t>2</a:t>
              </a:r>
              <a:r>
                <a:t>)</a:t>
              </a:r>
            </a:p>
          </p:txBody>
        </p:sp>
        <p:sp>
          <p:nvSpPr>
            <p:cNvPr id="3644" name="Arrow"/>
            <p:cNvSpPr/>
            <p:nvPr/>
          </p:nvSpPr>
          <p:spPr>
            <a:xfrm flipH="1">
              <a:off x="0" y="70654"/>
              <a:ext cx="445171" cy="238856"/>
            </a:xfrm>
            <a:prstGeom prst="rightArrow">
              <a:avLst>
                <a:gd name="adj1" fmla="val 32000"/>
                <a:gd name="adj2" fmla="val 119282"/>
              </a:avLst>
            </a:prstGeom>
            <a:solidFill>
              <a:srgbClr val="D6FDFE"/>
            </a:solidFill>
            <a:ln w="12700" cap="flat">
              <a:noFill/>
              <a:miter lim="400000"/>
            </a:ln>
            <a:effectLst/>
          </p:spPr>
          <p:txBody>
            <a:bodyPr vert="eaVert" wrap="square" lIns="45719" tIns="45719" rIns="45719" bIns="45719" numCol="1" anchor="t">
              <a:noAutofit/>
            </a:bodyPr>
            <a:lstStyle/>
            <a:p>
              <a:endParaRPr/>
            </a:p>
          </p:txBody>
        </p:sp>
      </p:grpSp>
      <p:sp>
        <p:nvSpPr>
          <p:cNvPr id="3646" name="Rectangle 3"/>
          <p:cNvSpPr txBox="1"/>
          <p:nvPr/>
        </p:nvSpPr>
        <p:spPr>
          <a:xfrm>
            <a:off x="91557" y="4452122"/>
            <a:ext cx="8960886" cy="1994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pPr>
              <a:spcBef>
                <a:spcPts val="400"/>
              </a:spcBef>
              <a:defRPr b="0">
                <a:solidFill>
                  <a:srgbClr val="FFFFFF"/>
                </a:solidFill>
                <a:effectLst>
                  <a:outerShdw blurRad="38100" dist="38100" dir="2700000" rotWithShape="0">
                    <a:srgbClr val="000000"/>
                  </a:outerShdw>
                </a:effectLst>
              </a:defRPr>
            </a:pPr>
            <a:r>
              <a:t>Strictly speaking, this H</a:t>
            </a:r>
            <a:r>
              <a:rPr baseline="-5999"/>
              <a:t>2</a:t>
            </a:r>
            <a:r>
              <a:t> fuel cell's emitted </a:t>
            </a:r>
            <a:r>
              <a:rPr b="1">
                <a:solidFill>
                  <a:srgbClr val="5197F7"/>
                </a:solidFill>
              </a:rPr>
              <a:t>water vapor</a:t>
            </a:r>
            <a:r>
              <a:t> IS a greenhouse gas</a:t>
            </a:r>
          </a:p>
          <a:p>
            <a:pPr>
              <a:spcBef>
                <a:spcPts val="400"/>
              </a:spcBef>
              <a:defRPr sz="5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In fact, water vapor is in our atmosphere's </a:t>
            </a:r>
            <a:r>
              <a:rPr b="1"/>
              <a:t>most significant greenhouse gas</a:t>
            </a:r>
          </a:p>
          <a:p>
            <a:pPr>
              <a:spcBef>
                <a:spcPts val="400"/>
              </a:spcBef>
              <a:defRPr sz="700" b="0">
                <a:solidFill>
                  <a:srgbClr val="FFFFFF"/>
                </a:solidFill>
                <a:effectLst>
                  <a:outerShdw blurRad="38100" dist="38100" dir="2700000" rotWithShape="0">
                    <a:srgbClr val="000000"/>
                  </a:outerShdw>
                </a:effectLst>
              </a:defRPr>
            </a:pPr>
            <a:endParaRPr b="1"/>
          </a:p>
          <a:p>
            <a:pPr>
              <a:spcBef>
                <a:spcPts val="400"/>
              </a:spcBef>
              <a:defRPr b="0">
                <a:solidFill>
                  <a:srgbClr val="FFFFFF"/>
                </a:solidFill>
                <a:effectLst>
                  <a:outerShdw blurRad="38100" dist="38100" dir="2700000" rotWithShape="0">
                    <a:srgbClr val="000000"/>
                  </a:outerShdw>
                </a:effectLst>
              </a:defRPr>
            </a:pPr>
            <a:r>
              <a:t>But because oceans &amp; lakes already add so much water vapor to our atmosphere</a:t>
            </a:r>
          </a:p>
          <a:p>
            <a:pPr>
              <a:spcBef>
                <a:spcPts val="400"/>
              </a:spcBef>
              <a:defRPr sz="500" b="0">
                <a:solidFill>
                  <a:srgbClr val="FFFFFF"/>
                </a:solidFill>
                <a:effectLst>
                  <a:outerShdw blurRad="38100" dist="38100" dir="2700000" rotWithShape="0">
                    <a:srgbClr val="000000"/>
                  </a:outerShdw>
                </a:effectLst>
              </a:defRPr>
            </a:pPr>
            <a:endParaRPr/>
          </a:p>
          <a:p>
            <a:pPr lvl="1">
              <a:spcBef>
                <a:spcPts val="400"/>
              </a:spcBef>
              <a:defRPr b="0">
                <a:solidFill>
                  <a:srgbClr val="FFFFFF"/>
                </a:solidFill>
                <a:effectLst>
                  <a:outerShdw blurRad="38100" dist="38100" dir="2700000" rotWithShape="0">
                    <a:srgbClr val="000000"/>
                  </a:outerShdw>
                </a:effectLst>
              </a:defRPr>
            </a:pPr>
            <a:r>
              <a:t>the likely added contribution due to H</a:t>
            </a:r>
            <a:r>
              <a:rPr baseline="-5999"/>
              <a:t>2</a:t>
            </a:r>
            <a:r>
              <a:t> fuel cells is usually considered insignificant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8" name="Rectangle 2"/>
          <p:cNvSpPr txBox="1">
            <a:spLocks noGrp="1"/>
          </p:cNvSpPr>
          <p:nvPr>
            <p:ph type="title"/>
          </p:nvPr>
        </p:nvSpPr>
        <p:spPr>
          <a:xfrm>
            <a:off x="304800" y="76200"/>
            <a:ext cx="8534400" cy="457200"/>
          </a:xfrm>
          <a:prstGeom prst="rect">
            <a:avLst/>
          </a:prstGeom>
        </p:spPr>
        <p:txBody>
          <a:bodyPr/>
          <a:lstStyle>
            <a:lvl1pPr>
              <a:defRPr sz="2000" i="1">
                <a:latin typeface="+mn-lt"/>
                <a:ea typeface="+mn-ea"/>
                <a:cs typeface="+mn-cs"/>
                <a:sym typeface="Arial"/>
              </a:defRPr>
            </a:lvl1pPr>
          </a:lstStyle>
          <a:p>
            <a:r>
              <a:t>The processes within a H2 Fuel Cell may be clearer in this schematic:</a:t>
            </a:r>
          </a:p>
        </p:txBody>
      </p:sp>
      <p:sp>
        <p:nvSpPr>
          <p:cNvPr id="3649" name="Rectangle 3"/>
          <p:cNvSpPr txBox="1"/>
          <p:nvPr/>
        </p:nvSpPr>
        <p:spPr>
          <a:xfrm>
            <a:off x="102870" y="4521200"/>
            <a:ext cx="8938260" cy="1949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tabLst>
                <a:tab pos="419100" algn="l"/>
                <a:tab pos="876300" algn="l"/>
              </a:tabLst>
              <a:defRPr b="0">
                <a:solidFill>
                  <a:srgbClr val="FFFFFF"/>
                </a:solidFill>
                <a:effectLst>
                  <a:outerShdw blurRad="38100" dist="38100" dir="2700000" rotWithShape="0">
                    <a:srgbClr val="000000"/>
                  </a:outerShdw>
                </a:effectLst>
                <a:latin typeface="+mn-lt"/>
                <a:ea typeface="+mn-ea"/>
                <a:cs typeface="+mn-cs"/>
                <a:sym typeface="Arial"/>
              </a:defRPr>
            </a:pPr>
            <a:r>
              <a:t>These processes</a:t>
            </a:r>
            <a:r>
              <a:rPr>
                <a:solidFill>
                  <a:srgbClr val="FBC901"/>
                </a:solidFill>
              </a:rPr>
              <a:t> RESEMBLE</a:t>
            </a:r>
            <a:r>
              <a:t> those within </a:t>
            </a:r>
            <a:r>
              <a:rPr b="1"/>
              <a:t>earlier ion flow batteries</a:t>
            </a:r>
            <a:r>
              <a:t>: </a:t>
            </a:r>
          </a:p>
          <a:p>
            <a:pPr>
              <a:spcBef>
                <a:spcPts val="400"/>
              </a:spcBef>
              <a:tabLst>
                <a:tab pos="419100" algn="l"/>
                <a:tab pos="8763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19100" algn="l"/>
                <a:tab pos="876300" algn="l"/>
              </a:tabLst>
              <a:defRPr b="0">
                <a:solidFill>
                  <a:srgbClr val="FFFFFF"/>
                </a:solidFill>
                <a:effectLst>
                  <a:outerShdw blurRad="38100" dist="38100" dir="2700000" rotWithShape="0">
                    <a:srgbClr val="000000"/>
                  </a:outerShdw>
                </a:effectLst>
                <a:latin typeface="+mn-lt"/>
                <a:ea typeface="+mn-ea"/>
                <a:cs typeface="+mn-cs"/>
                <a:sym typeface="Arial"/>
              </a:defRPr>
            </a:pPr>
            <a:r>
              <a:t>	Where redox species were pumped from external tanks to </a:t>
            </a:r>
            <a:r>
              <a:rPr b="1"/>
              <a:t>inert metal electrodes</a:t>
            </a:r>
          </a:p>
          <a:p>
            <a:pPr>
              <a:spcBef>
                <a:spcPts val="400"/>
              </a:spcBef>
              <a:tabLst>
                <a:tab pos="419100" algn="l"/>
                <a:tab pos="876300" algn="l"/>
              </a:tabLst>
              <a:defRPr b="0">
                <a:solidFill>
                  <a:srgbClr val="FFFFFF"/>
                </a:solidFill>
                <a:effectLst>
                  <a:outerShdw blurRad="38100" dist="38100" dir="2700000" rotWithShape="0">
                    <a:srgbClr val="000000"/>
                  </a:outerShdw>
                </a:effectLst>
                <a:latin typeface="+mn-lt"/>
                <a:ea typeface="+mn-ea"/>
                <a:cs typeface="+mn-cs"/>
                <a:sym typeface="Arial"/>
              </a:defRPr>
            </a:pPr>
            <a:endParaRPr b="1"/>
          </a:p>
          <a:p>
            <a:pPr>
              <a:spcBef>
                <a:spcPts val="400"/>
              </a:spcBef>
              <a:tabLst>
                <a:tab pos="419100" algn="l"/>
                <a:tab pos="876300" algn="l"/>
              </a:tabLst>
              <a:defRPr b="0">
                <a:solidFill>
                  <a:srgbClr val="FFCC00"/>
                </a:solidFill>
                <a:effectLst>
                  <a:outerShdw blurRad="38100" dist="38100" dir="2700000" rotWithShape="0">
                    <a:srgbClr val="000000"/>
                  </a:outerShdw>
                </a:effectLst>
                <a:latin typeface="+mn-lt"/>
                <a:ea typeface="+mn-ea"/>
                <a:cs typeface="+mn-cs"/>
                <a:sym typeface="Arial"/>
              </a:defRPr>
            </a:pPr>
            <a:r>
              <a:rPr>
                <a:solidFill>
                  <a:srgbClr val="FFFFFF"/>
                </a:solidFill>
              </a:rPr>
              <a:t>A key</a:t>
            </a:r>
            <a:r>
              <a:t> DIFFERENCE: </a:t>
            </a:r>
            <a:r>
              <a:rPr>
                <a:solidFill>
                  <a:srgbClr val="FFFFFF"/>
                </a:solidFill>
              </a:rPr>
              <a:t>Gasses don't naturally disassociate / associate on metals</a:t>
            </a:r>
          </a:p>
          <a:p>
            <a:pPr>
              <a:spcBef>
                <a:spcPts val="400"/>
              </a:spcBef>
              <a:tabLst>
                <a:tab pos="419100" algn="l"/>
                <a:tab pos="8763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FFFFF"/>
              </a:solidFill>
            </a:endParaRPr>
          </a:p>
          <a:p>
            <a:pPr>
              <a:spcBef>
                <a:spcPts val="400"/>
              </a:spcBef>
              <a:tabLst>
                <a:tab pos="419100" algn="l"/>
                <a:tab pos="876300" algn="l"/>
              </a:tabLst>
              <a:defRPr b="0">
                <a:solidFill>
                  <a:srgbClr val="FFFFFF"/>
                </a:solidFill>
                <a:effectLst>
                  <a:outerShdw blurRad="38100" dist="38100" dir="2700000" rotWithShape="0">
                    <a:srgbClr val="000000"/>
                  </a:outerShdw>
                </a:effectLst>
                <a:latin typeface="+mn-lt"/>
                <a:ea typeface="+mn-ea"/>
                <a:cs typeface="+mn-cs"/>
                <a:sym typeface="Arial"/>
              </a:defRPr>
            </a:pPr>
            <a:r>
              <a:t>	The electrodes above must </a:t>
            </a:r>
            <a:r>
              <a:rPr b="1"/>
              <a:t>catalytically promote disassociation / association</a:t>
            </a:r>
          </a:p>
        </p:txBody>
      </p:sp>
      <p:grpSp>
        <p:nvGrpSpPr>
          <p:cNvPr id="3767" name="Group 144"/>
          <p:cNvGrpSpPr/>
          <p:nvPr/>
        </p:nvGrpSpPr>
        <p:grpSpPr>
          <a:xfrm>
            <a:off x="457200" y="626177"/>
            <a:ext cx="8229601" cy="3580758"/>
            <a:chOff x="0" y="0"/>
            <a:chExt cx="8229600" cy="3580756"/>
          </a:xfrm>
        </p:grpSpPr>
        <p:sp>
          <p:nvSpPr>
            <p:cNvPr id="3650" name="Rectangle 3"/>
            <p:cNvSpPr txBox="1"/>
            <p:nvPr/>
          </p:nvSpPr>
          <p:spPr>
            <a:xfrm>
              <a:off x="0" y="604007"/>
              <a:ext cx="2189527" cy="6062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1400" b="0">
                  <a:solidFill>
                    <a:srgbClr val="FFFFFF"/>
                  </a:solidFill>
                  <a:effectLst>
                    <a:outerShdw blurRad="38100" dist="38100" dir="2700000" rotWithShape="0">
                      <a:srgbClr val="000000"/>
                    </a:outerShdw>
                  </a:effectLst>
                </a:defRPr>
              </a:pPr>
              <a:r>
                <a:t>Incoming H</a:t>
              </a:r>
              <a:r>
                <a:rPr baseline="-25000"/>
                <a:t>2</a:t>
              </a:r>
              <a:r>
                <a:t> gas </a:t>
              </a:r>
            </a:p>
          </p:txBody>
        </p:sp>
        <p:sp>
          <p:nvSpPr>
            <p:cNvPr id="3651" name="Rectangle 3"/>
            <p:cNvSpPr txBox="1"/>
            <p:nvPr/>
          </p:nvSpPr>
          <p:spPr>
            <a:xfrm>
              <a:off x="1510018" y="2265027"/>
              <a:ext cx="2416030" cy="5607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1400" b="0">
                  <a:solidFill>
                    <a:srgbClr val="FFFFFF"/>
                  </a:solidFill>
                  <a:effectLst>
                    <a:outerShdw blurRad="38100" dist="38100" dir="2700000" rotWithShape="0">
                      <a:srgbClr val="000000"/>
                    </a:outerShdw>
                  </a:effectLst>
                </a:defRPr>
              </a:pPr>
              <a:r>
                <a:t>High surface area </a:t>
              </a:r>
            </a:p>
            <a:p>
              <a:pPr algn="ctr">
                <a:spcBef>
                  <a:spcPts val="300"/>
                </a:spcBef>
                <a:defRPr sz="1400" b="0">
                  <a:solidFill>
                    <a:srgbClr val="FFFFFF"/>
                  </a:solidFill>
                  <a:effectLst>
                    <a:outerShdw blurRad="38100" dist="38100" dir="2700000" rotWithShape="0">
                      <a:srgbClr val="000000"/>
                    </a:outerShdw>
                  </a:effectLst>
                </a:defRPr>
              </a:pPr>
              <a:r>
                <a:t>(or nano-porous) catalyst</a:t>
              </a:r>
            </a:p>
          </p:txBody>
        </p:sp>
        <p:sp>
          <p:nvSpPr>
            <p:cNvPr id="3652" name="Rectangle 3"/>
            <p:cNvSpPr txBox="1"/>
            <p:nvPr/>
          </p:nvSpPr>
          <p:spPr>
            <a:xfrm>
              <a:off x="6040073" y="604007"/>
              <a:ext cx="2189528" cy="6062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1400" b="0">
                  <a:solidFill>
                    <a:srgbClr val="FFFFFF"/>
                  </a:solidFill>
                  <a:effectLst>
                    <a:outerShdw blurRad="38100" dist="38100" dir="2700000" rotWithShape="0">
                      <a:srgbClr val="000000"/>
                    </a:outerShdw>
                  </a:effectLst>
                </a:defRPr>
              </a:pPr>
              <a:r>
                <a:t>Incoming O</a:t>
              </a:r>
              <a:r>
                <a:rPr baseline="-25000"/>
                <a:t>2</a:t>
              </a:r>
              <a:r>
                <a:t> gas (in air) </a:t>
              </a:r>
            </a:p>
          </p:txBody>
        </p:sp>
        <p:grpSp>
          <p:nvGrpSpPr>
            <p:cNvPr id="3676" name="Group 28"/>
            <p:cNvGrpSpPr/>
            <p:nvPr/>
          </p:nvGrpSpPr>
          <p:grpSpPr>
            <a:xfrm>
              <a:off x="2115581" y="632531"/>
              <a:ext cx="1093234" cy="1606846"/>
              <a:chOff x="0" y="0"/>
              <a:chExt cx="1093233" cy="1606844"/>
            </a:xfrm>
          </p:grpSpPr>
          <p:sp>
            <p:nvSpPr>
              <p:cNvPr id="3653" name="Oval 5"/>
              <p:cNvSpPr/>
              <p:nvPr/>
            </p:nvSpPr>
            <p:spPr>
              <a:xfrm flipH="1">
                <a:off x="836531" y="1551"/>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54" name="Oval 6"/>
              <p:cNvSpPr/>
              <p:nvPr/>
            </p:nvSpPr>
            <p:spPr>
              <a:xfrm flipH="1">
                <a:off x="426665" y="-1"/>
                <a:ext cx="256703"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55" name="Oval 7"/>
              <p:cNvSpPr/>
              <p:nvPr/>
            </p:nvSpPr>
            <p:spPr>
              <a:xfrm flipH="1">
                <a:off x="836531" y="347065"/>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56" name="Oval 8"/>
              <p:cNvSpPr/>
              <p:nvPr/>
            </p:nvSpPr>
            <p:spPr>
              <a:xfrm flipH="1">
                <a:off x="426665" y="347065"/>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57" name="Oval 9"/>
              <p:cNvSpPr/>
              <p:nvPr/>
            </p:nvSpPr>
            <p:spPr>
              <a:xfrm flipH="1">
                <a:off x="632132" y="177224"/>
                <a:ext cx="256703"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58" name="Oval 10"/>
              <p:cNvSpPr/>
              <p:nvPr/>
            </p:nvSpPr>
            <p:spPr>
              <a:xfrm flipH="1">
                <a:off x="836531" y="698563"/>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59" name="Oval 11"/>
              <p:cNvSpPr/>
              <p:nvPr/>
            </p:nvSpPr>
            <p:spPr>
              <a:xfrm flipH="1">
                <a:off x="426665" y="698563"/>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60" name="Oval 12"/>
              <p:cNvSpPr/>
              <p:nvPr/>
            </p:nvSpPr>
            <p:spPr>
              <a:xfrm flipH="1">
                <a:off x="632132" y="528722"/>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61" name="Oval 13"/>
              <p:cNvSpPr/>
              <p:nvPr/>
            </p:nvSpPr>
            <p:spPr>
              <a:xfrm flipH="1">
                <a:off x="204123" y="180885"/>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62" name="Oval 14"/>
              <p:cNvSpPr/>
              <p:nvPr/>
            </p:nvSpPr>
            <p:spPr>
              <a:xfrm flipH="1">
                <a:off x="204123" y="532382"/>
                <a:ext cx="256702"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63" name="Oval 15"/>
              <p:cNvSpPr/>
              <p:nvPr/>
            </p:nvSpPr>
            <p:spPr>
              <a:xfrm flipH="1">
                <a:off x="-1" y="7387"/>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64" name="Oval 16"/>
              <p:cNvSpPr/>
              <p:nvPr/>
            </p:nvSpPr>
            <p:spPr>
              <a:xfrm flipH="1">
                <a:off x="-1" y="352901"/>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65" name="Oval 17"/>
              <p:cNvSpPr/>
              <p:nvPr/>
            </p:nvSpPr>
            <p:spPr>
              <a:xfrm flipH="1">
                <a:off x="-1" y="704399"/>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66" name="Oval 18"/>
              <p:cNvSpPr/>
              <p:nvPr/>
            </p:nvSpPr>
            <p:spPr>
              <a:xfrm flipH="1">
                <a:off x="836531" y="1039796"/>
                <a:ext cx="256702"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67" name="Oval 19"/>
              <p:cNvSpPr/>
              <p:nvPr/>
            </p:nvSpPr>
            <p:spPr>
              <a:xfrm flipH="1">
                <a:off x="426665" y="1039796"/>
                <a:ext cx="256703"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68" name="Oval 20"/>
              <p:cNvSpPr/>
              <p:nvPr/>
            </p:nvSpPr>
            <p:spPr>
              <a:xfrm flipH="1">
                <a:off x="632132" y="869956"/>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69" name="Oval 21"/>
              <p:cNvSpPr/>
              <p:nvPr/>
            </p:nvSpPr>
            <p:spPr>
              <a:xfrm flipH="1">
                <a:off x="836531" y="1391294"/>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70" name="Oval 22"/>
              <p:cNvSpPr/>
              <p:nvPr/>
            </p:nvSpPr>
            <p:spPr>
              <a:xfrm flipH="1">
                <a:off x="426665" y="1391294"/>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71" name="Oval 23"/>
              <p:cNvSpPr/>
              <p:nvPr/>
            </p:nvSpPr>
            <p:spPr>
              <a:xfrm flipH="1">
                <a:off x="632132" y="1221453"/>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72" name="Oval 24"/>
              <p:cNvSpPr/>
              <p:nvPr/>
            </p:nvSpPr>
            <p:spPr>
              <a:xfrm flipH="1">
                <a:off x="204123" y="873616"/>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73" name="Oval 25"/>
              <p:cNvSpPr/>
              <p:nvPr/>
            </p:nvSpPr>
            <p:spPr>
              <a:xfrm flipH="1">
                <a:off x="204123" y="1225114"/>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74" name="Oval 26"/>
              <p:cNvSpPr/>
              <p:nvPr/>
            </p:nvSpPr>
            <p:spPr>
              <a:xfrm flipH="1">
                <a:off x="-1" y="1045632"/>
                <a:ext cx="256702"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75" name="Oval 27"/>
              <p:cNvSpPr/>
              <p:nvPr/>
            </p:nvSpPr>
            <p:spPr>
              <a:xfrm flipH="1">
                <a:off x="-1" y="1397130"/>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681" name="Group 38"/>
            <p:cNvGrpSpPr/>
            <p:nvPr/>
          </p:nvGrpSpPr>
          <p:grpSpPr>
            <a:xfrm>
              <a:off x="755009" y="992888"/>
              <a:ext cx="716092" cy="231160"/>
              <a:chOff x="0" y="0"/>
              <a:chExt cx="716091" cy="231158"/>
            </a:xfrm>
          </p:grpSpPr>
          <p:sp>
            <p:nvSpPr>
              <p:cNvPr id="3677" name="Oval 34"/>
              <p:cNvSpPr/>
              <p:nvPr/>
            </p:nvSpPr>
            <p:spPr>
              <a:xfrm flipH="1">
                <a:off x="0" y="9401"/>
                <a:ext cx="256700"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78" name="TextBox 35"/>
              <p:cNvSpPr txBox="1"/>
              <p:nvPr/>
            </p:nvSpPr>
            <p:spPr>
              <a:xfrm>
                <a:off x="0" y="0"/>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FFFFFF"/>
                    </a:solidFill>
                  </a:defRPr>
                </a:lvl1pPr>
              </a:lstStyle>
              <a:p>
                <a:r>
                  <a:t>H</a:t>
                </a:r>
              </a:p>
            </p:txBody>
          </p:sp>
          <p:sp>
            <p:nvSpPr>
              <p:cNvPr id="3679" name="Oval 36"/>
              <p:cNvSpPr/>
              <p:nvPr/>
            </p:nvSpPr>
            <p:spPr>
              <a:xfrm flipH="1">
                <a:off x="253094" y="11540"/>
                <a:ext cx="256700"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80" name="TextBox 37"/>
              <p:cNvSpPr txBox="1"/>
              <p:nvPr/>
            </p:nvSpPr>
            <p:spPr>
              <a:xfrm>
                <a:off x="253094" y="2139"/>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FFFFFF"/>
                    </a:solidFill>
                  </a:defRPr>
                </a:lvl1pPr>
              </a:lstStyle>
              <a:p>
                <a:r>
                  <a:t>H</a:t>
                </a:r>
              </a:p>
            </p:txBody>
          </p:sp>
        </p:grpSp>
        <p:grpSp>
          <p:nvGrpSpPr>
            <p:cNvPr id="3686" name="Group 39"/>
            <p:cNvGrpSpPr/>
            <p:nvPr/>
          </p:nvGrpSpPr>
          <p:grpSpPr>
            <a:xfrm>
              <a:off x="1399491" y="1359016"/>
              <a:ext cx="716092" cy="231160"/>
              <a:chOff x="0" y="0"/>
              <a:chExt cx="716091" cy="231158"/>
            </a:xfrm>
          </p:grpSpPr>
          <p:sp>
            <p:nvSpPr>
              <p:cNvPr id="3682" name="Oval 40"/>
              <p:cNvSpPr/>
              <p:nvPr/>
            </p:nvSpPr>
            <p:spPr>
              <a:xfrm flipH="1">
                <a:off x="0" y="9401"/>
                <a:ext cx="256700"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83" name="TextBox 41"/>
              <p:cNvSpPr txBox="1"/>
              <p:nvPr/>
            </p:nvSpPr>
            <p:spPr>
              <a:xfrm>
                <a:off x="0" y="0"/>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FFFFFF"/>
                    </a:solidFill>
                  </a:defRPr>
                </a:lvl1pPr>
              </a:lstStyle>
              <a:p>
                <a:r>
                  <a:t>H</a:t>
                </a:r>
              </a:p>
            </p:txBody>
          </p:sp>
          <p:sp>
            <p:nvSpPr>
              <p:cNvPr id="3684" name="Oval 42"/>
              <p:cNvSpPr/>
              <p:nvPr/>
            </p:nvSpPr>
            <p:spPr>
              <a:xfrm flipH="1">
                <a:off x="253094" y="11540"/>
                <a:ext cx="256700"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85" name="TextBox 43"/>
              <p:cNvSpPr txBox="1"/>
              <p:nvPr/>
            </p:nvSpPr>
            <p:spPr>
              <a:xfrm>
                <a:off x="253094" y="2139"/>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FFFFFF"/>
                    </a:solidFill>
                  </a:defRPr>
                </a:lvl1pPr>
              </a:lstStyle>
              <a:p>
                <a:r>
                  <a:t>H</a:t>
                </a:r>
              </a:p>
            </p:txBody>
          </p:sp>
        </p:grpSp>
        <p:grpSp>
          <p:nvGrpSpPr>
            <p:cNvPr id="3691" name="Group 44"/>
            <p:cNvGrpSpPr/>
            <p:nvPr/>
          </p:nvGrpSpPr>
          <p:grpSpPr>
            <a:xfrm>
              <a:off x="826618" y="1807670"/>
              <a:ext cx="716092" cy="231160"/>
              <a:chOff x="0" y="0"/>
              <a:chExt cx="716091" cy="231158"/>
            </a:xfrm>
          </p:grpSpPr>
          <p:sp>
            <p:nvSpPr>
              <p:cNvPr id="3687" name="Oval 45"/>
              <p:cNvSpPr/>
              <p:nvPr/>
            </p:nvSpPr>
            <p:spPr>
              <a:xfrm flipH="1">
                <a:off x="0" y="9401"/>
                <a:ext cx="256700"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88" name="TextBox 46"/>
              <p:cNvSpPr txBox="1"/>
              <p:nvPr/>
            </p:nvSpPr>
            <p:spPr>
              <a:xfrm>
                <a:off x="0" y="0"/>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FFFFFF"/>
                    </a:solidFill>
                  </a:defRPr>
                </a:lvl1pPr>
              </a:lstStyle>
              <a:p>
                <a:r>
                  <a:t>H</a:t>
                </a:r>
              </a:p>
            </p:txBody>
          </p:sp>
          <p:sp>
            <p:nvSpPr>
              <p:cNvPr id="3689" name="Oval 47"/>
              <p:cNvSpPr/>
              <p:nvPr/>
            </p:nvSpPr>
            <p:spPr>
              <a:xfrm flipH="1">
                <a:off x="253094" y="11540"/>
                <a:ext cx="256700"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90" name="TextBox 48"/>
              <p:cNvSpPr txBox="1"/>
              <p:nvPr/>
            </p:nvSpPr>
            <p:spPr>
              <a:xfrm>
                <a:off x="253094" y="2139"/>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FFFFFF"/>
                    </a:solidFill>
                  </a:defRPr>
                </a:lvl1pPr>
              </a:lstStyle>
              <a:p>
                <a:r>
                  <a:t>H</a:t>
                </a:r>
              </a:p>
            </p:txBody>
          </p:sp>
        </p:grpSp>
        <p:sp>
          <p:nvSpPr>
            <p:cNvPr id="3692" name="Rectangle 49"/>
            <p:cNvSpPr/>
            <p:nvPr/>
          </p:nvSpPr>
          <p:spPr>
            <a:xfrm>
              <a:off x="3280423" y="632531"/>
              <a:ext cx="1575402" cy="1606846"/>
            </a:xfrm>
            <a:prstGeom prst="rect">
              <a:avLst/>
            </a:prstGeom>
            <a:solidFill>
              <a:srgbClr val="ADD6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693" name="Oval 55"/>
            <p:cNvSpPr/>
            <p:nvPr/>
          </p:nvSpPr>
          <p:spPr>
            <a:xfrm flipH="1">
              <a:off x="3348426" y="714969"/>
              <a:ext cx="256702" cy="209716"/>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94" name="TextBox 56"/>
            <p:cNvSpPr txBox="1"/>
            <p:nvPr/>
          </p:nvSpPr>
          <p:spPr>
            <a:xfrm>
              <a:off x="3318690" y="705568"/>
              <a:ext cx="462998" cy="2290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900">
                  <a:solidFill>
                    <a:srgbClr val="FFFFFF"/>
                  </a:solidFill>
                </a:defRPr>
              </a:pPr>
              <a:r>
                <a:t>H </a:t>
              </a:r>
              <a:r>
                <a:rPr baseline="30000"/>
                <a:t>+</a:t>
              </a:r>
            </a:p>
          </p:txBody>
        </p:sp>
        <p:sp>
          <p:nvSpPr>
            <p:cNvPr id="3695" name="Oval 57"/>
            <p:cNvSpPr/>
            <p:nvPr/>
          </p:nvSpPr>
          <p:spPr>
            <a:xfrm flipH="1">
              <a:off x="3954641" y="1224099"/>
              <a:ext cx="256703" cy="209716"/>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96" name="TextBox 58"/>
            <p:cNvSpPr txBox="1"/>
            <p:nvPr/>
          </p:nvSpPr>
          <p:spPr>
            <a:xfrm>
              <a:off x="3924906" y="1214698"/>
              <a:ext cx="462998" cy="2290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900">
                  <a:solidFill>
                    <a:srgbClr val="FFFFFF"/>
                  </a:solidFill>
                </a:defRPr>
              </a:pPr>
              <a:r>
                <a:t>H </a:t>
              </a:r>
              <a:r>
                <a:rPr baseline="30000"/>
                <a:t>+</a:t>
              </a:r>
            </a:p>
          </p:txBody>
        </p:sp>
        <p:sp>
          <p:nvSpPr>
            <p:cNvPr id="3697" name="Oval 59"/>
            <p:cNvSpPr/>
            <p:nvPr/>
          </p:nvSpPr>
          <p:spPr>
            <a:xfrm flipH="1">
              <a:off x="3453378" y="1808407"/>
              <a:ext cx="256702"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698" name="TextBox 60"/>
            <p:cNvSpPr txBox="1"/>
            <p:nvPr/>
          </p:nvSpPr>
          <p:spPr>
            <a:xfrm>
              <a:off x="3423642" y="1799006"/>
              <a:ext cx="462998" cy="2290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900">
                  <a:solidFill>
                    <a:srgbClr val="FFFFFF"/>
                  </a:solidFill>
                </a:defRPr>
              </a:pPr>
              <a:r>
                <a:t>H </a:t>
              </a:r>
              <a:r>
                <a:rPr baseline="30000"/>
                <a:t>+</a:t>
              </a:r>
            </a:p>
          </p:txBody>
        </p:sp>
        <p:sp>
          <p:nvSpPr>
            <p:cNvPr id="3699" name="Straight Connector 61"/>
            <p:cNvSpPr/>
            <p:nvPr/>
          </p:nvSpPr>
          <p:spPr>
            <a:xfrm flipH="1">
              <a:off x="2707550" y="194299"/>
              <a:ext cx="2291493" cy="19949"/>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3702" name="Group 187"/>
            <p:cNvGrpSpPr/>
            <p:nvPr/>
          </p:nvGrpSpPr>
          <p:grpSpPr>
            <a:xfrm>
              <a:off x="3850991" y="57980"/>
              <a:ext cx="233033" cy="304521"/>
              <a:chOff x="0" y="0"/>
              <a:chExt cx="233031" cy="304520"/>
            </a:xfrm>
          </p:grpSpPr>
          <p:sp>
            <p:nvSpPr>
              <p:cNvPr id="3700" name="Oval 63"/>
              <p:cNvSpPr/>
              <p:nvPr/>
            </p:nvSpPr>
            <p:spPr>
              <a:xfrm flipH="1">
                <a:off x="75050" y="101173"/>
                <a:ext cx="116518" cy="107125"/>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01" name="TextBox 64"/>
              <p:cNvSpPr txBox="1"/>
              <p:nvPr/>
            </p:nvSpPr>
            <p:spPr>
              <a:xfrm>
                <a:off x="0" y="0"/>
                <a:ext cx="233032" cy="3045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400">
                    <a:solidFill>
                      <a:srgbClr val="0000FF"/>
                    </a:solidFill>
                  </a:defRPr>
                </a:lvl1pPr>
              </a:lstStyle>
              <a:p>
                <a:r>
                  <a:t>-</a:t>
                </a:r>
              </a:p>
            </p:txBody>
          </p:sp>
        </p:grpSp>
        <p:sp>
          <p:nvSpPr>
            <p:cNvPr id="3703" name="Straight Connector 66"/>
            <p:cNvSpPr/>
            <p:nvPr/>
          </p:nvSpPr>
          <p:spPr>
            <a:xfrm flipH="1">
              <a:off x="2683681" y="189431"/>
              <a:ext cx="2" cy="43823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704" name="Right Arrow 67"/>
            <p:cNvSpPr/>
            <p:nvPr/>
          </p:nvSpPr>
          <p:spPr>
            <a:xfrm rot="10800000" flipH="1">
              <a:off x="3871919" y="0"/>
              <a:ext cx="225265" cy="92841"/>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05" name="Straight Connector 76"/>
            <p:cNvSpPr/>
            <p:nvPr/>
          </p:nvSpPr>
          <p:spPr>
            <a:xfrm flipH="1">
              <a:off x="4999040" y="204038"/>
              <a:ext cx="3" cy="438232"/>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3710" name="Group 77"/>
            <p:cNvGrpSpPr/>
            <p:nvPr/>
          </p:nvGrpSpPr>
          <p:grpSpPr>
            <a:xfrm>
              <a:off x="6197302" y="1443431"/>
              <a:ext cx="716092" cy="231160"/>
              <a:chOff x="0" y="0"/>
              <a:chExt cx="716091" cy="231158"/>
            </a:xfrm>
          </p:grpSpPr>
          <p:sp>
            <p:nvSpPr>
              <p:cNvPr id="3706" name="Oval 78"/>
              <p:cNvSpPr/>
              <p:nvPr/>
            </p:nvSpPr>
            <p:spPr>
              <a:xfrm flipH="1">
                <a:off x="0" y="9401"/>
                <a:ext cx="256700" cy="20971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07" name="TextBox 79"/>
              <p:cNvSpPr txBox="1"/>
              <p:nvPr/>
            </p:nvSpPr>
            <p:spPr>
              <a:xfrm>
                <a:off x="0" y="0"/>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2B5481"/>
                    </a:solidFill>
                  </a:defRPr>
                </a:lvl1pPr>
              </a:lstStyle>
              <a:p>
                <a:r>
                  <a:t>O</a:t>
                </a:r>
              </a:p>
            </p:txBody>
          </p:sp>
          <p:sp>
            <p:nvSpPr>
              <p:cNvPr id="3708" name="Oval 80"/>
              <p:cNvSpPr/>
              <p:nvPr/>
            </p:nvSpPr>
            <p:spPr>
              <a:xfrm flipH="1">
                <a:off x="253094" y="11540"/>
                <a:ext cx="256700" cy="20971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09" name="TextBox 81"/>
              <p:cNvSpPr txBox="1"/>
              <p:nvPr/>
            </p:nvSpPr>
            <p:spPr>
              <a:xfrm>
                <a:off x="253094" y="2139"/>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2B5481"/>
                    </a:solidFill>
                  </a:defRPr>
                </a:lvl1pPr>
              </a:lstStyle>
              <a:p>
                <a:r>
                  <a:t>O</a:t>
                </a:r>
              </a:p>
            </p:txBody>
          </p:sp>
        </p:grpSp>
        <p:grpSp>
          <p:nvGrpSpPr>
            <p:cNvPr id="3734" name="Group 83"/>
            <p:cNvGrpSpPr/>
            <p:nvPr/>
          </p:nvGrpSpPr>
          <p:grpSpPr>
            <a:xfrm>
              <a:off x="4908337" y="632531"/>
              <a:ext cx="1093234" cy="1606846"/>
              <a:chOff x="0" y="0"/>
              <a:chExt cx="1093233" cy="1606844"/>
            </a:xfrm>
          </p:grpSpPr>
          <p:sp>
            <p:nvSpPr>
              <p:cNvPr id="3711" name="Oval 84"/>
              <p:cNvSpPr/>
              <p:nvPr/>
            </p:nvSpPr>
            <p:spPr>
              <a:xfrm flipH="1">
                <a:off x="836531" y="1551"/>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12" name="Oval 85"/>
              <p:cNvSpPr/>
              <p:nvPr/>
            </p:nvSpPr>
            <p:spPr>
              <a:xfrm flipH="1">
                <a:off x="426665" y="-1"/>
                <a:ext cx="256703"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13" name="Oval 86"/>
              <p:cNvSpPr/>
              <p:nvPr/>
            </p:nvSpPr>
            <p:spPr>
              <a:xfrm flipH="1">
                <a:off x="836531" y="347065"/>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14" name="Oval 87"/>
              <p:cNvSpPr/>
              <p:nvPr/>
            </p:nvSpPr>
            <p:spPr>
              <a:xfrm flipH="1">
                <a:off x="426665" y="347065"/>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15" name="Oval 88"/>
              <p:cNvSpPr/>
              <p:nvPr/>
            </p:nvSpPr>
            <p:spPr>
              <a:xfrm flipH="1">
                <a:off x="632132" y="177224"/>
                <a:ext cx="256703"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16" name="Oval 89"/>
              <p:cNvSpPr/>
              <p:nvPr/>
            </p:nvSpPr>
            <p:spPr>
              <a:xfrm flipH="1">
                <a:off x="836531" y="698563"/>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17" name="Oval 90"/>
              <p:cNvSpPr/>
              <p:nvPr/>
            </p:nvSpPr>
            <p:spPr>
              <a:xfrm flipH="1">
                <a:off x="426665" y="698563"/>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18" name="Oval 91"/>
              <p:cNvSpPr/>
              <p:nvPr/>
            </p:nvSpPr>
            <p:spPr>
              <a:xfrm flipH="1">
                <a:off x="632132" y="528722"/>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19" name="Oval 92"/>
              <p:cNvSpPr/>
              <p:nvPr/>
            </p:nvSpPr>
            <p:spPr>
              <a:xfrm flipH="1">
                <a:off x="204123" y="180885"/>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0" name="Oval 93"/>
              <p:cNvSpPr/>
              <p:nvPr/>
            </p:nvSpPr>
            <p:spPr>
              <a:xfrm flipH="1">
                <a:off x="204123" y="532382"/>
                <a:ext cx="256702"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1" name="Oval 94"/>
              <p:cNvSpPr/>
              <p:nvPr/>
            </p:nvSpPr>
            <p:spPr>
              <a:xfrm flipH="1">
                <a:off x="-1" y="7387"/>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2" name="Oval 95"/>
              <p:cNvSpPr/>
              <p:nvPr/>
            </p:nvSpPr>
            <p:spPr>
              <a:xfrm flipH="1">
                <a:off x="-1" y="352901"/>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3" name="Oval 96"/>
              <p:cNvSpPr/>
              <p:nvPr/>
            </p:nvSpPr>
            <p:spPr>
              <a:xfrm flipH="1">
                <a:off x="-1" y="704399"/>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4" name="Oval 97"/>
              <p:cNvSpPr/>
              <p:nvPr/>
            </p:nvSpPr>
            <p:spPr>
              <a:xfrm flipH="1">
                <a:off x="836531" y="1039796"/>
                <a:ext cx="256702"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5" name="Oval 98"/>
              <p:cNvSpPr/>
              <p:nvPr/>
            </p:nvSpPr>
            <p:spPr>
              <a:xfrm flipH="1">
                <a:off x="426665" y="1039796"/>
                <a:ext cx="256703"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6" name="Oval 99"/>
              <p:cNvSpPr/>
              <p:nvPr/>
            </p:nvSpPr>
            <p:spPr>
              <a:xfrm flipH="1">
                <a:off x="632132" y="869956"/>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7" name="Oval 100"/>
              <p:cNvSpPr/>
              <p:nvPr/>
            </p:nvSpPr>
            <p:spPr>
              <a:xfrm flipH="1">
                <a:off x="836531" y="1391294"/>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8" name="Oval 101"/>
              <p:cNvSpPr/>
              <p:nvPr/>
            </p:nvSpPr>
            <p:spPr>
              <a:xfrm flipH="1">
                <a:off x="426665" y="1391294"/>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9" name="Oval 102"/>
              <p:cNvSpPr/>
              <p:nvPr/>
            </p:nvSpPr>
            <p:spPr>
              <a:xfrm flipH="1">
                <a:off x="632132" y="1221453"/>
                <a:ext cx="256703"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30" name="Oval 103"/>
              <p:cNvSpPr/>
              <p:nvPr/>
            </p:nvSpPr>
            <p:spPr>
              <a:xfrm flipH="1">
                <a:off x="204123" y="873616"/>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31" name="Oval 104"/>
              <p:cNvSpPr/>
              <p:nvPr/>
            </p:nvSpPr>
            <p:spPr>
              <a:xfrm flipH="1">
                <a:off x="204123" y="1225114"/>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32" name="Oval 105"/>
              <p:cNvSpPr/>
              <p:nvPr/>
            </p:nvSpPr>
            <p:spPr>
              <a:xfrm flipH="1">
                <a:off x="-1" y="1045632"/>
                <a:ext cx="256702" cy="20971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33" name="Oval 106"/>
              <p:cNvSpPr/>
              <p:nvPr/>
            </p:nvSpPr>
            <p:spPr>
              <a:xfrm flipH="1">
                <a:off x="-1" y="1397130"/>
                <a:ext cx="256702" cy="20971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739" name="Group 107"/>
            <p:cNvGrpSpPr/>
            <p:nvPr/>
          </p:nvGrpSpPr>
          <p:grpSpPr>
            <a:xfrm>
              <a:off x="6719582" y="990426"/>
              <a:ext cx="716092" cy="231160"/>
              <a:chOff x="0" y="0"/>
              <a:chExt cx="716091" cy="231158"/>
            </a:xfrm>
          </p:grpSpPr>
          <p:sp>
            <p:nvSpPr>
              <p:cNvPr id="3735" name="Oval 108"/>
              <p:cNvSpPr/>
              <p:nvPr/>
            </p:nvSpPr>
            <p:spPr>
              <a:xfrm flipH="1">
                <a:off x="0" y="9401"/>
                <a:ext cx="256700" cy="20971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36" name="TextBox 109"/>
              <p:cNvSpPr txBox="1"/>
              <p:nvPr/>
            </p:nvSpPr>
            <p:spPr>
              <a:xfrm>
                <a:off x="0" y="0"/>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2B5481"/>
                    </a:solidFill>
                  </a:defRPr>
                </a:lvl1pPr>
              </a:lstStyle>
              <a:p>
                <a:r>
                  <a:t>O</a:t>
                </a:r>
              </a:p>
            </p:txBody>
          </p:sp>
          <p:sp>
            <p:nvSpPr>
              <p:cNvPr id="3737" name="Oval 110"/>
              <p:cNvSpPr/>
              <p:nvPr/>
            </p:nvSpPr>
            <p:spPr>
              <a:xfrm flipH="1">
                <a:off x="253094" y="11540"/>
                <a:ext cx="256700" cy="20971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38" name="TextBox 111"/>
              <p:cNvSpPr txBox="1"/>
              <p:nvPr/>
            </p:nvSpPr>
            <p:spPr>
              <a:xfrm>
                <a:off x="253094" y="2139"/>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2B5481"/>
                    </a:solidFill>
                  </a:defRPr>
                </a:lvl1pPr>
              </a:lstStyle>
              <a:p>
                <a:r>
                  <a:t>O</a:t>
                </a:r>
              </a:p>
            </p:txBody>
          </p:sp>
        </p:grpSp>
        <p:grpSp>
          <p:nvGrpSpPr>
            <p:cNvPr id="3744" name="Group 112"/>
            <p:cNvGrpSpPr/>
            <p:nvPr/>
          </p:nvGrpSpPr>
          <p:grpSpPr>
            <a:xfrm>
              <a:off x="6985002" y="1807670"/>
              <a:ext cx="716092" cy="231160"/>
              <a:chOff x="0" y="0"/>
              <a:chExt cx="716091" cy="231158"/>
            </a:xfrm>
          </p:grpSpPr>
          <p:sp>
            <p:nvSpPr>
              <p:cNvPr id="3740" name="Oval 113"/>
              <p:cNvSpPr/>
              <p:nvPr/>
            </p:nvSpPr>
            <p:spPr>
              <a:xfrm flipH="1">
                <a:off x="0" y="9401"/>
                <a:ext cx="256700" cy="20971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41" name="TextBox 114"/>
              <p:cNvSpPr txBox="1"/>
              <p:nvPr/>
            </p:nvSpPr>
            <p:spPr>
              <a:xfrm>
                <a:off x="0" y="0"/>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2B5481"/>
                    </a:solidFill>
                  </a:defRPr>
                </a:lvl1pPr>
              </a:lstStyle>
              <a:p>
                <a:r>
                  <a:t>O</a:t>
                </a:r>
              </a:p>
            </p:txBody>
          </p:sp>
          <p:sp>
            <p:nvSpPr>
              <p:cNvPr id="3742" name="Oval 115"/>
              <p:cNvSpPr/>
              <p:nvPr/>
            </p:nvSpPr>
            <p:spPr>
              <a:xfrm flipH="1">
                <a:off x="253094" y="11540"/>
                <a:ext cx="256700" cy="20971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43" name="TextBox 116"/>
              <p:cNvSpPr txBox="1"/>
              <p:nvPr/>
            </p:nvSpPr>
            <p:spPr>
              <a:xfrm>
                <a:off x="253094" y="2139"/>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2B5481"/>
                    </a:solidFill>
                  </a:defRPr>
                </a:lvl1pPr>
              </a:lstStyle>
              <a:p>
                <a:r>
                  <a:t>O</a:t>
                </a:r>
              </a:p>
            </p:txBody>
          </p:sp>
        </p:grpSp>
        <p:grpSp>
          <p:nvGrpSpPr>
            <p:cNvPr id="3747" name="Group 118"/>
            <p:cNvGrpSpPr/>
            <p:nvPr/>
          </p:nvGrpSpPr>
          <p:grpSpPr>
            <a:xfrm>
              <a:off x="4120638" y="1728107"/>
              <a:ext cx="462998" cy="229020"/>
              <a:chOff x="0" y="0"/>
              <a:chExt cx="462997" cy="229019"/>
            </a:xfrm>
          </p:grpSpPr>
          <p:sp>
            <p:nvSpPr>
              <p:cNvPr id="3745" name="Oval 119"/>
              <p:cNvSpPr/>
              <p:nvPr/>
            </p:nvSpPr>
            <p:spPr>
              <a:xfrm flipH="1">
                <a:off x="29737" y="9401"/>
                <a:ext cx="256700"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46" name="TextBox 120"/>
              <p:cNvSpPr txBox="1"/>
              <p:nvPr/>
            </p:nvSpPr>
            <p:spPr>
              <a:xfrm>
                <a:off x="0" y="0"/>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900">
                    <a:solidFill>
                      <a:srgbClr val="FFFFFF"/>
                    </a:solidFill>
                  </a:defRPr>
                </a:pPr>
                <a:r>
                  <a:t>H </a:t>
                </a:r>
                <a:r>
                  <a:rPr baseline="30000"/>
                  <a:t>+</a:t>
                </a:r>
              </a:p>
            </p:txBody>
          </p:sp>
        </p:grpSp>
        <p:grpSp>
          <p:nvGrpSpPr>
            <p:cNvPr id="3750" name="Group 117"/>
            <p:cNvGrpSpPr/>
            <p:nvPr/>
          </p:nvGrpSpPr>
          <p:grpSpPr>
            <a:xfrm>
              <a:off x="4516950" y="705568"/>
              <a:ext cx="462998" cy="229021"/>
              <a:chOff x="0" y="0"/>
              <a:chExt cx="462997" cy="229019"/>
            </a:xfrm>
          </p:grpSpPr>
          <p:sp>
            <p:nvSpPr>
              <p:cNvPr id="3748" name="Oval 32"/>
              <p:cNvSpPr/>
              <p:nvPr/>
            </p:nvSpPr>
            <p:spPr>
              <a:xfrm flipH="1">
                <a:off x="29737" y="9401"/>
                <a:ext cx="256700"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49" name="TextBox 31"/>
              <p:cNvSpPr txBox="1"/>
              <p:nvPr/>
            </p:nvSpPr>
            <p:spPr>
              <a:xfrm>
                <a:off x="0" y="0"/>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900">
                    <a:solidFill>
                      <a:srgbClr val="FFFFFF"/>
                    </a:solidFill>
                  </a:defRPr>
                </a:pPr>
                <a:r>
                  <a:t>H </a:t>
                </a:r>
                <a:r>
                  <a:rPr baseline="30000"/>
                  <a:t>+</a:t>
                </a:r>
              </a:p>
            </p:txBody>
          </p:sp>
        </p:grpSp>
        <p:sp>
          <p:nvSpPr>
            <p:cNvPr id="3751" name="Right Arrow 121"/>
            <p:cNvSpPr/>
            <p:nvPr/>
          </p:nvSpPr>
          <p:spPr>
            <a:xfrm rot="10800000" flipH="1">
              <a:off x="3681434" y="778282"/>
              <a:ext cx="225264" cy="92842"/>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52" name="Right Arrow 122"/>
            <p:cNvSpPr/>
            <p:nvPr/>
          </p:nvSpPr>
          <p:spPr>
            <a:xfrm rot="10800000" flipH="1">
              <a:off x="4273403" y="1280137"/>
              <a:ext cx="225264" cy="92842"/>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53" name="Right Arrow 123"/>
            <p:cNvSpPr/>
            <p:nvPr/>
          </p:nvSpPr>
          <p:spPr>
            <a:xfrm rot="10800000" flipH="1">
              <a:off x="3762592" y="1874184"/>
              <a:ext cx="225264" cy="92842"/>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54" name="Right Arrow 124"/>
            <p:cNvSpPr/>
            <p:nvPr/>
          </p:nvSpPr>
          <p:spPr>
            <a:xfrm rot="10800000" flipH="1">
              <a:off x="4473021" y="1801145"/>
              <a:ext cx="225264" cy="92842"/>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55" name="Rectangle 3"/>
            <p:cNvSpPr txBox="1"/>
            <p:nvPr/>
          </p:nvSpPr>
          <p:spPr>
            <a:xfrm>
              <a:off x="4228051" y="2265027"/>
              <a:ext cx="2416030" cy="5607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1400" b="0">
                  <a:solidFill>
                    <a:srgbClr val="FFFFFF"/>
                  </a:solidFill>
                  <a:effectLst>
                    <a:outerShdw blurRad="38100" dist="38100" dir="2700000" rotWithShape="0">
                      <a:srgbClr val="000000"/>
                    </a:outerShdw>
                  </a:effectLst>
                </a:defRPr>
              </a:pPr>
              <a:r>
                <a:t>High surface area </a:t>
              </a:r>
            </a:p>
            <a:p>
              <a:pPr algn="ctr">
                <a:spcBef>
                  <a:spcPts val="300"/>
                </a:spcBef>
                <a:defRPr sz="1400" b="0">
                  <a:solidFill>
                    <a:srgbClr val="FFFFFF"/>
                  </a:solidFill>
                  <a:effectLst>
                    <a:outerShdw blurRad="38100" dist="38100" dir="2700000" rotWithShape="0">
                      <a:srgbClr val="000000"/>
                    </a:outerShdw>
                  </a:effectLst>
                </a:defRPr>
              </a:pPr>
              <a:r>
                <a:t>(or nano-porous) catalyst</a:t>
              </a:r>
            </a:p>
          </p:txBody>
        </p:sp>
        <p:sp>
          <p:nvSpPr>
            <p:cNvPr id="3756" name="Rectangle 3"/>
            <p:cNvSpPr txBox="1"/>
            <p:nvPr/>
          </p:nvSpPr>
          <p:spPr>
            <a:xfrm>
              <a:off x="1434517" y="3020036"/>
              <a:ext cx="5058562" cy="5607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1400" b="0">
                  <a:solidFill>
                    <a:srgbClr val="FFFFFF"/>
                  </a:solidFill>
                  <a:effectLst>
                    <a:outerShdw blurRad="38100" dist="38100" dir="2700000" rotWithShape="0">
                      <a:srgbClr val="000000"/>
                    </a:outerShdw>
                  </a:effectLst>
                </a:defRPr>
              </a:pPr>
              <a:r>
                <a:t>Electrolyte capable of passing H</a:t>
              </a:r>
              <a:r>
                <a:rPr baseline="30000"/>
                <a:t>+</a:t>
              </a:r>
              <a:r>
                <a:t> ions:</a:t>
              </a:r>
            </a:p>
            <a:p>
              <a:pPr algn="ctr">
                <a:spcBef>
                  <a:spcPts val="300"/>
                </a:spcBef>
                <a:defRPr sz="1400" b="0">
                  <a:solidFill>
                    <a:srgbClr val="FFFFFF"/>
                  </a:solidFill>
                  <a:effectLst>
                    <a:outerShdw blurRad="38100" dist="38100" dir="2700000" rotWithShape="0">
                      <a:srgbClr val="000000"/>
                    </a:outerShdw>
                  </a:effectLst>
                </a:defRPr>
              </a:pPr>
              <a:r>
                <a:t>Aqueous OR Solid Solution OR Proton permeable membrane</a:t>
              </a:r>
            </a:p>
          </p:txBody>
        </p:sp>
        <p:grpSp>
          <p:nvGrpSpPr>
            <p:cNvPr id="3765" name="Group 141"/>
            <p:cNvGrpSpPr/>
            <p:nvPr/>
          </p:nvGrpSpPr>
          <p:grpSpPr>
            <a:xfrm>
              <a:off x="5209563" y="75500"/>
              <a:ext cx="716093" cy="420290"/>
              <a:chOff x="0" y="0"/>
              <a:chExt cx="716091" cy="420288"/>
            </a:xfrm>
          </p:grpSpPr>
          <p:grpSp>
            <p:nvGrpSpPr>
              <p:cNvPr id="3761" name="Group 131"/>
              <p:cNvGrpSpPr/>
              <p:nvPr/>
            </p:nvGrpSpPr>
            <p:grpSpPr>
              <a:xfrm>
                <a:off x="0" y="189129"/>
                <a:ext cx="716092" cy="231160"/>
                <a:chOff x="0" y="0"/>
                <a:chExt cx="716091" cy="231158"/>
              </a:xfrm>
            </p:grpSpPr>
            <p:sp>
              <p:nvSpPr>
                <p:cNvPr id="3757" name="Oval 132"/>
                <p:cNvSpPr/>
                <p:nvPr/>
              </p:nvSpPr>
              <p:spPr>
                <a:xfrm flipH="1">
                  <a:off x="0" y="9401"/>
                  <a:ext cx="256700"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58" name="TextBox 133"/>
                <p:cNvSpPr txBox="1"/>
                <p:nvPr/>
              </p:nvSpPr>
              <p:spPr>
                <a:xfrm>
                  <a:off x="0" y="0"/>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FFFFFF"/>
                      </a:solidFill>
                    </a:defRPr>
                  </a:lvl1pPr>
                </a:lstStyle>
                <a:p>
                  <a:r>
                    <a:t>H</a:t>
                  </a:r>
                </a:p>
              </p:txBody>
            </p:sp>
            <p:sp>
              <p:nvSpPr>
                <p:cNvPr id="3759" name="Oval 134"/>
                <p:cNvSpPr/>
                <p:nvPr/>
              </p:nvSpPr>
              <p:spPr>
                <a:xfrm flipH="1">
                  <a:off x="253094" y="11540"/>
                  <a:ext cx="256700" cy="209715"/>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60" name="TextBox 135"/>
                <p:cNvSpPr txBox="1"/>
                <p:nvPr/>
              </p:nvSpPr>
              <p:spPr>
                <a:xfrm>
                  <a:off x="253094" y="2139"/>
                  <a:ext cx="462998"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FFFFFF"/>
                      </a:solidFill>
                    </a:defRPr>
                  </a:lvl1pPr>
                </a:lstStyle>
                <a:p>
                  <a:r>
                    <a:t>H</a:t>
                  </a:r>
                </a:p>
              </p:txBody>
            </p:sp>
          </p:grpSp>
          <p:grpSp>
            <p:nvGrpSpPr>
              <p:cNvPr id="3764" name="Group 136"/>
              <p:cNvGrpSpPr/>
              <p:nvPr/>
            </p:nvGrpSpPr>
            <p:grpSpPr>
              <a:xfrm>
                <a:off x="122149" y="0"/>
                <a:ext cx="463000" cy="229020"/>
                <a:chOff x="0" y="0"/>
                <a:chExt cx="462998" cy="229019"/>
              </a:xfrm>
            </p:grpSpPr>
            <p:sp>
              <p:nvSpPr>
                <p:cNvPr id="3762" name="Oval 137"/>
                <p:cNvSpPr/>
                <p:nvPr/>
              </p:nvSpPr>
              <p:spPr>
                <a:xfrm flipH="1">
                  <a:off x="0" y="9401"/>
                  <a:ext cx="256702" cy="20971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63" name="TextBox 138"/>
                <p:cNvSpPr txBox="1"/>
                <p:nvPr/>
              </p:nvSpPr>
              <p:spPr>
                <a:xfrm>
                  <a:off x="0" y="0"/>
                  <a:ext cx="462999" cy="2290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2B5481"/>
                      </a:solidFill>
                    </a:defRPr>
                  </a:lvl1pPr>
                </a:lstStyle>
                <a:p>
                  <a:r>
                    <a:t>O</a:t>
                  </a:r>
                </a:p>
              </p:txBody>
            </p:sp>
          </p:grpSp>
        </p:grpSp>
        <p:sp>
          <p:nvSpPr>
            <p:cNvPr id="3766" name="Rectangle 3"/>
            <p:cNvSpPr txBox="1"/>
            <p:nvPr/>
          </p:nvSpPr>
          <p:spPr>
            <a:xfrm>
              <a:off x="5360565" y="75500"/>
              <a:ext cx="2189527" cy="5728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spcBef>
                  <a:spcPts val="300"/>
                </a:spcBef>
                <a:defRPr sz="1400" b="0">
                  <a:solidFill>
                    <a:srgbClr val="FFFFFF"/>
                  </a:solidFill>
                  <a:effectLst>
                    <a:outerShdw blurRad="38100" dist="38100" dir="2700000" rotWithShape="0">
                      <a:srgbClr val="000000"/>
                    </a:outerShdw>
                  </a:effectLst>
                </a:defRPr>
              </a:lvl1pPr>
            </a:lstStyle>
            <a:p>
              <a:r>
                <a:t>Outgoing water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angle 5"/>
          <p:cNvSpPr txBox="1"/>
          <p:nvPr/>
        </p:nvSpPr>
        <p:spPr>
          <a:xfrm>
            <a:off x="6438900" y="3199390"/>
            <a:ext cx="2416771" cy="1242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https://www.porex.com/markets/automotive-aerospace/battery-fuel-cell/</a:t>
            </a:r>
          </a:p>
          <a:p>
            <a:pPr algn="ctr">
              <a:defRPr sz="7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Figure from:  https://en.wikipedia.org/wiki/Galvanic_cell</a:t>
            </a:r>
          </a:p>
        </p:txBody>
      </p:sp>
      <p:sp>
        <p:nvSpPr>
          <p:cNvPr id="357" name="Rectangle 3"/>
          <p:cNvSpPr txBox="1">
            <a:spLocks noGrp="1"/>
          </p:cNvSpPr>
          <p:nvPr>
            <p:ph type="body" sz="quarter" idx="1"/>
          </p:nvPr>
        </p:nvSpPr>
        <p:spPr>
          <a:xfrm>
            <a:off x="325443" y="4970221"/>
            <a:ext cx="8915401" cy="1389934"/>
          </a:xfrm>
          <a:prstGeom prst="rect">
            <a:avLst/>
          </a:prstGeom>
        </p:spPr>
        <p:txBody>
          <a:bodyPr/>
          <a:lstStyle/>
          <a:p>
            <a:pPr>
              <a:defRPr sz="1800">
                <a:latin typeface="+mn-lt"/>
                <a:ea typeface="+mn-ea"/>
                <a:cs typeface="+mn-cs"/>
                <a:sym typeface="Arial"/>
              </a:defRPr>
            </a:pPr>
            <a:r>
              <a:t>I</a:t>
            </a:r>
            <a:r>
              <a:rPr b="1"/>
              <a:t>n both "salt bridge" and "porous disc" versions: </a:t>
            </a:r>
          </a:p>
          <a:p>
            <a:pPr>
              <a:defRPr sz="700">
                <a:latin typeface="+mn-lt"/>
                <a:ea typeface="+mn-ea"/>
                <a:cs typeface="+mn-cs"/>
                <a:sym typeface="Arial"/>
              </a:defRPr>
            </a:pPr>
            <a:endParaRPr b="1"/>
          </a:p>
          <a:p>
            <a:pPr>
              <a:defRPr sz="1800">
                <a:latin typeface="+mn-lt"/>
                <a:ea typeface="+mn-ea"/>
                <a:cs typeface="+mn-cs"/>
                <a:sym typeface="Arial"/>
              </a:defRPr>
            </a:pPr>
            <a:r>
              <a:t>On one side a Zn electrode is immersed in a ZnSO</a:t>
            </a:r>
            <a:r>
              <a:rPr b="1" baseline="-25000"/>
              <a:t>4</a:t>
            </a:r>
            <a:r>
              <a:t> solution (=&gt; Zn</a:t>
            </a:r>
            <a:r>
              <a:rPr b="1" baseline="30000"/>
              <a:t>+2 </a:t>
            </a:r>
            <a:r>
              <a:t>+ SO</a:t>
            </a:r>
            <a:r>
              <a:rPr baseline="-25000"/>
              <a:t>4</a:t>
            </a:r>
            <a:r>
              <a:rPr b="1" baseline="30000"/>
              <a:t>-2</a:t>
            </a:r>
            <a:r>
              <a:t>)</a:t>
            </a:r>
          </a:p>
          <a:p>
            <a:pPr>
              <a:defRPr sz="700">
                <a:latin typeface="+mn-lt"/>
                <a:ea typeface="+mn-ea"/>
                <a:cs typeface="+mn-cs"/>
                <a:sym typeface="Arial"/>
              </a:defRPr>
            </a:pPr>
            <a:endParaRPr/>
          </a:p>
          <a:p>
            <a:pPr>
              <a:defRPr sz="1800">
                <a:latin typeface="+mn-lt"/>
                <a:ea typeface="+mn-ea"/>
                <a:cs typeface="+mn-cs"/>
                <a:sym typeface="Arial"/>
              </a:defRPr>
            </a:pPr>
            <a:r>
              <a:t>On the other a copper electrode is immersed in a CuSO</a:t>
            </a:r>
            <a:r>
              <a:rPr b="1" baseline="-25000"/>
              <a:t>4</a:t>
            </a:r>
            <a:r>
              <a:t> solution (=&gt; Cu</a:t>
            </a:r>
            <a:r>
              <a:rPr b="1" baseline="30000"/>
              <a:t>+2 </a:t>
            </a:r>
            <a:r>
              <a:t>+ SO</a:t>
            </a:r>
            <a:r>
              <a:rPr baseline="-25000"/>
              <a:t>4</a:t>
            </a:r>
            <a:r>
              <a:rPr b="1" baseline="30000"/>
              <a:t>-2</a:t>
            </a:r>
            <a:r>
              <a:t>)</a:t>
            </a:r>
          </a:p>
        </p:txBody>
      </p:sp>
      <p:sp>
        <p:nvSpPr>
          <p:cNvPr id="358" name="Rectangle 2"/>
          <p:cNvSpPr txBox="1">
            <a:spLocks noGrp="1"/>
          </p:cNvSpPr>
          <p:nvPr>
            <p:ph type="title"/>
          </p:nvPr>
        </p:nvSpPr>
        <p:spPr>
          <a:xfrm>
            <a:off x="131388" y="0"/>
            <a:ext cx="8881224" cy="685800"/>
          </a:xfrm>
          <a:prstGeom prst="rect">
            <a:avLst/>
          </a:prstGeom>
        </p:spPr>
        <p:txBody>
          <a:bodyPr/>
          <a:lstStyle>
            <a:lvl1pPr>
              <a:defRPr sz="2200" i="1">
                <a:solidFill>
                  <a:srgbClr val="FBC901"/>
                </a:solidFill>
                <a:latin typeface="+mn-lt"/>
                <a:ea typeface="+mn-ea"/>
                <a:cs typeface="+mn-cs"/>
                <a:sym typeface="Arial"/>
              </a:defRPr>
            </a:lvl1pPr>
          </a:lstStyle>
          <a:p>
            <a:r>
              <a:t>In a more modern version, the separator would be a "porous disc"</a:t>
            </a:r>
          </a:p>
        </p:txBody>
      </p:sp>
      <p:sp>
        <p:nvSpPr>
          <p:cNvPr id="359" name="Rectangle 3"/>
          <p:cNvSpPr txBox="1"/>
          <p:nvPr/>
        </p:nvSpPr>
        <p:spPr>
          <a:xfrm>
            <a:off x="198443" y="680504"/>
            <a:ext cx="8915401" cy="2523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Which Chemistry textbooks ALSO generally left unexplained </a:t>
            </a:r>
          </a:p>
          <a:p>
            <a:pP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for which I found one vendor offering PTFE &amp; polymer fiber versions </a:t>
            </a:r>
            <a:r>
              <a:rPr baseline="31999"/>
              <a:t>1</a:t>
            </a:r>
          </a:p>
          <a:p>
            <a:pP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Ions supposedly slip though microscopic passages between the disc's fibers</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while electrons are blocked by their insulating PTFE </a:t>
            </a:r>
            <a:r>
              <a:rPr baseline="31999"/>
              <a:t>2</a:t>
            </a:r>
            <a:r>
              <a:t>  &amp; polymer materials  </a:t>
            </a:r>
          </a:p>
        </p:txBody>
      </p:sp>
      <p:pic>
        <p:nvPicPr>
          <p:cNvPr id="360" name="Image" descr="Image"/>
          <p:cNvPicPr>
            <a:picLocks noChangeAspect="1"/>
          </p:cNvPicPr>
          <p:nvPr/>
        </p:nvPicPr>
        <p:blipFill>
          <a:blip r:embed="rId2"/>
          <a:stretch>
            <a:fillRect/>
          </a:stretch>
        </p:blipFill>
        <p:spPr>
          <a:xfrm>
            <a:off x="2741487" y="2720247"/>
            <a:ext cx="3523931" cy="2025065"/>
          </a:xfrm>
          <a:prstGeom prst="rect">
            <a:avLst/>
          </a:prstGeom>
          <a:ln w="12700">
            <a:miter lim="400000"/>
          </a:ln>
        </p:spPr>
      </p:pic>
      <p:sp>
        <p:nvSpPr>
          <p:cNvPr id="361" name="Rectangle 5"/>
          <p:cNvSpPr txBox="1"/>
          <p:nvPr/>
        </p:nvSpPr>
        <p:spPr>
          <a:xfrm>
            <a:off x="2846811" y="6530516"/>
            <a:ext cx="3263655"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2) PTFE's trade name: "Teflon"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9" name="Rectangle 2"/>
          <p:cNvSpPr txBox="1">
            <a:spLocks noGrp="1"/>
          </p:cNvSpPr>
          <p:nvPr>
            <p:ph type="title"/>
          </p:nvPr>
        </p:nvSpPr>
        <p:spPr>
          <a:xfrm>
            <a:off x="304800" y="76200"/>
            <a:ext cx="8534400" cy="685800"/>
          </a:xfrm>
          <a:prstGeom prst="rect">
            <a:avLst/>
          </a:prstGeom>
        </p:spPr>
        <p:txBody>
          <a:bodyPr/>
          <a:lstStyle>
            <a:lvl1pPr>
              <a:defRPr sz="2000" i="1">
                <a:latin typeface="+mn-lt"/>
                <a:ea typeface="+mn-ea"/>
                <a:cs typeface="+mn-cs"/>
                <a:sym typeface="Arial"/>
              </a:defRPr>
            </a:lvl1pPr>
          </a:lstStyle>
          <a:p>
            <a:r>
              <a:t>Platinum is the chemists' favorite catalytic fuel cell electrode</a:t>
            </a:r>
          </a:p>
        </p:txBody>
      </p:sp>
      <p:sp>
        <p:nvSpPr>
          <p:cNvPr id="3770" name="Rectangle 3"/>
          <p:cNvSpPr txBox="1">
            <a:spLocks noGrp="1"/>
          </p:cNvSpPr>
          <p:nvPr>
            <p:ph type="body" idx="1"/>
          </p:nvPr>
        </p:nvSpPr>
        <p:spPr>
          <a:xfrm>
            <a:off x="228600" y="838200"/>
            <a:ext cx="8915400" cy="4267204"/>
          </a:xfrm>
          <a:prstGeom prst="rect">
            <a:avLst/>
          </a:prstGeom>
        </p:spPr>
        <p:txBody>
          <a:bodyPr/>
          <a:lstStyle/>
          <a:p>
            <a:pPr>
              <a:defRPr sz="1800">
                <a:latin typeface="+mn-lt"/>
                <a:ea typeface="+mn-ea"/>
                <a:cs typeface="+mn-cs"/>
                <a:sym typeface="Arial"/>
              </a:defRPr>
            </a:pPr>
            <a:r>
              <a:t>But platinum is a </a:t>
            </a:r>
            <a:r>
              <a:rPr b="1">
                <a:solidFill>
                  <a:srgbClr val="FFCC00"/>
                </a:solidFill>
              </a:rPr>
              <a:t>very expensive </a:t>
            </a:r>
            <a:r>
              <a:t>noble metal:     </a:t>
            </a:r>
            <a:r>
              <a:rPr b="1">
                <a:solidFill>
                  <a:srgbClr val="FBC901"/>
                </a:solidFill>
              </a:rPr>
              <a:t>25,172</a:t>
            </a:r>
            <a:r>
              <a:rPr b="1">
                <a:solidFill>
                  <a:srgbClr val="FFCC00"/>
                </a:solidFill>
              </a:rPr>
              <a:t> $ / kg </a:t>
            </a:r>
            <a:r>
              <a:t>(</a:t>
            </a:r>
            <a:r>
              <a:rPr sz="1600"/>
              <a:t>as of 21 April 2020</a:t>
            </a:r>
            <a:r>
              <a:t>)</a:t>
            </a:r>
          </a:p>
          <a:p>
            <a:pPr>
              <a:defRPr sz="1000">
                <a:latin typeface="+mn-lt"/>
                <a:ea typeface="+mn-ea"/>
                <a:cs typeface="+mn-cs"/>
                <a:sym typeface="Arial"/>
              </a:defRPr>
            </a:pPr>
            <a:endParaRPr/>
          </a:p>
          <a:p>
            <a:pPr>
              <a:defRPr sz="1800">
                <a:latin typeface="+mn-lt"/>
                <a:ea typeface="+mn-ea"/>
                <a:cs typeface="+mn-cs"/>
                <a:sym typeface="Arial"/>
              </a:defRPr>
            </a:pPr>
            <a:r>
              <a:t>Fortunately, catalysis occurs only on surfaces:</a:t>
            </a:r>
          </a:p>
          <a:p>
            <a:pPr>
              <a:defRPr sz="800">
                <a:latin typeface="+mn-lt"/>
                <a:ea typeface="+mn-ea"/>
                <a:cs typeface="+mn-cs"/>
                <a:sym typeface="Arial"/>
              </a:defRPr>
            </a:pPr>
            <a:endParaRPr/>
          </a:p>
          <a:p>
            <a:pPr>
              <a:defRPr sz="1800">
                <a:latin typeface="+mn-lt"/>
                <a:ea typeface="+mn-ea"/>
                <a:cs typeface="+mn-cs"/>
                <a:sym typeface="Arial"/>
              </a:defRPr>
            </a:pPr>
            <a:r>
              <a:t>	And surface area increases when something is ground into a powder</a:t>
            </a:r>
          </a:p>
          <a:p>
            <a:pPr>
              <a:defRPr sz="1100">
                <a:latin typeface="+mn-lt"/>
                <a:ea typeface="+mn-ea"/>
                <a:cs typeface="+mn-cs"/>
                <a:sym typeface="Arial"/>
              </a:defRPr>
            </a:pPr>
            <a:endParaRPr/>
          </a:p>
          <a:p>
            <a:pPr>
              <a:defRPr sz="1800">
                <a:latin typeface="+mn-lt"/>
                <a:ea typeface="+mn-ea"/>
                <a:cs typeface="+mn-cs"/>
                <a:sym typeface="Arial"/>
              </a:defRPr>
            </a:pPr>
            <a:r>
              <a:t>So early fuel cells used electrodes of slightly compacted platinum powder</a:t>
            </a:r>
          </a:p>
          <a:p>
            <a:pPr>
              <a:defRPr sz="700">
                <a:latin typeface="+mn-lt"/>
                <a:ea typeface="+mn-ea"/>
                <a:cs typeface="+mn-cs"/>
                <a:sym typeface="Arial"/>
              </a:defRPr>
            </a:pPr>
            <a:endParaRPr/>
          </a:p>
          <a:p>
            <a:pPr>
              <a:defRPr sz="1800">
                <a:latin typeface="+mn-lt"/>
                <a:ea typeface="+mn-ea"/>
                <a:cs typeface="+mn-cs"/>
                <a:sym typeface="Arial"/>
              </a:defRPr>
            </a:pPr>
            <a:r>
              <a:t>	Hence my reference to use of "porous" metal in the preceding schematic</a:t>
            </a:r>
          </a:p>
          <a:p>
            <a:pPr>
              <a:defRPr sz="1100">
                <a:latin typeface="+mn-lt"/>
                <a:ea typeface="+mn-ea"/>
                <a:cs typeface="+mn-cs"/>
                <a:sym typeface="Arial"/>
              </a:defRPr>
            </a:pPr>
            <a:endParaRPr/>
          </a:p>
          <a:p>
            <a:pPr>
              <a:defRPr sz="1800">
                <a:latin typeface="+mn-lt"/>
                <a:ea typeface="+mn-ea"/>
                <a:cs typeface="+mn-cs"/>
                <a:sym typeface="Arial"/>
              </a:defRPr>
            </a:pPr>
            <a:r>
              <a:t>But for same quantity of Pt, smaller powder particles =&gt; </a:t>
            </a:r>
            <a:r>
              <a:rPr b="1"/>
              <a:t>more</a:t>
            </a:r>
            <a:r>
              <a:t> total surface area</a:t>
            </a:r>
          </a:p>
          <a:p>
            <a:pPr>
              <a:defRPr sz="800">
                <a:latin typeface="+mn-lt"/>
                <a:ea typeface="+mn-ea"/>
                <a:cs typeface="+mn-cs"/>
                <a:sym typeface="Arial"/>
              </a:defRPr>
            </a:pPr>
            <a:endParaRPr/>
          </a:p>
          <a:p>
            <a:pPr>
              <a:tabLst>
                <a:tab pos="444500" algn="l"/>
              </a:tabLst>
              <a:defRPr sz="1800">
                <a:latin typeface="+mn-lt"/>
                <a:ea typeface="+mn-ea"/>
                <a:cs typeface="+mn-cs"/>
                <a:sym typeface="Arial"/>
              </a:defRPr>
            </a:pPr>
            <a:r>
              <a:t>	=&gt; Use of tiny minimally compacted particles (that don't squash back together) </a:t>
            </a:r>
          </a:p>
          <a:p>
            <a:pPr>
              <a:defRPr sz="1100">
                <a:latin typeface="+mn-lt"/>
                <a:ea typeface="+mn-ea"/>
                <a:cs typeface="+mn-cs"/>
                <a:sym typeface="Arial"/>
              </a:defRPr>
            </a:pPr>
            <a:endParaRPr/>
          </a:p>
          <a:p>
            <a:pPr marL="0" lvl="1" indent="640896">
              <a:buSzTx/>
              <a:buNone/>
              <a:defRPr sz="1800">
                <a:latin typeface="+mn-lt"/>
                <a:ea typeface="+mn-ea"/>
                <a:cs typeface="+mn-cs"/>
                <a:sym typeface="Arial"/>
              </a:defRPr>
            </a:pPr>
            <a:r>
              <a:t>OR, Pt atoms on the surfaces of some other (cheaper) porous nano material</a:t>
            </a:r>
          </a:p>
        </p:txBody>
      </p:sp>
      <p:grpSp>
        <p:nvGrpSpPr>
          <p:cNvPr id="3895" name="Group 5"/>
          <p:cNvGrpSpPr/>
          <p:nvPr/>
        </p:nvGrpSpPr>
        <p:grpSpPr>
          <a:xfrm>
            <a:off x="772160" y="5181602"/>
            <a:ext cx="7457441" cy="1219202"/>
            <a:chOff x="0" y="2"/>
            <a:chExt cx="7457440" cy="1219200"/>
          </a:xfrm>
        </p:grpSpPr>
        <p:grpSp>
          <p:nvGrpSpPr>
            <p:cNvPr id="3812" name="Group 198"/>
            <p:cNvGrpSpPr/>
            <p:nvPr/>
          </p:nvGrpSpPr>
          <p:grpSpPr>
            <a:xfrm>
              <a:off x="4038599" y="20316"/>
              <a:ext cx="1219199" cy="1181264"/>
              <a:chOff x="0" y="0"/>
              <a:chExt cx="1219198" cy="1181263"/>
            </a:xfrm>
          </p:grpSpPr>
          <p:sp>
            <p:nvSpPr>
              <p:cNvPr id="3771" name="Oval 5"/>
              <p:cNvSpPr/>
              <p:nvPr/>
            </p:nvSpPr>
            <p:spPr>
              <a:xfrm flipH="1">
                <a:off x="524066" y="1140"/>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72" name="Oval 90"/>
              <p:cNvSpPr/>
              <p:nvPr/>
            </p:nvSpPr>
            <p:spPr>
              <a:xfrm flipH="1">
                <a:off x="267296" y="0"/>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73" name="Oval 91"/>
              <p:cNvSpPr/>
              <p:nvPr/>
            </p:nvSpPr>
            <p:spPr>
              <a:xfrm flipH="1">
                <a:off x="524066" y="255143"/>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74" name="Oval 92"/>
              <p:cNvSpPr/>
              <p:nvPr/>
            </p:nvSpPr>
            <p:spPr>
              <a:xfrm flipH="1">
                <a:off x="267296" y="255143"/>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75" name="Oval 93"/>
              <p:cNvSpPr/>
              <p:nvPr/>
            </p:nvSpPr>
            <p:spPr>
              <a:xfrm flipH="1">
                <a:off x="396016" y="130286"/>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76" name="Oval 94"/>
              <p:cNvSpPr/>
              <p:nvPr/>
            </p:nvSpPr>
            <p:spPr>
              <a:xfrm flipH="1">
                <a:off x="524066" y="513545"/>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77" name="Oval 95"/>
              <p:cNvSpPr/>
              <p:nvPr/>
            </p:nvSpPr>
            <p:spPr>
              <a:xfrm flipH="1">
                <a:off x="267296" y="513545"/>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78" name="Oval 96"/>
              <p:cNvSpPr/>
              <p:nvPr/>
            </p:nvSpPr>
            <p:spPr>
              <a:xfrm flipH="1">
                <a:off x="396016" y="388687"/>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79" name="Oval 97"/>
              <p:cNvSpPr/>
              <p:nvPr/>
            </p:nvSpPr>
            <p:spPr>
              <a:xfrm flipH="1">
                <a:off x="127878" y="132976"/>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80" name="Oval 14"/>
              <p:cNvSpPr/>
              <p:nvPr/>
            </p:nvSpPr>
            <p:spPr>
              <a:xfrm flipH="1">
                <a:off x="127878" y="391378"/>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81" name="Oval 15"/>
              <p:cNvSpPr/>
              <p:nvPr/>
            </p:nvSpPr>
            <p:spPr>
              <a:xfrm flipH="1">
                <a:off x="0" y="5430"/>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82" name="Oval 16"/>
              <p:cNvSpPr/>
              <p:nvPr/>
            </p:nvSpPr>
            <p:spPr>
              <a:xfrm flipH="1">
                <a:off x="0" y="259433"/>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83" name="Oval 17"/>
              <p:cNvSpPr/>
              <p:nvPr/>
            </p:nvSpPr>
            <p:spPr>
              <a:xfrm flipH="1">
                <a:off x="0" y="517835"/>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84" name="Oval 18"/>
              <p:cNvSpPr/>
              <p:nvPr/>
            </p:nvSpPr>
            <p:spPr>
              <a:xfrm flipH="1">
                <a:off x="524066" y="764401"/>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85" name="Oval 19"/>
              <p:cNvSpPr/>
              <p:nvPr/>
            </p:nvSpPr>
            <p:spPr>
              <a:xfrm flipH="1">
                <a:off x="267296" y="764401"/>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86" name="Oval 20"/>
              <p:cNvSpPr/>
              <p:nvPr/>
            </p:nvSpPr>
            <p:spPr>
              <a:xfrm flipH="1">
                <a:off x="396016" y="639544"/>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87" name="Oval 21"/>
              <p:cNvSpPr/>
              <p:nvPr/>
            </p:nvSpPr>
            <p:spPr>
              <a:xfrm flipH="1">
                <a:off x="524066" y="1022803"/>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88" name="Oval 22"/>
              <p:cNvSpPr/>
              <p:nvPr/>
            </p:nvSpPr>
            <p:spPr>
              <a:xfrm flipH="1">
                <a:off x="267296" y="1022803"/>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89" name="Oval 23"/>
              <p:cNvSpPr/>
              <p:nvPr/>
            </p:nvSpPr>
            <p:spPr>
              <a:xfrm flipH="1">
                <a:off x="396016" y="897945"/>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90" name="Oval 24"/>
              <p:cNvSpPr/>
              <p:nvPr/>
            </p:nvSpPr>
            <p:spPr>
              <a:xfrm flipH="1">
                <a:off x="127878" y="642234"/>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91" name="Oval 25"/>
              <p:cNvSpPr/>
              <p:nvPr/>
            </p:nvSpPr>
            <p:spPr>
              <a:xfrm flipH="1">
                <a:off x="127878" y="900636"/>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92" name="Oval 26"/>
              <p:cNvSpPr/>
              <p:nvPr/>
            </p:nvSpPr>
            <p:spPr>
              <a:xfrm flipH="1">
                <a:off x="0" y="768691"/>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93" name="Oval 27"/>
              <p:cNvSpPr/>
              <p:nvPr/>
            </p:nvSpPr>
            <p:spPr>
              <a:xfrm flipH="1">
                <a:off x="0" y="1027093"/>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94" name="Oval 5"/>
              <p:cNvSpPr/>
              <p:nvPr/>
            </p:nvSpPr>
            <p:spPr>
              <a:xfrm flipH="1">
                <a:off x="1058382" y="2017"/>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95" name="Oval 113"/>
              <p:cNvSpPr/>
              <p:nvPr/>
            </p:nvSpPr>
            <p:spPr>
              <a:xfrm flipH="1">
                <a:off x="801611" y="876"/>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96" name="Oval 114"/>
              <p:cNvSpPr/>
              <p:nvPr/>
            </p:nvSpPr>
            <p:spPr>
              <a:xfrm flipH="1">
                <a:off x="1058382" y="256020"/>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97" name="Oval 115"/>
              <p:cNvSpPr/>
              <p:nvPr/>
            </p:nvSpPr>
            <p:spPr>
              <a:xfrm flipH="1">
                <a:off x="801611" y="256020"/>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98" name="Oval 116"/>
              <p:cNvSpPr/>
              <p:nvPr/>
            </p:nvSpPr>
            <p:spPr>
              <a:xfrm flipH="1">
                <a:off x="930331" y="131163"/>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99" name="Oval 117"/>
              <p:cNvSpPr/>
              <p:nvPr/>
            </p:nvSpPr>
            <p:spPr>
              <a:xfrm flipH="1">
                <a:off x="1058382" y="514422"/>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0" name="Oval 118"/>
              <p:cNvSpPr/>
              <p:nvPr/>
            </p:nvSpPr>
            <p:spPr>
              <a:xfrm flipH="1">
                <a:off x="801611" y="514422"/>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1" name="Oval 119"/>
              <p:cNvSpPr/>
              <p:nvPr/>
            </p:nvSpPr>
            <p:spPr>
              <a:xfrm flipH="1">
                <a:off x="930331" y="389564"/>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2" name="Oval 120"/>
              <p:cNvSpPr/>
              <p:nvPr/>
            </p:nvSpPr>
            <p:spPr>
              <a:xfrm flipH="1">
                <a:off x="662194" y="133853"/>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3" name="Oval 14"/>
              <p:cNvSpPr/>
              <p:nvPr/>
            </p:nvSpPr>
            <p:spPr>
              <a:xfrm flipH="1">
                <a:off x="662194" y="392255"/>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4" name="Oval 18"/>
              <p:cNvSpPr/>
              <p:nvPr/>
            </p:nvSpPr>
            <p:spPr>
              <a:xfrm flipH="1">
                <a:off x="1058382" y="765278"/>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5" name="Oval 19"/>
              <p:cNvSpPr/>
              <p:nvPr/>
            </p:nvSpPr>
            <p:spPr>
              <a:xfrm flipH="1">
                <a:off x="801611" y="765278"/>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6" name="Oval 20"/>
              <p:cNvSpPr/>
              <p:nvPr/>
            </p:nvSpPr>
            <p:spPr>
              <a:xfrm flipH="1">
                <a:off x="930331" y="640421"/>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7" name="Oval 21"/>
              <p:cNvSpPr/>
              <p:nvPr/>
            </p:nvSpPr>
            <p:spPr>
              <a:xfrm flipH="1">
                <a:off x="1058382" y="1023680"/>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8" name="Oval 22"/>
              <p:cNvSpPr/>
              <p:nvPr/>
            </p:nvSpPr>
            <p:spPr>
              <a:xfrm flipH="1">
                <a:off x="801611" y="1023680"/>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9" name="Oval 23"/>
              <p:cNvSpPr/>
              <p:nvPr/>
            </p:nvSpPr>
            <p:spPr>
              <a:xfrm flipH="1">
                <a:off x="930331" y="898822"/>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10" name="Oval 24"/>
              <p:cNvSpPr/>
              <p:nvPr/>
            </p:nvSpPr>
            <p:spPr>
              <a:xfrm flipH="1">
                <a:off x="662194" y="643111"/>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11" name="Oval 25"/>
              <p:cNvSpPr/>
              <p:nvPr/>
            </p:nvSpPr>
            <p:spPr>
              <a:xfrm flipH="1">
                <a:off x="662194" y="901513"/>
                <a:ext cx="160817" cy="15417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826" name="Group 199"/>
            <p:cNvGrpSpPr/>
            <p:nvPr/>
          </p:nvGrpSpPr>
          <p:grpSpPr>
            <a:xfrm>
              <a:off x="1828801" y="20326"/>
              <a:ext cx="1219201" cy="1143004"/>
              <a:chOff x="0" y="0"/>
              <a:chExt cx="1219199" cy="1143001"/>
            </a:xfrm>
          </p:grpSpPr>
          <p:sp>
            <p:nvSpPr>
              <p:cNvPr id="3813" name="Oval 5"/>
              <p:cNvSpPr/>
              <p:nvPr/>
            </p:nvSpPr>
            <p:spPr>
              <a:xfrm flipH="1">
                <a:off x="932922" y="1940"/>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14" name="Oval 77"/>
              <p:cNvSpPr/>
              <p:nvPr/>
            </p:nvSpPr>
            <p:spPr>
              <a:xfrm flipH="1">
                <a:off x="475829" y="-1"/>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15" name="Oval 78"/>
              <p:cNvSpPr/>
              <p:nvPr/>
            </p:nvSpPr>
            <p:spPr>
              <a:xfrm flipH="1">
                <a:off x="932922" y="433967"/>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16" name="Oval 79"/>
              <p:cNvSpPr/>
              <p:nvPr/>
            </p:nvSpPr>
            <p:spPr>
              <a:xfrm flipH="1">
                <a:off x="475829" y="433967"/>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17" name="Oval 80"/>
              <p:cNvSpPr/>
              <p:nvPr/>
            </p:nvSpPr>
            <p:spPr>
              <a:xfrm flipH="1">
                <a:off x="704971" y="221600"/>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18" name="Oval 81"/>
              <p:cNvSpPr/>
              <p:nvPr/>
            </p:nvSpPr>
            <p:spPr>
              <a:xfrm flipH="1">
                <a:off x="932922" y="873478"/>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19" name="Oval 82"/>
              <p:cNvSpPr/>
              <p:nvPr/>
            </p:nvSpPr>
            <p:spPr>
              <a:xfrm flipH="1">
                <a:off x="475829" y="873478"/>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20" name="Oval 83"/>
              <p:cNvSpPr/>
              <p:nvPr/>
            </p:nvSpPr>
            <p:spPr>
              <a:xfrm flipH="1">
                <a:off x="704971" y="661110"/>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21" name="Oval 84"/>
              <p:cNvSpPr/>
              <p:nvPr/>
            </p:nvSpPr>
            <p:spPr>
              <a:xfrm flipH="1">
                <a:off x="227644" y="226177"/>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22" name="Oval 14"/>
              <p:cNvSpPr/>
              <p:nvPr/>
            </p:nvSpPr>
            <p:spPr>
              <a:xfrm flipH="1">
                <a:off x="227644" y="665688"/>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23" name="Oval 15"/>
              <p:cNvSpPr/>
              <p:nvPr/>
            </p:nvSpPr>
            <p:spPr>
              <a:xfrm flipH="1">
                <a:off x="0" y="9237"/>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24" name="Oval 16"/>
              <p:cNvSpPr/>
              <p:nvPr/>
            </p:nvSpPr>
            <p:spPr>
              <a:xfrm flipH="1">
                <a:off x="0" y="441265"/>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25" name="Oval 17"/>
              <p:cNvSpPr/>
              <p:nvPr/>
            </p:nvSpPr>
            <p:spPr>
              <a:xfrm flipH="1">
                <a:off x="0" y="880775"/>
                <a:ext cx="286279" cy="26222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827" name="Rectangle 8"/>
            <p:cNvSpPr/>
            <p:nvPr/>
          </p:nvSpPr>
          <p:spPr>
            <a:xfrm>
              <a:off x="0" y="215052"/>
              <a:ext cx="914401" cy="872069"/>
            </a:xfrm>
            <a:prstGeom prst="rect">
              <a:avLst/>
            </a:prstGeom>
            <a:solidFill>
              <a:srgbClr val="BFBFB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3891" name="Group 292"/>
            <p:cNvGrpSpPr/>
            <p:nvPr/>
          </p:nvGrpSpPr>
          <p:grpSpPr>
            <a:xfrm>
              <a:off x="6238240" y="2"/>
              <a:ext cx="1219201" cy="1219202"/>
              <a:chOff x="0" y="0"/>
              <a:chExt cx="1219199" cy="1219200"/>
            </a:xfrm>
          </p:grpSpPr>
          <p:grpSp>
            <p:nvGrpSpPr>
              <p:cNvPr id="3848" name="Group 249"/>
              <p:cNvGrpSpPr/>
              <p:nvPr/>
            </p:nvGrpSpPr>
            <p:grpSpPr>
              <a:xfrm>
                <a:off x="0" y="0"/>
                <a:ext cx="1219200" cy="294712"/>
                <a:chOff x="0" y="0"/>
                <a:chExt cx="1219199" cy="294711"/>
              </a:xfrm>
            </p:grpSpPr>
            <p:sp>
              <p:nvSpPr>
                <p:cNvPr id="3828" name="Oval 5"/>
                <p:cNvSpPr/>
                <p:nvPr/>
              </p:nvSpPr>
              <p:spPr>
                <a:xfrm flipH="1">
                  <a:off x="368264" y="809"/>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29" name="Oval 57"/>
                <p:cNvSpPr/>
                <p:nvPr/>
              </p:nvSpPr>
              <p:spPr>
                <a:xfrm flipH="1">
                  <a:off x="187830" y="-1"/>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0" name="Oval 58"/>
                <p:cNvSpPr/>
                <p:nvPr/>
              </p:nvSpPr>
              <p:spPr>
                <a:xfrm flipH="1">
                  <a:off x="368264" y="181044"/>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1" name="Oval 59"/>
                <p:cNvSpPr/>
                <p:nvPr/>
              </p:nvSpPr>
              <p:spPr>
                <a:xfrm flipH="1">
                  <a:off x="187830" y="181044"/>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2" name="Oval 60"/>
                <p:cNvSpPr/>
                <p:nvPr/>
              </p:nvSpPr>
              <p:spPr>
                <a:xfrm flipH="1">
                  <a:off x="278282" y="92448"/>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3" name="Oval 61"/>
                <p:cNvSpPr/>
                <p:nvPr/>
              </p:nvSpPr>
              <p:spPr>
                <a:xfrm flipH="1">
                  <a:off x="89861" y="94357"/>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4" name="Oval 15"/>
                <p:cNvSpPr/>
                <p:nvPr/>
              </p:nvSpPr>
              <p:spPr>
                <a:xfrm flipH="1">
                  <a:off x="0" y="3853"/>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5" name="Oval 16"/>
                <p:cNvSpPr/>
                <p:nvPr/>
              </p:nvSpPr>
              <p:spPr>
                <a:xfrm flipH="1">
                  <a:off x="0" y="184088"/>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6" name="Oval 5"/>
                <p:cNvSpPr/>
                <p:nvPr/>
              </p:nvSpPr>
              <p:spPr>
                <a:xfrm flipH="1">
                  <a:off x="743729" y="1431"/>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7" name="Oval 65"/>
                <p:cNvSpPr/>
                <p:nvPr/>
              </p:nvSpPr>
              <p:spPr>
                <a:xfrm flipH="1">
                  <a:off x="563295" y="622"/>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8" name="Oval 66"/>
                <p:cNvSpPr/>
                <p:nvPr/>
              </p:nvSpPr>
              <p:spPr>
                <a:xfrm flipH="1">
                  <a:off x="743729" y="181666"/>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9" name="Oval 67"/>
                <p:cNvSpPr/>
                <p:nvPr/>
              </p:nvSpPr>
              <p:spPr>
                <a:xfrm flipH="1">
                  <a:off x="563295" y="181666"/>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40" name="Oval 68"/>
                <p:cNvSpPr/>
                <p:nvPr/>
              </p:nvSpPr>
              <p:spPr>
                <a:xfrm flipH="1">
                  <a:off x="653747" y="93070"/>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41" name="Oval 69"/>
                <p:cNvSpPr/>
                <p:nvPr/>
              </p:nvSpPr>
              <p:spPr>
                <a:xfrm flipH="1">
                  <a:off x="465326" y="94980"/>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42" name="Oval 5"/>
                <p:cNvSpPr/>
                <p:nvPr/>
              </p:nvSpPr>
              <p:spPr>
                <a:xfrm flipH="1">
                  <a:off x="926059" y="5080"/>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43" name="Oval 71"/>
                <p:cNvSpPr/>
                <p:nvPr/>
              </p:nvSpPr>
              <p:spPr>
                <a:xfrm flipH="1">
                  <a:off x="926059" y="185315"/>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44" name="Oval 72"/>
                <p:cNvSpPr/>
                <p:nvPr/>
              </p:nvSpPr>
              <p:spPr>
                <a:xfrm flipH="1">
                  <a:off x="836078" y="96719"/>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45" name="Oval 5"/>
                <p:cNvSpPr/>
                <p:nvPr/>
              </p:nvSpPr>
              <p:spPr>
                <a:xfrm flipH="1">
                  <a:off x="1106194" y="-1"/>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46" name="Oval 74"/>
                <p:cNvSpPr/>
                <p:nvPr/>
              </p:nvSpPr>
              <p:spPr>
                <a:xfrm flipH="1">
                  <a:off x="1106194" y="180235"/>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47" name="Oval 75"/>
                <p:cNvSpPr/>
                <p:nvPr/>
              </p:nvSpPr>
              <p:spPr>
                <a:xfrm flipH="1">
                  <a:off x="1016212" y="91639"/>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869" name="Group 250"/>
              <p:cNvGrpSpPr/>
              <p:nvPr/>
            </p:nvGrpSpPr>
            <p:grpSpPr>
              <a:xfrm>
                <a:off x="0" y="467289"/>
                <a:ext cx="1219200" cy="294712"/>
                <a:chOff x="0" y="0"/>
                <a:chExt cx="1219199" cy="294711"/>
              </a:xfrm>
            </p:grpSpPr>
            <p:sp>
              <p:nvSpPr>
                <p:cNvPr id="3849" name="Oval 5"/>
                <p:cNvSpPr/>
                <p:nvPr/>
              </p:nvSpPr>
              <p:spPr>
                <a:xfrm flipH="1">
                  <a:off x="368264" y="809"/>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0" name="Oval 37"/>
                <p:cNvSpPr/>
                <p:nvPr/>
              </p:nvSpPr>
              <p:spPr>
                <a:xfrm flipH="1">
                  <a:off x="187830" y="-1"/>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1" name="Oval 38"/>
                <p:cNvSpPr/>
                <p:nvPr/>
              </p:nvSpPr>
              <p:spPr>
                <a:xfrm flipH="1">
                  <a:off x="368264" y="181044"/>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2" name="Oval 39"/>
                <p:cNvSpPr/>
                <p:nvPr/>
              </p:nvSpPr>
              <p:spPr>
                <a:xfrm flipH="1">
                  <a:off x="187830" y="181044"/>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3" name="Oval 40"/>
                <p:cNvSpPr/>
                <p:nvPr/>
              </p:nvSpPr>
              <p:spPr>
                <a:xfrm flipH="1">
                  <a:off x="278282" y="92448"/>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4" name="Oval 41"/>
                <p:cNvSpPr/>
                <p:nvPr/>
              </p:nvSpPr>
              <p:spPr>
                <a:xfrm flipH="1">
                  <a:off x="89861" y="94357"/>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5" name="Oval 15"/>
                <p:cNvSpPr/>
                <p:nvPr/>
              </p:nvSpPr>
              <p:spPr>
                <a:xfrm flipH="1">
                  <a:off x="0" y="3853"/>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6" name="Oval 16"/>
                <p:cNvSpPr/>
                <p:nvPr/>
              </p:nvSpPr>
              <p:spPr>
                <a:xfrm flipH="1">
                  <a:off x="0" y="184088"/>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7" name="Oval 5"/>
                <p:cNvSpPr/>
                <p:nvPr/>
              </p:nvSpPr>
              <p:spPr>
                <a:xfrm flipH="1">
                  <a:off x="743729" y="1431"/>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8" name="Oval 45"/>
                <p:cNvSpPr/>
                <p:nvPr/>
              </p:nvSpPr>
              <p:spPr>
                <a:xfrm flipH="1">
                  <a:off x="563295" y="622"/>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9" name="Oval 46"/>
                <p:cNvSpPr/>
                <p:nvPr/>
              </p:nvSpPr>
              <p:spPr>
                <a:xfrm flipH="1">
                  <a:off x="743729" y="181666"/>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60" name="Oval 47"/>
                <p:cNvSpPr/>
                <p:nvPr/>
              </p:nvSpPr>
              <p:spPr>
                <a:xfrm flipH="1">
                  <a:off x="563295" y="181666"/>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61" name="Oval 48"/>
                <p:cNvSpPr/>
                <p:nvPr/>
              </p:nvSpPr>
              <p:spPr>
                <a:xfrm flipH="1">
                  <a:off x="653747" y="93070"/>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62" name="Oval 49"/>
                <p:cNvSpPr/>
                <p:nvPr/>
              </p:nvSpPr>
              <p:spPr>
                <a:xfrm flipH="1">
                  <a:off x="465326" y="94980"/>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63" name="Oval 5"/>
                <p:cNvSpPr/>
                <p:nvPr/>
              </p:nvSpPr>
              <p:spPr>
                <a:xfrm flipH="1">
                  <a:off x="926059" y="5080"/>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64" name="Oval 51"/>
                <p:cNvSpPr/>
                <p:nvPr/>
              </p:nvSpPr>
              <p:spPr>
                <a:xfrm flipH="1">
                  <a:off x="926059" y="185315"/>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65" name="Oval 52"/>
                <p:cNvSpPr/>
                <p:nvPr/>
              </p:nvSpPr>
              <p:spPr>
                <a:xfrm flipH="1">
                  <a:off x="836078" y="96719"/>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66" name="Oval 5"/>
                <p:cNvSpPr/>
                <p:nvPr/>
              </p:nvSpPr>
              <p:spPr>
                <a:xfrm flipH="1">
                  <a:off x="1106194" y="-1"/>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67" name="Oval 54"/>
                <p:cNvSpPr/>
                <p:nvPr/>
              </p:nvSpPr>
              <p:spPr>
                <a:xfrm flipH="1">
                  <a:off x="1106194" y="180235"/>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68" name="Oval 55"/>
                <p:cNvSpPr/>
                <p:nvPr/>
              </p:nvSpPr>
              <p:spPr>
                <a:xfrm flipH="1">
                  <a:off x="1016212" y="91639"/>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890" name="Group 271"/>
              <p:cNvGrpSpPr/>
              <p:nvPr/>
            </p:nvGrpSpPr>
            <p:grpSpPr>
              <a:xfrm>
                <a:off x="0" y="924489"/>
                <a:ext cx="1219200" cy="294712"/>
                <a:chOff x="0" y="0"/>
                <a:chExt cx="1219199" cy="294711"/>
              </a:xfrm>
            </p:grpSpPr>
            <p:sp>
              <p:nvSpPr>
                <p:cNvPr id="3870" name="Oval 5"/>
                <p:cNvSpPr/>
                <p:nvPr/>
              </p:nvSpPr>
              <p:spPr>
                <a:xfrm flipH="1">
                  <a:off x="368264" y="809"/>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71" name="Oval 17"/>
                <p:cNvSpPr/>
                <p:nvPr/>
              </p:nvSpPr>
              <p:spPr>
                <a:xfrm flipH="1">
                  <a:off x="187830" y="-1"/>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72" name="Oval 18"/>
                <p:cNvSpPr/>
                <p:nvPr/>
              </p:nvSpPr>
              <p:spPr>
                <a:xfrm flipH="1">
                  <a:off x="368264" y="181044"/>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73" name="Oval 19"/>
                <p:cNvSpPr/>
                <p:nvPr/>
              </p:nvSpPr>
              <p:spPr>
                <a:xfrm flipH="1">
                  <a:off x="187830" y="181044"/>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74" name="Oval 20"/>
                <p:cNvSpPr/>
                <p:nvPr/>
              </p:nvSpPr>
              <p:spPr>
                <a:xfrm flipH="1">
                  <a:off x="278282" y="92448"/>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75" name="Oval 21"/>
                <p:cNvSpPr/>
                <p:nvPr/>
              </p:nvSpPr>
              <p:spPr>
                <a:xfrm flipH="1">
                  <a:off x="89861" y="94357"/>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76" name="Oval 15"/>
                <p:cNvSpPr/>
                <p:nvPr/>
              </p:nvSpPr>
              <p:spPr>
                <a:xfrm flipH="1">
                  <a:off x="0" y="3853"/>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77" name="Oval 16"/>
                <p:cNvSpPr/>
                <p:nvPr/>
              </p:nvSpPr>
              <p:spPr>
                <a:xfrm flipH="1">
                  <a:off x="0" y="184088"/>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78" name="Oval 5"/>
                <p:cNvSpPr/>
                <p:nvPr/>
              </p:nvSpPr>
              <p:spPr>
                <a:xfrm flipH="1">
                  <a:off x="743729" y="1431"/>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79" name="Oval 25"/>
                <p:cNvSpPr/>
                <p:nvPr/>
              </p:nvSpPr>
              <p:spPr>
                <a:xfrm flipH="1">
                  <a:off x="563295" y="622"/>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0" name="Oval 26"/>
                <p:cNvSpPr/>
                <p:nvPr/>
              </p:nvSpPr>
              <p:spPr>
                <a:xfrm flipH="1">
                  <a:off x="743729" y="181666"/>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1" name="Oval 27"/>
                <p:cNvSpPr/>
                <p:nvPr/>
              </p:nvSpPr>
              <p:spPr>
                <a:xfrm flipH="1">
                  <a:off x="563295" y="181666"/>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2" name="Oval 28"/>
                <p:cNvSpPr/>
                <p:nvPr/>
              </p:nvSpPr>
              <p:spPr>
                <a:xfrm flipH="1">
                  <a:off x="653747" y="93070"/>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3" name="Oval 29"/>
                <p:cNvSpPr/>
                <p:nvPr/>
              </p:nvSpPr>
              <p:spPr>
                <a:xfrm flipH="1">
                  <a:off x="465326" y="94980"/>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4" name="Oval 5"/>
                <p:cNvSpPr/>
                <p:nvPr/>
              </p:nvSpPr>
              <p:spPr>
                <a:xfrm flipH="1">
                  <a:off x="926059" y="5080"/>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5" name="Oval 31"/>
                <p:cNvSpPr/>
                <p:nvPr/>
              </p:nvSpPr>
              <p:spPr>
                <a:xfrm flipH="1">
                  <a:off x="926059" y="185315"/>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6" name="Oval 32"/>
                <p:cNvSpPr/>
                <p:nvPr/>
              </p:nvSpPr>
              <p:spPr>
                <a:xfrm flipH="1">
                  <a:off x="836078" y="96719"/>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7" name="Oval 5"/>
                <p:cNvSpPr/>
                <p:nvPr/>
              </p:nvSpPr>
              <p:spPr>
                <a:xfrm flipH="1">
                  <a:off x="1106194" y="-1"/>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8" name="Oval 34"/>
                <p:cNvSpPr/>
                <p:nvPr/>
              </p:nvSpPr>
              <p:spPr>
                <a:xfrm flipH="1">
                  <a:off x="1106194" y="180235"/>
                  <a:ext cx="113007" cy="10939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9" name="Oval 35"/>
                <p:cNvSpPr/>
                <p:nvPr/>
              </p:nvSpPr>
              <p:spPr>
                <a:xfrm flipH="1">
                  <a:off x="1016212" y="91639"/>
                  <a:ext cx="113007" cy="109397"/>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sp>
          <p:nvSpPr>
            <p:cNvPr id="3892" name="Right Arrow 10"/>
            <p:cNvSpPr/>
            <p:nvPr/>
          </p:nvSpPr>
          <p:spPr>
            <a:xfrm>
              <a:off x="1163320" y="477519"/>
              <a:ext cx="457201" cy="304801"/>
            </a:xfrm>
            <a:prstGeom prst="rightArrow">
              <a:avLst>
                <a:gd name="adj1" fmla="val 50000"/>
                <a:gd name="adj2" fmla="val 50000"/>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893" name="Right Arrow 11"/>
            <p:cNvSpPr/>
            <p:nvPr/>
          </p:nvSpPr>
          <p:spPr>
            <a:xfrm>
              <a:off x="3352800" y="477519"/>
              <a:ext cx="457200" cy="304801"/>
            </a:xfrm>
            <a:prstGeom prst="rightArrow">
              <a:avLst>
                <a:gd name="adj1" fmla="val 50000"/>
                <a:gd name="adj2" fmla="val 50000"/>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894" name="Right Arrow 12"/>
            <p:cNvSpPr/>
            <p:nvPr/>
          </p:nvSpPr>
          <p:spPr>
            <a:xfrm>
              <a:off x="5486400" y="477519"/>
              <a:ext cx="457200" cy="304801"/>
            </a:xfrm>
            <a:prstGeom prst="rightArrow">
              <a:avLst>
                <a:gd name="adj1" fmla="val 50000"/>
                <a:gd name="adj2" fmla="val 50000"/>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7" name="Rectangle 5"/>
          <p:cNvSpPr txBox="1"/>
          <p:nvPr/>
        </p:nvSpPr>
        <p:spPr>
          <a:xfrm>
            <a:off x="25400" y="5842504"/>
            <a:ext cx="9067800" cy="1026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Left figure: https://www.energy.gov/eere/fuelcells/hydrogen-production-electrolysis</a:t>
            </a:r>
          </a:p>
          <a:p>
            <a:pPr algn="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Right figure:  https://www.betterworldsolutions.eu/more-efficient-production-of-hydrogen-is-possible-says-stanford/</a:t>
            </a:r>
          </a:p>
          <a:p>
            <a:pPr algn="ctr">
              <a:spcBef>
                <a:spcPts val="300"/>
              </a:spcBef>
              <a:defRPr sz="5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http://hyperphysics.phy-astr.gsu.edu/hbase/thermo/electrol.html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https://en.wikipedia.org/wiki/Fuel_cell       3) https://www.energy.gov/eere/fuelcells/types-fuel-cells</a:t>
            </a:r>
          </a:p>
        </p:txBody>
      </p:sp>
      <p:pic>
        <p:nvPicPr>
          <p:cNvPr id="3898" name="Individual Fuel Cell.jpg" descr="Individual Fuel Cell.jpg"/>
          <p:cNvPicPr>
            <a:picLocks noChangeAspect="1"/>
          </p:cNvPicPr>
          <p:nvPr/>
        </p:nvPicPr>
        <p:blipFill>
          <a:blip r:embed="rId2"/>
          <a:stretch>
            <a:fillRect/>
          </a:stretch>
        </p:blipFill>
        <p:spPr>
          <a:xfrm>
            <a:off x="465017" y="2438699"/>
            <a:ext cx="3034111" cy="3112997"/>
          </a:xfrm>
          <a:prstGeom prst="rect">
            <a:avLst/>
          </a:prstGeom>
          <a:ln w="12700">
            <a:miter lim="400000"/>
          </a:ln>
        </p:spPr>
      </p:pic>
      <p:pic>
        <p:nvPicPr>
          <p:cNvPr id="3899" name="pem_electrolyzer.png" descr="pem_electrolyzer.png"/>
          <p:cNvPicPr>
            <a:picLocks noChangeAspect="1"/>
          </p:cNvPicPr>
          <p:nvPr/>
        </p:nvPicPr>
        <p:blipFill>
          <a:blip r:embed="rId3"/>
          <a:srcRect l="13026" r="13026"/>
          <a:stretch>
            <a:fillRect/>
          </a:stretch>
        </p:blipFill>
        <p:spPr>
          <a:xfrm>
            <a:off x="5453558" y="2519020"/>
            <a:ext cx="3034243" cy="3079411"/>
          </a:xfrm>
          <a:prstGeom prst="rect">
            <a:avLst/>
          </a:prstGeom>
          <a:ln w="12700">
            <a:miter lim="400000"/>
          </a:ln>
        </p:spPr>
      </p:pic>
      <p:sp>
        <p:nvSpPr>
          <p:cNvPr id="3900" name="Rectangle 3"/>
          <p:cNvSpPr txBox="1"/>
          <p:nvPr/>
        </p:nvSpPr>
        <p:spPr>
          <a:xfrm>
            <a:off x="5286372" y="1298230"/>
            <a:ext cx="3552632" cy="1246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44500" algn="l"/>
                <a:tab pos="1016000" algn="l"/>
                <a:tab pos="1473200" algn="l"/>
                <a:tab pos="1930400" algn="l"/>
                <a:tab pos="2387600" algn="l"/>
              </a:tabLst>
              <a:defRPr sz="1600">
                <a:solidFill>
                  <a:srgbClr val="FFFFFF"/>
                </a:solidFill>
                <a:effectLst>
                  <a:outerShdw blurRad="38100" dist="38100" dir="2700000" rotWithShape="0">
                    <a:srgbClr val="000000"/>
                  </a:outerShdw>
                </a:effectLst>
                <a:latin typeface="+mn-lt"/>
                <a:ea typeface="+mn-ea"/>
                <a:cs typeface="+mn-cs"/>
                <a:sym typeface="Arial"/>
              </a:defRPr>
            </a:pPr>
            <a:r>
              <a:t>Water Electrolysis Cell:</a:t>
            </a:r>
          </a:p>
          <a:p>
            <a:pPr algn="ctr">
              <a:spcBef>
                <a:spcPts val="400"/>
              </a:spcBef>
              <a:tabLst>
                <a:tab pos="444500" algn="l"/>
                <a:tab pos="1016000" algn="l"/>
                <a:tab pos="1473200" algn="l"/>
                <a:tab pos="1930400" algn="l"/>
                <a:tab pos="2387600" algn="l"/>
              </a:tabLst>
              <a:defRPr sz="30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Reactions consuming </a:t>
            </a:r>
            <a:r>
              <a:rPr b="1">
                <a:solidFill>
                  <a:srgbClr val="FBC901"/>
                </a:solidFill>
              </a:rPr>
              <a:t>liquid</a:t>
            </a:r>
            <a:r>
              <a:rPr>
                <a:solidFill>
                  <a:srgbClr val="FBC901"/>
                </a:solidFill>
              </a:rPr>
              <a:t> </a:t>
            </a:r>
            <a:r>
              <a:t>water</a:t>
            </a:r>
          </a:p>
          <a:p>
            <a:pPr algn="ctr">
              <a:spcBef>
                <a:spcPts val="400"/>
              </a:spcBef>
              <a:tabLst>
                <a:tab pos="444500" algn="l"/>
                <a:tab pos="1016000" algn="l"/>
                <a:tab pos="1473200" algn="l"/>
                <a:tab pos="1930400" algn="l"/>
                <a:tab pos="2387600" algn="l"/>
              </a:tabLst>
              <a:defRPr sz="3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and releasing H</a:t>
            </a:r>
            <a:r>
              <a:rPr b="1" baseline="-5999"/>
              <a:t>2</a:t>
            </a:r>
            <a:r>
              <a:t> &amp; O</a:t>
            </a:r>
            <a:r>
              <a:rPr baseline="-5999"/>
              <a:t>2</a:t>
            </a:r>
            <a:r>
              <a:t> </a:t>
            </a:r>
            <a:r>
              <a:rPr b="1">
                <a:solidFill>
                  <a:srgbClr val="FBC901"/>
                </a:solidFill>
              </a:rPr>
              <a:t>gases </a:t>
            </a:r>
            <a:r>
              <a:rPr baseline="31999"/>
              <a:t>1</a:t>
            </a:r>
            <a:r>
              <a:t>  </a:t>
            </a:r>
          </a:p>
        </p:txBody>
      </p:sp>
      <p:sp>
        <p:nvSpPr>
          <p:cNvPr id="3901" name="Rectangle 3"/>
          <p:cNvSpPr txBox="1"/>
          <p:nvPr/>
        </p:nvSpPr>
        <p:spPr>
          <a:xfrm>
            <a:off x="23040" y="1227566"/>
            <a:ext cx="4268247" cy="12468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44500" algn="l"/>
                <a:tab pos="1016000" algn="l"/>
                <a:tab pos="1473200" algn="l"/>
                <a:tab pos="1930400" algn="l"/>
                <a:tab pos="2387600" algn="l"/>
              </a:tabLst>
              <a:defRPr sz="1600">
                <a:solidFill>
                  <a:srgbClr val="FFFFFF"/>
                </a:solidFill>
                <a:effectLst>
                  <a:outerShdw blurRad="38100" dist="38100" dir="2700000" rotWithShape="0">
                    <a:srgbClr val="000000"/>
                  </a:outerShdw>
                </a:effectLst>
                <a:latin typeface="+mn-lt"/>
                <a:ea typeface="+mn-ea"/>
                <a:cs typeface="+mn-cs"/>
                <a:sym typeface="Arial"/>
              </a:defRPr>
            </a:pPr>
            <a:r>
              <a:t>Hydrogen Fuel Cell:</a:t>
            </a:r>
          </a:p>
          <a:p>
            <a:pPr algn="ctr">
              <a:spcBef>
                <a:spcPts val="400"/>
              </a:spcBef>
              <a:tabLst>
                <a:tab pos="444500" algn="l"/>
                <a:tab pos="1016000" algn="l"/>
                <a:tab pos="1473200" algn="l"/>
                <a:tab pos="1930400" algn="l"/>
                <a:tab pos="2387600" algn="l"/>
              </a:tabLst>
              <a:defRPr sz="3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Reactions consuming H</a:t>
            </a:r>
            <a:r>
              <a:rPr b="1" baseline="-5999"/>
              <a:t>2</a:t>
            </a:r>
            <a:r>
              <a:t> and O</a:t>
            </a:r>
            <a:r>
              <a:rPr b="1" baseline="-5999"/>
              <a:t>2</a:t>
            </a:r>
            <a:r>
              <a:rPr b="1"/>
              <a:t> </a:t>
            </a:r>
            <a:r>
              <a:rPr b="1">
                <a:solidFill>
                  <a:srgbClr val="FBC901"/>
                </a:solidFill>
              </a:rPr>
              <a:t>gases</a:t>
            </a:r>
          </a:p>
          <a:p>
            <a:pPr algn="ctr">
              <a:spcBef>
                <a:spcPts val="400"/>
              </a:spcBef>
              <a:tabLst>
                <a:tab pos="444500" algn="l"/>
                <a:tab pos="1016000" algn="l"/>
                <a:tab pos="1473200" algn="l"/>
                <a:tab pos="1930400" algn="l"/>
                <a:tab pos="2387600" algn="l"/>
              </a:tabLst>
              <a:defRPr sz="3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and releasing H</a:t>
            </a:r>
            <a:r>
              <a:rPr b="1" baseline="-5999"/>
              <a:t>2</a:t>
            </a:r>
            <a:r>
              <a:t>O vapor (</a:t>
            </a:r>
            <a:r>
              <a:rPr b="1">
                <a:solidFill>
                  <a:srgbClr val="FBC901"/>
                </a:solidFill>
              </a:rPr>
              <a:t>gas</a:t>
            </a:r>
            <a:r>
              <a:t>) </a:t>
            </a:r>
            <a:r>
              <a:rPr baseline="31999"/>
              <a:t>2, 3</a:t>
            </a:r>
          </a:p>
        </p:txBody>
      </p:sp>
      <p:sp>
        <p:nvSpPr>
          <p:cNvPr id="3902" name="Rectangle 2"/>
          <p:cNvSpPr txBox="1">
            <a:spLocks noGrp="1"/>
          </p:cNvSpPr>
          <p:nvPr>
            <p:ph type="title"/>
          </p:nvPr>
        </p:nvSpPr>
        <p:spPr>
          <a:xfrm>
            <a:off x="3747" y="12700"/>
            <a:ext cx="9136506" cy="533400"/>
          </a:xfrm>
          <a:prstGeom prst="rect">
            <a:avLst/>
          </a:prstGeom>
        </p:spPr>
        <p:txBody>
          <a:bodyPr/>
          <a:lstStyle/>
          <a:p>
            <a:pPr>
              <a:defRPr sz="1900"/>
            </a:pPr>
            <a:r>
              <a:t>REDOX reactions are reversible, suggesting H</a:t>
            </a:r>
            <a:r>
              <a:rPr baseline="-5999"/>
              <a:t>2</a:t>
            </a:r>
            <a:r>
              <a:t> Fuel Cells might be reversible:</a:t>
            </a:r>
          </a:p>
        </p:txBody>
      </p:sp>
      <p:sp>
        <p:nvSpPr>
          <p:cNvPr id="3903" name="Rectangle 3"/>
          <p:cNvSpPr txBox="1">
            <a:spLocks noGrp="1"/>
          </p:cNvSpPr>
          <p:nvPr>
            <p:ph type="body" sz="quarter" idx="1"/>
          </p:nvPr>
        </p:nvSpPr>
        <p:spPr>
          <a:xfrm>
            <a:off x="134759" y="698500"/>
            <a:ext cx="8874482" cy="533400"/>
          </a:xfrm>
          <a:prstGeom prst="rect">
            <a:avLst/>
          </a:prstGeom>
        </p:spPr>
        <p:txBody>
          <a:bodyPr/>
          <a:lstStyle>
            <a:lvl1pPr>
              <a:tabLst>
                <a:tab pos="444500" algn="l"/>
                <a:tab pos="1016000" algn="l"/>
                <a:tab pos="1473200" algn="l"/>
                <a:tab pos="1930400" algn="l"/>
                <a:tab pos="2387600" algn="l"/>
              </a:tabLst>
              <a:defRPr>
                <a:solidFill>
                  <a:srgbClr val="FBC901"/>
                </a:solidFill>
              </a:defRPr>
            </a:lvl1pPr>
          </a:lstStyle>
          <a:p>
            <a:r>
              <a:t>Hydrogen Fuel Cells DO have a process-reversing analog: Water Electrolysis Cells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5" name="Rectangle 2"/>
          <p:cNvSpPr txBox="1">
            <a:spLocks noGrp="1"/>
          </p:cNvSpPr>
          <p:nvPr>
            <p:ph type="title"/>
          </p:nvPr>
        </p:nvSpPr>
        <p:spPr>
          <a:xfrm>
            <a:off x="83221" y="38099"/>
            <a:ext cx="8952158" cy="455149"/>
          </a:xfrm>
          <a:prstGeom prst="rect">
            <a:avLst/>
          </a:prstGeom>
        </p:spPr>
        <p:txBody>
          <a:bodyPr/>
          <a:lstStyle/>
          <a:p>
            <a:r>
              <a:t>For a H</a:t>
            </a:r>
            <a:r>
              <a:rPr b="1" baseline="-5999"/>
              <a:t>2</a:t>
            </a:r>
            <a:r>
              <a:t> Fuel Cell to become reversible, it must be part of a "closed system"</a:t>
            </a:r>
          </a:p>
        </p:txBody>
      </p:sp>
      <p:sp>
        <p:nvSpPr>
          <p:cNvPr id="3906" name="Rectangle 3"/>
          <p:cNvSpPr txBox="1">
            <a:spLocks noGrp="1"/>
          </p:cNvSpPr>
          <p:nvPr>
            <p:ph type="body" sz="half" idx="1"/>
          </p:nvPr>
        </p:nvSpPr>
        <p:spPr>
          <a:xfrm>
            <a:off x="56838" y="581080"/>
            <a:ext cx="9030324" cy="2286308"/>
          </a:xfrm>
          <a:prstGeom prst="rect">
            <a:avLst/>
          </a:prstGeom>
        </p:spPr>
        <p:txBody>
          <a:bodyPr/>
          <a:lstStyle/>
          <a:p>
            <a:pPr>
              <a:tabLst>
                <a:tab pos="444500" algn="l"/>
                <a:tab pos="1016000" algn="l"/>
                <a:tab pos="1473200" algn="l"/>
                <a:tab pos="1930400" algn="l"/>
                <a:tab pos="2387600" algn="l"/>
              </a:tabLst>
            </a:pPr>
            <a:r>
              <a:t>Where no chemicals are allowed to enter or leave,</a:t>
            </a:r>
          </a:p>
          <a:p>
            <a:pPr>
              <a:tabLst>
                <a:tab pos="444500" algn="l"/>
                <a:tab pos="1016000" algn="l"/>
                <a:tab pos="1473200" algn="l"/>
                <a:tab pos="1930400" algn="l"/>
                <a:tab pos="2387600" algn="l"/>
              </a:tabLst>
              <a:defRPr sz="200"/>
            </a:pPr>
            <a:endParaRPr/>
          </a:p>
          <a:p>
            <a:pPr>
              <a:tabLst>
                <a:tab pos="444500" algn="l"/>
                <a:tab pos="1016000" algn="l"/>
                <a:tab pos="1473200" algn="l"/>
                <a:tab pos="1930400" algn="l"/>
                <a:tab pos="2387600" algn="l"/>
              </a:tabLst>
            </a:pPr>
            <a:r>
              <a:t>	and where gases can be transformed into liquids (aided by pumps &amp; compressors)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This yields distinctly </a:t>
            </a:r>
            <a:r>
              <a:rPr b="1">
                <a:solidFill>
                  <a:srgbClr val="FBC901"/>
                </a:solidFill>
              </a:rPr>
              <a:t>non-simple reversible Hydrogen Fuel Cell SYSTEMS</a:t>
            </a:r>
            <a:r>
              <a:rPr b="1"/>
              <a:t>,</a:t>
            </a:r>
          </a:p>
          <a:p>
            <a:pPr>
              <a:tabLst>
                <a:tab pos="444500" algn="l"/>
                <a:tab pos="1016000" algn="l"/>
                <a:tab pos="1473200" algn="l"/>
                <a:tab pos="1930400" algn="l"/>
                <a:tab pos="2387600" algn="l"/>
              </a:tabLst>
              <a:defRPr sz="200"/>
            </a:pPr>
            <a:endParaRPr b="1"/>
          </a:p>
          <a:p>
            <a:pPr>
              <a:tabLst>
                <a:tab pos="444500" algn="l"/>
                <a:tab pos="1016000" algn="l"/>
                <a:tab pos="1473200" algn="l"/>
                <a:tab pos="1930400" algn="l"/>
                <a:tab pos="2387600" algn="l"/>
              </a:tabLst>
            </a:pPr>
            <a:r>
              <a:rPr b="1"/>
              <a:t>	</a:t>
            </a:r>
            <a:r>
              <a:t>generally based upon either Proton Exchange Membrane (PEM) cells, </a:t>
            </a:r>
            <a:r>
              <a:rPr baseline="31999"/>
              <a:t>1, 2</a:t>
            </a:r>
          </a:p>
          <a:p>
            <a:pPr>
              <a:tabLst>
                <a:tab pos="444500" algn="l"/>
                <a:tab pos="1016000" algn="l"/>
                <a:tab pos="1473200" algn="l"/>
                <a:tab pos="1930400" algn="l"/>
                <a:tab pos="2387600" algn="l"/>
              </a:tabLst>
              <a:defRPr sz="300"/>
            </a:pPr>
            <a:endParaRPr baseline="31999"/>
          </a:p>
          <a:p>
            <a:pPr>
              <a:tabLst>
                <a:tab pos="444500" algn="l"/>
                <a:tab pos="1016000" algn="l"/>
                <a:tab pos="1473200" algn="l"/>
                <a:tab pos="1930400" algn="l"/>
                <a:tab pos="2387600" algn="l"/>
              </a:tabLst>
            </a:pPr>
            <a:r>
              <a:t>		or as depicted here, Solid Oxide Cells (SOCs) =&gt; "Re(versible) SOC" </a:t>
            </a:r>
            <a:r>
              <a:rPr baseline="31999"/>
              <a:t>3</a:t>
            </a:r>
          </a:p>
        </p:txBody>
      </p:sp>
      <p:pic>
        <p:nvPicPr>
          <p:cNvPr id="3907" name="schematic.jpg" descr="schematic.jpg"/>
          <p:cNvPicPr>
            <a:picLocks noChangeAspect="1"/>
          </p:cNvPicPr>
          <p:nvPr/>
        </p:nvPicPr>
        <p:blipFill>
          <a:blip r:embed="rId2"/>
          <a:stretch>
            <a:fillRect/>
          </a:stretch>
        </p:blipFill>
        <p:spPr>
          <a:xfrm>
            <a:off x="1924177" y="2802820"/>
            <a:ext cx="5166737" cy="2984089"/>
          </a:xfrm>
          <a:prstGeom prst="rect">
            <a:avLst/>
          </a:prstGeom>
          <a:ln w="12700">
            <a:miter lim="400000"/>
          </a:ln>
        </p:spPr>
      </p:pic>
      <p:sp>
        <p:nvSpPr>
          <p:cNvPr id="3908" name="Rectangle 5"/>
          <p:cNvSpPr txBox="1"/>
          <p:nvPr/>
        </p:nvSpPr>
        <p:spPr>
          <a:xfrm>
            <a:off x="7302500" y="3764820"/>
            <a:ext cx="1625997" cy="1153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from:  https://aes.mines.edu/design-and-analysis-of-reversible-solid-oxide-cells-for-electrical-energy-storage/</a:t>
            </a:r>
          </a:p>
        </p:txBody>
      </p:sp>
      <p:sp>
        <p:nvSpPr>
          <p:cNvPr id="3909" name="Rectangle 3"/>
          <p:cNvSpPr txBox="1"/>
          <p:nvPr/>
        </p:nvSpPr>
        <p:spPr>
          <a:xfrm>
            <a:off x="44138" y="5839566"/>
            <a:ext cx="9030324" cy="4551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a:spcBef>
                <a:spcPts val="400"/>
              </a:spcBef>
              <a:tabLst>
                <a:tab pos="444500" algn="l"/>
                <a:tab pos="1016000" algn="l"/>
                <a:tab pos="1473200" algn="l"/>
                <a:tab pos="1930400" algn="l"/>
                <a:tab pos="2387600" algn="l"/>
              </a:tabLst>
              <a:defRPr b="0" i="1">
                <a:solidFill>
                  <a:srgbClr val="FFFFFF"/>
                </a:solidFill>
                <a:effectLst>
                  <a:outerShdw blurRad="38100" dist="38100" dir="2700000" rotWithShape="0">
                    <a:srgbClr val="000000"/>
                  </a:outerShdw>
                </a:effectLst>
                <a:latin typeface="+mn-lt"/>
                <a:ea typeface="+mn-ea"/>
                <a:cs typeface="+mn-cs"/>
                <a:sym typeface="Arial"/>
              </a:defRPr>
            </a:pPr>
            <a:r>
              <a:t>Imagine how complex the full </a:t>
            </a:r>
            <a:r>
              <a:rPr b="1"/>
              <a:t>non-simplified</a:t>
            </a:r>
            <a:r>
              <a:t> system must be!</a:t>
            </a:r>
          </a:p>
        </p:txBody>
      </p:sp>
      <p:sp>
        <p:nvSpPr>
          <p:cNvPr id="3910" name="Rectangle 5"/>
          <p:cNvSpPr txBox="1"/>
          <p:nvPr/>
        </p:nvSpPr>
        <p:spPr>
          <a:xfrm>
            <a:off x="4750" y="6368320"/>
            <a:ext cx="9109100" cy="48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hhttps://en.wikipedia.org/wiki/Regenerative_fuel_cell           2) https://www.altenergy.org/renewables/regenerative-fuel-cells.html</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https://www.electrochem.org/dl/interface/wtr/wtr13/wtr13_p055_062.pdf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2" name="Rectangle 2"/>
          <p:cNvSpPr txBox="1">
            <a:spLocks noGrp="1"/>
          </p:cNvSpPr>
          <p:nvPr>
            <p:ph type="title"/>
          </p:nvPr>
        </p:nvSpPr>
        <p:spPr>
          <a:xfrm>
            <a:off x="-46931" y="38099"/>
            <a:ext cx="9237862" cy="455149"/>
          </a:xfrm>
          <a:prstGeom prst="rect">
            <a:avLst/>
          </a:prstGeom>
        </p:spPr>
        <p:txBody>
          <a:bodyPr/>
          <a:lstStyle/>
          <a:p>
            <a:pPr>
              <a:defRPr sz="1800"/>
            </a:pPr>
            <a:r>
              <a:t>Further, to operate in both modes, </a:t>
            </a:r>
            <a:r>
              <a:rPr b="1"/>
              <a:t>atomic structures</a:t>
            </a:r>
            <a:r>
              <a:t> must also be very complex:</a:t>
            </a:r>
          </a:p>
        </p:txBody>
      </p:sp>
      <p:sp>
        <p:nvSpPr>
          <p:cNvPr id="3913" name="Rectangle 5"/>
          <p:cNvSpPr txBox="1"/>
          <p:nvPr/>
        </p:nvSpPr>
        <p:spPr>
          <a:xfrm>
            <a:off x="20389" y="6558820"/>
            <a:ext cx="910322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Green labels added to:: https://aes.mines.edu/design-and-analysis-of-reversible-solid-oxide-cells-for-electrical-energy-storage/ </a:t>
            </a:r>
          </a:p>
        </p:txBody>
      </p:sp>
      <p:grpSp>
        <p:nvGrpSpPr>
          <p:cNvPr id="3917" name="Group"/>
          <p:cNvGrpSpPr/>
          <p:nvPr/>
        </p:nvGrpSpPr>
        <p:grpSpPr>
          <a:xfrm>
            <a:off x="2032299" y="798900"/>
            <a:ext cx="5257501" cy="4904385"/>
            <a:chOff x="0" y="0"/>
            <a:chExt cx="5257500" cy="4904384"/>
          </a:xfrm>
        </p:grpSpPr>
        <p:pic>
          <p:nvPicPr>
            <p:cNvPr id="3914" name="Image" descr="Image"/>
            <p:cNvPicPr>
              <a:picLocks noChangeAspect="1"/>
            </p:cNvPicPr>
            <p:nvPr/>
          </p:nvPicPr>
          <p:blipFill>
            <a:blip r:embed="rId2"/>
            <a:stretch>
              <a:fillRect/>
            </a:stretch>
          </p:blipFill>
          <p:spPr>
            <a:xfrm>
              <a:off x="0" y="0"/>
              <a:ext cx="5257501" cy="4904385"/>
            </a:xfrm>
            <a:prstGeom prst="rect">
              <a:avLst/>
            </a:prstGeom>
            <a:ln w="12700" cap="flat">
              <a:noFill/>
              <a:miter lim="400000"/>
            </a:ln>
            <a:effectLst/>
          </p:spPr>
        </p:pic>
        <p:sp>
          <p:nvSpPr>
            <p:cNvPr id="3915" name="Rectangle 3"/>
            <p:cNvSpPr txBox="1"/>
            <p:nvPr/>
          </p:nvSpPr>
          <p:spPr>
            <a:xfrm>
              <a:off x="271753" y="106748"/>
              <a:ext cx="2973271" cy="28482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defTabSz="374904">
                <a:defRPr sz="1230">
                  <a:solidFill>
                    <a:srgbClr val="2BAD81"/>
                  </a:solidFill>
                  <a:latin typeface="+mj-lt"/>
                  <a:ea typeface="+mj-ea"/>
                  <a:cs typeface="+mj-cs"/>
                  <a:sym typeface="Helvetica"/>
                </a:defRPr>
              </a:lvl1pPr>
            </a:lstStyle>
            <a:p>
              <a:r>
                <a:t>Solid Oxide Fuel Cell (SOFC) Mode</a:t>
              </a:r>
            </a:p>
          </p:txBody>
        </p:sp>
        <p:sp>
          <p:nvSpPr>
            <p:cNvPr id="3916" name="Rectangle 3"/>
            <p:cNvSpPr txBox="1"/>
            <p:nvPr/>
          </p:nvSpPr>
          <p:spPr>
            <a:xfrm>
              <a:off x="110303" y="2424187"/>
              <a:ext cx="3445073" cy="28482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defTabSz="374904">
                <a:defRPr sz="1230">
                  <a:solidFill>
                    <a:srgbClr val="2BAD81"/>
                  </a:solidFill>
                  <a:latin typeface="+mj-lt"/>
                  <a:ea typeface="+mj-ea"/>
                  <a:cs typeface="+mj-cs"/>
                  <a:sym typeface="Helvetica"/>
                </a:defRPr>
              </a:lvl1pPr>
            </a:lstStyle>
            <a:p>
              <a:r>
                <a:t>Solid Oxide Electrolysis Cell (SOEC) Mode</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9" name="Rectangle 5"/>
          <p:cNvSpPr txBox="1"/>
          <p:nvPr/>
        </p:nvSpPr>
        <p:spPr>
          <a:xfrm>
            <a:off x="304800" y="63810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https://www.nrel.gov/docs/fy09osti/44313.pdf       2) https://www.dreamstime.com/tesla-battery-lithium-ion-cells-pack-human-hand-st-petersburg-russia-november-close-up-holds-one-cylindrical-logo-image105208002</a:t>
            </a:r>
          </a:p>
        </p:txBody>
      </p:sp>
      <p:sp>
        <p:nvSpPr>
          <p:cNvPr id="3920" name="Rectangle 2"/>
          <p:cNvSpPr txBox="1">
            <a:spLocks noGrp="1"/>
          </p:cNvSpPr>
          <p:nvPr>
            <p:ph type="title"/>
          </p:nvPr>
        </p:nvSpPr>
        <p:spPr>
          <a:xfrm>
            <a:off x="-41289" y="-5175"/>
            <a:ext cx="9226578" cy="533401"/>
          </a:xfrm>
          <a:prstGeom prst="rect">
            <a:avLst/>
          </a:prstGeom>
        </p:spPr>
        <p:txBody>
          <a:bodyPr/>
          <a:lstStyle/>
          <a:p>
            <a:pPr>
              <a:defRPr sz="2000" i="1">
                <a:latin typeface="+mn-lt"/>
                <a:ea typeface="+mn-ea"/>
                <a:cs typeface="+mn-cs"/>
                <a:sym typeface="Arial"/>
              </a:defRPr>
            </a:pPr>
            <a:r>
              <a:t>The above could yield a </a:t>
            </a:r>
            <a:r>
              <a:rPr b="1"/>
              <a:t>Fuel Cell-based Reversible Energy Storage System:</a:t>
            </a:r>
          </a:p>
        </p:txBody>
      </p:sp>
      <p:sp>
        <p:nvSpPr>
          <p:cNvPr id="3921" name="Rectangle 3"/>
          <p:cNvSpPr txBox="1"/>
          <p:nvPr/>
        </p:nvSpPr>
        <p:spPr>
          <a:xfrm>
            <a:off x="58503" y="2845971"/>
            <a:ext cx="9026994"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tabLst>
                <a:tab pos="469900" algn="l"/>
                <a:tab pos="927100" algn="l"/>
              </a:tabLst>
              <a:defRPr b="0">
                <a:solidFill>
                  <a:srgbClr val="FFFFFF"/>
                </a:solidFill>
                <a:effectLst>
                  <a:outerShdw blurRad="38100" dist="38100" dir="2700000" rotWithShape="0">
                    <a:srgbClr val="000000"/>
                  </a:outerShdw>
                </a:effectLst>
                <a:latin typeface="+mn-lt"/>
                <a:ea typeface="+mn-ea"/>
                <a:cs typeface="+mn-cs"/>
                <a:sym typeface="Arial"/>
              </a:defRPr>
            </a:pPr>
            <a:r>
              <a:t>Versus a compact example of a </a:t>
            </a:r>
            <a:r>
              <a:rPr b="1"/>
              <a:t>Battery-based Reversible Energy Storage System: </a:t>
            </a:r>
            <a:r>
              <a:rPr baseline="31999"/>
              <a:t>2</a:t>
            </a:r>
          </a:p>
        </p:txBody>
      </p:sp>
      <p:pic>
        <p:nvPicPr>
          <p:cNvPr id="3922" name="Image" descr="Image"/>
          <p:cNvPicPr>
            <a:picLocks noChangeAspect="1"/>
          </p:cNvPicPr>
          <p:nvPr/>
        </p:nvPicPr>
        <p:blipFill>
          <a:blip r:embed="rId2"/>
          <a:srcRect r="1468"/>
          <a:stretch>
            <a:fillRect/>
          </a:stretch>
        </p:blipFill>
        <p:spPr>
          <a:xfrm>
            <a:off x="3304381" y="987838"/>
            <a:ext cx="2279338" cy="1730157"/>
          </a:xfrm>
          <a:prstGeom prst="rect">
            <a:avLst/>
          </a:prstGeom>
          <a:ln w="12700">
            <a:miter lim="400000"/>
          </a:ln>
        </p:spPr>
      </p:pic>
      <p:sp>
        <p:nvSpPr>
          <p:cNvPr id="3923" name="Rectangle 3"/>
          <p:cNvSpPr txBox="1"/>
          <p:nvPr/>
        </p:nvSpPr>
        <p:spPr>
          <a:xfrm>
            <a:off x="71203" y="550951"/>
            <a:ext cx="8694862"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tabLst>
                <a:tab pos="469900" algn="l"/>
                <a:tab pos="927100" algn="l"/>
              </a:tabLst>
              <a:defRPr b="0">
                <a:solidFill>
                  <a:srgbClr val="FFFFFF"/>
                </a:solidFill>
                <a:effectLst>
                  <a:outerShdw blurRad="38100" dist="38100" dir="2700000" rotWithShape="0">
                    <a:srgbClr val="000000"/>
                  </a:outerShdw>
                </a:effectLst>
                <a:latin typeface="+mn-lt"/>
                <a:ea typeface="+mn-ea"/>
                <a:cs typeface="+mn-cs"/>
                <a:sym typeface="Arial"/>
              </a:defRPr>
            </a:pPr>
            <a:r>
              <a:t>A compact example was pictured in a U.S. National Renewable Energy Lab report: </a:t>
            </a:r>
            <a:r>
              <a:rPr baseline="31999"/>
              <a:t>1</a:t>
            </a:r>
          </a:p>
        </p:txBody>
      </p:sp>
      <p:pic>
        <p:nvPicPr>
          <p:cNvPr id="3924" name="iu.jpg" descr="iu.jpg"/>
          <p:cNvPicPr>
            <a:picLocks noChangeAspect="1"/>
          </p:cNvPicPr>
          <p:nvPr/>
        </p:nvPicPr>
        <p:blipFill>
          <a:blip r:embed="rId3"/>
          <a:stretch>
            <a:fillRect/>
          </a:stretch>
        </p:blipFill>
        <p:spPr>
          <a:xfrm>
            <a:off x="3537205" y="3291165"/>
            <a:ext cx="1889858" cy="1255918"/>
          </a:xfrm>
          <a:prstGeom prst="rect">
            <a:avLst/>
          </a:prstGeom>
          <a:ln w="12700">
            <a:miter lim="400000"/>
          </a:ln>
        </p:spPr>
      </p:pic>
      <p:sp>
        <p:nvSpPr>
          <p:cNvPr id="3925" name="Rectangle 3"/>
          <p:cNvSpPr txBox="1"/>
          <p:nvPr/>
        </p:nvSpPr>
        <p:spPr>
          <a:xfrm>
            <a:off x="58503" y="4764137"/>
            <a:ext cx="9026994" cy="1255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tabLst>
                <a:tab pos="469900" algn="l"/>
                <a:tab pos="927100" algn="l"/>
              </a:tabLst>
              <a:defRPr b="0">
                <a:solidFill>
                  <a:srgbClr val="FFFFFF"/>
                </a:solidFill>
                <a:effectLst>
                  <a:outerShdw blurRad="38100" dist="38100" dir="2700000" rotWithShape="0">
                    <a:srgbClr val="000000"/>
                  </a:outerShdw>
                </a:effectLst>
                <a:latin typeface="+mn-lt"/>
                <a:ea typeface="+mn-ea"/>
                <a:cs typeface="+mn-cs"/>
                <a:sym typeface="Arial"/>
              </a:defRPr>
            </a:pPr>
            <a:r>
              <a:t>Such Fuel Cell Storage Systems might, someday, provide critical Grid energy storage</a:t>
            </a:r>
          </a:p>
          <a:p>
            <a:pPr>
              <a:spcBef>
                <a:spcPts val="400"/>
              </a:spcBef>
              <a:tabLst>
                <a:tab pos="469900" algn="l"/>
                <a:tab pos="9271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27100" algn="l"/>
              </a:tabLst>
              <a:defRPr b="0">
                <a:solidFill>
                  <a:srgbClr val="FFFFFF"/>
                </a:solidFill>
                <a:effectLst>
                  <a:outerShdw blurRad="38100" dist="38100" dir="2700000" rotWithShape="0">
                    <a:srgbClr val="000000"/>
                  </a:outerShdw>
                </a:effectLst>
                <a:latin typeface="+mn-lt"/>
                <a:ea typeface="+mn-ea"/>
                <a:cs typeface="+mn-cs"/>
                <a:sym typeface="Arial"/>
              </a:defRPr>
            </a:pPr>
            <a:r>
              <a:t>	But home use for storage of rooftop solar cell energy seems unlikely</a:t>
            </a:r>
          </a:p>
          <a:p>
            <a:pPr>
              <a:spcBef>
                <a:spcPts val="400"/>
              </a:spcBef>
              <a:tabLst>
                <a:tab pos="469900" algn="l"/>
                <a:tab pos="9271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69900" algn="l"/>
                <a:tab pos="927100" algn="l"/>
              </a:tabLst>
              <a:defRPr b="0">
                <a:solidFill>
                  <a:srgbClr val="FFFFFF"/>
                </a:solidFill>
                <a:effectLst>
                  <a:outerShdw blurRad="38100" dist="38100" dir="2700000" rotWithShape="0">
                    <a:srgbClr val="000000"/>
                  </a:outerShdw>
                </a:effectLst>
                <a:latin typeface="+mn-lt"/>
                <a:ea typeface="+mn-ea"/>
                <a:cs typeface="+mn-cs"/>
                <a:sym typeface="Arial"/>
              </a:defRPr>
            </a:pPr>
            <a:r>
              <a:t>		And vehicle use for regenerative braking energy storage exceedingly unlikely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7" name="Rectangle 2"/>
          <p:cNvSpPr txBox="1">
            <a:spLocks noGrp="1"/>
          </p:cNvSpPr>
          <p:nvPr>
            <p:ph type="title"/>
          </p:nvPr>
        </p:nvSpPr>
        <p:spPr>
          <a:xfrm>
            <a:off x="158295" y="76200"/>
            <a:ext cx="8827410" cy="533400"/>
          </a:xfrm>
          <a:prstGeom prst="rect">
            <a:avLst/>
          </a:prstGeom>
        </p:spPr>
        <p:txBody>
          <a:bodyPr/>
          <a:lstStyle/>
          <a:p>
            <a:pPr>
              <a:defRPr sz="2000" i="1">
                <a:latin typeface="+mn-lt"/>
                <a:ea typeface="+mn-ea"/>
                <a:cs typeface="+mn-cs"/>
                <a:sym typeface="Arial"/>
              </a:defRPr>
            </a:pPr>
            <a:r>
              <a:t>So let's return to simple / non-system / non-reversible H</a:t>
            </a:r>
            <a:r>
              <a:rPr baseline="-5999"/>
              <a:t>2</a:t>
            </a:r>
            <a:r>
              <a:t> Fuel cells: </a:t>
            </a:r>
          </a:p>
        </p:txBody>
      </p:sp>
      <p:sp>
        <p:nvSpPr>
          <p:cNvPr id="3928" name="Rectangle 3"/>
          <p:cNvSpPr txBox="1"/>
          <p:nvPr/>
        </p:nvSpPr>
        <p:spPr>
          <a:xfrm>
            <a:off x="165100" y="708336"/>
            <a:ext cx="8956646" cy="6076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tabLst>
                <a:tab pos="469900" algn="l"/>
                <a:tab pos="927100" algn="l"/>
                <a:tab pos="1384300" algn="l"/>
                <a:tab pos="1841500" algn="l"/>
              </a:tabLst>
              <a:defRPr b="0">
                <a:solidFill>
                  <a:srgbClr val="FFFFFF"/>
                </a:solidFill>
                <a:effectLst>
                  <a:outerShdw blurRad="38100" dist="38100" dir="2700000" rotWithShape="0">
                    <a:srgbClr val="000000"/>
                  </a:outerShdw>
                </a:effectLst>
              </a:defRPr>
            </a:pPr>
            <a:r>
              <a:t>And compare* simple H</a:t>
            </a:r>
            <a:r>
              <a:rPr baseline="-5999"/>
              <a:t>2</a:t>
            </a:r>
            <a:r>
              <a:t> fuel cells with simple batteries</a:t>
            </a:r>
          </a:p>
          <a:p>
            <a:pPr>
              <a:spcBef>
                <a:spcPts val="400"/>
              </a:spcBef>
              <a:tabLst>
                <a:tab pos="469900" algn="l"/>
                <a:tab pos="927100" algn="l"/>
                <a:tab pos="1384300" algn="l"/>
                <a:tab pos="1841500" algn="l"/>
              </a:tabLst>
              <a:defRPr sz="500" b="0">
                <a:solidFill>
                  <a:srgbClr val="FFFFFF"/>
                </a:solidFill>
                <a:effectLst>
                  <a:outerShdw blurRad="38100" dist="38100" dir="2700000" rotWithShape="0">
                    <a:srgbClr val="000000"/>
                  </a:outerShdw>
                </a:effectLst>
              </a:defRPr>
            </a:pPr>
            <a:endParaRPr/>
          </a:p>
          <a:p>
            <a:pPr>
              <a:spcBef>
                <a:spcPts val="400"/>
              </a:spcBef>
              <a:tabLst>
                <a:tab pos="469900" algn="l"/>
                <a:tab pos="927100" algn="l"/>
                <a:tab pos="1384300" algn="l"/>
                <a:tab pos="1841500" algn="l"/>
              </a:tabLst>
              <a:defRPr b="0">
                <a:solidFill>
                  <a:srgbClr val="FFFFFF"/>
                </a:solidFill>
                <a:effectLst>
                  <a:outerShdw blurRad="38100" dist="38100" dir="2700000" rotWithShape="0">
                    <a:srgbClr val="000000"/>
                  </a:outerShdw>
                </a:effectLst>
              </a:defRPr>
            </a:pPr>
            <a:r>
              <a:t>	as potential compact and green energy sources </a:t>
            </a:r>
          </a:p>
          <a:p>
            <a:pPr>
              <a:spcBef>
                <a:spcPts val="400"/>
              </a:spcBef>
              <a:tabLst>
                <a:tab pos="469900" algn="l"/>
                <a:tab pos="927100" algn="l"/>
                <a:tab pos="1384300" algn="l"/>
                <a:tab pos="1841500" algn="l"/>
              </a:tabLst>
              <a:defRPr sz="500" b="0">
                <a:solidFill>
                  <a:srgbClr val="FFFFFF"/>
                </a:solidFill>
                <a:effectLst>
                  <a:outerShdw blurRad="38100" dist="38100" dir="2700000" rotWithShape="0">
                    <a:srgbClr val="000000"/>
                  </a:outerShdw>
                </a:effectLst>
              </a:defRPr>
            </a:pPr>
            <a:endParaRPr/>
          </a:p>
          <a:p>
            <a:pPr>
              <a:spcBef>
                <a:spcPts val="400"/>
              </a:spcBef>
              <a:tabLst>
                <a:tab pos="469900" algn="l"/>
                <a:tab pos="927100" algn="l"/>
                <a:tab pos="1384300" algn="l"/>
                <a:tab pos="1841500" algn="l"/>
              </a:tabLst>
              <a:defRPr b="0">
                <a:solidFill>
                  <a:srgbClr val="FFFFFF"/>
                </a:solidFill>
                <a:effectLst>
                  <a:outerShdw blurRad="38100" dist="38100" dir="2700000" rotWithShape="0">
                    <a:srgbClr val="000000"/>
                  </a:outerShdw>
                </a:effectLst>
              </a:defRPr>
            </a:pPr>
            <a:r>
              <a:t>		to propel our our cars, trucks and possibly even airplanes </a:t>
            </a:r>
          </a:p>
          <a:p>
            <a:pPr>
              <a:spcBef>
                <a:spcPts val="400"/>
              </a:spcBef>
              <a:tabLst>
                <a:tab pos="469900" algn="l"/>
                <a:tab pos="927100" algn="l"/>
                <a:tab pos="1384300" algn="l"/>
                <a:tab pos="1841500" algn="l"/>
              </a:tabLst>
              <a:defRPr sz="500" b="0">
                <a:solidFill>
                  <a:srgbClr val="FFFFFF"/>
                </a:solidFill>
                <a:effectLst>
                  <a:outerShdw blurRad="38100" dist="38100" dir="2700000" rotWithShape="0">
                    <a:srgbClr val="000000"/>
                  </a:outerShdw>
                </a:effectLst>
              </a:defRPr>
            </a:pPr>
            <a:endParaRPr/>
          </a:p>
          <a:p>
            <a:pPr>
              <a:spcBef>
                <a:spcPts val="400"/>
              </a:spcBef>
              <a:tabLst>
                <a:tab pos="469900" algn="l"/>
                <a:tab pos="927100" algn="l"/>
                <a:tab pos="1384300" algn="l"/>
                <a:tab pos="1841500" algn="l"/>
              </a:tabLst>
              <a:defRPr b="0">
                <a:solidFill>
                  <a:srgbClr val="FFFFFF"/>
                </a:solidFill>
                <a:effectLst>
                  <a:outerShdw blurRad="38100" dist="38100" dir="2700000" rotWithShape="0">
                    <a:srgbClr val="000000"/>
                  </a:outerShdw>
                </a:effectLst>
              </a:defRPr>
            </a:pPr>
            <a:r>
              <a:t>			* For a less quick / deeper comparison, see my note sets:</a:t>
            </a:r>
          </a:p>
          <a:p>
            <a:pPr>
              <a:spcBef>
                <a:spcPts val="400"/>
              </a:spcBef>
              <a:tabLst>
                <a:tab pos="469900" algn="l"/>
                <a:tab pos="927100" algn="l"/>
                <a:tab pos="1384300" algn="l"/>
                <a:tab pos="1841500" algn="l"/>
              </a:tabLst>
              <a:defRPr sz="600" b="0">
                <a:solidFill>
                  <a:srgbClr val="FFFFFF"/>
                </a:solidFill>
                <a:effectLst>
                  <a:outerShdw blurRad="38100" dist="38100" dir="2700000" rotWithShape="0">
                    <a:srgbClr val="000000"/>
                  </a:outerShdw>
                </a:effectLst>
              </a:defRPr>
            </a:pPr>
            <a:endParaRPr/>
          </a:p>
          <a:p>
            <a:pPr lvl="2">
              <a:spcBef>
                <a:spcPts val="400"/>
              </a:spcBef>
              <a:tabLst>
                <a:tab pos="469900" algn="l"/>
                <a:tab pos="927100" algn="l"/>
                <a:tab pos="1384300" algn="l"/>
                <a:tab pos="1841500" algn="l"/>
              </a:tabLst>
              <a:defRPr b="0">
                <a:solidFill>
                  <a:srgbClr val="FFFFFF"/>
                </a:solidFill>
                <a:effectLst>
                  <a:outerShdw blurRad="38100" dist="38100" dir="2700000" rotWithShape="0">
                    <a:srgbClr val="000000"/>
                  </a:outerShdw>
                </a:effectLst>
              </a:defRPr>
            </a:pPr>
            <a:r>
              <a:t>			</a:t>
            </a:r>
            <a:r>
              <a:rPr b="1"/>
              <a:t>Energy Consumption in Transportation</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 </a:t>
            </a:r>
            <a:r>
              <a:t>/ </a:t>
            </a:r>
            <a:r>
              <a:rPr u="sng">
                <a:solidFill>
                  <a:srgbClr val="00CCFF"/>
                </a:solidFill>
                <a:uFill>
                  <a:solidFill>
                    <a:srgbClr val="00CCFF"/>
                  </a:solidFill>
                </a:uFill>
                <a:hlinkClick r:id="rId4"/>
              </a:rPr>
              <a:t>key</a:t>
            </a:r>
            <a:r>
              <a:t>)</a:t>
            </a:r>
          </a:p>
          <a:p>
            <a:pPr lvl="1">
              <a:spcBef>
                <a:spcPts val="400"/>
              </a:spcBef>
              <a:tabLst>
                <a:tab pos="469900" algn="l"/>
                <a:tab pos="927100" algn="l"/>
                <a:tab pos="1384300" algn="l"/>
                <a:tab pos="1841500" algn="l"/>
              </a:tabLst>
              <a:defRPr sz="600" b="0">
                <a:solidFill>
                  <a:srgbClr val="FFFFFF"/>
                </a:solidFill>
                <a:effectLst>
                  <a:outerShdw blurRad="38100" dist="38100" dir="2700000" rotWithShape="0">
                    <a:srgbClr val="000000"/>
                  </a:outerShdw>
                </a:effectLst>
              </a:defRPr>
            </a:pPr>
            <a:endParaRPr/>
          </a:p>
          <a:p>
            <a:pPr lvl="2">
              <a:spcBef>
                <a:spcPts val="400"/>
              </a:spcBef>
              <a:tabLst>
                <a:tab pos="469900" algn="l"/>
                <a:tab pos="927100" algn="l"/>
                <a:tab pos="1384300" algn="l"/>
                <a:tab pos="1841500" algn="l"/>
              </a:tabLst>
              <a:defRPr b="0">
                <a:solidFill>
                  <a:srgbClr val="FFFFFF"/>
                </a:solidFill>
                <a:effectLst>
                  <a:outerShdw blurRad="38100" dist="38100" dir="2700000" rotWithShape="0">
                    <a:srgbClr val="000000"/>
                  </a:outerShdw>
                </a:effectLst>
              </a:defRPr>
            </a:pPr>
            <a:r>
              <a:t>			</a:t>
            </a:r>
            <a:r>
              <a:rPr b="1"/>
              <a:t>Green(er) Cars &amp; Trucks</a:t>
            </a:r>
            <a:r>
              <a:t> (</a:t>
            </a:r>
            <a:r>
              <a:rPr u="sng">
                <a:solidFill>
                  <a:srgbClr val="00CCFF"/>
                </a:solidFill>
                <a:uFill>
                  <a:solidFill>
                    <a:srgbClr val="00CCFF"/>
                  </a:solidFill>
                </a:uFill>
                <a:hlinkClick r:id="rId5"/>
              </a:rPr>
              <a:t>pptx</a:t>
            </a:r>
            <a:r>
              <a:t> / </a:t>
            </a:r>
            <a:r>
              <a:rPr u="sng">
                <a:solidFill>
                  <a:srgbClr val="00CCFF"/>
                </a:solidFill>
                <a:uFill>
                  <a:solidFill>
                    <a:srgbClr val="00CCFF"/>
                  </a:solidFill>
                </a:uFill>
                <a:hlinkClick r:id="rId6"/>
              </a:rPr>
              <a:t>pdf</a:t>
            </a:r>
            <a:r>
              <a:t> / </a:t>
            </a:r>
            <a:r>
              <a:rPr u="sng">
                <a:solidFill>
                  <a:srgbClr val="00CCFF"/>
                </a:solidFill>
                <a:uFill>
                  <a:solidFill>
                    <a:srgbClr val="00CCFF"/>
                  </a:solidFill>
                </a:uFill>
                <a:hlinkClick r:id="rId7"/>
              </a:rPr>
              <a:t>key</a:t>
            </a:r>
            <a:r>
              <a:t>)</a:t>
            </a:r>
          </a:p>
          <a:p>
            <a:pPr algn="ctr">
              <a:spcBef>
                <a:spcPts val="400"/>
              </a:spcBef>
              <a:tabLst>
                <a:tab pos="444500" algn="l"/>
                <a:tab pos="914400" algn="l"/>
                <a:tab pos="1371600" algn="l"/>
                <a:tab pos="1828800" algn="l"/>
                <a:tab pos="2286000" algn="l"/>
              </a:tabLst>
              <a:defRPr>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14400" algn="l"/>
                <a:tab pos="1371600" algn="l"/>
                <a:tab pos="1828800" algn="l"/>
                <a:tab pos="2286000" algn="l"/>
              </a:tabLst>
              <a:defRPr>
                <a:solidFill>
                  <a:srgbClr val="FBC901"/>
                </a:solidFill>
                <a:effectLst>
                  <a:outerShdw blurRad="38100" dist="38100" dir="2700000" rotWithShape="0">
                    <a:srgbClr val="000000"/>
                  </a:outerShdw>
                </a:effectLst>
                <a:latin typeface="+mn-lt"/>
                <a:ea typeface="+mn-ea"/>
                <a:cs typeface="+mn-cs"/>
                <a:sym typeface="Arial"/>
              </a:defRPr>
            </a:pPr>
            <a:r>
              <a:t>H</a:t>
            </a:r>
            <a:r>
              <a:rPr baseline="-5999"/>
              <a:t>2</a:t>
            </a:r>
            <a:r>
              <a:t> Fuel Cell Pros:</a:t>
            </a:r>
          </a:p>
          <a:p>
            <a:pPr>
              <a:spcBef>
                <a:spcPts val="400"/>
              </a:spcBef>
              <a:tabLst>
                <a:tab pos="4445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1) </a:t>
            </a:r>
            <a:r>
              <a:rPr>
                <a:solidFill>
                  <a:srgbClr val="FBC901"/>
                </a:solidFill>
              </a:rPr>
              <a:t>H</a:t>
            </a:r>
            <a:r>
              <a:rPr baseline="-5999">
                <a:solidFill>
                  <a:srgbClr val="FBC901"/>
                </a:solidFill>
              </a:rPr>
              <a:t>2</a:t>
            </a:r>
            <a:r>
              <a:rPr>
                <a:solidFill>
                  <a:srgbClr val="FBC901"/>
                </a:solidFill>
              </a:rPr>
              <a:t> can be pumped into tanks in mere minutes vs. hours needed to charge batteries</a:t>
            </a:r>
          </a:p>
          <a:p>
            <a:pPr>
              <a:spcBef>
                <a:spcPts val="400"/>
              </a:spcBef>
              <a:tabLst>
                <a:tab pos="4445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BC901"/>
              </a:solidFill>
            </a:endParaRPr>
          </a:p>
          <a:p>
            <a:pPr>
              <a:spcBef>
                <a:spcPts val="400"/>
              </a:spcBef>
              <a:tabLst>
                <a:tab pos="4445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Making quick stop (hydrogen) gas stations possible, while leaving  </a:t>
            </a:r>
          </a:p>
          <a:p>
            <a:pPr>
              <a:spcBef>
                <a:spcPts val="400"/>
              </a:spcBef>
              <a:tabLst>
                <a:tab pos="4445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battery powered cars &amp; trucks charging overnight in garages &amp; parking lots</a:t>
            </a:r>
          </a:p>
          <a:p>
            <a:pPr>
              <a:spcBef>
                <a:spcPts val="400"/>
              </a:spcBef>
              <a:tabLst>
                <a:tab pos="444500" algn="l"/>
                <a:tab pos="914400" algn="l"/>
                <a:tab pos="1371600" algn="l"/>
                <a:tab pos="1828800" algn="l"/>
                <a:tab pos="22860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2) </a:t>
            </a:r>
            <a:r>
              <a:rPr>
                <a:solidFill>
                  <a:srgbClr val="FBC901"/>
                </a:solidFill>
              </a:rPr>
              <a:t>It's claimed hydrogen fuel cells + tanks might be substantially lighter than batteries</a:t>
            </a:r>
          </a:p>
          <a:p>
            <a:pPr>
              <a:spcBef>
                <a:spcPts val="400"/>
              </a:spcBef>
              <a:tabLst>
                <a:tab pos="4445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BC901"/>
              </a:solidFill>
            </a:endParaRPr>
          </a:p>
          <a:p>
            <a:pPr>
              <a:spcBef>
                <a:spcPts val="400"/>
              </a:spcBef>
              <a:tabLst>
                <a:tab pos="4445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Reducing the kinetic energy (1/2 mv</a:t>
            </a:r>
            <a:r>
              <a:rPr baseline="31999"/>
              <a:t>2</a:t>
            </a:r>
            <a:r>
              <a:t>) needed to propel fuel cell powered vehicles</a:t>
            </a:r>
          </a:p>
          <a:p>
            <a:pPr lvl="2">
              <a:spcBef>
                <a:spcPts val="400"/>
              </a:spcBef>
              <a:tabLst>
                <a:tab pos="4445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0" name="Rectangle 2"/>
          <p:cNvSpPr txBox="1">
            <a:spLocks noGrp="1"/>
          </p:cNvSpPr>
          <p:nvPr>
            <p:ph type="title"/>
          </p:nvPr>
        </p:nvSpPr>
        <p:spPr>
          <a:xfrm>
            <a:off x="93281" y="0"/>
            <a:ext cx="8957438" cy="533400"/>
          </a:xfrm>
          <a:prstGeom prst="rect">
            <a:avLst/>
          </a:prstGeom>
        </p:spPr>
        <p:txBody>
          <a:bodyPr/>
          <a:lstStyle/>
          <a:p>
            <a:r>
              <a:rPr dirty="0"/>
              <a:t>Weight claims are based </a:t>
            </a:r>
            <a:r>
              <a:rPr lang="en-US" dirty="0"/>
              <a:t>on </a:t>
            </a:r>
            <a:r>
              <a:rPr dirty="0"/>
              <a:t>hydrogen's energy density per mass</a:t>
            </a:r>
          </a:p>
        </p:txBody>
      </p:sp>
      <p:sp>
        <p:nvSpPr>
          <p:cNvPr id="3931" name="Rectangle 2"/>
          <p:cNvSpPr txBox="1"/>
          <p:nvPr/>
        </p:nvSpPr>
        <p:spPr>
          <a:xfrm>
            <a:off x="93281" y="584200"/>
            <a:ext cx="8957438" cy="1218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lnSpcReduction="10000"/>
          </a:bodyPr>
          <a:lstStyle/>
          <a:p>
            <a:pPr>
              <a:spcBef>
                <a:spcPts val="300"/>
              </a:spcBef>
              <a:tabLst>
                <a:tab pos="4318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Which was detailed in the left half of my earlier table:</a:t>
            </a:r>
          </a:p>
          <a:p>
            <a:pPr>
              <a:spcBef>
                <a:spcPts val="300"/>
              </a:spcBef>
              <a:tabLst>
                <a:tab pos="4318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300"/>
              </a:spcBef>
              <a:tabLst>
                <a:tab pos="4318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	H</a:t>
            </a:r>
            <a:r>
              <a:rPr baseline="-5999" dirty="0"/>
              <a:t>2</a:t>
            </a:r>
            <a:r>
              <a:rPr dirty="0"/>
              <a:t> packs </a:t>
            </a:r>
            <a:r>
              <a:rPr b="1" i="1" dirty="0">
                <a:solidFill>
                  <a:srgbClr val="FBC901"/>
                </a:solidFill>
              </a:rPr>
              <a:t>3 times</a:t>
            </a:r>
            <a:r>
              <a:rPr dirty="0"/>
              <a:t> the energy per mass as gasoline</a:t>
            </a:r>
          </a:p>
          <a:p>
            <a:pPr>
              <a:spcBef>
                <a:spcPts val="300"/>
              </a:spcBef>
              <a:tabLst>
                <a:tab pos="4318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dirty="0"/>
          </a:p>
          <a:p>
            <a:pPr lvl="3" indent="0">
              <a:spcBef>
                <a:spcPts val="300"/>
              </a:spcBef>
              <a:tabLst>
                <a:tab pos="4318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		and </a:t>
            </a:r>
            <a:r>
              <a:rPr b="1" i="1" dirty="0">
                <a:solidFill>
                  <a:srgbClr val="FBC901"/>
                </a:solidFill>
              </a:rPr>
              <a:t>at least 5</a:t>
            </a:r>
            <a:r>
              <a:rPr lang="en-US" b="1" i="1" dirty="0">
                <a:solidFill>
                  <a:srgbClr val="FBC901"/>
                </a:solidFill>
              </a:rPr>
              <a:t>0</a:t>
            </a:r>
            <a:r>
              <a:rPr b="1" i="1" dirty="0">
                <a:solidFill>
                  <a:srgbClr val="FBC901"/>
                </a:solidFill>
              </a:rPr>
              <a:t> times</a:t>
            </a:r>
            <a:r>
              <a:rPr dirty="0"/>
              <a:t> the energy per mass as lithium batteries</a:t>
            </a:r>
          </a:p>
        </p:txBody>
      </p:sp>
      <p:pic>
        <p:nvPicPr>
          <p:cNvPr id="3" name="Picture 2">
            <a:extLst>
              <a:ext uri="{FF2B5EF4-FFF2-40B4-BE49-F238E27FC236}">
                <a16:creationId xmlns:a16="http://schemas.microsoft.com/office/drawing/2014/main" id="{25A2E16A-A773-89DE-8875-C8636F499348}"/>
              </a:ext>
            </a:extLst>
          </p:cNvPr>
          <p:cNvPicPr>
            <a:picLocks noChangeAspect="1"/>
          </p:cNvPicPr>
          <p:nvPr/>
        </p:nvPicPr>
        <p:blipFill>
          <a:blip r:embed="rId2"/>
          <a:stretch>
            <a:fillRect/>
          </a:stretch>
        </p:blipFill>
        <p:spPr>
          <a:xfrm>
            <a:off x="685800" y="2032362"/>
            <a:ext cx="7772400" cy="4591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4" name="Rectangle 2"/>
          <p:cNvSpPr txBox="1">
            <a:spLocks noGrp="1"/>
          </p:cNvSpPr>
          <p:nvPr>
            <p:ph type="title"/>
          </p:nvPr>
        </p:nvSpPr>
        <p:spPr>
          <a:xfrm>
            <a:off x="304800" y="38099"/>
            <a:ext cx="8534400" cy="455149"/>
          </a:xfrm>
          <a:prstGeom prst="rect">
            <a:avLst/>
          </a:prstGeom>
        </p:spPr>
        <p:txBody>
          <a:bodyPr/>
          <a:lstStyle/>
          <a:p>
            <a:r>
              <a:t>But how much mass must be ADDED TO CONTAIN such hydrogen?</a:t>
            </a:r>
          </a:p>
        </p:txBody>
      </p:sp>
      <p:sp>
        <p:nvSpPr>
          <p:cNvPr id="3935" name="Rectangle 3"/>
          <p:cNvSpPr txBox="1">
            <a:spLocks noGrp="1"/>
          </p:cNvSpPr>
          <p:nvPr>
            <p:ph type="body" sz="half" idx="1"/>
          </p:nvPr>
        </p:nvSpPr>
        <p:spPr>
          <a:xfrm>
            <a:off x="160063" y="548668"/>
            <a:ext cx="9030324" cy="2247867"/>
          </a:xfrm>
          <a:prstGeom prst="rect">
            <a:avLst/>
          </a:prstGeom>
        </p:spPr>
        <p:txBody>
          <a:bodyPr/>
          <a:lstStyle/>
          <a:p>
            <a:pPr>
              <a:tabLst>
                <a:tab pos="355600" algn="l"/>
                <a:tab pos="698500" algn="l"/>
                <a:tab pos="1155700" algn="l"/>
              </a:tabLst>
              <a:defRPr>
                <a:latin typeface="Tahoma"/>
                <a:ea typeface="Tahoma"/>
                <a:cs typeface="Tahoma"/>
                <a:sym typeface="Tahoma"/>
              </a:defRPr>
            </a:pPr>
            <a:r>
              <a:t>On this question I found remarkably little discussion (much less data)</a:t>
            </a:r>
          </a:p>
          <a:p>
            <a:pPr>
              <a:tabLst>
                <a:tab pos="355600" algn="l"/>
                <a:tab pos="698500" algn="l"/>
                <a:tab pos="1155700" algn="l"/>
              </a:tabLst>
              <a:defRPr sz="600">
                <a:latin typeface="Tahoma"/>
                <a:ea typeface="Tahoma"/>
                <a:cs typeface="Tahoma"/>
                <a:sym typeface="Tahoma"/>
              </a:defRPr>
            </a:pPr>
            <a:endParaRPr/>
          </a:p>
          <a:p>
            <a:pPr>
              <a:tabLst>
                <a:tab pos="355600" algn="l"/>
                <a:tab pos="698500" algn="l"/>
                <a:tab pos="1155700" algn="l"/>
              </a:tabLst>
              <a:defRPr>
                <a:latin typeface="Tahoma"/>
                <a:ea typeface="Tahoma"/>
                <a:cs typeface="Tahoma"/>
                <a:sym typeface="Tahoma"/>
              </a:defRPr>
            </a:pPr>
            <a:r>
              <a:t>	An exception was two webpages about possible H</a:t>
            </a:r>
            <a:r>
              <a:rPr baseline="-5999"/>
              <a:t>2</a:t>
            </a:r>
            <a:r>
              <a:t> storage technologies from the</a:t>
            </a:r>
          </a:p>
          <a:p>
            <a:pPr>
              <a:tabLst>
                <a:tab pos="355600" algn="l"/>
                <a:tab pos="698500" algn="l"/>
                <a:tab pos="1155700" algn="l"/>
              </a:tabLst>
              <a:defRPr sz="600">
                <a:latin typeface="Tahoma"/>
                <a:ea typeface="Tahoma"/>
                <a:cs typeface="Tahoma"/>
                <a:sym typeface="Tahoma"/>
              </a:defRPr>
            </a:pPr>
            <a:endParaRPr/>
          </a:p>
          <a:p>
            <a:pPr>
              <a:tabLst>
                <a:tab pos="355600" algn="l"/>
                <a:tab pos="698500" algn="l"/>
                <a:tab pos="1155700" algn="l"/>
              </a:tabLst>
              <a:defRPr>
                <a:latin typeface="Tahoma"/>
                <a:ea typeface="Tahoma"/>
                <a:cs typeface="Tahoma"/>
                <a:sym typeface="Tahoma"/>
              </a:defRPr>
            </a:pPr>
            <a:r>
              <a:t>		U.S. Department of Energy's Office of Energy Efficiency &amp; Renewable Energy </a:t>
            </a:r>
            <a:r>
              <a:rPr baseline="31999"/>
              <a:t>1, 2</a:t>
            </a:r>
          </a:p>
          <a:p>
            <a:pPr>
              <a:tabLst>
                <a:tab pos="355600" algn="l"/>
                <a:tab pos="698500" algn="l"/>
                <a:tab pos="1155700" algn="l"/>
              </a:tabLst>
              <a:defRPr>
                <a:latin typeface="Tahoma"/>
                <a:ea typeface="Tahoma"/>
                <a:cs typeface="Tahoma"/>
                <a:sym typeface="Tahoma"/>
              </a:defRPr>
            </a:pPr>
            <a:endParaRPr baseline="31999"/>
          </a:p>
          <a:p>
            <a:pPr>
              <a:tabLst>
                <a:tab pos="355600" algn="l"/>
                <a:tab pos="698500" algn="l"/>
                <a:tab pos="1155700" algn="l"/>
              </a:tabLst>
              <a:defRPr>
                <a:latin typeface="Tahoma"/>
                <a:ea typeface="Tahoma"/>
                <a:cs typeface="Tahoma"/>
                <a:sym typeface="Tahoma"/>
              </a:defRPr>
            </a:pPr>
            <a:r>
              <a:t>Their alternatives:</a:t>
            </a:r>
          </a:p>
        </p:txBody>
      </p:sp>
      <p:pic>
        <p:nvPicPr>
          <p:cNvPr id="3936" name="Image" descr="Image"/>
          <p:cNvPicPr>
            <a:picLocks noChangeAspect="1"/>
          </p:cNvPicPr>
          <p:nvPr/>
        </p:nvPicPr>
        <p:blipFill>
          <a:blip r:embed="rId2"/>
          <a:srcRect t="7545"/>
          <a:stretch>
            <a:fillRect/>
          </a:stretch>
        </p:blipFill>
        <p:spPr>
          <a:xfrm>
            <a:off x="2220354" y="2106317"/>
            <a:ext cx="5313908" cy="4206231"/>
          </a:xfrm>
          <a:prstGeom prst="rect">
            <a:avLst/>
          </a:prstGeom>
          <a:ln w="12700">
            <a:miter lim="400000"/>
          </a:ln>
        </p:spPr>
      </p:pic>
      <p:sp>
        <p:nvSpPr>
          <p:cNvPr id="3937" name="Rectangle 5"/>
          <p:cNvSpPr txBox="1"/>
          <p:nvPr/>
        </p:nvSpPr>
        <p:spPr>
          <a:xfrm>
            <a:off x="123614" y="6406420"/>
            <a:ext cx="9103222" cy="48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https://www.energy.gov/eere/fuelcells/physical-hydrogen-storage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https://www.energy.gov/eere/fuelcells/hydrogen-storage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9" name="Rectangle 2"/>
          <p:cNvSpPr txBox="1">
            <a:spLocks noGrp="1"/>
          </p:cNvSpPr>
          <p:nvPr>
            <p:ph type="title"/>
          </p:nvPr>
        </p:nvSpPr>
        <p:spPr>
          <a:xfrm>
            <a:off x="304800" y="38099"/>
            <a:ext cx="8534400" cy="455149"/>
          </a:xfrm>
          <a:prstGeom prst="rect">
            <a:avLst/>
          </a:prstGeom>
        </p:spPr>
        <p:txBody>
          <a:bodyPr/>
          <a:lstStyle/>
          <a:p>
            <a:r>
              <a:t>Those "Physical-based" H</a:t>
            </a:r>
            <a:r>
              <a:rPr baseline="-5999"/>
              <a:t>2</a:t>
            </a:r>
            <a:r>
              <a:t> storage require massive tanks / systems</a:t>
            </a:r>
          </a:p>
        </p:txBody>
      </p:sp>
      <p:sp>
        <p:nvSpPr>
          <p:cNvPr id="3940" name="Rectangle 3"/>
          <p:cNvSpPr txBox="1">
            <a:spLocks noGrp="1"/>
          </p:cNvSpPr>
          <p:nvPr>
            <p:ph type="body" sz="quarter" idx="1"/>
          </p:nvPr>
        </p:nvSpPr>
        <p:spPr>
          <a:xfrm>
            <a:off x="56838" y="3357450"/>
            <a:ext cx="9030324" cy="920799"/>
          </a:xfrm>
          <a:prstGeom prst="rect">
            <a:avLst/>
          </a:prstGeom>
        </p:spPr>
        <p:txBody>
          <a:bodyPr/>
          <a:lstStyle/>
          <a:p>
            <a:pPr>
              <a:tabLst>
                <a:tab pos="444500" algn="l"/>
                <a:tab pos="914400" algn="l"/>
                <a:tab pos="1371600" algn="l"/>
                <a:tab pos="1828800" algn="l"/>
                <a:tab pos="2286000" algn="l"/>
              </a:tabLst>
            </a:pPr>
            <a:r>
              <a:t>The alternative is lighter but exotic / yet to be fully developed materials, </a:t>
            </a:r>
          </a:p>
          <a:p>
            <a:pPr>
              <a:tabLst>
                <a:tab pos="444500" algn="l"/>
                <a:tab pos="914400" algn="l"/>
                <a:tab pos="1371600" algn="l"/>
                <a:tab pos="1828800" algn="l"/>
                <a:tab pos="2286000" algn="l"/>
              </a:tabLst>
              <a:defRPr sz="600"/>
            </a:pPr>
            <a:endParaRPr/>
          </a:p>
          <a:p>
            <a:pPr>
              <a:tabLst>
                <a:tab pos="444500" algn="l"/>
                <a:tab pos="914400" algn="l"/>
                <a:tab pos="1371600" algn="l"/>
                <a:tab pos="1828800" algn="l"/>
                <a:tab pos="2286000" algn="l"/>
              </a:tabLst>
            </a:pPr>
            <a:r>
              <a:t>	into which large quantities of H</a:t>
            </a:r>
            <a:r>
              <a:rPr baseline="-5999"/>
              <a:t>2</a:t>
            </a:r>
            <a:r>
              <a:t> might temporarily slither and/or bond: </a:t>
            </a:r>
            <a:r>
              <a:rPr baseline="31999"/>
              <a:t>2</a:t>
            </a:r>
          </a:p>
        </p:txBody>
      </p:sp>
      <p:pic>
        <p:nvPicPr>
          <p:cNvPr id="3941" name="Image" descr="Image"/>
          <p:cNvPicPr>
            <a:picLocks noChangeAspect="1"/>
          </p:cNvPicPr>
          <p:nvPr/>
        </p:nvPicPr>
        <p:blipFill>
          <a:blip r:embed="rId2"/>
          <a:srcRect t="70132" b="3762"/>
          <a:stretch>
            <a:fillRect/>
          </a:stretch>
        </p:blipFill>
        <p:spPr>
          <a:xfrm>
            <a:off x="502840" y="4380296"/>
            <a:ext cx="8138428" cy="1818910"/>
          </a:xfrm>
          <a:prstGeom prst="rect">
            <a:avLst/>
          </a:prstGeom>
          <a:ln w="12700">
            <a:miter lim="400000"/>
          </a:ln>
        </p:spPr>
      </p:pic>
      <p:sp>
        <p:nvSpPr>
          <p:cNvPr id="3942" name="Rectangle 5"/>
          <p:cNvSpPr txBox="1"/>
          <p:nvPr/>
        </p:nvSpPr>
        <p:spPr>
          <a:xfrm>
            <a:off x="123614" y="6114320"/>
            <a:ext cx="9103222" cy="696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https://www.energy.gov/eere/fuelcells/physical-hydrogen-storage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https://www.energy.gov/eere/fuelcells/hydrogen-storage </a:t>
            </a:r>
          </a:p>
        </p:txBody>
      </p:sp>
      <p:sp>
        <p:nvSpPr>
          <p:cNvPr id="3943" name="Rectangle 3"/>
          <p:cNvSpPr txBox="1"/>
          <p:nvPr/>
        </p:nvSpPr>
        <p:spPr>
          <a:xfrm>
            <a:off x="160063" y="550750"/>
            <a:ext cx="9030324" cy="455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445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To withstand the liquifying pressures and/or provide the necessary hyper-refrigeration: </a:t>
            </a:r>
            <a:r>
              <a:rPr baseline="31999"/>
              <a:t>1</a:t>
            </a:r>
          </a:p>
        </p:txBody>
      </p:sp>
      <p:pic>
        <p:nvPicPr>
          <p:cNvPr id="3944" name="Image" descr="Image"/>
          <p:cNvPicPr>
            <a:picLocks noChangeAspect="1"/>
          </p:cNvPicPr>
          <p:nvPr/>
        </p:nvPicPr>
        <p:blipFill>
          <a:blip r:embed="rId3"/>
          <a:stretch>
            <a:fillRect/>
          </a:stretch>
        </p:blipFill>
        <p:spPr>
          <a:xfrm>
            <a:off x="2935058" y="1082546"/>
            <a:ext cx="3628802" cy="217285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6" name="Rectangle 2"/>
          <p:cNvSpPr txBox="1">
            <a:spLocks noGrp="1"/>
          </p:cNvSpPr>
          <p:nvPr>
            <p:ph type="title"/>
          </p:nvPr>
        </p:nvSpPr>
        <p:spPr>
          <a:xfrm>
            <a:off x="304800" y="38099"/>
            <a:ext cx="8534400" cy="455149"/>
          </a:xfrm>
          <a:prstGeom prst="rect">
            <a:avLst/>
          </a:prstGeom>
        </p:spPr>
        <p:txBody>
          <a:bodyPr/>
          <a:lstStyle>
            <a:lvl1pPr>
              <a:defRPr sz="1900"/>
            </a:lvl1pPr>
          </a:lstStyle>
          <a:p>
            <a:r>
              <a:t>What sort of mass or volume energy densities are (or might be) achieved)?</a:t>
            </a:r>
          </a:p>
        </p:txBody>
      </p:sp>
      <p:sp>
        <p:nvSpPr>
          <p:cNvPr id="3947" name="Rectangle 3"/>
          <p:cNvSpPr txBox="1">
            <a:spLocks noGrp="1"/>
          </p:cNvSpPr>
          <p:nvPr>
            <p:ph type="body" sz="quarter" idx="1"/>
          </p:nvPr>
        </p:nvSpPr>
        <p:spPr>
          <a:xfrm>
            <a:off x="158438" y="678189"/>
            <a:ext cx="9030324" cy="468745"/>
          </a:xfrm>
          <a:prstGeom prst="rect">
            <a:avLst/>
          </a:prstGeom>
        </p:spPr>
        <p:txBody>
          <a:bodyPr/>
          <a:lstStyle/>
          <a:p>
            <a:pPr>
              <a:tabLst>
                <a:tab pos="444500" algn="l"/>
                <a:tab pos="914400" algn="l"/>
                <a:tab pos="1371600" algn="l"/>
                <a:tab pos="1828800" algn="l"/>
                <a:tab pos="2286000" algn="l"/>
              </a:tabLst>
            </a:pPr>
            <a:r>
              <a:t>From the second US DOE Office of Energy Efficiency &amp; Renewable Energy webpage: </a:t>
            </a:r>
            <a:r>
              <a:rPr baseline="31999"/>
              <a:t>1</a:t>
            </a:r>
          </a:p>
        </p:txBody>
      </p:sp>
      <p:sp>
        <p:nvSpPr>
          <p:cNvPr id="3948" name="Rectangle 5"/>
          <p:cNvSpPr txBox="1"/>
          <p:nvPr/>
        </p:nvSpPr>
        <p:spPr>
          <a:xfrm>
            <a:off x="20389" y="6517126"/>
            <a:ext cx="910322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https://www.energy.gov/eere/fuelcells/physical-hydrogen-storage </a:t>
            </a:r>
          </a:p>
        </p:txBody>
      </p:sp>
      <p:pic>
        <p:nvPicPr>
          <p:cNvPr id="3949" name="Image" descr="Image"/>
          <p:cNvPicPr>
            <a:picLocks noChangeAspect="1"/>
          </p:cNvPicPr>
          <p:nvPr/>
        </p:nvPicPr>
        <p:blipFill>
          <a:blip r:embed="rId2"/>
          <a:stretch>
            <a:fillRect/>
          </a:stretch>
        </p:blipFill>
        <p:spPr>
          <a:xfrm>
            <a:off x="1326629" y="1215418"/>
            <a:ext cx="6693942" cy="3624907"/>
          </a:xfrm>
          <a:prstGeom prst="rect">
            <a:avLst/>
          </a:prstGeom>
          <a:ln w="12700">
            <a:miter lim="400000"/>
          </a:ln>
        </p:spPr>
      </p:pic>
      <p:sp>
        <p:nvSpPr>
          <p:cNvPr id="3950" name="Rectangle 3"/>
          <p:cNvSpPr txBox="1"/>
          <p:nvPr/>
        </p:nvSpPr>
        <p:spPr>
          <a:xfrm>
            <a:off x="56838" y="5010566"/>
            <a:ext cx="9233524" cy="1441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4445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Using results for COMPLETE STORAGE SYSTEMS (H</a:t>
            </a:r>
            <a:r>
              <a:rPr baseline="-5999"/>
              <a:t>2</a:t>
            </a:r>
            <a:r>
              <a:t> , tank, pump, material,  . . .)</a:t>
            </a:r>
          </a:p>
          <a:p>
            <a:pPr>
              <a:spcBef>
                <a:spcPts val="400"/>
              </a:spcBef>
              <a:tabLst>
                <a:tab pos="4445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for both 2020 and projected "Ultimate" storage systems, </a:t>
            </a:r>
          </a:p>
          <a:p>
            <a:pPr>
              <a:spcBef>
                <a:spcPts val="400"/>
              </a:spcBef>
              <a:tabLst>
                <a:tab pos="4445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I can add to my table arrows for the energy density of STORED hydrogen: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ctangle 5"/>
          <p:cNvSpPr txBox="1"/>
          <p:nvPr/>
        </p:nvSpPr>
        <p:spPr>
          <a:xfrm>
            <a:off x="304800" y="65715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364" name="Rectangle 3"/>
          <p:cNvSpPr txBox="1">
            <a:spLocks noGrp="1"/>
          </p:cNvSpPr>
          <p:nvPr>
            <p:ph type="body" idx="1"/>
          </p:nvPr>
        </p:nvSpPr>
        <p:spPr>
          <a:xfrm>
            <a:off x="114300" y="698383"/>
            <a:ext cx="8915400" cy="3231124"/>
          </a:xfrm>
          <a:prstGeom prst="rect">
            <a:avLst/>
          </a:prstGeom>
        </p:spPr>
        <p:txBody>
          <a:bodyPr/>
          <a:lstStyle/>
          <a:p>
            <a:pPr>
              <a:defRPr sz="1800">
                <a:latin typeface="+mn-lt"/>
                <a:ea typeface="+mn-ea"/>
                <a:cs typeface="+mn-cs"/>
                <a:sym typeface="Arial"/>
              </a:defRPr>
            </a:pPr>
            <a:r>
              <a:t>On the left, Zn metal atoms from the anode dissolve into the electrolyte as Zn</a:t>
            </a:r>
            <a:r>
              <a:rPr baseline="31999"/>
              <a:t>+2</a:t>
            </a:r>
            <a:r>
              <a:t> ions</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And the electrons thereby released flow out that electrode into the wire</a:t>
            </a:r>
          </a:p>
          <a:p>
            <a:pPr marL="0" lvl="1" indent="640896">
              <a:buSzTx/>
              <a:buNone/>
              <a:defRPr sz="900">
                <a:latin typeface="+mn-lt"/>
                <a:ea typeface="+mn-ea"/>
                <a:cs typeface="+mn-cs"/>
                <a:sym typeface="Arial"/>
              </a:defRPr>
            </a:pPr>
            <a:endParaRPr/>
          </a:p>
          <a:p>
            <a:pPr>
              <a:defRPr sz="1800">
                <a:latin typeface="+mn-lt"/>
                <a:ea typeface="+mn-ea"/>
                <a:cs typeface="+mn-cs"/>
                <a:sym typeface="Arial"/>
              </a:defRPr>
            </a:pPr>
            <a:r>
              <a:t>On the right, electrons returning via the wire flow into the Cu cathode where,  </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at its surface, they facilitate Cu</a:t>
            </a:r>
            <a:r>
              <a:rPr baseline="31999"/>
              <a:t>+2</a:t>
            </a:r>
            <a:r>
              <a:t> de-ionization and plating onto that electrode</a:t>
            </a:r>
            <a:endParaRPr b="1"/>
          </a:p>
          <a:p>
            <a:pPr>
              <a:defRPr sz="900">
                <a:latin typeface="+mn-lt"/>
                <a:ea typeface="+mn-ea"/>
                <a:cs typeface="+mn-cs"/>
                <a:sym typeface="Arial"/>
              </a:defRPr>
            </a:pPr>
            <a:endParaRPr b="1"/>
          </a:p>
          <a:p>
            <a:pPr>
              <a:defRPr sz="1800" b="1">
                <a:solidFill>
                  <a:srgbClr val="FBC901"/>
                </a:solidFill>
                <a:latin typeface="+mn-lt"/>
                <a:ea typeface="+mn-ea"/>
                <a:cs typeface="+mn-cs"/>
                <a:sym typeface="Arial"/>
              </a:defRPr>
            </a:pPr>
            <a:r>
              <a:t>But with the only charge flow being electrons rightward,</a:t>
            </a:r>
          </a:p>
          <a:p>
            <a:pPr>
              <a:defRPr sz="700" b="1">
                <a:solidFill>
                  <a:srgbClr val="FBC901"/>
                </a:solidFill>
                <a:latin typeface="+mn-lt"/>
                <a:ea typeface="+mn-ea"/>
                <a:cs typeface="+mn-cs"/>
                <a:sym typeface="Arial"/>
              </a:defRPr>
            </a:pPr>
            <a:endParaRPr/>
          </a:p>
          <a:p>
            <a:pPr marL="0" lvl="1" indent="640896">
              <a:buSzTx/>
              <a:buNone/>
              <a:defRPr sz="1800" b="1">
                <a:solidFill>
                  <a:srgbClr val="FBC901"/>
                </a:solidFill>
                <a:latin typeface="+mn-lt"/>
                <a:ea typeface="+mn-ea"/>
                <a:cs typeface="+mn-cs"/>
                <a:sym typeface="Arial"/>
              </a:defRPr>
            </a:pPr>
            <a:r>
              <a:t>the right half would quickly become net negative (and the left net positive),</a:t>
            </a:r>
          </a:p>
          <a:p>
            <a:pPr marL="0" lvl="1" indent="640896">
              <a:buSzTx/>
              <a:buNone/>
              <a:defRPr sz="700" b="1">
                <a:solidFill>
                  <a:srgbClr val="FBC901"/>
                </a:solidFill>
                <a:latin typeface="+mn-lt"/>
                <a:ea typeface="+mn-ea"/>
                <a:cs typeface="+mn-cs"/>
                <a:sym typeface="Arial"/>
              </a:defRPr>
            </a:pPr>
            <a:endParaRPr/>
          </a:p>
          <a:p>
            <a:pPr marL="0" lvl="2" indent="1085850">
              <a:buSzTx/>
              <a:buNone/>
              <a:defRPr sz="1800" b="1">
                <a:solidFill>
                  <a:srgbClr val="FBC901"/>
                </a:solidFill>
                <a:latin typeface="+mn-lt"/>
                <a:ea typeface="+mn-ea"/>
                <a:cs typeface="+mn-cs"/>
                <a:sym typeface="Arial"/>
              </a:defRPr>
            </a:pPr>
            <a:r>
              <a:t>building an electric field that would soon stop further electron flow</a:t>
            </a:r>
          </a:p>
        </p:txBody>
      </p:sp>
      <p:sp>
        <p:nvSpPr>
          <p:cNvPr id="365" name="Rectangle 2"/>
          <p:cNvSpPr txBox="1">
            <a:spLocks noGrp="1"/>
          </p:cNvSpPr>
          <p:nvPr>
            <p:ph type="title"/>
          </p:nvPr>
        </p:nvSpPr>
        <p:spPr>
          <a:xfrm>
            <a:off x="304800" y="50800"/>
            <a:ext cx="8534400" cy="457200"/>
          </a:xfrm>
          <a:prstGeom prst="rect">
            <a:avLst/>
          </a:prstGeom>
        </p:spPr>
        <p:txBody>
          <a:bodyPr/>
          <a:lstStyle/>
          <a:p>
            <a:pPr>
              <a:defRPr sz="2200" i="1">
                <a:latin typeface="+mn-lt"/>
                <a:ea typeface="+mn-ea"/>
                <a:cs typeface="+mn-cs"/>
                <a:sym typeface="Arial"/>
              </a:defRPr>
            </a:pPr>
            <a:r>
              <a:t>On each side, you can see how the battery action gets </a:t>
            </a:r>
            <a:r>
              <a:rPr b="1"/>
              <a:t>started</a:t>
            </a:r>
            <a:r>
              <a:t>:</a:t>
            </a:r>
          </a:p>
        </p:txBody>
      </p:sp>
      <p:grpSp>
        <p:nvGrpSpPr>
          <p:cNvPr id="450" name="Group"/>
          <p:cNvGrpSpPr/>
          <p:nvPr/>
        </p:nvGrpSpPr>
        <p:grpSpPr>
          <a:xfrm>
            <a:off x="761999" y="4094489"/>
            <a:ext cx="7924801" cy="2319012"/>
            <a:chOff x="0" y="0"/>
            <a:chExt cx="7924800" cy="2319010"/>
          </a:xfrm>
        </p:grpSpPr>
        <p:sp>
          <p:nvSpPr>
            <p:cNvPr id="366" name="TextBox 77"/>
            <p:cNvSpPr txBox="1"/>
            <p:nvPr/>
          </p:nvSpPr>
          <p:spPr>
            <a:xfrm>
              <a:off x="4038600" y="0"/>
              <a:ext cx="3886200"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a:solidFill>
                    <a:srgbClr val="21E729"/>
                  </a:solidFill>
                </a:defRPr>
              </a:lvl1pPr>
            </a:lstStyle>
            <a:p>
              <a:r>
                <a:t>Cu cathode (metal atoms de-ionizing/precipitating)</a:t>
              </a:r>
            </a:p>
          </p:txBody>
        </p:sp>
        <p:sp>
          <p:nvSpPr>
            <p:cNvPr id="367" name="TextBox 10"/>
            <p:cNvSpPr txBox="1"/>
            <p:nvPr/>
          </p:nvSpPr>
          <p:spPr>
            <a:xfrm>
              <a:off x="0" y="0"/>
              <a:ext cx="3352800"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a:solidFill>
                    <a:srgbClr val="FF9933"/>
                  </a:solidFill>
                </a:defRPr>
              </a:lvl1pPr>
            </a:lstStyle>
            <a:p>
              <a:r>
                <a:t>Zn anode (metal atoms ionizing/dissolving)</a:t>
              </a:r>
            </a:p>
          </p:txBody>
        </p:sp>
        <p:sp>
          <p:nvSpPr>
            <p:cNvPr id="368" name="Straight Connector 8"/>
            <p:cNvSpPr/>
            <p:nvPr/>
          </p:nvSpPr>
          <p:spPr>
            <a:xfrm flipH="1" flipV="1">
              <a:off x="725820" y="337810"/>
              <a:ext cx="5765488" cy="3"/>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69" name="Oval 103"/>
            <p:cNvSpPr/>
            <p:nvPr/>
          </p:nvSpPr>
          <p:spPr>
            <a:xfrm flipH="1">
              <a:off x="3571183" y="259434"/>
              <a:ext cx="170719" cy="1524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0" name="TextBox 104"/>
            <p:cNvSpPr txBox="1"/>
            <p:nvPr/>
          </p:nvSpPr>
          <p:spPr>
            <a:xfrm>
              <a:off x="3554071" y="128199"/>
              <a:ext cx="341438" cy="3752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0000FF"/>
                  </a:solidFill>
                  <a:latin typeface="+mn-lt"/>
                  <a:ea typeface="+mn-ea"/>
                  <a:cs typeface="+mn-cs"/>
                  <a:sym typeface="Arial"/>
                </a:defRPr>
              </a:lvl1pPr>
            </a:lstStyle>
            <a:p>
              <a:r>
                <a:t>-</a:t>
              </a:r>
            </a:p>
          </p:txBody>
        </p:sp>
        <p:sp>
          <p:nvSpPr>
            <p:cNvPr id="371" name="Rectangle 11"/>
            <p:cNvSpPr/>
            <p:nvPr/>
          </p:nvSpPr>
          <p:spPr>
            <a:xfrm flipH="1">
              <a:off x="4430412" y="622289"/>
              <a:ext cx="2731498" cy="1676401"/>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2" name="Rectangle 12"/>
            <p:cNvSpPr/>
            <p:nvPr/>
          </p:nvSpPr>
          <p:spPr>
            <a:xfrm flipH="1">
              <a:off x="76200" y="622289"/>
              <a:ext cx="2731498" cy="1676401"/>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73" name="Straight Connector 13"/>
            <p:cNvSpPr/>
            <p:nvPr/>
          </p:nvSpPr>
          <p:spPr>
            <a:xfrm>
              <a:off x="7161910" y="622289"/>
              <a:ext cx="890" cy="1677195"/>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74" name="Straight Connector 14"/>
            <p:cNvSpPr/>
            <p:nvPr/>
          </p:nvSpPr>
          <p:spPr>
            <a:xfrm>
              <a:off x="4430413" y="622290"/>
              <a:ext cx="1780" cy="167640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75" name="Straight Connector 15"/>
            <p:cNvSpPr/>
            <p:nvPr/>
          </p:nvSpPr>
          <p:spPr>
            <a:xfrm>
              <a:off x="2807696" y="622290"/>
              <a:ext cx="892" cy="1677195"/>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76" name="Straight Connector 16"/>
            <p:cNvSpPr/>
            <p:nvPr/>
          </p:nvSpPr>
          <p:spPr>
            <a:xfrm>
              <a:off x="77088" y="593022"/>
              <a:ext cx="890" cy="172598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77" name="Straight Connector 17"/>
            <p:cNvSpPr/>
            <p:nvPr/>
          </p:nvSpPr>
          <p:spPr>
            <a:xfrm flipV="1">
              <a:off x="4430413" y="2298690"/>
              <a:ext cx="2731498" cy="158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78" name="Straight Connector 18"/>
            <p:cNvSpPr/>
            <p:nvPr/>
          </p:nvSpPr>
          <p:spPr>
            <a:xfrm flipV="1">
              <a:off x="76199" y="2298690"/>
              <a:ext cx="2731498" cy="158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79" name="Oval 19"/>
            <p:cNvSpPr/>
            <p:nvPr/>
          </p:nvSpPr>
          <p:spPr>
            <a:xfrm flipH="1">
              <a:off x="6649755" y="11556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0" name="Oval 20"/>
            <p:cNvSpPr/>
            <p:nvPr/>
          </p:nvSpPr>
          <p:spPr>
            <a:xfrm flipH="1">
              <a:off x="6649755" y="13842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1" name="Oval 21"/>
            <p:cNvSpPr/>
            <p:nvPr/>
          </p:nvSpPr>
          <p:spPr>
            <a:xfrm flipH="1">
              <a:off x="6649755" y="16128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2" name="Oval 22"/>
            <p:cNvSpPr/>
            <p:nvPr/>
          </p:nvSpPr>
          <p:spPr>
            <a:xfrm flipH="1">
              <a:off x="6649755" y="18414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3" name="Oval 23"/>
            <p:cNvSpPr/>
            <p:nvPr/>
          </p:nvSpPr>
          <p:spPr>
            <a:xfrm flipH="1">
              <a:off x="6649755" y="6984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4" name="Oval 24"/>
            <p:cNvSpPr/>
            <p:nvPr/>
          </p:nvSpPr>
          <p:spPr>
            <a:xfrm flipH="1">
              <a:off x="6649755" y="9270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5" name="Oval 25"/>
            <p:cNvSpPr/>
            <p:nvPr/>
          </p:nvSpPr>
          <p:spPr>
            <a:xfrm flipH="1">
              <a:off x="6393677" y="11556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6" name="Oval 26"/>
            <p:cNvSpPr/>
            <p:nvPr/>
          </p:nvSpPr>
          <p:spPr>
            <a:xfrm flipH="1">
              <a:off x="6393677" y="13842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7" name="Oval 27"/>
            <p:cNvSpPr/>
            <p:nvPr/>
          </p:nvSpPr>
          <p:spPr>
            <a:xfrm flipH="1">
              <a:off x="6393677" y="16128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8" name="Oval 28"/>
            <p:cNvSpPr/>
            <p:nvPr/>
          </p:nvSpPr>
          <p:spPr>
            <a:xfrm flipH="1">
              <a:off x="6393677" y="18414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89" name="Oval 29"/>
            <p:cNvSpPr/>
            <p:nvPr/>
          </p:nvSpPr>
          <p:spPr>
            <a:xfrm flipH="1">
              <a:off x="6137599" y="11556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90" name="Oval 30"/>
            <p:cNvSpPr/>
            <p:nvPr/>
          </p:nvSpPr>
          <p:spPr>
            <a:xfrm flipH="1">
              <a:off x="6137599" y="16128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91" name="Oval 31"/>
            <p:cNvSpPr/>
            <p:nvPr/>
          </p:nvSpPr>
          <p:spPr>
            <a:xfrm flipH="1">
              <a:off x="6137599" y="18414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92" name="Oval 32"/>
            <p:cNvSpPr/>
            <p:nvPr/>
          </p:nvSpPr>
          <p:spPr>
            <a:xfrm flipH="1">
              <a:off x="6393677" y="6984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93" name="Oval 33"/>
            <p:cNvSpPr/>
            <p:nvPr/>
          </p:nvSpPr>
          <p:spPr>
            <a:xfrm flipH="1">
              <a:off x="6393677" y="9270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94" name="Oval 34"/>
            <p:cNvSpPr/>
            <p:nvPr/>
          </p:nvSpPr>
          <p:spPr>
            <a:xfrm flipH="1">
              <a:off x="6137599" y="6984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95" name="Oval 35"/>
            <p:cNvSpPr/>
            <p:nvPr/>
          </p:nvSpPr>
          <p:spPr>
            <a:xfrm flipH="1">
              <a:off x="6137599" y="9270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96" name="Oval 101"/>
            <p:cNvSpPr/>
            <p:nvPr/>
          </p:nvSpPr>
          <p:spPr>
            <a:xfrm flipH="1">
              <a:off x="5602680" y="1395957"/>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397" name="TextBox 102"/>
            <p:cNvSpPr txBox="1"/>
            <p:nvPr/>
          </p:nvSpPr>
          <p:spPr>
            <a:xfrm>
              <a:off x="5614134" y="133499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398" name="Oval 39"/>
            <p:cNvSpPr/>
            <p:nvPr/>
          </p:nvSpPr>
          <p:spPr>
            <a:xfrm flipH="1">
              <a:off x="844433" y="11556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99" name="Oval 40"/>
            <p:cNvSpPr/>
            <p:nvPr/>
          </p:nvSpPr>
          <p:spPr>
            <a:xfrm flipH="1">
              <a:off x="844433" y="13842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00" name="Oval 41"/>
            <p:cNvSpPr/>
            <p:nvPr/>
          </p:nvSpPr>
          <p:spPr>
            <a:xfrm flipH="1">
              <a:off x="844433" y="16128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01" name="Oval 42"/>
            <p:cNvSpPr/>
            <p:nvPr/>
          </p:nvSpPr>
          <p:spPr>
            <a:xfrm flipH="1">
              <a:off x="844433" y="18414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02" name="Oval 43"/>
            <p:cNvSpPr/>
            <p:nvPr/>
          </p:nvSpPr>
          <p:spPr>
            <a:xfrm flipH="1">
              <a:off x="844433" y="6984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03" name="Oval 44"/>
            <p:cNvSpPr/>
            <p:nvPr/>
          </p:nvSpPr>
          <p:spPr>
            <a:xfrm flipH="1">
              <a:off x="844433" y="9270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04" name="Oval 45"/>
            <p:cNvSpPr/>
            <p:nvPr/>
          </p:nvSpPr>
          <p:spPr>
            <a:xfrm flipH="1">
              <a:off x="588355" y="11556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05" name="Oval 46"/>
            <p:cNvSpPr/>
            <p:nvPr/>
          </p:nvSpPr>
          <p:spPr>
            <a:xfrm flipH="1">
              <a:off x="588355" y="13842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06" name="Oval 47"/>
            <p:cNvSpPr/>
            <p:nvPr/>
          </p:nvSpPr>
          <p:spPr>
            <a:xfrm flipH="1">
              <a:off x="588355" y="16128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07" name="Oval 48"/>
            <p:cNvSpPr/>
            <p:nvPr/>
          </p:nvSpPr>
          <p:spPr>
            <a:xfrm flipH="1">
              <a:off x="588355" y="18414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08" name="Oval 49"/>
            <p:cNvSpPr/>
            <p:nvPr/>
          </p:nvSpPr>
          <p:spPr>
            <a:xfrm flipH="1">
              <a:off x="332278" y="11556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09" name="Oval 50"/>
            <p:cNvSpPr/>
            <p:nvPr/>
          </p:nvSpPr>
          <p:spPr>
            <a:xfrm flipH="1">
              <a:off x="332278" y="16128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10" name="Oval 51"/>
            <p:cNvSpPr/>
            <p:nvPr/>
          </p:nvSpPr>
          <p:spPr>
            <a:xfrm flipH="1">
              <a:off x="332278" y="18414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11" name="Oval 52"/>
            <p:cNvSpPr/>
            <p:nvPr/>
          </p:nvSpPr>
          <p:spPr>
            <a:xfrm flipH="1">
              <a:off x="588355" y="6984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12" name="Oval 53"/>
            <p:cNvSpPr/>
            <p:nvPr/>
          </p:nvSpPr>
          <p:spPr>
            <a:xfrm flipH="1">
              <a:off x="588355" y="9270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13" name="Oval 54"/>
            <p:cNvSpPr/>
            <p:nvPr/>
          </p:nvSpPr>
          <p:spPr>
            <a:xfrm flipH="1">
              <a:off x="332278" y="6984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14" name="Oval 55"/>
            <p:cNvSpPr/>
            <p:nvPr/>
          </p:nvSpPr>
          <p:spPr>
            <a:xfrm flipH="1">
              <a:off x="332278" y="9270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15" name="Oval 56"/>
            <p:cNvSpPr/>
            <p:nvPr/>
          </p:nvSpPr>
          <p:spPr>
            <a:xfrm flipH="1">
              <a:off x="332278" y="13842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16" name="Oval 57"/>
            <p:cNvSpPr/>
            <p:nvPr/>
          </p:nvSpPr>
          <p:spPr>
            <a:xfrm flipH="1">
              <a:off x="1100510" y="6984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17" name="Oval 99"/>
            <p:cNvSpPr/>
            <p:nvPr/>
          </p:nvSpPr>
          <p:spPr>
            <a:xfrm flipH="1">
              <a:off x="2344859" y="796518"/>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18" name="TextBox 100"/>
            <p:cNvSpPr txBox="1"/>
            <p:nvPr/>
          </p:nvSpPr>
          <p:spPr>
            <a:xfrm>
              <a:off x="2338598" y="73555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19" name="Oval 97"/>
            <p:cNvSpPr/>
            <p:nvPr/>
          </p:nvSpPr>
          <p:spPr>
            <a:xfrm flipH="1">
              <a:off x="1499744" y="1155691"/>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20" name="TextBox 98"/>
            <p:cNvSpPr txBox="1"/>
            <p:nvPr/>
          </p:nvSpPr>
          <p:spPr>
            <a:xfrm>
              <a:off x="1499524" y="1089650"/>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21" name="Oval 95"/>
            <p:cNvSpPr/>
            <p:nvPr/>
          </p:nvSpPr>
          <p:spPr>
            <a:xfrm flipH="1">
              <a:off x="1491266" y="1634718"/>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22" name="TextBox 96"/>
            <p:cNvSpPr txBox="1"/>
            <p:nvPr/>
          </p:nvSpPr>
          <p:spPr>
            <a:xfrm>
              <a:off x="1485005" y="157375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23" name="Oval 93"/>
            <p:cNvSpPr/>
            <p:nvPr/>
          </p:nvSpPr>
          <p:spPr>
            <a:xfrm flipH="1">
              <a:off x="1747344" y="708650"/>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24" name="TextBox 94"/>
            <p:cNvSpPr txBox="1"/>
            <p:nvPr/>
          </p:nvSpPr>
          <p:spPr>
            <a:xfrm>
              <a:off x="1741084" y="647689"/>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25" name="Oval 91"/>
            <p:cNvSpPr/>
            <p:nvPr/>
          </p:nvSpPr>
          <p:spPr>
            <a:xfrm flipH="1">
              <a:off x="2174140" y="1242050"/>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26" name="TextBox 92"/>
            <p:cNvSpPr txBox="1"/>
            <p:nvPr/>
          </p:nvSpPr>
          <p:spPr>
            <a:xfrm>
              <a:off x="2167879" y="1181089"/>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27" name="Oval 89"/>
            <p:cNvSpPr/>
            <p:nvPr/>
          </p:nvSpPr>
          <p:spPr>
            <a:xfrm flipH="1">
              <a:off x="2003422" y="1939518"/>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28" name="TextBox 90"/>
            <p:cNvSpPr txBox="1"/>
            <p:nvPr/>
          </p:nvSpPr>
          <p:spPr>
            <a:xfrm>
              <a:off x="1998384" y="187855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29" name="Oval 87"/>
            <p:cNvSpPr/>
            <p:nvPr/>
          </p:nvSpPr>
          <p:spPr>
            <a:xfrm flipH="1">
              <a:off x="2344859" y="1634718"/>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30" name="TextBox 88"/>
            <p:cNvSpPr txBox="1"/>
            <p:nvPr/>
          </p:nvSpPr>
          <p:spPr>
            <a:xfrm>
              <a:off x="2338598" y="1582410"/>
              <a:ext cx="513046"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31" name="Oval 85"/>
            <p:cNvSpPr/>
            <p:nvPr/>
          </p:nvSpPr>
          <p:spPr>
            <a:xfrm flipH="1">
              <a:off x="925045" y="1194153"/>
              <a:ext cx="170719" cy="1524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32" name="TextBox 86"/>
            <p:cNvSpPr txBox="1"/>
            <p:nvPr/>
          </p:nvSpPr>
          <p:spPr>
            <a:xfrm>
              <a:off x="907933" y="1050220"/>
              <a:ext cx="230679" cy="396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0000FF"/>
                  </a:solidFill>
                </a:defRPr>
              </a:lvl1pPr>
            </a:lstStyle>
            <a:p>
              <a:r>
                <a:t>-</a:t>
              </a:r>
            </a:p>
          </p:txBody>
        </p:sp>
        <p:sp>
          <p:nvSpPr>
            <p:cNvPr id="433" name="Straight Connector 66"/>
            <p:cNvSpPr/>
            <p:nvPr/>
          </p:nvSpPr>
          <p:spPr>
            <a:xfrm>
              <a:off x="6501798" y="317490"/>
              <a:ext cx="1780" cy="38100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34" name="Straight Connector 67"/>
            <p:cNvSpPr/>
            <p:nvPr/>
          </p:nvSpPr>
          <p:spPr>
            <a:xfrm>
              <a:off x="702285" y="317490"/>
              <a:ext cx="1780" cy="38100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35" name="Oval 83"/>
            <p:cNvSpPr/>
            <p:nvPr/>
          </p:nvSpPr>
          <p:spPr>
            <a:xfrm flipH="1">
              <a:off x="6441095" y="1100654"/>
              <a:ext cx="170719" cy="1524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36" name="TextBox 84"/>
            <p:cNvSpPr txBox="1"/>
            <p:nvPr/>
          </p:nvSpPr>
          <p:spPr>
            <a:xfrm>
              <a:off x="6423983" y="969421"/>
              <a:ext cx="341438" cy="375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0000FF"/>
                  </a:solidFill>
                  <a:latin typeface="+mn-lt"/>
                  <a:ea typeface="+mn-ea"/>
                  <a:cs typeface="+mn-cs"/>
                  <a:sym typeface="Arial"/>
                </a:defRPr>
              </a:lvl1pPr>
            </a:lstStyle>
            <a:p>
              <a:r>
                <a:t>-</a:t>
              </a:r>
            </a:p>
          </p:txBody>
        </p:sp>
        <p:sp>
          <p:nvSpPr>
            <p:cNvPr id="437" name="Bent Arrow 69"/>
            <p:cNvSpPr/>
            <p:nvPr/>
          </p:nvSpPr>
          <p:spPr>
            <a:xfrm rot="10800000">
              <a:off x="6308318" y="1308089"/>
              <a:ext cx="256078" cy="2489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4113" y="2700"/>
                    <a:pt x="9186" y="2700"/>
                  </a:cubicBezTo>
                  <a:lnTo>
                    <a:pt x="16351" y="2700"/>
                  </a:lnTo>
                  <a:lnTo>
                    <a:pt x="16351" y="0"/>
                  </a:lnTo>
                  <a:lnTo>
                    <a:pt x="21600" y="5400"/>
                  </a:lnTo>
                  <a:lnTo>
                    <a:pt x="16351" y="10800"/>
                  </a:lnTo>
                  <a:lnTo>
                    <a:pt x="16351" y="8100"/>
                  </a:lnTo>
                  <a:lnTo>
                    <a:pt x="9186" y="8100"/>
                  </a:lnTo>
                  <a:cubicBezTo>
                    <a:pt x="7012" y="8100"/>
                    <a:pt x="5249" y="9913"/>
                    <a:pt x="5249" y="12150"/>
                  </a:cubicBezTo>
                  <a:lnTo>
                    <a:pt x="524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38" name="Bent Arrow 70"/>
            <p:cNvSpPr/>
            <p:nvPr/>
          </p:nvSpPr>
          <p:spPr>
            <a:xfrm rot="16200000">
              <a:off x="688343" y="1050512"/>
              <a:ext cx="228601" cy="2560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275"/>
                  </a:lnTo>
                  <a:cubicBezTo>
                    <a:pt x="0" y="4616"/>
                    <a:pt x="4231" y="839"/>
                    <a:pt x="9450" y="839"/>
                  </a:cubicBezTo>
                  <a:lnTo>
                    <a:pt x="16200" y="839"/>
                  </a:lnTo>
                  <a:lnTo>
                    <a:pt x="16200" y="0"/>
                  </a:lnTo>
                  <a:lnTo>
                    <a:pt x="21600" y="2892"/>
                  </a:lnTo>
                  <a:lnTo>
                    <a:pt x="16200" y="5785"/>
                  </a:lnTo>
                  <a:lnTo>
                    <a:pt x="16200" y="4945"/>
                  </a:lnTo>
                  <a:lnTo>
                    <a:pt x="9450" y="4945"/>
                  </a:lnTo>
                  <a:cubicBezTo>
                    <a:pt x="6771" y="4945"/>
                    <a:pt x="4600" y="6884"/>
                    <a:pt x="4600" y="9275"/>
                  </a:cubicBezTo>
                  <a:lnTo>
                    <a:pt x="4600"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39" name="Right Arrow 71"/>
            <p:cNvSpPr/>
            <p:nvPr/>
          </p:nvSpPr>
          <p:spPr>
            <a:xfrm>
              <a:off x="5892902" y="1450331"/>
              <a:ext cx="330057" cy="109219"/>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40" name="Right Arrow 72"/>
            <p:cNvSpPr/>
            <p:nvPr/>
          </p:nvSpPr>
          <p:spPr>
            <a:xfrm rot="10800000" flipH="1">
              <a:off x="3491460" y="586730"/>
              <a:ext cx="330057" cy="132081"/>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41" name="Right Arrow 73"/>
            <p:cNvSpPr/>
            <p:nvPr/>
          </p:nvSpPr>
          <p:spPr>
            <a:xfrm>
              <a:off x="1186759" y="1226810"/>
              <a:ext cx="256968" cy="88056"/>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42" name="Oval 78"/>
            <p:cNvSpPr/>
            <p:nvPr/>
          </p:nvSpPr>
          <p:spPr>
            <a:xfrm flipH="1">
              <a:off x="5664387" y="87749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43" name="TextBox 79"/>
            <p:cNvSpPr txBox="1"/>
            <p:nvPr/>
          </p:nvSpPr>
          <p:spPr>
            <a:xfrm>
              <a:off x="5670151" y="816540"/>
              <a:ext cx="512157"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44" name="Oval 81"/>
            <p:cNvSpPr/>
            <p:nvPr/>
          </p:nvSpPr>
          <p:spPr>
            <a:xfrm flipH="1">
              <a:off x="1918062" y="1497260"/>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45" name="TextBox 82"/>
            <p:cNvSpPr txBox="1"/>
            <p:nvPr/>
          </p:nvSpPr>
          <p:spPr>
            <a:xfrm>
              <a:off x="1911801" y="1436299"/>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46" name="Oval 107"/>
            <p:cNvSpPr/>
            <p:nvPr/>
          </p:nvSpPr>
          <p:spPr>
            <a:xfrm flipH="1">
              <a:off x="5005046" y="1033771"/>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47" name="TextBox 108"/>
            <p:cNvSpPr txBox="1"/>
            <p:nvPr/>
          </p:nvSpPr>
          <p:spPr>
            <a:xfrm>
              <a:off x="5016500" y="972810"/>
              <a:ext cx="512156"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48" name="Oval 110"/>
            <p:cNvSpPr/>
            <p:nvPr/>
          </p:nvSpPr>
          <p:spPr>
            <a:xfrm flipH="1">
              <a:off x="5254890" y="1731238"/>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49" name="TextBox 111"/>
            <p:cNvSpPr txBox="1"/>
            <p:nvPr/>
          </p:nvSpPr>
          <p:spPr>
            <a:xfrm>
              <a:off x="5266344" y="1670279"/>
              <a:ext cx="512157"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 name="&quot;Ultimate&quot; H2 energy storage density is predicted to be 5-7X LESS than Gasoline…"/>
          <p:cNvSpPr txBox="1"/>
          <p:nvPr/>
        </p:nvSpPr>
        <p:spPr>
          <a:xfrm>
            <a:off x="104770" y="5740458"/>
            <a:ext cx="9036060" cy="866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500"/>
              </a:spcBef>
              <a:defRPr b="0">
                <a:solidFill>
                  <a:srgbClr val="FBC901"/>
                </a:solidFill>
                <a:effectLst>
                  <a:outerShdw blurRad="38100" dist="38100" dir="2700000" rotWithShape="0">
                    <a:srgbClr val="000000"/>
                  </a:outerShdw>
                </a:effectLst>
              </a:defRPr>
            </a:pPr>
            <a:r>
              <a:rPr dirty="0"/>
              <a:t>"Ultimate" H</a:t>
            </a:r>
            <a:r>
              <a:rPr baseline="-5999" dirty="0"/>
              <a:t>2</a:t>
            </a:r>
            <a:r>
              <a:rPr dirty="0"/>
              <a:t> energy storage density is predicted to be 5-7X </a:t>
            </a:r>
            <a:r>
              <a:rPr b="1" dirty="0"/>
              <a:t>LESS</a:t>
            </a:r>
            <a:r>
              <a:rPr dirty="0"/>
              <a:t> than Gasoline</a:t>
            </a:r>
          </a:p>
          <a:p>
            <a:pPr algn="ctr">
              <a:spcBef>
                <a:spcPts val="500"/>
              </a:spcBef>
              <a:defRPr sz="600" b="0">
                <a:solidFill>
                  <a:srgbClr val="FBC901"/>
                </a:solidFill>
                <a:effectLst>
                  <a:outerShdw blurRad="38100" dist="38100" dir="2700000" rotWithShape="0">
                    <a:srgbClr val="000000"/>
                  </a:outerShdw>
                </a:effectLst>
              </a:defRPr>
            </a:pPr>
            <a:endParaRPr dirty="0"/>
          </a:p>
          <a:p>
            <a:pPr algn="ctr">
              <a:spcBef>
                <a:spcPts val="500"/>
              </a:spcBef>
              <a:defRPr b="0">
                <a:solidFill>
                  <a:srgbClr val="FBC901"/>
                </a:solidFill>
                <a:effectLst>
                  <a:outerShdw blurRad="38100" dist="38100" dir="2700000" rotWithShape="0">
                    <a:srgbClr val="000000"/>
                  </a:outerShdw>
                </a:effectLst>
              </a:defRPr>
            </a:pPr>
            <a:r>
              <a:rPr dirty="0"/>
              <a:t>Further, that "ultimate" density is only </a:t>
            </a:r>
            <a:r>
              <a:rPr lang="en-US" dirty="0"/>
              <a:t>about 10X</a:t>
            </a:r>
            <a:r>
              <a:rPr dirty="0"/>
              <a:t> </a:t>
            </a:r>
            <a:r>
              <a:rPr b="1"/>
              <a:t>TODAY's</a:t>
            </a:r>
            <a:r>
              <a:t> </a:t>
            </a:r>
            <a:r>
              <a:rPr dirty="0"/>
              <a:t>Li Batteries	</a:t>
            </a:r>
          </a:p>
        </p:txBody>
      </p:sp>
      <p:grpSp>
        <p:nvGrpSpPr>
          <p:cNvPr id="3970" name="Group"/>
          <p:cNvGrpSpPr/>
          <p:nvPr/>
        </p:nvGrpSpPr>
        <p:grpSpPr>
          <a:xfrm>
            <a:off x="40002" y="1319093"/>
            <a:ext cx="9076161" cy="3023855"/>
            <a:chOff x="-154548" y="799842"/>
            <a:chExt cx="9076159" cy="3023854"/>
          </a:xfrm>
        </p:grpSpPr>
        <p:grpSp>
          <p:nvGrpSpPr>
            <p:cNvPr id="3957" name="Group"/>
            <p:cNvGrpSpPr/>
            <p:nvPr/>
          </p:nvGrpSpPr>
          <p:grpSpPr>
            <a:xfrm>
              <a:off x="-154548" y="943703"/>
              <a:ext cx="1562026" cy="1432382"/>
              <a:chOff x="-154548" y="0"/>
              <a:chExt cx="1562025" cy="1432380"/>
            </a:xfrm>
          </p:grpSpPr>
          <p:grpSp>
            <p:nvGrpSpPr>
              <p:cNvPr id="3955" name="Group"/>
              <p:cNvGrpSpPr/>
              <p:nvPr/>
            </p:nvGrpSpPr>
            <p:grpSpPr>
              <a:xfrm>
                <a:off x="-69740" y="287637"/>
                <a:ext cx="1465363" cy="1144743"/>
                <a:chOff x="-154548" y="0"/>
                <a:chExt cx="1465362" cy="1144741"/>
              </a:xfrm>
            </p:grpSpPr>
            <p:pic>
              <p:nvPicPr>
                <p:cNvPr id="3953" name="Image" descr="Image"/>
                <p:cNvPicPr>
                  <a:picLocks noChangeAspect="1"/>
                </p:cNvPicPr>
                <p:nvPr/>
              </p:nvPicPr>
              <p:blipFill>
                <a:blip r:embed="rId2"/>
                <a:srcRect l="32152" t="19853" r="46442" b="47650"/>
                <a:stretch>
                  <a:fillRect/>
                </a:stretch>
              </p:blipFill>
              <p:spPr>
                <a:xfrm>
                  <a:off x="-154548" y="0"/>
                  <a:ext cx="1392408" cy="1144741"/>
                </a:xfrm>
                <a:prstGeom prst="rect">
                  <a:avLst/>
                </a:prstGeom>
                <a:ln w="12700" cap="flat">
                  <a:noFill/>
                  <a:miter lim="400000"/>
                </a:ln>
                <a:effectLst/>
              </p:spPr>
            </p:pic>
            <p:sp>
              <p:nvSpPr>
                <p:cNvPr id="3954" name="2020…"/>
                <p:cNvSpPr txBox="1"/>
                <p:nvPr/>
              </p:nvSpPr>
              <p:spPr>
                <a:xfrm>
                  <a:off x="612355" y="639823"/>
                  <a:ext cx="698459" cy="4940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defTabSz="457200">
                    <a:defRPr sz="1000">
                      <a:solidFill>
                        <a:srgbClr val="E04550"/>
                      </a:solidFill>
                      <a:latin typeface="+mn-lt"/>
                      <a:ea typeface="+mn-ea"/>
                      <a:cs typeface="+mn-cs"/>
                      <a:sym typeface="Arial"/>
                    </a:defRPr>
                  </a:pPr>
                  <a:r>
                    <a:rPr dirty="0"/>
                    <a:t>2020</a:t>
                  </a:r>
                </a:p>
                <a:p>
                  <a:pPr defTabSz="457200">
                    <a:defRPr sz="500">
                      <a:solidFill>
                        <a:srgbClr val="E04550"/>
                      </a:solidFill>
                      <a:latin typeface="+mn-lt"/>
                      <a:ea typeface="+mn-ea"/>
                      <a:cs typeface="+mn-cs"/>
                      <a:sym typeface="Arial"/>
                    </a:defRPr>
                  </a:pPr>
                  <a:endParaRPr dirty="0"/>
                </a:p>
                <a:p>
                  <a:pPr defTabSz="457200">
                    <a:defRPr sz="100" b="0">
                      <a:solidFill>
                        <a:srgbClr val="FF6600"/>
                      </a:solidFill>
                      <a:latin typeface="+mn-lt"/>
                      <a:ea typeface="+mn-ea"/>
                      <a:cs typeface="+mn-cs"/>
                      <a:sym typeface="Arial"/>
                    </a:defRPr>
                  </a:pPr>
                  <a:endParaRPr dirty="0"/>
                </a:p>
                <a:p>
                  <a:pPr defTabSz="457200">
                    <a:defRPr sz="1000">
                      <a:solidFill>
                        <a:srgbClr val="FBC901"/>
                      </a:solidFill>
                      <a:latin typeface="+mn-lt"/>
                      <a:ea typeface="+mn-ea"/>
                      <a:cs typeface="+mn-cs"/>
                      <a:sym typeface="Arial"/>
                    </a:defRPr>
                  </a:pPr>
                  <a:r>
                    <a:rPr dirty="0"/>
                    <a:t>Ultimate</a:t>
                  </a:r>
                </a:p>
              </p:txBody>
            </p:sp>
          </p:grpSp>
          <p:sp>
            <p:nvSpPr>
              <p:cNvPr id="3956" name="H2 Storage System"/>
              <p:cNvSpPr txBox="1"/>
              <p:nvPr/>
            </p:nvSpPr>
            <p:spPr>
              <a:xfrm>
                <a:off x="-154548" y="0"/>
                <a:ext cx="1562025" cy="2642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300" b="0">
                    <a:solidFill>
                      <a:srgbClr val="FFFFFF"/>
                    </a:solidFill>
                    <a:latin typeface="+mn-lt"/>
                    <a:ea typeface="+mn-ea"/>
                    <a:cs typeface="+mn-cs"/>
                    <a:sym typeface="Arial"/>
                  </a:defRPr>
                </a:pPr>
                <a:r>
                  <a:rPr sz="1100" dirty="0"/>
                  <a:t>H</a:t>
                </a:r>
                <a:r>
                  <a:rPr sz="1100" baseline="-5999" dirty="0"/>
                  <a:t>2</a:t>
                </a:r>
                <a:r>
                  <a:rPr sz="1100" dirty="0"/>
                  <a:t> Storage </a:t>
                </a:r>
                <a:r>
                  <a:rPr sz="1100" b="1" dirty="0"/>
                  <a:t>System</a:t>
                </a:r>
              </a:p>
            </p:txBody>
          </p:sp>
        </p:grpSp>
        <p:grpSp>
          <p:nvGrpSpPr>
            <p:cNvPr id="3962" name="Group"/>
            <p:cNvGrpSpPr/>
            <p:nvPr/>
          </p:nvGrpSpPr>
          <p:grpSpPr>
            <a:xfrm>
              <a:off x="7359585" y="927177"/>
              <a:ext cx="1562026" cy="1414634"/>
              <a:chOff x="115911" y="0"/>
              <a:chExt cx="1562025" cy="1414633"/>
            </a:xfrm>
          </p:grpSpPr>
          <p:grpSp>
            <p:nvGrpSpPr>
              <p:cNvPr id="3960" name="Group"/>
              <p:cNvGrpSpPr/>
              <p:nvPr/>
            </p:nvGrpSpPr>
            <p:grpSpPr>
              <a:xfrm>
                <a:off x="298537" y="305384"/>
                <a:ext cx="1299804" cy="1109249"/>
                <a:chOff x="167427" y="0"/>
                <a:chExt cx="1299803" cy="1109247"/>
              </a:xfrm>
            </p:grpSpPr>
            <p:pic>
              <p:nvPicPr>
                <p:cNvPr id="3958" name="Image" descr="Image"/>
                <p:cNvPicPr>
                  <a:picLocks noChangeAspect="1"/>
                </p:cNvPicPr>
                <p:nvPr/>
              </p:nvPicPr>
              <p:blipFill>
                <a:blip r:embed="rId2"/>
                <a:srcRect l="58609" t="20020" r="20796" b="47525"/>
                <a:stretch>
                  <a:fillRect/>
                </a:stretch>
              </p:blipFill>
              <p:spPr>
                <a:xfrm>
                  <a:off x="167427" y="0"/>
                  <a:ext cx="1299803" cy="1109247"/>
                </a:xfrm>
                <a:prstGeom prst="rect">
                  <a:avLst/>
                </a:prstGeom>
                <a:ln w="12700" cap="flat">
                  <a:noFill/>
                  <a:miter lim="400000"/>
                </a:ln>
                <a:effectLst/>
              </p:spPr>
            </p:pic>
            <p:sp>
              <p:nvSpPr>
                <p:cNvPr id="3959" name="2020…"/>
                <p:cNvSpPr txBox="1"/>
                <p:nvPr/>
              </p:nvSpPr>
              <p:spPr>
                <a:xfrm>
                  <a:off x="837734" y="595302"/>
                  <a:ext cx="604180" cy="4786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defTabSz="457200">
                    <a:defRPr sz="1000">
                      <a:solidFill>
                        <a:srgbClr val="E04550"/>
                      </a:solidFill>
                      <a:latin typeface="+mn-lt"/>
                      <a:ea typeface="+mn-ea"/>
                      <a:cs typeface="+mn-cs"/>
                      <a:sym typeface="Arial"/>
                    </a:defRPr>
                  </a:pPr>
                  <a:r>
                    <a:rPr dirty="0"/>
                    <a:t>2020</a:t>
                  </a:r>
                </a:p>
                <a:p>
                  <a:pPr defTabSz="457200">
                    <a:defRPr sz="500">
                      <a:solidFill>
                        <a:srgbClr val="E04550"/>
                      </a:solidFill>
                      <a:latin typeface="+mn-lt"/>
                      <a:ea typeface="+mn-ea"/>
                      <a:cs typeface="+mn-cs"/>
                      <a:sym typeface="Arial"/>
                    </a:defRPr>
                  </a:pPr>
                  <a:endParaRPr dirty="0"/>
                </a:p>
                <a:p>
                  <a:pPr defTabSz="457200">
                    <a:defRPr sz="100" b="0">
                      <a:solidFill>
                        <a:srgbClr val="FF6600"/>
                      </a:solidFill>
                      <a:latin typeface="+mn-lt"/>
                      <a:ea typeface="+mn-ea"/>
                      <a:cs typeface="+mn-cs"/>
                      <a:sym typeface="Arial"/>
                    </a:defRPr>
                  </a:pPr>
                  <a:endParaRPr dirty="0"/>
                </a:p>
                <a:p>
                  <a:pPr defTabSz="457200">
                    <a:defRPr sz="100">
                      <a:solidFill>
                        <a:srgbClr val="FBC901"/>
                      </a:solidFill>
                      <a:latin typeface="+mn-lt"/>
                      <a:ea typeface="+mn-ea"/>
                      <a:cs typeface="+mn-cs"/>
                      <a:sym typeface="Arial"/>
                    </a:defRPr>
                  </a:pPr>
                  <a:endParaRPr dirty="0"/>
                </a:p>
                <a:p>
                  <a:pPr defTabSz="457200">
                    <a:defRPr sz="1000">
                      <a:solidFill>
                        <a:srgbClr val="FBC901"/>
                      </a:solidFill>
                      <a:latin typeface="+mn-lt"/>
                      <a:ea typeface="+mn-ea"/>
                      <a:cs typeface="+mn-cs"/>
                      <a:sym typeface="Arial"/>
                    </a:defRPr>
                  </a:pPr>
                  <a:r>
                    <a:rPr dirty="0"/>
                    <a:t>Ultimate</a:t>
                  </a:r>
                </a:p>
              </p:txBody>
            </p:sp>
          </p:grpSp>
          <p:sp>
            <p:nvSpPr>
              <p:cNvPr id="3961" name="H2 Storage System"/>
              <p:cNvSpPr txBox="1"/>
              <p:nvPr/>
            </p:nvSpPr>
            <p:spPr>
              <a:xfrm>
                <a:off x="115911" y="0"/>
                <a:ext cx="1562025" cy="2642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300" b="0">
                    <a:solidFill>
                      <a:srgbClr val="FFFFFF"/>
                    </a:solidFill>
                    <a:latin typeface="+mn-lt"/>
                    <a:ea typeface="+mn-ea"/>
                    <a:cs typeface="+mn-cs"/>
                    <a:sym typeface="Arial"/>
                  </a:defRPr>
                </a:pPr>
                <a:r>
                  <a:rPr sz="1100" dirty="0"/>
                  <a:t>H</a:t>
                </a:r>
                <a:r>
                  <a:rPr sz="1100" baseline="-5999" dirty="0"/>
                  <a:t>2</a:t>
                </a:r>
                <a:r>
                  <a:rPr sz="1100" dirty="0"/>
                  <a:t> Storage </a:t>
                </a:r>
                <a:r>
                  <a:rPr sz="1100" b="1" dirty="0"/>
                  <a:t>System</a:t>
                </a:r>
              </a:p>
            </p:txBody>
          </p:sp>
        </p:grpSp>
        <p:sp>
          <p:nvSpPr>
            <p:cNvPr id="3963" name="Energy / Volume"/>
            <p:cNvSpPr txBox="1"/>
            <p:nvPr/>
          </p:nvSpPr>
          <p:spPr>
            <a:xfrm>
              <a:off x="5251986" y="799842"/>
              <a:ext cx="1774167" cy="2759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rPr dirty="0"/>
                <a:t>Energy / Volume</a:t>
              </a:r>
            </a:p>
          </p:txBody>
        </p:sp>
        <p:sp>
          <p:nvSpPr>
            <p:cNvPr id="3964" name="Energy / Mass"/>
            <p:cNvSpPr txBox="1"/>
            <p:nvPr/>
          </p:nvSpPr>
          <p:spPr>
            <a:xfrm>
              <a:off x="3502911" y="799842"/>
              <a:ext cx="1749075" cy="2759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400" b="0">
                  <a:solidFill>
                    <a:srgbClr val="FFFFFF"/>
                  </a:solidFill>
                  <a:latin typeface="+mn-lt"/>
                  <a:ea typeface="+mn-ea"/>
                  <a:cs typeface="+mn-cs"/>
                  <a:sym typeface="Arial"/>
                </a:defRPr>
              </a:lvl1pPr>
            </a:lstStyle>
            <a:p>
              <a:r>
                <a:rPr dirty="0"/>
                <a:t>Energy / Mass   </a:t>
              </a:r>
            </a:p>
          </p:txBody>
        </p:sp>
        <p:sp>
          <p:nvSpPr>
            <p:cNvPr id="3965" name="Arrow"/>
            <p:cNvSpPr/>
            <p:nvPr/>
          </p:nvSpPr>
          <p:spPr>
            <a:xfrm>
              <a:off x="551840" y="3222121"/>
              <a:ext cx="854845" cy="509688"/>
            </a:xfrm>
            <a:prstGeom prst="rightArrow">
              <a:avLst>
                <a:gd name="adj1" fmla="val 32000"/>
                <a:gd name="adj2" fmla="val 107341"/>
              </a:avLst>
            </a:prstGeom>
            <a:solidFill>
              <a:srgbClr val="FF6600"/>
            </a:solidFill>
            <a:ln w="12700" cap="flat">
              <a:noFill/>
              <a:miter lim="400000"/>
            </a:ln>
            <a:effectLst/>
          </p:spPr>
          <p:txBody>
            <a:bodyPr vert="eaVert" wrap="square" lIns="45719" tIns="45719" rIns="45719" bIns="45719" numCol="1" anchor="t">
              <a:noAutofit/>
            </a:bodyPr>
            <a:lstStyle/>
            <a:p>
              <a:endParaRPr/>
            </a:p>
          </p:txBody>
        </p:sp>
        <p:sp>
          <p:nvSpPr>
            <p:cNvPr id="3966" name="Arrow"/>
            <p:cNvSpPr/>
            <p:nvPr/>
          </p:nvSpPr>
          <p:spPr>
            <a:xfrm>
              <a:off x="551840" y="3148625"/>
              <a:ext cx="854845" cy="509687"/>
            </a:xfrm>
            <a:prstGeom prst="rightArrow">
              <a:avLst>
                <a:gd name="adj1" fmla="val 32000"/>
                <a:gd name="adj2" fmla="val 107341"/>
              </a:avLst>
            </a:prstGeom>
            <a:solidFill>
              <a:srgbClr val="FBC901"/>
            </a:solidFill>
            <a:ln w="12700" cap="flat">
              <a:noFill/>
              <a:miter lim="400000"/>
            </a:ln>
            <a:effectLst/>
          </p:spPr>
          <p:txBody>
            <a:bodyPr vert="eaVert" wrap="square" lIns="45719" tIns="45719" rIns="45719" bIns="45719" numCol="1" anchor="t">
              <a:noAutofit/>
            </a:bodyPr>
            <a:lstStyle/>
            <a:p>
              <a:endParaRPr/>
            </a:p>
          </p:txBody>
        </p:sp>
        <p:sp>
          <p:nvSpPr>
            <p:cNvPr id="3967" name="Arrow"/>
            <p:cNvSpPr/>
            <p:nvPr/>
          </p:nvSpPr>
          <p:spPr>
            <a:xfrm rot="10800000">
              <a:off x="7455150" y="3314008"/>
              <a:ext cx="854846" cy="509688"/>
            </a:xfrm>
            <a:prstGeom prst="rightArrow">
              <a:avLst>
                <a:gd name="adj1" fmla="val 32000"/>
                <a:gd name="adj2" fmla="val 107341"/>
              </a:avLst>
            </a:prstGeom>
            <a:solidFill>
              <a:srgbClr val="FF6600"/>
            </a:solidFill>
            <a:ln w="12700" cap="flat">
              <a:noFill/>
              <a:miter lim="400000"/>
            </a:ln>
            <a:effectLst/>
          </p:spPr>
          <p:txBody>
            <a:bodyPr vert="eaVert" wrap="square" lIns="45719" tIns="45719" rIns="45719" bIns="45719" numCol="1" anchor="t">
              <a:noAutofit/>
            </a:bodyPr>
            <a:lstStyle/>
            <a:p>
              <a:endParaRPr dirty="0"/>
            </a:p>
          </p:txBody>
        </p:sp>
        <p:sp>
          <p:nvSpPr>
            <p:cNvPr id="3968" name="Arrow"/>
            <p:cNvSpPr/>
            <p:nvPr/>
          </p:nvSpPr>
          <p:spPr>
            <a:xfrm rot="10800000">
              <a:off x="7455150" y="3237533"/>
              <a:ext cx="854846" cy="509687"/>
            </a:xfrm>
            <a:prstGeom prst="rightArrow">
              <a:avLst>
                <a:gd name="adj1" fmla="val 32000"/>
                <a:gd name="adj2" fmla="val 107341"/>
              </a:avLst>
            </a:prstGeom>
            <a:solidFill>
              <a:srgbClr val="FBC901"/>
            </a:solidFill>
            <a:ln w="12700" cap="flat">
              <a:noFill/>
              <a:miter lim="400000"/>
            </a:ln>
            <a:effectLst/>
          </p:spPr>
          <p:txBody>
            <a:bodyPr vert="eaVert" wrap="square" lIns="45719" tIns="45719" rIns="45719" bIns="45719" numCol="1" anchor="t">
              <a:noAutofit/>
            </a:bodyPr>
            <a:lstStyle/>
            <a:p>
              <a:endParaRPr dirty="0"/>
            </a:p>
          </p:txBody>
        </p:sp>
      </p:grpSp>
      <p:pic>
        <p:nvPicPr>
          <p:cNvPr id="3" name="Picture 2">
            <a:extLst>
              <a:ext uri="{FF2B5EF4-FFF2-40B4-BE49-F238E27FC236}">
                <a16:creationId xmlns:a16="http://schemas.microsoft.com/office/drawing/2014/main" id="{29DA96AC-A66A-C358-84D4-5CA84F5EB561}"/>
              </a:ext>
            </a:extLst>
          </p:cNvPr>
          <p:cNvPicPr>
            <a:picLocks noChangeAspect="1"/>
          </p:cNvPicPr>
          <p:nvPr/>
        </p:nvPicPr>
        <p:blipFill>
          <a:blip r:embed="rId3"/>
          <a:stretch>
            <a:fillRect/>
          </a:stretch>
        </p:blipFill>
        <p:spPr>
          <a:xfrm>
            <a:off x="1617632" y="1772238"/>
            <a:ext cx="6046177" cy="35714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2" name="Rectangle 2"/>
          <p:cNvSpPr txBox="1">
            <a:spLocks noGrp="1"/>
          </p:cNvSpPr>
          <p:nvPr>
            <p:ph type="title"/>
          </p:nvPr>
        </p:nvSpPr>
        <p:spPr>
          <a:xfrm>
            <a:off x="177603" y="-24619"/>
            <a:ext cx="8788794" cy="598587"/>
          </a:xfrm>
          <a:prstGeom prst="rect">
            <a:avLst/>
          </a:prstGeom>
        </p:spPr>
        <p:txBody>
          <a:bodyPr/>
          <a:lstStyle/>
          <a:p>
            <a:pPr defTabSz="859536">
              <a:defRPr sz="1879">
                <a:solidFill>
                  <a:srgbClr val="FFFFFF"/>
                </a:solidFill>
                <a:effectLst>
                  <a:outerShdw blurRad="35814" dist="35814" dir="2700000" rotWithShape="0">
                    <a:srgbClr val="000000"/>
                  </a:outerShdw>
                </a:effectLst>
              </a:defRPr>
            </a:pPr>
            <a:r>
              <a:t>Superior </a:t>
            </a:r>
            <a:r>
              <a:rPr sz="1692"/>
              <a:t>stored</a:t>
            </a:r>
            <a:r>
              <a:t> energy density drives interest in </a:t>
            </a:r>
            <a:r>
              <a:rPr>
                <a:solidFill>
                  <a:srgbClr val="FBC901"/>
                </a:solidFill>
              </a:rPr>
              <a:t>AMMONIA fuel cell powered ships</a:t>
            </a:r>
          </a:p>
        </p:txBody>
      </p:sp>
      <p:sp>
        <p:nvSpPr>
          <p:cNvPr id="3973" name="Rectangle 3"/>
          <p:cNvSpPr txBox="1"/>
          <p:nvPr/>
        </p:nvSpPr>
        <p:spPr>
          <a:xfrm>
            <a:off x="99466" y="618884"/>
            <a:ext cx="9144001" cy="63557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The difference comes from the sharply contrasting properties of H</a:t>
            </a:r>
            <a:r>
              <a:rPr baseline="-5999"/>
              <a:t>2 </a:t>
            </a:r>
            <a:r>
              <a:t>vs. NH</a:t>
            </a:r>
            <a:r>
              <a:rPr baseline="-5999"/>
              <a:t>3</a:t>
            </a:r>
            <a:r>
              <a:t>:</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Hydrogen boils at minus 253.9 ºC </a:t>
            </a:r>
            <a:r>
              <a:t>- Hugely below room temperature!</a:t>
            </a:r>
          </a:p>
          <a:p>
            <a:pPr>
              <a:spcBef>
                <a:spcPts val="400"/>
              </a:spcBef>
              <a:tabLst>
                <a:tab pos="368300" algn="l"/>
                <a:tab pos="711200" algn="l"/>
                <a:tab pos="1168400" algn="l"/>
                <a:tab pos="1625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	Making its bulk liquefaction almost certainly impractical</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	Leaving extreme high pressures as the only proven way of concentrating it</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		=&gt; </a:t>
            </a:r>
            <a:r>
              <a:rPr b="1">
                <a:solidFill>
                  <a:srgbClr val="FBC901"/>
                </a:solidFill>
              </a:rPr>
              <a:t>~700 atmosphere pressures mentioned</a:t>
            </a:r>
            <a:r>
              <a:t> in my table &amp; elsewhere</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		</a:t>
            </a:r>
            <a:r>
              <a:t>Which, in turn, demands the use of massive pressure tanks + pumping systems</a:t>
            </a: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Ammonia boils at minus 33.3 ºC </a:t>
            </a:r>
            <a:r>
              <a:t>and thus:</a:t>
            </a:r>
          </a:p>
          <a:p>
            <a:pPr lvl="1" indent="640896">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	At room temperature it liquifies at only ~ </a:t>
            </a:r>
            <a:r>
              <a:rPr b="1">
                <a:solidFill>
                  <a:srgbClr val="FBC901"/>
                </a:solidFill>
              </a:rPr>
              <a:t>9 atmospheres</a:t>
            </a:r>
            <a:r>
              <a:t> of pressure </a:t>
            </a:r>
            <a:r>
              <a:rPr baseline="31999"/>
              <a:t>1  </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rPr baseline="31999"/>
              <a:t>		</a:t>
            </a:r>
            <a:r>
              <a:t>Which requires only simple compressors &amp; tanks, comparable to the air versions</a:t>
            </a:r>
          </a:p>
          <a:p>
            <a:pPr lvl="1" indent="640896">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		used in our homes by carpenters and DIY'ers</a:t>
            </a:r>
          </a:p>
          <a:p>
            <a:pPr lvl="1" indent="640896">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	OR if tanks are cooled to only -33.3 ºC, Ammonia pressure falls to 1 atmosphere</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		Requiring only lightly built and lightly cooled storage tanks</a:t>
            </a:r>
          </a:p>
        </p:txBody>
      </p:sp>
      <p:sp>
        <p:nvSpPr>
          <p:cNvPr id="3974" name="Rectangle 5"/>
          <p:cNvSpPr txBox="1"/>
          <p:nvPr/>
        </p:nvSpPr>
        <p:spPr>
          <a:xfrm>
            <a:off x="195262" y="6618314"/>
            <a:ext cx="8788795"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https://www.engineeringtoolbox.com/ammonia-pressure-temperature-d_361.html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8" name="Rectangle 2"/>
          <p:cNvSpPr txBox="1">
            <a:spLocks noGrp="1"/>
          </p:cNvSpPr>
          <p:nvPr>
            <p:ph type="title"/>
          </p:nvPr>
        </p:nvSpPr>
        <p:spPr>
          <a:xfrm>
            <a:off x="177603" y="-37319"/>
            <a:ext cx="8788794" cy="598587"/>
          </a:xfrm>
          <a:prstGeom prst="rect">
            <a:avLst/>
          </a:prstGeom>
        </p:spPr>
        <p:txBody>
          <a:bodyPr/>
          <a:lstStyle>
            <a:lvl1pPr defTabSz="841247">
              <a:defRPr sz="2024">
                <a:solidFill>
                  <a:srgbClr val="FFFFFF"/>
                </a:solidFill>
                <a:effectLst>
                  <a:outerShdw blurRad="35052" dist="35052" dir="2700000" rotWithShape="0">
                    <a:srgbClr val="000000"/>
                  </a:outerShdw>
                </a:effectLst>
              </a:defRPr>
            </a:lvl1pPr>
          </a:lstStyle>
          <a:p>
            <a:r>
              <a:t>What sort of Ammonia energy storage densities might be thereby achieved?</a:t>
            </a:r>
          </a:p>
        </p:txBody>
      </p:sp>
      <p:sp>
        <p:nvSpPr>
          <p:cNvPr id="3989" name="Rectangle 3"/>
          <p:cNvSpPr txBox="1"/>
          <p:nvPr/>
        </p:nvSpPr>
        <p:spPr>
          <a:xfrm>
            <a:off x="50800" y="631584"/>
            <a:ext cx="9095633" cy="1347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59536">
              <a:spcBef>
                <a:spcPts val="400"/>
              </a:spcBef>
              <a:tabLst>
                <a:tab pos="342900" algn="l"/>
                <a:tab pos="673100" algn="l"/>
                <a:tab pos="1092200" algn="l"/>
                <a:tab pos="1524000" algn="l"/>
              </a:tabLst>
              <a:defRPr sz="1692" b="0">
                <a:solidFill>
                  <a:srgbClr val="FFFFFF"/>
                </a:solidFill>
                <a:effectLst>
                  <a:outerShdw blurRad="35814" dist="35814" dir="2700000" rotWithShape="0">
                    <a:srgbClr val="000000"/>
                  </a:outerShdw>
                </a:effectLst>
                <a:latin typeface="+mn-lt"/>
                <a:ea typeface="+mn-ea"/>
                <a:cs typeface="+mn-cs"/>
                <a:sym typeface="Arial"/>
              </a:defRPr>
            </a:pPr>
            <a:r>
              <a:t>According to a UK Royal Society study, </a:t>
            </a:r>
            <a:r>
              <a:rPr baseline="31999"/>
              <a:t>1</a:t>
            </a:r>
            <a:r>
              <a:t> using </a:t>
            </a:r>
            <a:r>
              <a:rPr b="1"/>
              <a:t>already established</a:t>
            </a:r>
            <a:r>
              <a:t> technologies, </a:t>
            </a:r>
          </a:p>
          <a:p>
            <a:pPr defTabSz="859536">
              <a:spcBef>
                <a:spcPts val="400"/>
              </a:spcBef>
              <a:tabLst>
                <a:tab pos="342900" algn="l"/>
                <a:tab pos="673100" algn="l"/>
                <a:tab pos="1092200" algn="l"/>
                <a:tab pos="1524000" algn="l"/>
              </a:tabLst>
              <a:defRPr sz="564" b="0">
                <a:solidFill>
                  <a:srgbClr val="FFFFFF"/>
                </a:solidFill>
                <a:effectLst>
                  <a:outerShdw blurRad="35814" dist="35814" dir="2700000" rotWithShape="0">
                    <a:srgbClr val="000000"/>
                  </a:outerShdw>
                </a:effectLst>
                <a:latin typeface="+mn-lt"/>
                <a:ea typeface="+mn-ea"/>
                <a:cs typeface="+mn-cs"/>
                <a:sym typeface="Arial"/>
              </a:defRPr>
            </a:pPr>
            <a:endParaRPr/>
          </a:p>
          <a:p>
            <a:pPr defTabSz="859536">
              <a:spcBef>
                <a:spcPts val="400"/>
              </a:spcBef>
              <a:tabLst>
                <a:tab pos="342900" algn="l"/>
                <a:tab pos="673100" algn="l"/>
                <a:tab pos="1092200" algn="l"/>
                <a:tab pos="1524000" algn="l"/>
              </a:tabLst>
              <a:defRPr sz="1692" b="0">
                <a:solidFill>
                  <a:srgbClr val="FFFFFF"/>
                </a:solidFill>
                <a:effectLst>
                  <a:outerShdw blurRad="35814" dist="35814" dir="2700000" rotWithShape="0">
                    <a:srgbClr val="000000"/>
                  </a:outerShdw>
                </a:effectLst>
                <a:latin typeface="+mn-lt"/>
                <a:ea typeface="+mn-ea"/>
                <a:cs typeface="+mn-cs"/>
                <a:sym typeface="Arial"/>
              </a:defRPr>
            </a:pPr>
            <a:r>
              <a:t>	</a:t>
            </a:r>
            <a:r>
              <a:rPr b="1">
                <a:solidFill>
                  <a:srgbClr val="FBC901"/>
                </a:solidFill>
              </a:rPr>
              <a:t>+25 ºC</a:t>
            </a:r>
            <a:r>
              <a:t> Ammonia storage systems should achieve energy densities of </a:t>
            </a:r>
            <a:r>
              <a:rPr>
                <a:solidFill>
                  <a:srgbClr val="FBC901"/>
                </a:solidFill>
              </a:rPr>
              <a:t>~</a:t>
            </a:r>
            <a:r>
              <a:rPr b="1">
                <a:solidFill>
                  <a:srgbClr val="FBC901"/>
                </a:solidFill>
              </a:rPr>
              <a:t>3 kW-h / liter</a:t>
            </a:r>
          </a:p>
          <a:p>
            <a:pPr defTabSz="859536">
              <a:spcBef>
                <a:spcPts val="400"/>
              </a:spcBef>
              <a:tabLst>
                <a:tab pos="342900" algn="l"/>
                <a:tab pos="673100" algn="l"/>
                <a:tab pos="1092200" algn="l"/>
                <a:tab pos="1524000" algn="l"/>
              </a:tabLst>
              <a:defRPr sz="658" b="0">
                <a:solidFill>
                  <a:srgbClr val="FFFFFF"/>
                </a:solidFill>
                <a:effectLst>
                  <a:outerShdw blurRad="35814" dist="35814" dir="2700000" rotWithShape="0">
                    <a:srgbClr val="000000"/>
                  </a:outerShdw>
                </a:effectLst>
                <a:latin typeface="+mn-lt"/>
                <a:ea typeface="+mn-ea"/>
                <a:cs typeface="+mn-cs"/>
                <a:sym typeface="Arial"/>
              </a:defRPr>
            </a:pPr>
            <a:endParaRPr b="1">
              <a:solidFill>
                <a:srgbClr val="FBC901"/>
              </a:solidFill>
            </a:endParaRPr>
          </a:p>
          <a:p>
            <a:pPr defTabSz="859536">
              <a:spcBef>
                <a:spcPts val="400"/>
              </a:spcBef>
              <a:tabLst>
                <a:tab pos="342900" algn="l"/>
                <a:tab pos="673100" algn="l"/>
                <a:tab pos="1092200" algn="l"/>
                <a:tab pos="1524000" algn="l"/>
              </a:tabLst>
              <a:defRPr sz="1692" b="0">
                <a:solidFill>
                  <a:srgbClr val="FFFFFF"/>
                </a:solidFill>
                <a:effectLst>
                  <a:outerShdw blurRad="35814" dist="35814" dir="2700000" rotWithShape="0">
                    <a:srgbClr val="000000"/>
                  </a:outerShdw>
                </a:effectLst>
                <a:latin typeface="+mn-lt"/>
                <a:ea typeface="+mn-ea"/>
                <a:cs typeface="+mn-cs"/>
                <a:sym typeface="Arial"/>
              </a:defRPr>
            </a:pPr>
            <a:r>
              <a:rPr b="1">
                <a:solidFill>
                  <a:srgbClr val="FBC901"/>
                </a:solidFill>
              </a:rPr>
              <a:t>	-35 ºC</a:t>
            </a:r>
            <a:r>
              <a:t> Ammonia storage systems should achieve energy densities of almost </a:t>
            </a:r>
            <a:r>
              <a:rPr b="1">
                <a:solidFill>
                  <a:srgbClr val="FBC901"/>
                </a:solidFill>
              </a:rPr>
              <a:t>4 kW-h / liter</a:t>
            </a:r>
          </a:p>
        </p:txBody>
      </p:sp>
      <p:sp>
        <p:nvSpPr>
          <p:cNvPr id="3990" name="Rectangle 5"/>
          <p:cNvSpPr txBox="1"/>
          <p:nvPr/>
        </p:nvSpPr>
        <p:spPr>
          <a:xfrm>
            <a:off x="267916" y="6592914"/>
            <a:ext cx="8763001" cy="226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000" b="0" i="1">
                <a:solidFill>
                  <a:schemeClr val="accent1"/>
                </a:solidFill>
                <a:effectLst>
                  <a:outerShdw blurRad="38100" dist="38100" dir="2700000" rotWithShape="0">
                    <a:srgbClr val="000000"/>
                  </a:outerShdw>
                </a:effectLst>
                <a:latin typeface="+mn-lt"/>
                <a:ea typeface="+mn-ea"/>
                <a:cs typeface="+mn-cs"/>
                <a:sym typeface="Arial"/>
              </a:defRPr>
            </a:lvl1pPr>
          </a:lstStyle>
          <a:p>
            <a:r>
              <a:t>1) Figure at right from page 7 in:  https://royalsociety.org/topics-policy/projects/low-carbon-energy-programme/green-ammonia/</a:t>
            </a:r>
          </a:p>
        </p:txBody>
      </p:sp>
      <p:grpSp>
        <p:nvGrpSpPr>
          <p:cNvPr id="3997" name="Group"/>
          <p:cNvGrpSpPr/>
          <p:nvPr/>
        </p:nvGrpSpPr>
        <p:grpSpPr>
          <a:xfrm>
            <a:off x="319808" y="2040212"/>
            <a:ext cx="8305617" cy="2935076"/>
            <a:chOff x="0" y="0"/>
            <a:chExt cx="8305616" cy="2935074"/>
          </a:xfrm>
        </p:grpSpPr>
        <p:pic>
          <p:nvPicPr>
            <p:cNvPr id="3991" name="Energy Density Table.jpg" descr="Energy Density Table.jpg"/>
            <p:cNvPicPr>
              <a:picLocks noChangeAspect="1"/>
            </p:cNvPicPr>
            <p:nvPr/>
          </p:nvPicPr>
          <p:blipFill>
            <a:blip r:embed="rId2"/>
            <a:stretch>
              <a:fillRect/>
            </a:stretch>
          </p:blipFill>
          <p:spPr>
            <a:xfrm>
              <a:off x="0" y="0"/>
              <a:ext cx="3444561" cy="2933332"/>
            </a:xfrm>
            <a:prstGeom prst="rect">
              <a:avLst/>
            </a:prstGeom>
            <a:ln w="12700" cap="flat">
              <a:noFill/>
              <a:miter lim="400000"/>
            </a:ln>
            <a:effectLst/>
          </p:spPr>
        </p:pic>
        <p:pic>
          <p:nvPicPr>
            <p:cNvPr id="3992" name="Image" descr="Image"/>
            <p:cNvPicPr>
              <a:picLocks noChangeAspect="1"/>
            </p:cNvPicPr>
            <p:nvPr/>
          </p:nvPicPr>
          <p:blipFill>
            <a:blip r:embed="rId3"/>
            <a:stretch>
              <a:fillRect/>
            </a:stretch>
          </p:blipFill>
          <p:spPr>
            <a:xfrm>
              <a:off x="3947709" y="1743"/>
              <a:ext cx="4357908" cy="2933332"/>
            </a:xfrm>
            <a:prstGeom prst="rect">
              <a:avLst/>
            </a:prstGeom>
            <a:ln w="12700" cap="flat">
              <a:noFill/>
              <a:miter lim="400000"/>
            </a:ln>
            <a:effectLst/>
          </p:spPr>
        </p:pic>
        <p:sp>
          <p:nvSpPr>
            <p:cNvPr id="3993" name="Line"/>
            <p:cNvSpPr/>
            <p:nvPr/>
          </p:nvSpPr>
          <p:spPr>
            <a:xfrm flipV="1">
              <a:off x="3397185" y="1453544"/>
              <a:ext cx="624007" cy="163332"/>
            </a:xfrm>
            <a:prstGeom prst="line">
              <a:avLst/>
            </a:prstGeom>
            <a:noFill/>
            <a:ln w="50800" cap="flat">
              <a:solidFill>
                <a:srgbClr val="65A220"/>
              </a:solidFill>
              <a:prstDash val="sysDot"/>
              <a:miter lim="400000"/>
            </a:ln>
            <a:effectLst/>
          </p:spPr>
          <p:txBody>
            <a:bodyPr vert="eaVert"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3994" name="Oval"/>
            <p:cNvSpPr/>
            <p:nvPr/>
          </p:nvSpPr>
          <p:spPr>
            <a:xfrm>
              <a:off x="3033888" y="1518488"/>
              <a:ext cx="373996" cy="174914"/>
            </a:xfrm>
            <a:prstGeom prst="ellipse">
              <a:avLst/>
            </a:prstGeom>
            <a:noFill/>
            <a:ln w="38100" cap="flat">
              <a:solidFill>
                <a:srgbClr val="65A320"/>
              </a:solidFill>
              <a:prstDash val="solid"/>
              <a:round/>
            </a:ln>
            <a:effectLst/>
          </p:spPr>
          <p:txBody>
            <a:bodyPr vert="eaVert" wrap="square" lIns="45719" tIns="45719" rIns="45719" bIns="45719" numCol="1" anchor="t">
              <a:noAutofit/>
            </a:bodyPr>
            <a:lstStyle/>
            <a:p>
              <a:pPr>
                <a:defRPr>
                  <a:latin typeface="+mn-lt"/>
                  <a:ea typeface="+mn-ea"/>
                  <a:cs typeface="+mn-cs"/>
                  <a:sym typeface="Arial"/>
                </a:defRPr>
              </a:pPr>
              <a:endParaRPr/>
            </a:p>
          </p:txBody>
        </p:sp>
        <p:sp>
          <p:nvSpPr>
            <p:cNvPr id="3995" name="Oval"/>
            <p:cNvSpPr/>
            <p:nvPr/>
          </p:nvSpPr>
          <p:spPr>
            <a:xfrm>
              <a:off x="5986707" y="2551781"/>
              <a:ext cx="373996" cy="209426"/>
            </a:xfrm>
            <a:prstGeom prst="ellipse">
              <a:avLst/>
            </a:prstGeom>
            <a:noFill/>
            <a:ln w="38100" cap="flat">
              <a:solidFill>
                <a:srgbClr val="65A320"/>
              </a:solidFill>
              <a:prstDash val="solid"/>
              <a:round/>
            </a:ln>
            <a:effectLst/>
          </p:spPr>
          <p:txBody>
            <a:bodyPr vert="eaVert" wrap="square" lIns="45719" tIns="45719" rIns="45719" bIns="45719" numCol="1" anchor="t">
              <a:noAutofit/>
            </a:bodyPr>
            <a:lstStyle/>
            <a:p>
              <a:pPr>
                <a:defRPr>
                  <a:latin typeface="+mn-lt"/>
                  <a:ea typeface="+mn-ea"/>
                  <a:cs typeface="+mn-cs"/>
                  <a:sym typeface="Arial"/>
                </a:defRPr>
              </a:pPr>
              <a:endParaRPr/>
            </a:p>
          </p:txBody>
        </p:sp>
        <p:sp>
          <p:nvSpPr>
            <p:cNvPr id="3996" name="Line"/>
            <p:cNvSpPr/>
            <p:nvPr/>
          </p:nvSpPr>
          <p:spPr>
            <a:xfrm flipV="1">
              <a:off x="6187010" y="1556054"/>
              <a:ext cx="1" cy="957185"/>
            </a:xfrm>
            <a:prstGeom prst="line">
              <a:avLst/>
            </a:prstGeom>
            <a:noFill/>
            <a:ln w="50800" cap="flat">
              <a:solidFill>
                <a:srgbClr val="65A220"/>
              </a:solidFill>
              <a:prstDash val="sysDot"/>
              <a:miter lim="400000"/>
            </a:ln>
            <a:effectLst/>
          </p:spPr>
          <p:txBody>
            <a:bodyPr vert="eaVert" wrap="square" lIns="45719" tIns="45719" rIns="45719" bIns="45719" numCol="1" anchor="t">
              <a:noAutofit/>
            </a:bodyPr>
            <a:lstStyle/>
            <a:p>
              <a:pPr>
                <a:defRPr>
                  <a:solidFill>
                    <a:srgbClr val="FFFFFF"/>
                  </a:solidFill>
                  <a:latin typeface="+mn-lt"/>
                  <a:ea typeface="+mn-ea"/>
                  <a:cs typeface="+mn-cs"/>
                  <a:sym typeface="Arial"/>
                </a:defRPr>
              </a:pPr>
              <a:endParaRPr/>
            </a:p>
          </p:txBody>
        </p:sp>
      </p:grpSp>
      <p:sp>
        <p:nvSpPr>
          <p:cNvPr id="3998" name="Rectangle 3"/>
          <p:cNvSpPr txBox="1"/>
          <p:nvPr/>
        </p:nvSpPr>
        <p:spPr>
          <a:xfrm>
            <a:off x="177799" y="5165484"/>
            <a:ext cx="8943234" cy="1347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That compares with the earlier DOE Hydrogen energy storage system figures of</a:t>
            </a:r>
          </a:p>
          <a:p>
            <a:pPr algn="ct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	1 kW-h / liter in 2020, growing ultimately to 1.7 kW-h / liter</a:t>
            </a:r>
          </a:p>
          <a:p>
            <a:pPr>
              <a:spcBef>
                <a:spcPts val="400"/>
              </a:spcBef>
              <a:tabLst>
                <a:tab pos="368300" algn="l"/>
                <a:tab pos="711200" algn="l"/>
                <a:tab pos="1168400" algn="l"/>
                <a:tab pos="1625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Giving Ammonia storage systems a near term advantage of 3-4X</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0" name="Rectangle 2"/>
          <p:cNvSpPr txBox="1">
            <a:spLocks noGrp="1"/>
          </p:cNvSpPr>
          <p:nvPr>
            <p:ph type="title"/>
          </p:nvPr>
        </p:nvSpPr>
        <p:spPr>
          <a:xfrm>
            <a:off x="177603" y="26181"/>
            <a:ext cx="8788794" cy="505605"/>
          </a:xfrm>
          <a:prstGeom prst="rect">
            <a:avLst/>
          </a:prstGeom>
        </p:spPr>
        <p:txBody>
          <a:bodyPr/>
          <a:lstStyle/>
          <a:p>
            <a:pPr>
              <a:defRPr sz="1900">
                <a:solidFill>
                  <a:srgbClr val="FFFFFF"/>
                </a:solidFill>
              </a:defRPr>
            </a:pPr>
            <a:r>
              <a:t>But DOE's projected limits might be slanted toward "Physical" H</a:t>
            </a:r>
            <a:r>
              <a:rPr baseline="-5999"/>
              <a:t>2</a:t>
            </a:r>
            <a:r>
              <a:t> storage </a:t>
            </a:r>
            <a:r>
              <a:rPr baseline="31999"/>
              <a:t>1</a:t>
            </a:r>
          </a:p>
        </p:txBody>
      </p:sp>
      <p:sp>
        <p:nvSpPr>
          <p:cNvPr id="4001" name="Rectangle 3"/>
          <p:cNvSpPr txBox="1"/>
          <p:nvPr/>
        </p:nvSpPr>
        <p:spPr>
          <a:xfrm>
            <a:off x="114300" y="593484"/>
            <a:ext cx="9012833" cy="505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tabLst>
                <a:tab pos="368300" algn="l"/>
                <a:tab pos="711200" algn="l"/>
                <a:tab pos="1168400" algn="l"/>
                <a:tab pos="1625600" algn="l"/>
              </a:tabLst>
              <a:defRPr b="0">
                <a:solidFill>
                  <a:srgbClr val="FFFFFF"/>
                </a:solidFill>
                <a:effectLst>
                  <a:outerShdw blurRad="38100" dist="38100" dir="2700000" rotWithShape="0">
                    <a:srgbClr val="000000"/>
                  </a:outerShdw>
                </a:effectLst>
                <a:latin typeface="+mn-lt"/>
                <a:ea typeface="+mn-ea"/>
                <a:cs typeface="+mn-cs"/>
                <a:sym typeface="Arial"/>
              </a:defRPr>
            </a:pPr>
            <a:r>
              <a:t>Because alternative "Material" based H</a:t>
            </a:r>
            <a:r>
              <a:rPr baseline="-5999"/>
              <a:t>2</a:t>
            </a:r>
            <a:r>
              <a:t> storage is still in only early research stages</a:t>
            </a:r>
          </a:p>
        </p:txBody>
      </p:sp>
      <p:sp>
        <p:nvSpPr>
          <p:cNvPr id="4002" name="Rectangle 5"/>
          <p:cNvSpPr txBox="1"/>
          <p:nvPr/>
        </p:nvSpPr>
        <p:spPr>
          <a:xfrm>
            <a:off x="27042" y="6275414"/>
            <a:ext cx="9089916" cy="582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1) Their two webpages (cited earlier) provide essentially no details</a:t>
            </a:r>
          </a:p>
          <a:p>
            <a:pPr algn="ctr">
              <a:defRPr sz="2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2) My patents: https://wecanfigurethisout.org/ABOUT/Patents.htm     3) My publications: https://wecanfigurethisout.org/ABOUT/Publications.htm</a:t>
            </a:r>
          </a:p>
          <a:p>
            <a:pPr algn="ctr">
              <a:defRPr sz="300" b="0" i="1">
                <a:solidFill>
                  <a:schemeClr val="accent1"/>
                </a:solidFill>
                <a:effectLst>
                  <a:outerShdw blurRad="38100" dist="38100" dir="2700000" rotWithShape="0">
                    <a:srgbClr val="000000"/>
                  </a:outerShdw>
                </a:effectLst>
                <a:latin typeface="+mn-lt"/>
                <a:ea typeface="+mn-ea"/>
                <a:cs typeface="+mn-cs"/>
                <a:sym typeface="Arial"/>
              </a:defRPr>
            </a:pPr>
            <a:endParaRP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4) Calculated from the Ideal Gas Law: n/V = P / kT      5) My calculation checked via: https://www.gigacalculator.com/calculators/ideal-gas-law-calculator.php</a:t>
            </a:r>
          </a:p>
        </p:txBody>
      </p:sp>
      <p:sp>
        <p:nvSpPr>
          <p:cNvPr id="4003" name="Rectangle 3"/>
          <p:cNvSpPr txBox="1"/>
          <p:nvPr/>
        </p:nvSpPr>
        <p:spPr>
          <a:xfrm>
            <a:off x="65583" y="2278178"/>
            <a:ext cx="9012834" cy="4052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86968">
              <a:spcBef>
                <a:spcPts val="400"/>
              </a:spcBef>
              <a:tabLst>
                <a:tab pos="355600" algn="l"/>
                <a:tab pos="685800" algn="l"/>
                <a:tab pos="1130300" algn="l"/>
                <a:tab pos="1574800" algn="l"/>
              </a:tabLst>
              <a:defRPr sz="1746" b="0">
                <a:solidFill>
                  <a:srgbClr val="FFFFFF"/>
                </a:solidFill>
                <a:effectLst>
                  <a:outerShdw blurRad="36957" dist="36957" dir="2700000" rotWithShape="0">
                    <a:srgbClr val="000000"/>
                  </a:outerShdw>
                </a:effectLst>
                <a:latin typeface="+mn-lt"/>
                <a:ea typeface="+mn-ea"/>
                <a:cs typeface="+mn-cs"/>
                <a:sym typeface="Arial"/>
              </a:defRPr>
            </a:pPr>
            <a:r>
              <a:t>As an experienced nanoscientist, </a:t>
            </a:r>
            <a:r>
              <a:rPr baseline="31999"/>
              <a:t>2, 3</a:t>
            </a:r>
            <a:r>
              <a:t> what might I expect from Material-based systems?</a:t>
            </a:r>
          </a:p>
          <a:p>
            <a:pPr defTabSz="886968">
              <a:spcBef>
                <a:spcPts val="400"/>
              </a:spcBef>
              <a:tabLst>
                <a:tab pos="355600" algn="l"/>
                <a:tab pos="685800" algn="l"/>
                <a:tab pos="1130300" algn="l"/>
                <a:tab pos="1574800" algn="l"/>
              </a:tabLst>
              <a:defRPr sz="582" b="0">
                <a:solidFill>
                  <a:srgbClr val="FFFFFF"/>
                </a:solidFill>
                <a:effectLst>
                  <a:outerShdw blurRad="36957" dist="36957" dir="2700000" rotWithShape="0">
                    <a:srgbClr val="000000"/>
                  </a:outerShdw>
                </a:effectLst>
                <a:latin typeface="+mn-lt"/>
                <a:ea typeface="+mn-ea"/>
                <a:cs typeface="+mn-cs"/>
                <a:sym typeface="Arial"/>
              </a:defRPr>
            </a:pPr>
            <a:endParaRPr/>
          </a:p>
          <a:p>
            <a:pPr defTabSz="886968">
              <a:spcBef>
                <a:spcPts val="400"/>
              </a:spcBef>
              <a:tabLst>
                <a:tab pos="355600" algn="l"/>
                <a:tab pos="685800" algn="l"/>
                <a:tab pos="1130300" algn="l"/>
                <a:tab pos="1574800" algn="l"/>
              </a:tabLst>
              <a:defRPr sz="1746" b="0">
                <a:solidFill>
                  <a:srgbClr val="FFFFFF"/>
                </a:solidFill>
                <a:effectLst>
                  <a:outerShdw blurRad="36957" dist="36957" dir="2700000" rotWithShape="0">
                    <a:srgbClr val="000000"/>
                  </a:outerShdw>
                </a:effectLst>
                <a:latin typeface="+mn-lt"/>
                <a:ea typeface="+mn-ea"/>
                <a:cs typeface="+mn-cs"/>
                <a:sym typeface="Arial"/>
              </a:defRPr>
            </a:pPr>
            <a:r>
              <a:t>	Tiny H</a:t>
            </a:r>
            <a:r>
              <a:rPr baseline="-5999"/>
              <a:t>2</a:t>
            </a:r>
            <a:r>
              <a:t> molecules could easily slither into gaps in the above crystalline structures,	</a:t>
            </a:r>
          </a:p>
          <a:p>
            <a:pPr defTabSz="886968">
              <a:spcBef>
                <a:spcPts val="400"/>
              </a:spcBef>
              <a:tabLst>
                <a:tab pos="355600" algn="l"/>
                <a:tab pos="685800" algn="l"/>
                <a:tab pos="1130300" algn="l"/>
                <a:tab pos="1574800" algn="l"/>
              </a:tabLst>
              <a:defRPr sz="582" b="0">
                <a:solidFill>
                  <a:srgbClr val="FFFFFF"/>
                </a:solidFill>
                <a:effectLst>
                  <a:outerShdw blurRad="36957" dist="36957" dir="2700000" rotWithShape="0">
                    <a:srgbClr val="000000"/>
                  </a:outerShdw>
                </a:effectLst>
                <a:latin typeface="+mn-lt"/>
                <a:ea typeface="+mn-ea"/>
                <a:cs typeface="+mn-cs"/>
                <a:sym typeface="Arial"/>
              </a:defRPr>
            </a:pPr>
            <a:endParaRPr/>
          </a:p>
          <a:p>
            <a:pPr defTabSz="886968">
              <a:spcBef>
                <a:spcPts val="400"/>
              </a:spcBef>
              <a:tabLst>
                <a:tab pos="355600" algn="l"/>
                <a:tab pos="685800" algn="l"/>
                <a:tab pos="1130300" algn="l"/>
                <a:tab pos="1574800" algn="l"/>
              </a:tabLst>
              <a:defRPr sz="1746" b="0">
                <a:solidFill>
                  <a:srgbClr val="FFFFFF"/>
                </a:solidFill>
                <a:effectLst>
                  <a:outerShdw blurRad="36957" dist="36957" dir="2700000" rotWithShape="0">
                    <a:srgbClr val="000000"/>
                  </a:outerShdw>
                </a:effectLst>
                <a:latin typeface="+mn-lt"/>
                <a:ea typeface="+mn-ea"/>
                <a:cs typeface="+mn-cs"/>
                <a:sym typeface="Arial"/>
              </a:defRPr>
            </a:pPr>
            <a:r>
              <a:t>		and might continue to do so until their accumulation began to stretch those crystals</a:t>
            </a:r>
          </a:p>
          <a:p>
            <a:pPr defTabSz="886968">
              <a:spcBef>
                <a:spcPts val="400"/>
              </a:spcBef>
              <a:tabLst>
                <a:tab pos="355600" algn="l"/>
                <a:tab pos="685800" algn="l"/>
                <a:tab pos="1130300" algn="l"/>
                <a:tab pos="1574800" algn="l"/>
              </a:tabLst>
              <a:defRPr sz="582" b="0">
                <a:solidFill>
                  <a:srgbClr val="FFFFFF"/>
                </a:solidFill>
                <a:effectLst>
                  <a:outerShdw blurRad="36957" dist="36957" dir="2700000" rotWithShape="0">
                    <a:srgbClr val="000000"/>
                  </a:outerShdw>
                </a:effectLst>
                <a:latin typeface="+mn-lt"/>
                <a:ea typeface="+mn-ea"/>
                <a:cs typeface="+mn-cs"/>
                <a:sym typeface="Arial"/>
              </a:defRPr>
            </a:pPr>
            <a:endParaRPr/>
          </a:p>
          <a:p>
            <a:pPr defTabSz="886968">
              <a:spcBef>
                <a:spcPts val="400"/>
              </a:spcBef>
              <a:tabLst>
                <a:tab pos="355600" algn="l"/>
                <a:tab pos="685800" algn="l"/>
                <a:tab pos="1130300" algn="l"/>
                <a:tab pos="1574800" algn="l"/>
              </a:tabLst>
              <a:defRPr sz="1746" b="0">
                <a:solidFill>
                  <a:srgbClr val="FFFFFF"/>
                </a:solidFill>
                <a:effectLst>
                  <a:outerShdw blurRad="36957" dist="36957" dir="2700000" rotWithShape="0">
                    <a:srgbClr val="000000"/>
                  </a:outerShdw>
                </a:effectLst>
                <a:latin typeface="+mn-lt"/>
                <a:ea typeface="+mn-ea"/>
                <a:cs typeface="+mn-cs"/>
                <a:sym typeface="Arial"/>
              </a:defRPr>
            </a:pPr>
            <a:r>
              <a:t>	Say that things continued until H</a:t>
            </a:r>
            <a:r>
              <a:rPr baseline="-5999"/>
              <a:t>2</a:t>
            </a:r>
            <a:r>
              <a:t> molecules got within ~ 10 crystal atoms of each other</a:t>
            </a:r>
          </a:p>
          <a:p>
            <a:pPr defTabSz="886968">
              <a:spcBef>
                <a:spcPts val="400"/>
              </a:spcBef>
              <a:tabLst>
                <a:tab pos="355600" algn="l"/>
                <a:tab pos="685800" algn="l"/>
                <a:tab pos="1130300" algn="l"/>
                <a:tab pos="1574800" algn="l"/>
              </a:tabLst>
              <a:defRPr sz="582" b="0">
                <a:solidFill>
                  <a:srgbClr val="FFFFFF"/>
                </a:solidFill>
                <a:effectLst>
                  <a:outerShdw blurRad="36957" dist="36957" dir="2700000" rotWithShape="0">
                    <a:srgbClr val="000000"/>
                  </a:outerShdw>
                </a:effectLst>
                <a:latin typeface="+mn-lt"/>
                <a:ea typeface="+mn-ea"/>
                <a:cs typeface="+mn-cs"/>
                <a:sym typeface="Arial"/>
              </a:defRPr>
            </a:pPr>
            <a:endParaRPr/>
          </a:p>
          <a:p>
            <a:pPr defTabSz="886968">
              <a:spcBef>
                <a:spcPts val="400"/>
              </a:spcBef>
              <a:tabLst>
                <a:tab pos="355600" algn="l"/>
                <a:tab pos="685800" algn="l"/>
                <a:tab pos="1130300" algn="l"/>
                <a:tab pos="1574800" algn="l"/>
              </a:tabLst>
              <a:defRPr sz="1746" b="0">
                <a:solidFill>
                  <a:srgbClr val="FFFFFF"/>
                </a:solidFill>
                <a:effectLst>
                  <a:outerShdw blurRad="36957" dist="36957" dir="2700000" rotWithShape="0">
                    <a:srgbClr val="000000"/>
                  </a:outerShdw>
                </a:effectLst>
                <a:latin typeface="+mn-lt"/>
                <a:ea typeface="+mn-ea"/>
                <a:cs typeface="+mn-cs"/>
                <a:sym typeface="Arial"/>
              </a:defRPr>
            </a:pPr>
            <a:r>
              <a:t>	For crystal atom spacings of ~ 0.2 nm, H</a:t>
            </a:r>
            <a:r>
              <a:rPr baseline="-5999"/>
              <a:t>2</a:t>
            </a:r>
            <a:r>
              <a:t> molecule spacing would then be 2 nm</a:t>
            </a:r>
          </a:p>
          <a:p>
            <a:pPr defTabSz="886968">
              <a:spcBef>
                <a:spcPts val="400"/>
              </a:spcBef>
              <a:tabLst>
                <a:tab pos="355600" algn="l"/>
                <a:tab pos="685800" algn="l"/>
                <a:tab pos="1130300" algn="l"/>
                <a:tab pos="1574800" algn="l"/>
              </a:tabLst>
              <a:defRPr sz="582" b="0">
                <a:solidFill>
                  <a:srgbClr val="FFFFFF"/>
                </a:solidFill>
                <a:effectLst>
                  <a:outerShdw blurRad="36957" dist="36957" dir="2700000" rotWithShape="0">
                    <a:srgbClr val="000000"/>
                  </a:outerShdw>
                </a:effectLst>
                <a:latin typeface="+mn-lt"/>
                <a:ea typeface="+mn-ea"/>
                <a:cs typeface="+mn-cs"/>
                <a:sym typeface="Arial"/>
              </a:defRPr>
            </a:pPr>
            <a:endParaRPr/>
          </a:p>
          <a:p>
            <a:pPr algn="ctr" defTabSz="886968">
              <a:spcBef>
                <a:spcPts val="400"/>
              </a:spcBef>
              <a:tabLst>
                <a:tab pos="355600" algn="l"/>
                <a:tab pos="685800" algn="l"/>
                <a:tab pos="1130300" algn="l"/>
                <a:tab pos="1574800" algn="l"/>
              </a:tabLst>
              <a:defRPr sz="1746" b="0">
                <a:solidFill>
                  <a:srgbClr val="FFFFFF"/>
                </a:solidFill>
                <a:effectLst>
                  <a:outerShdw blurRad="36957" dist="36957" dir="2700000" rotWithShape="0">
                    <a:srgbClr val="000000"/>
                  </a:outerShdw>
                </a:effectLst>
                <a:latin typeface="+mn-lt"/>
                <a:ea typeface="+mn-ea"/>
                <a:cs typeface="+mn-cs"/>
                <a:sym typeface="Arial"/>
              </a:defRPr>
            </a:pPr>
            <a:r>
              <a:t>=&gt; H</a:t>
            </a:r>
            <a:r>
              <a:rPr baseline="-5999"/>
              <a:t>2 </a:t>
            </a:r>
            <a:r>
              <a:t>molecular concentration of 1 / (2 nm)</a:t>
            </a:r>
            <a:r>
              <a:rPr b="1" baseline="31999"/>
              <a:t>3</a:t>
            </a:r>
            <a:r>
              <a:t> = 1 / (2x10</a:t>
            </a:r>
            <a:r>
              <a:rPr b="1" baseline="31999"/>
              <a:t>-7</a:t>
            </a:r>
            <a:r>
              <a:t> cm)</a:t>
            </a:r>
            <a:r>
              <a:rPr b="1" baseline="31999"/>
              <a:t>3</a:t>
            </a:r>
            <a:r>
              <a:t> ~ </a:t>
            </a:r>
            <a:r>
              <a:rPr>
                <a:solidFill>
                  <a:srgbClr val="FBC901"/>
                </a:solidFill>
              </a:rPr>
              <a:t>10</a:t>
            </a:r>
            <a:r>
              <a:rPr baseline="31999">
                <a:solidFill>
                  <a:srgbClr val="FBC901"/>
                </a:solidFill>
              </a:rPr>
              <a:t>20</a:t>
            </a:r>
            <a:r>
              <a:rPr>
                <a:solidFill>
                  <a:srgbClr val="FBC901"/>
                </a:solidFill>
              </a:rPr>
              <a:t> H</a:t>
            </a:r>
            <a:r>
              <a:rPr baseline="-5999">
                <a:solidFill>
                  <a:srgbClr val="FBC901"/>
                </a:solidFill>
              </a:rPr>
              <a:t>2</a:t>
            </a:r>
            <a:r>
              <a:rPr>
                <a:solidFill>
                  <a:srgbClr val="FBC901"/>
                </a:solidFill>
              </a:rPr>
              <a:t> molecules / cm</a:t>
            </a:r>
            <a:r>
              <a:rPr baseline="31999">
                <a:solidFill>
                  <a:srgbClr val="FBC901"/>
                </a:solidFill>
              </a:rPr>
              <a:t>3</a:t>
            </a:r>
            <a:endParaRPr>
              <a:solidFill>
                <a:srgbClr val="FBC901"/>
              </a:solidFill>
            </a:endParaRPr>
          </a:p>
          <a:p>
            <a:pPr lvl="1" indent="621669" defTabSz="886968">
              <a:spcBef>
                <a:spcPts val="400"/>
              </a:spcBef>
              <a:tabLst>
                <a:tab pos="355600" algn="l"/>
                <a:tab pos="685800" algn="l"/>
                <a:tab pos="1130300" algn="l"/>
                <a:tab pos="1574800" algn="l"/>
              </a:tabLst>
              <a:defRPr sz="679" b="0">
                <a:solidFill>
                  <a:srgbClr val="FFFFFF"/>
                </a:solidFill>
                <a:effectLst>
                  <a:outerShdw blurRad="36957" dist="36957" dir="2700000" rotWithShape="0">
                    <a:srgbClr val="000000"/>
                  </a:outerShdw>
                </a:effectLst>
                <a:latin typeface="+mn-lt"/>
                <a:ea typeface="+mn-ea"/>
                <a:cs typeface="+mn-cs"/>
                <a:sym typeface="Arial"/>
              </a:defRPr>
            </a:pPr>
            <a:endParaRPr>
              <a:solidFill>
                <a:srgbClr val="FBC901"/>
              </a:solidFill>
            </a:endParaRPr>
          </a:p>
          <a:p>
            <a:pPr defTabSz="886968">
              <a:spcBef>
                <a:spcPts val="400"/>
              </a:spcBef>
              <a:tabLst>
                <a:tab pos="355600" algn="l"/>
                <a:tab pos="685800" algn="l"/>
                <a:tab pos="1130300" algn="l"/>
                <a:tab pos="1574800" algn="l"/>
              </a:tabLst>
              <a:defRPr sz="1746" b="0">
                <a:solidFill>
                  <a:srgbClr val="FFFFFF"/>
                </a:solidFill>
                <a:effectLst>
                  <a:outerShdw blurRad="36957" dist="36957" dir="2700000" rotWithShape="0">
                    <a:srgbClr val="000000"/>
                  </a:outerShdw>
                </a:effectLst>
                <a:latin typeface="+mn-lt"/>
                <a:ea typeface="+mn-ea"/>
                <a:cs typeface="+mn-cs"/>
                <a:sym typeface="Arial"/>
              </a:defRPr>
            </a:pPr>
            <a:r>
              <a:t>	700 ATM H</a:t>
            </a:r>
            <a:r>
              <a:rPr baseline="-5999"/>
              <a:t>2</a:t>
            </a:r>
            <a:r>
              <a:t> gas would instead contain: </a:t>
            </a:r>
            <a:r>
              <a:rPr b="1" baseline="31999"/>
              <a:t>4, 5   </a:t>
            </a:r>
            <a:r>
              <a:t>~  </a:t>
            </a:r>
            <a:r>
              <a:rPr>
                <a:solidFill>
                  <a:srgbClr val="FBC901"/>
                </a:solidFill>
              </a:rPr>
              <a:t>2x10</a:t>
            </a:r>
            <a:r>
              <a:rPr baseline="31999">
                <a:solidFill>
                  <a:srgbClr val="FBC901"/>
                </a:solidFill>
              </a:rPr>
              <a:t>22</a:t>
            </a:r>
            <a:r>
              <a:rPr>
                <a:solidFill>
                  <a:srgbClr val="FBC901"/>
                </a:solidFill>
              </a:rPr>
              <a:t> H</a:t>
            </a:r>
            <a:r>
              <a:rPr baseline="-5999">
                <a:solidFill>
                  <a:srgbClr val="FBC901"/>
                </a:solidFill>
              </a:rPr>
              <a:t>2</a:t>
            </a:r>
            <a:r>
              <a:rPr>
                <a:solidFill>
                  <a:srgbClr val="FBC901"/>
                </a:solidFill>
              </a:rPr>
              <a:t> molecules / cm</a:t>
            </a:r>
            <a:r>
              <a:rPr baseline="31999">
                <a:solidFill>
                  <a:srgbClr val="FBC901"/>
                </a:solidFill>
              </a:rPr>
              <a:t>3</a:t>
            </a:r>
            <a:r>
              <a:t>  </a:t>
            </a:r>
          </a:p>
          <a:p>
            <a:pPr defTabSz="886968">
              <a:spcBef>
                <a:spcPts val="400"/>
              </a:spcBef>
              <a:tabLst>
                <a:tab pos="355600" algn="l"/>
                <a:tab pos="685800" algn="l"/>
                <a:tab pos="1130300" algn="l"/>
                <a:tab pos="1574800" algn="l"/>
              </a:tabLst>
              <a:defRPr sz="582" b="0">
                <a:solidFill>
                  <a:srgbClr val="FFFFFF"/>
                </a:solidFill>
                <a:effectLst>
                  <a:outerShdw blurRad="36957" dist="36957" dir="2700000" rotWithShape="0">
                    <a:srgbClr val="000000"/>
                  </a:outerShdw>
                </a:effectLst>
                <a:latin typeface="+mn-lt"/>
                <a:ea typeface="+mn-ea"/>
                <a:cs typeface="+mn-cs"/>
                <a:sym typeface="Arial"/>
              </a:defRPr>
            </a:pPr>
            <a:endParaRPr/>
          </a:p>
          <a:p>
            <a:pPr algn="ctr" defTabSz="886968">
              <a:spcBef>
                <a:spcPts val="400"/>
              </a:spcBef>
              <a:tabLst>
                <a:tab pos="355600" algn="l"/>
                <a:tab pos="685800" algn="l"/>
                <a:tab pos="1130300" algn="l"/>
                <a:tab pos="1574800" algn="l"/>
              </a:tabLst>
              <a:defRPr sz="1746">
                <a:solidFill>
                  <a:srgbClr val="FBC901"/>
                </a:solidFill>
                <a:effectLst>
                  <a:outerShdw blurRad="36957" dist="36957" dir="2700000" rotWithShape="0">
                    <a:srgbClr val="000000"/>
                  </a:outerShdw>
                </a:effectLst>
                <a:latin typeface="+mn-lt"/>
                <a:ea typeface="+mn-ea"/>
                <a:cs typeface="+mn-cs"/>
                <a:sym typeface="Arial"/>
              </a:defRPr>
            </a:pPr>
            <a:r>
              <a:t>Giving Material-based H</a:t>
            </a:r>
            <a:r>
              <a:rPr baseline="-5999"/>
              <a:t>2</a:t>
            </a:r>
            <a:r>
              <a:t> storage a limit ~ 200 times smaller than 700 ATM H</a:t>
            </a:r>
            <a:r>
              <a:rPr baseline="-5999"/>
              <a:t>2</a:t>
            </a:r>
            <a:r>
              <a:t> </a:t>
            </a:r>
          </a:p>
          <a:p>
            <a:pPr defTabSz="886968">
              <a:spcBef>
                <a:spcPts val="400"/>
              </a:spcBef>
              <a:tabLst>
                <a:tab pos="355600" algn="l"/>
                <a:tab pos="685800" algn="l"/>
                <a:tab pos="1130300" algn="l"/>
                <a:tab pos="1574800" algn="l"/>
              </a:tabLst>
              <a:defRPr sz="582" b="0">
                <a:solidFill>
                  <a:srgbClr val="FFFFFF"/>
                </a:solidFill>
                <a:effectLst>
                  <a:outerShdw blurRad="36957" dist="36957" dir="2700000" rotWithShape="0">
                    <a:srgbClr val="000000"/>
                  </a:outerShdw>
                </a:effectLst>
                <a:latin typeface="+mn-lt"/>
                <a:ea typeface="+mn-ea"/>
                <a:cs typeface="+mn-cs"/>
                <a:sym typeface="Arial"/>
              </a:defRPr>
            </a:pPr>
            <a:endParaRPr/>
          </a:p>
          <a:p>
            <a:pPr algn="ctr" defTabSz="886968">
              <a:spcBef>
                <a:spcPts val="400"/>
              </a:spcBef>
              <a:tabLst>
                <a:tab pos="355600" algn="l"/>
                <a:tab pos="685800" algn="l"/>
                <a:tab pos="1130300" algn="l"/>
                <a:tab pos="1574800" algn="l"/>
              </a:tabLst>
              <a:defRPr sz="1746" b="0">
                <a:solidFill>
                  <a:srgbClr val="FFFFFF"/>
                </a:solidFill>
                <a:effectLst>
                  <a:outerShdw blurRad="36957" dist="36957" dir="2700000" rotWithShape="0">
                    <a:srgbClr val="000000"/>
                  </a:outerShdw>
                </a:effectLst>
                <a:latin typeface="+mn-lt"/>
                <a:ea typeface="+mn-ea"/>
                <a:cs typeface="+mn-cs"/>
                <a:sym typeface="Arial"/>
              </a:defRPr>
            </a:pPr>
            <a:r>
              <a:t>Corresponding to ~ 0.2 kW-h/ kg or 0.01 kW-h / l  =&gt; Below DOE predicted maximums</a:t>
            </a:r>
          </a:p>
        </p:txBody>
      </p:sp>
      <p:pic>
        <p:nvPicPr>
          <p:cNvPr id="4004" name="Image" descr="Image"/>
          <p:cNvPicPr>
            <a:picLocks noChangeAspect="1"/>
          </p:cNvPicPr>
          <p:nvPr/>
        </p:nvPicPr>
        <p:blipFill>
          <a:blip r:embed="rId2"/>
          <a:srcRect t="70132" b="3762"/>
          <a:stretch>
            <a:fillRect/>
          </a:stretch>
        </p:blipFill>
        <p:spPr>
          <a:xfrm>
            <a:off x="1783000" y="1061839"/>
            <a:ext cx="5086731" cy="113686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6" name="Rectangle 2"/>
          <p:cNvSpPr txBox="1">
            <a:spLocks noGrp="1"/>
          </p:cNvSpPr>
          <p:nvPr>
            <p:ph type="title"/>
          </p:nvPr>
        </p:nvSpPr>
        <p:spPr>
          <a:xfrm>
            <a:off x="304800" y="38099"/>
            <a:ext cx="8534400" cy="892480"/>
          </a:xfrm>
          <a:prstGeom prst="rect">
            <a:avLst/>
          </a:prstGeom>
        </p:spPr>
        <p:txBody>
          <a:bodyPr/>
          <a:lstStyle/>
          <a:p>
            <a:pPr>
              <a:defRPr sz="1900" b="1"/>
            </a:pPr>
            <a:r>
              <a:t>Leaving H</a:t>
            </a:r>
            <a:r>
              <a:rPr baseline="-5999"/>
              <a:t>2</a:t>
            </a:r>
            <a:r>
              <a:t> Fuel Cells a single unambiguous / undisputed advantage:</a:t>
            </a:r>
          </a:p>
          <a:p>
            <a:pPr>
              <a:defRPr sz="1000"/>
            </a:pPr>
            <a:endParaRPr/>
          </a:p>
          <a:p>
            <a:pPr>
              <a:defRPr sz="1900"/>
            </a:pPr>
            <a:r>
              <a:t>Fuel Cells can be recharged much more quickly than Batteries</a:t>
            </a:r>
          </a:p>
        </p:txBody>
      </p:sp>
      <p:sp>
        <p:nvSpPr>
          <p:cNvPr id="4007" name="Rectangle 3"/>
          <p:cNvSpPr txBox="1">
            <a:spLocks noGrp="1"/>
          </p:cNvSpPr>
          <p:nvPr>
            <p:ph type="body" idx="1"/>
          </p:nvPr>
        </p:nvSpPr>
        <p:spPr>
          <a:xfrm>
            <a:off x="56838" y="1250392"/>
            <a:ext cx="9030324" cy="4988616"/>
          </a:xfrm>
          <a:prstGeom prst="rect">
            <a:avLst/>
          </a:prstGeom>
        </p:spPr>
        <p:txBody>
          <a:bodyPr/>
          <a:lstStyle/>
          <a:p>
            <a:pPr>
              <a:tabLst>
                <a:tab pos="444500" algn="l"/>
                <a:tab pos="1016000" algn="l"/>
                <a:tab pos="1473200" algn="l"/>
                <a:tab pos="1930400" algn="l"/>
                <a:tab pos="2387600" algn="l"/>
              </a:tabLst>
              <a:defRPr b="1"/>
            </a:pPr>
            <a:r>
              <a:t>Which is countered by one repeatedly cited disadvantage:</a:t>
            </a:r>
          </a:p>
          <a:p>
            <a:pPr algn="ct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Fuel Cells have much lower Energy Return Efficiencies than Batteries  </a:t>
            </a:r>
          </a:p>
          <a:p>
            <a:pPr algn="ct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 Net Extractable Energy / Net Energy Required to Charge</a:t>
            </a:r>
          </a:p>
          <a:p>
            <a:pPr>
              <a:tabLst>
                <a:tab pos="444500" algn="l"/>
                <a:tab pos="1016000" algn="l"/>
                <a:tab pos="1473200" algn="l"/>
                <a:tab pos="1930400" algn="l"/>
                <a:tab pos="2387600" algn="l"/>
              </a:tabLst>
            </a:pPr>
            <a:endParaRPr/>
          </a:p>
          <a:p>
            <a:pPr>
              <a:tabLst>
                <a:tab pos="457200" algn="l"/>
                <a:tab pos="914400" algn="l"/>
                <a:tab pos="1371600" algn="l"/>
                <a:tab pos="1943100" algn="l"/>
                <a:tab pos="2387600" algn="l"/>
              </a:tabLst>
            </a:pPr>
            <a:r>
              <a:t>As discussed much earlier, Batteries can return up to ~ </a:t>
            </a:r>
            <a:r>
              <a:rPr b="1">
                <a:solidFill>
                  <a:srgbClr val="FBC901"/>
                </a:solidFill>
              </a:rPr>
              <a:t>90%</a:t>
            </a:r>
            <a:r>
              <a:t> of the energy put into them</a:t>
            </a:r>
          </a:p>
          <a:p>
            <a:pPr>
              <a:tabLst>
                <a:tab pos="457200" algn="l"/>
                <a:tab pos="914400" algn="l"/>
                <a:tab pos="1371600" algn="l"/>
                <a:tab pos="1943100" algn="l"/>
                <a:tab pos="2387600" algn="l"/>
              </a:tabLst>
              <a:defRPr sz="700"/>
            </a:pPr>
            <a:endParaRPr/>
          </a:p>
          <a:p>
            <a:pPr>
              <a:tabLst>
                <a:tab pos="457200" algn="l"/>
                <a:tab pos="914400" algn="l"/>
                <a:tab pos="1371600" algn="l"/>
                <a:tab pos="1943100" algn="l"/>
                <a:tab pos="2387600" algn="l"/>
              </a:tabLst>
            </a:pPr>
            <a:r>
              <a:t>	But Fuel Cells return far less of that energy</a:t>
            </a:r>
          </a:p>
          <a:p>
            <a:pPr>
              <a:tabLst>
                <a:tab pos="457200" algn="l"/>
                <a:tab pos="914400" algn="l"/>
                <a:tab pos="1371600" algn="l"/>
                <a:tab pos="1943100" algn="l"/>
                <a:tab pos="2387600" algn="l"/>
              </a:tabLst>
              <a:defRPr sz="700"/>
            </a:pPr>
            <a:endParaRPr/>
          </a:p>
          <a:p>
            <a:pPr>
              <a:tabLst>
                <a:tab pos="457200" algn="l"/>
                <a:tab pos="914400" algn="l"/>
                <a:tab pos="1371600" algn="l"/>
                <a:tab pos="1943100" algn="l"/>
                <a:tab pos="2387600" algn="l"/>
              </a:tabLst>
            </a:pPr>
            <a:r>
              <a:t>	From an impressively extensive Wikipedia table, for H</a:t>
            </a:r>
            <a:r>
              <a:rPr baseline="-5999"/>
              <a:t>2</a:t>
            </a:r>
            <a:r>
              <a:t> Fuel Cells: </a:t>
            </a:r>
            <a:r>
              <a:rPr baseline="31999"/>
              <a:t>1</a:t>
            </a:r>
          </a:p>
          <a:p>
            <a:pPr>
              <a:tabLst>
                <a:tab pos="457200" algn="l"/>
                <a:tab pos="914400" algn="l"/>
                <a:tab pos="1371600" algn="l"/>
                <a:tab pos="1943100" algn="l"/>
                <a:tab pos="2387600" algn="l"/>
              </a:tabLst>
              <a:defRPr sz="1200"/>
            </a:pPr>
            <a:endParaRPr baseline="31999"/>
          </a:p>
          <a:p>
            <a:pPr>
              <a:tabLst>
                <a:tab pos="457200" algn="l"/>
                <a:tab pos="914400" algn="l"/>
                <a:tab pos="1371600" algn="l"/>
                <a:tab pos="1943100" algn="l"/>
                <a:tab pos="2628900" algn="l"/>
                <a:tab pos="3886200" algn="l"/>
                <a:tab pos="4457700" algn="l"/>
                <a:tab pos="7200900" algn="l"/>
              </a:tabLst>
            </a:pPr>
            <a:r>
              <a:t>	</a:t>
            </a:r>
            <a:r>
              <a:rPr b="1">
                <a:solidFill>
                  <a:srgbClr val="FBC901"/>
                </a:solidFill>
              </a:rPr>
              <a:t>H</a:t>
            </a:r>
            <a:r>
              <a:rPr b="1" baseline="-5999">
                <a:solidFill>
                  <a:srgbClr val="FBC901"/>
                </a:solidFill>
              </a:rPr>
              <a:t>2</a:t>
            </a:r>
            <a:r>
              <a:rPr b="1">
                <a:solidFill>
                  <a:srgbClr val="FBC901"/>
                </a:solidFill>
              </a:rPr>
              <a:t> Fuel Cell Type:	Alkaline	Proton Exchange Membrane	Solid Oxide</a:t>
            </a:r>
          </a:p>
          <a:p>
            <a:pPr>
              <a:tabLst>
                <a:tab pos="457200" algn="l"/>
                <a:tab pos="914400" algn="l"/>
                <a:tab pos="1371600" algn="l"/>
                <a:tab pos="1943100" algn="l"/>
                <a:tab pos="2387600" algn="l"/>
                <a:tab pos="3200400" algn="l"/>
                <a:tab pos="4457700" algn="l"/>
              </a:tabLst>
              <a:defRPr sz="900" b="1">
                <a:solidFill>
                  <a:srgbClr val="FBC901"/>
                </a:solidFill>
              </a:defRPr>
            </a:pPr>
            <a:endParaRPr b="1">
              <a:solidFill>
                <a:srgbClr val="FBC901"/>
              </a:solidFill>
            </a:endParaRPr>
          </a:p>
          <a:p>
            <a:pPr>
              <a:tabLst>
                <a:tab pos="457200" algn="l"/>
                <a:tab pos="914400" algn="l"/>
                <a:tab pos="1371600" algn="l"/>
                <a:tab pos="1943100" algn="l"/>
                <a:tab pos="2628900" algn="l"/>
                <a:tab pos="3886200" algn="l"/>
                <a:tab pos="4914900" algn="l"/>
                <a:tab pos="7315200" algn="l"/>
              </a:tabLst>
              <a:defRPr b="1">
                <a:solidFill>
                  <a:srgbClr val="FBC901"/>
                </a:solidFill>
              </a:defRPr>
            </a:pPr>
            <a:r>
              <a:t>	Return Efficiency:	   62%		30-50%	  55-60%</a:t>
            </a:r>
          </a:p>
          <a:p>
            <a:pPr>
              <a:tabLst>
                <a:tab pos="457200" algn="l"/>
                <a:tab pos="914400" algn="l"/>
                <a:tab pos="1371600" algn="l"/>
                <a:tab pos="1943100" algn="l"/>
                <a:tab pos="2387600" algn="l"/>
              </a:tabLst>
              <a:defRPr b="1"/>
            </a:pPr>
            <a:endParaRPr/>
          </a:p>
          <a:p>
            <a:pPr>
              <a:tabLst>
                <a:tab pos="457200" algn="l"/>
                <a:tab pos="914400" algn="l"/>
                <a:tab pos="1371600" algn="l"/>
                <a:tab pos="1943100" algn="l"/>
                <a:tab pos="2387600" algn="l"/>
              </a:tabLst>
              <a:defRPr b="1"/>
            </a:pPr>
            <a:endParaRPr/>
          </a:p>
          <a:p>
            <a:pPr algn="ctr">
              <a:tabLst>
                <a:tab pos="457200" algn="l"/>
                <a:tab pos="914400" algn="l"/>
                <a:tab pos="1371600" algn="l"/>
                <a:tab pos="1943100" algn="l"/>
                <a:tab pos="2387600" algn="l"/>
              </a:tabLst>
              <a:defRPr i="1"/>
            </a:pPr>
            <a:r>
              <a:t>Looking for corroboration of such low numbers from other sources:</a:t>
            </a:r>
          </a:p>
        </p:txBody>
      </p:sp>
      <p:sp>
        <p:nvSpPr>
          <p:cNvPr id="4008" name="Rectangle 5"/>
          <p:cNvSpPr txBox="1"/>
          <p:nvPr/>
        </p:nvSpPr>
        <p:spPr>
          <a:xfrm>
            <a:off x="20389" y="6558820"/>
            <a:ext cx="910322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https://en.wikipedia.org/wiki/Fuel_cell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12" name="Group"/>
          <p:cNvGrpSpPr/>
          <p:nvPr/>
        </p:nvGrpSpPr>
        <p:grpSpPr>
          <a:xfrm>
            <a:off x="703081" y="570357"/>
            <a:ext cx="7687038" cy="5875912"/>
            <a:chOff x="0" y="0"/>
            <a:chExt cx="7687036" cy="5875911"/>
          </a:xfrm>
        </p:grpSpPr>
        <p:pic>
          <p:nvPicPr>
            <p:cNvPr id="4010" name="Image" descr="Image"/>
            <p:cNvPicPr>
              <a:picLocks noChangeAspect="1"/>
            </p:cNvPicPr>
            <p:nvPr/>
          </p:nvPicPr>
          <p:blipFill>
            <a:blip r:embed="rId2"/>
            <a:stretch>
              <a:fillRect/>
            </a:stretch>
          </p:blipFill>
          <p:spPr>
            <a:xfrm>
              <a:off x="0" y="0"/>
              <a:ext cx="7687037" cy="5875912"/>
            </a:xfrm>
            <a:prstGeom prst="rect">
              <a:avLst/>
            </a:prstGeom>
            <a:ln w="12700" cap="flat">
              <a:noFill/>
              <a:miter lim="400000"/>
            </a:ln>
            <a:effectLst/>
          </p:spPr>
        </p:pic>
        <p:sp>
          <p:nvSpPr>
            <p:cNvPr id="4011" name="Rectangle 4"/>
            <p:cNvSpPr/>
            <p:nvPr/>
          </p:nvSpPr>
          <p:spPr>
            <a:xfrm>
              <a:off x="2980457" y="952253"/>
              <a:ext cx="690970" cy="3074008"/>
            </a:xfrm>
            <a:prstGeom prst="rect">
              <a:avLst/>
            </a:prstGeom>
            <a:noFill/>
            <a:ln w="50800" cap="flat">
              <a:solidFill>
                <a:srgbClr val="FBC901"/>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4013" name="Rectangle 5"/>
          <p:cNvSpPr txBox="1"/>
          <p:nvPr/>
        </p:nvSpPr>
        <p:spPr>
          <a:xfrm>
            <a:off x="20389" y="6558820"/>
            <a:ext cx="9103222"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Yellow emphasis added to:  https://www.energy.gov/sites/prod/files/2016/06/f32/fcto_fuel_cells_comparison_chart_apr2016.pdf</a:t>
            </a:r>
          </a:p>
        </p:txBody>
      </p:sp>
      <p:sp>
        <p:nvSpPr>
          <p:cNvPr id="4014" name="Rectangle 2"/>
          <p:cNvSpPr txBox="1">
            <a:spLocks noGrp="1"/>
          </p:cNvSpPr>
          <p:nvPr>
            <p:ph type="title"/>
          </p:nvPr>
        </p:nvSpPr>
        <p:spPr>
          <a:xfrm>
            <a:off x="177603" y="26181"/>
            <a:ext cx="8788794" cy="505605"/>
          </a:xfrm>
          <a:prstGeom prst="rect">
            <a:avLst/>
          </a:prstGeom>
        </p:spPr>
        <p:txBody>
          <a:bodyPr/>
          <a:lstStyle/>
          <a:p>
            <a:pPr>
              <a:tabLst>
                <a:tab pos="228600" algn="l"/>
              </a:tabLst>
              <a:defRPr sz="1800" i="1">
                <a:solidFill>
                  <a:srgbClr val="FFFFFF"/>
                </a:solidFill>
                <a:latin typeface="+mn-lt"/>
                <a:ea typeface="+mn-ea"/>
                <a:cs typeface="+mn-cs"/>
                <a:sym typeface="Arial"/>
              </a:defRPr>
            </a:pPr>
            <a:r>
              <a:t>Somewhat higher for some Fuel Cell types - But still far inferior to batteries: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6"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Yellow emphasis added to: http://www.nrel.gov/docs/fy10osti/47547.pdf</a:t>
            </a:r>
          </a:p>
        </p:txBody>
      </p:sp>
      <p:sp>
        <p:nvSpPr>
          <p:cNvPr id="4017" name="Rectangle 2"/>
          <p:cNvSpPr txBox="1">
            <a:spLocks noGrp="1"/>
          </p:cNvSpPr>
          <p:nvPr>
            <p:ph type="title"/>
          </p:nvPr>
        </p:nvSpPr>
        <p:spPr>
          <a:xfrm>
            <a:off x="304800" y="76200"/>
            <a:ext cx="8534400" cy="533400"/>
          </a:xfrm>
          <a:prstGeom prst="rect">
            <a:avLst/>
          </a:prstGeom>
        </p:spPr>
        <p:txBody>
          <a:bodyPr/>
          <a:lstStyle>
            <a:lvl1pPr>
              <a:defRPr sz="1800" i="1">
                <a:latin typeface="+mn-lt"/>
                <a:ea typeface="+mn-ea"/>
                <a:cs typeface="+mn-cs"/>
                <a:sym typeface="Arial"/>
              </a:defRPr>
            </a:lvl1pPr>
          </a:lstStyle>
          <a:p>
            <a:r>
              <a:t>Or for Fuel Cells &amp; Batteries designed for Grid Energy Load Leveling:</a:t>
            </a:r>
          </a:p>
        </p:txBody>
      </p:sp>
      <p:sp>
        <p:nvSpPr>
          <p:cNvPr id="4018" name="Rectangle 3"/>
          <p:cNvSpPr txBox="1">
            <a:spLocks noGrp="1"/>
          </p:cNvSpPr>
          <p:nvPr>
            <p:ph type="body" sz="quarter" idx="1"/>
          </p:nvPr>
        </p:nvSpPr>
        <p:spPr>
          <a:xfrm>
            <a:off x="304800" y="704908"/>
            <a:ext cx="8458200" cy="986469"/>
          </a:xfrm>
          <a:prstGeom prst="rect">
            <a:avLst/>
          </a:prstGeom>
        </p:spPr>
        <p:txBody>
          <a:bodyPr/>
          <a:lstStyle/>
          <a:p>
            <a:pPr>
              <a:spcBef>
                <a:spcPts val="300"/>
              </a:spcBef>
              <a:defRPr sz="1600">
                <a:latin typeface="+mn-lt"/>
                <a:ea typeface="+mn-ea"/>
                <a:cs typeface="+mn-cs"/>
                <a:sym typeface="Arial"/>
              </a:defRPr>
            </a:pPr>
            <a:r>
              <a:t>From the U.S. National Renewable Energy Lab: </a:t>
            </a:r>
            <a:r>
              <a:rPr baseline="31999"/>
              <a:t>1</a:t>
            </a:r>
            <a:r>
              <a:t>	</a:t>
            </a:r>
          </a:p>
          <a:p>
            <a:pPr>
              <a:spcBef>
                <a:spcPts val="300"/>
              </a:spcBef>
              <a:defRPr sz="400">
                <a:latin typeface="+mn-lt"/>
                <a:ea typeface="+mn-ea"/>
                <a:cs typeface="+mn-cs"/>
                <a:sym typeface="Arial"/>
              </a:defRPr>
            </a:pPr>
            <a:r>
              <a:t>	</a:t>
            </a:r>
          </a:p>
          <a:p>
            <a:pPr marL="0" lvl="1" indent="620485">
              <a:spcBef>
                <a:spcPts val="300"/>
              </a:spcBef>
              <a:buSzTx/>
              <a:buNone/>
              <a:defRPr sz="1600">
                <a:latin typeface="+mn-lt"/>
                <a:ea typeface="+mn-ea"/>
                <a:cs typeface="+mn-cs"/>
                <a:sym typeface="Arial"/>
              </a:defRPr>
            </a:pPr>
            <a:r>
              <a:t>FC = Hydrogen Fuel Cell		VR = Vanadium Redox Flow Battery	</a:t>
            </a:r>
          </a:p>
          <a:p>
            <a:pPr marL="0" lvl="1" indent="620485">
              <a:spcBef>
                <a:spcPts val="300"/>
              </a:spcBef>
              <a:buSzTx/>
              <a:buNone/>
              <a:defRPr sz="1600">
                <a:latin typeface="+mn-lt"/>
                <a:ea typeface="+mn-ea"/>
                <a:cs typeface="+mn-cs"/>
                <a:sym typeface="Arial"/>
              </a:defRPr>
            </a:pPr>
            <a:r>
              <a:t>NaS = Molten Sodium Battery		CAES = Compressed Air Energy Storage</a:t>
            </a:r>
          </a:p>
        </p:txBody>
      </p:sp>
      <p:sp>
        <p:nvSpPr>
          <p:cNvPr id="4019" name="Rectangle 3"/>
          <p:cNvSpPr txBox="1"/>
          <p:nvPr/>
        </p:nvSpPr>
        <p:spPr>
          <a:xfrm>
            <a:off x="342900" y="5046674"/>
            <a:ext cx="8458200" cy="1408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841247">
              <a:spcBef>
                <a:spcPts val="300"/>
              </a:spcBef>
              <a:defRPr sz="1472">
                <a:solidFill>
                  <a:srgbClr val="FFFFFF"/>
                </a:solidFill>
                <a:effectLst>
                  <a:outerShdw blurRad="35052" dist="35052" dir="2700000" rotWithShape="0">
                    <a:srgbClr val="000000"/>
                  </a:outerShdw>
                </a:effectLst>
                <a:latin typeface="+mn-lt"/>
                <a:ea typeface="+mn-ea"/>
                <a:cs typeface="+mn-cs"/>
                <a:sym typeface="Arial"/>
              </a:defRPr>
            </a:pPr>
            <a:endParaRPr/>
          </a:p>
          <a:p>
            <a:pPr algn="ctr" defTabSz="841247">
              <a:spcBef>
                <a:spcPts val="400"/>
              </a:spcBef>
              <a:defRPr sz="1840">
                <a:solidFill>
                  <a:srgbClr val="FFFFFF"/>
                </a:solidFill>
                <a:effectLst>
                  <a:outerShdw blurRad="35052" dist="35052" dir="2700000" rotWithShape="0">
                    <a:srgbClr val="000000"/>
                  </a:outerShdw>
                </a:effectLst>
              </a:defRPr>
            </a:pPr>
            <a:r>
              <a:t>Fuel Cell vs. Battery Bottom Line (at least for today)?</a:t>
            </a:r>
          </a:p>
          <a:p>
            <a:pPr algn="ctr" defTabSz="841247">
              <a:spcBef>
                <a:spcPts val="400"/>
              </a:spcBef>
              <a:defRPr sz="736">
                <a:solidFill>
                  <a:srgbClr val="FBC901"/>
                </a:solidFill>
                <a:effectLst>
                  <a:outerShdw blurRad="35052" dist="35052" dir="2700000" rotWithShape="0">
                    <a:srgbClr val="000000"/>
                  </a:outerShdw>
                </a:effectLst>
              </a:defRPr>
            </a:pPr>
            <a:endParaRPr/>
          </a:p>
          <a:p>
            <a:pPr algn="ctr" defTabSz="841247">
              <a:spcBef>
                <a:spcPts val="400"/>
              </a:spcBef>
              <a:defRPr sz="1840">
                <a:solidFill>
                  <a:srgbClr val="FBC901"/>
                </a:solidFill>
                <a:effectLst>
                  <a:outerShdw blurRad="35052" dist="35052" dir="2700000" rotWithShape="0">
                    <a:srgbClr val="000000"/>
                  </a:outerShdw>
                </a:effectLst>
              </a:defRPr>
            </a:pPr>
            <a:r>
              <a:t>The energy return of Fuel Cells is 30-50% poorer than that of Batteries</a:t>
            </a:r>
          </a:p>
        </p:txBody>
      </p:sp>
      <p:grpSp>
        <p:nvGrpSpPr>
          <p:cNvPr id="4025" name="Group"/>
          <p:cNvGrpSpPr/>
          <p:nvPr/>
        </p:nvGrpSpPr>
        <p:grpSpPr>
          <a:xfrm>
            <a:off x="1528806" y="1967295"/>
            <a:ext cx="6011948" cy="3175178"/>
            <a:chOff x="0" y="0"/>
            <a:chExt cx="6011946" cy="3175176"/>
          </a:xfrm>
        </p:grpSpPr>
        <p:pic>
          <p:nvPicPr>
            <p:cNvPr id="4020" name="Picture 5" descr="Picture 5"/>
            <p:cNvPicPr>
              <a:picLocks noChangeAspect="1"/>
            </p:cNvPicPr>
            <p:nvPr/>
          </p:nvPicPr>
          <p:blipFill>
            <a:blip r:embed="rId2"/>
            <a:srcRect l="831" t="1159" r="802" b="2172"/>
            <a:stretch>
              <a:fillRect/>
            </a:stretch>
          </p:blipFill>
          <p:spPr>
            <a:xfrm>
              <a:off x="0" y="0"/>
              <a:ext cx="6011947" cy="3175177"/>
            </a:xfrm>
            <a:prstGeom prst="rect">
              <a:avLst/>
            </a:prstGeom>
            <a:ln w="12700" cap="flat">
              <a:noFill/>
              <a:miter lim="400000"/>
            </a:ln>
            <a:effectLst/>
          </p:spPr>
        </p:pic>
        <p:sp>
          <p:nvSpPr>
            <p:cNvPr id="4021" name="Oval 6"/>
            <p:cNvSpPr/>
            <p:nvPr/>
          </p:nvSpPr>
          <p:spPr>
            <a:xfrm>
              <a:off x="2531067" y="342741"/>
              <a:ext cx="501271" cy="880622"/>
            </a:xfrm>
            <a:prstGeom prst="ellipse">
              <a:avLst/>
            </a:prstGeom>
            <a:noFill/>
            <a:ln w="57150" cap="flat">
              <a:solidFill>
                <a:srgbClr val="FFCC00">
                  <a:alpha val="71049"/>
                </a:srgb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022" name="Oval 8"/>
            <p:cNvSpPr/>
            <p:nvPr/>
          </p:nvSpPr>
          <p:spPr>
            <a:xfrm>
              <a:off x="3829958" y="1402426"/>
              <a:ext cx="1486017" cy="1110901"/>
            </a:xfrm>
            <a:prstGeom prst="ellipse">
              <a:avLst/>
            </a:prstGeom>
            <a:noFill/>
            <a:ln w="57150" cap="flat">
              <a:solidFill>
                <a:srgbClr val="FFCC00">
                  <a:alpha val="73194"/>
                </a:srgb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023" name="Rectangle"/>
            <p:cNvSpPr/>
            <p:nvPr/>
          </p:nvSpPr>
          <p:spPr>
            <a:xfrm>
              <a:off x="2375009" y="2635418"/>
              <a:ext cx="757077" cy="264255"/>
            </a:xfrm>
            <a:prstGeom prst="rect">
              <a:avLst/>
            </a:prstGeom>
            <a:solidFill>
              <a:srgbClr val="FBC901">
                <a:alpha val="34647"/>
              </a:srgbClr>
            </a:solidFill>
            <a:ln w="12700" cap="flat">
              <a:noFill/>
              <a:miter lim="400000"/>
            </a:ln>
            <a:effectLst/>
          </p:spPr>
          <p:txBody>
            <a:bodyPr vert="eaVert" wrap="square" lIns="45719" tIns="45719" rIns="45719" bIns="45719" numCol="1" anchor="t">
              <a:noAutofit/>
            </a:bodyPr>
            <a:lstStyle/>
            <a:p>
              <a:endParaRPr/>
            </a:p>
          </p:txBody>
        </p:sp>
        <p:sp>
          <p:nvSpPr>
            <p:cNvPr id="4024" name="Rectangle"/>
            <p:cNvSpPr/>
            <p:nvPr/>
          </p:nvSpPr>
          <p:spPr>
            <a:xfrm>
              <a:off x="3994978" y="2635418"/>
              <a:ext cx="1410399" cy="264255"/>
            </a:xfrm>
            <a:prstGeom prst="rect">
              <a:avLst/>
            </a:prstGeom>
            <a:solidFill>
              <a:srgbClr val="FBC901">
                <a:alpha val="34647"/>
              </a:srgbClr>
            </a:solidFill>
            <a:ln w="12700" cap="flat">
              <a:noFill/>
              <a:miter lim="400000"/>
            </a:ln>
            <a:effectLst/>
          </p:spPr>
          <p:txBody>
            <a:bodyPr vert="eaVert"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7" name="Rectangle 2"/>
          <p:cNvSpPr txBox="1">
            <a:spLocks noGrp="1"/>
          </p:cNvSpPr>
          <p:nvPr>
            <p:ph type="title"/>
          </p:nvPr>
        </p:nvSpPr>
        <p:spPr>
          <a:xfrm>
            <a:off x="304800" y="76200"/>
            <a:ext cx="8534400" cy="838200"/>
          </a:xfrm>
          <a:prstGeom prst="rect">
            <a:avLst/>
          </a:prstGeom>
        </p:spPr>
        <p:txBody>
          <a:bodyPr/>
          <a:lstStyle>
            <a:lvl1pPr>
              <a:defRPr sz="2200" i="1">
                <a:latin typeface="+mn-lt"/>
                <a:ea typeface="+mn-ea"/>
                <a:cs typeface="+mn-cs"/>
                <a:sym typeface="Arial"/>
              </a:defRPr>
            </a:lvl1pPr>
          </a:lstStyle>
          <a:p>
            <a:r>
              <a:t>Credits / Acknowledgements</a:t>
            </a:r>
          </a:p>
        </p:txBody>
      </p:sp>
      <p:sp>
        <p:nvSpPr>
          <p:cNvPr id="4028"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latin typeface="+mn-lt"/>
                <a:ea typeface="+mn-ea"/>
                <a:cs typeface="+mn-cs"/>
                <a:sym typeface="Arial"/>
              </a:defRPr>
            </a:pPr>
            <a:r>
              <a:t>Some materials used in this class were developed under a National Science Foundation "Research Initiation Grant in Engineering Education" (RIGEE).</a:t>
            </a:r>
          </a:p>
          <a:p>
            <a:pPr>
              <a:defRPr sz="1400">
                <a:latin typeface="+mn-lt"/>
                <a:ea typeface="+mn-ea"/>
                <a:cs typeface="+mn-cs"/>
                <a:sym typeface="Arial"/>
              </a:defRPr>
            </a:pPr>
            <a:endParaRPr/>
          </a:p>
          <a:p>
            <a:pPr>
              <a:spcBef>
                <a:spcPts val="300"/>
              </a:spcBef>
              <a:defRPr sz="1400">
                <a:latin typeface="+mn-lt"/>
                <a:ea typeface="+mn-ea"/>
                <a:cs typeface="+mn-cs"/>
                <a:sym typeface="Arial"/>
              </a:defRPr>
            </a:pPr>
            <a:r>
              <a:t>Other materials, including the "Virtual Lab" science education website, were developed under even earlier NSF "Course, Curriculum and Laboratory Improvement" (CCLI) and "Nanoscience Undergraduate Education" (NUE) awards.</a:t>
            </a:r>
          </a:p>
          <a:p>
            <a:pPr>
              <a:defRPr sz="1400">
                <a:latin typeface="+mn-lt"/>
                <a:ea typeface="+mn-ea"/>
                <a:cs typeface="+mn-cs"/>
                <a:sym typeface="Arial"/>
              </a:defRPr>
            </a:pPr>
            <a:endParaRPr/>
          </a:p>
          <a:p>
            <a:pPr>
              <a:spcBef>
                <a:spcPts val="300"/>
              </a:spcBef>
              <a:defRPr sz="1400">
                <a:latin typeface="+mn-lt"/>
                <a:ea typeface="+mn-ea"/>
                <a:cs typeface="+mn-cs"/>
                <a:sym typeface="Arial"/>
              </a:defRPr>
            </a:pPr>
            <a:r>
              <a:t>This set of notes was authored by John C. Bean who also created all figures not explicitly credited above.  </a:t>
            </a:r>
          </a:p>
          <a:p>
            <a:pPr>
              <a:defRPr sz="1400">
                <a:latin typeface="+mn-lt"/>
                <a:ea typeface="+mn-ea"/>
                <a:cs typeface="+mn-cs"/>
                <a:sym typeface="Arial"/>
              </a:defRPr>
            </a:pPr>
            <a:endParaRPr/>
          </a:p>
          <a:p>
            <a:pPr>
              <a:defRPr sz="1400">
                <a:latin typeface="+mn-lt"/>
                <a:ea typeface="+mn-ea"/>
                <a:cs typeface="+mn-cs"/>
                <a:sym typeface="Arial"/>
              </a:defRPr>
            </a:pPr>
            <a:endParaRPr/>
          </a:p>
          <a:p>
            <a:pPr>
              <a:defRPr sz="1400">
                <a:latin typeface="+mn-lt"/>
                <a:ea typeface="+mn-ea"/>
                <a:cs typeface="+mn-cs"/>
                <a:sym typeface="Arial"/>
              </a:defRPr>
            </a:pPr>
            <a:endParaRPr/>
          </a:p>
          <a:p>
            <a:pPr algn="ctr">
              <a:defRPr sz="1400" u="sng">
                <a:latin typeface="+mn-lt"/>
                <a:ea typeface="+mn-ea"/>
                <a:cs typeface="+mn-cs"/>
                <a:sym typeface="Arial"/>
              </a:defRPr>
            </a:pPr>
            <a:endParaRPr/>
          </a:p>
          <a:p>
            <a:pPr algn="ctr">
              <a:defRPr sz="1400" u="sng">
                <a:latin typeface="+mn-lt"/>
                <a:ea typeface="+mn-ea"/>
                <a:cs typeface="+mn-cs"/>
                <a:sym typeface="Arial"/>
              </a:defRPr>
            </a:pPr>
            <a:endParaRPr/>
          </a:p>
          <a:p>
            <a:pPr algn="ctr">
              <a:defRPr sz="1400" u="sng">
                <a:latin typeface="+mn-lt"/>
                <a:ea typeface="+mn-ea"/>
                <a:cs typeface="+mn-cs"/>
                <a:sym typeface="Arial"/>
              </a:defRPr>
            </a:pPr>
            <a:endParaRPr/>
          </a:p>
          <a:p>
            <a:pPr algn="ctr">
              <a:spcBef>
                <a:spcPts val="300"/>
              </a:spcBef>
              <a:defRPr sz="1400">
                <a:solidFill>
                  <a:srgbClr val="FF3300"/>
                </a:solidFill>
                <a:latin typeface="+mn-lt"/>
                <a:ea typeface="+mn-ea"/>
                <a:cs typeface="+mn-cs"/>
                <a:sym typeface="Arial"/>
              </a:defRPr>
            </a:pPr>
            <a:r>
              <a:t>Copyright John C. Bean</a:t>
            </a:r>
            <a:endParaRPr u="sng"/>
          </a:p>
          <a:p>
            <a:pPr algn="ctr">
              <a:defRPr sz="800" u="sng">
                <a:latin typeface="+mn-lt"/>
                <a:ea typeface="+mn-ea"/>
                <a:cs typeface="+mn-cs"/>
                <a:sym typeface="Arial"/>
              </a:defRPr>
            </a:pPr>
            <a:endParaRPr u="sng"/>
          </a:p>
          <a:p>
            <a:pPr algn="ctr">
              <a:spcBef>
                <a:spcPts val="200"/>
              </a:spcBef>
              <a:defRPr sz="1200">
                <a:latin typeface="+mn-lt"/>
                <a:ea typeface="+mn-ea"/>
                <a:cs typeface="+mn-cs"/>
                <a:sym typeface="Arial"/>
              </a:defRPr>
            </a:pPr>
            <a:r>
              <a:t>(However, permission is granted for use by individual instructors in non-profit academic institutions)</a:t>
            </a:r>
          </a:p>
        </p:txBody>
      </p:sp>
      <p:sp>
        <p:nvSpPr>
          <p:cNvPr id="4029" name="Rectangle 5"/>
          <p:cNvSpPr txBox="1"/>
          <p:nvPr/>
        </p:nvSpPr>
        <p:spPr>
          <a:xfrm>
            <a:off x="304800" y="62889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Rectangle 3"/>
          <p:cNvSpPr txBox="1">
            <a:spLocks noGrp="1"/>
          </p:cNvSpPr>
          <p:nvPr>
            <p:ph type="body" sz="half" idx="1"/>
          </p:nvPr>
        </p:nvSpPr>
        <p:spPr>
          <a:xfrm>
            <a:off x="114300" y="685700"/>
            <a:ext cx="8915400" cy="2005311"/>
          </a:xfrm>
          <a:prstGeom prst="rect">
            <a:avLst/>
          </a:prstGeom>
        </p:spPr>
        <p:txBody>
          <a:bodyPr/>
          <a:lstStyle/>
          <a:p>
            <a:pPr>
              <a:defRPr sz="1800">
                <a:latin typeface="+mn-lt"/>
                <a:ea typeface="+mn-ea"/>
                <a:cs typeface="+mn-cs"/>
                <a:sym typeface="Arial"/>
              </a:defRPr>
            </a:pPr>
            <a:r>
              <a:t>Negative electrons flowing to the right, via the wire, MUST be countered by either:</a:t>
            </a:r>
          </a:p>
          <a:p>
            <a:pPr>
              <a:defRPr sz="700">
                <a:latin typeface="+mn-lt"/>
                <a:ea typeface="+mn-ea"/>
                <a:cs typeface="+mn-cs"/>
                <a:sym typeface="Arial"/>
              </a:defRPr>
            </a:pPr>
            <a:endParaRPr/>
          </a:p>
          <a:p>
            <a:pPr>
              <a:defRPr sz="1800">
                <a:latin typeface="+mn-lt"/>
                <a:ea typeface="+mn-ea"/>
                <a:cs typeface="+mn-cs"/>
                <a:sym typeface="Arial"/>
              </a:defRPr>
            </a:pPr>
            <a:r>
              <a:t>	- Simultaneous movement of negative ions ("anions") back to left  OR</a:t>
            </a:r>
          </a:p>
          <a:p>
            <a:pPr>
              <a:defRPr sz="700">
                <a:latin typeface="+mn-lt"/>
                <a:ea typeface="+mn-ea"/>
                <a:cs typeface="+mn-cs"/>
                <a:sym typeface="Arial"/>
              </a:defRPr>
            </a:pPr>
            <a:endParaRPr/>
          </a:p>
          <a:p>
            <a:pPr>
              <a:defRPr sz="1800">
                <a:latin typeface="+mn-lt"/>
                <a:ea typeface="+mn-ea"/>
                <a:cs typeface="+mn-cs"/>
                <a:sym typeface="Arial"/>
              </a:defRPr>
            </a:pPr>
            <a:r>
              <a:t>	- Simultaneous movement of positive ions ("cations") to right</a:t>
            </a:r>
          </a:p>
          <a:p>
            <a:pPr>
              <a:defRPr sz="900">
                <a:latin typeface="+mn-lt"/>
                <a:ea typeface="+mn-ea"/>
                <a:cs typeface="+mn-cs"/>
                <a:sym typeface="Arial"/>
              </a:defRPr>
            </a:pPr>
            <a:endParaRPr/>
          </a:p>
          <a:p>
            <a:pPr algn="ctr">
              <a:defRPr sz="1800">
                <a:latin typeface="+mn-lt"/>
                <a:ea typeface="+mn-ea"/>
                <a:cs typeface="+mn-cs"/>
                <a:sym typeface="Arial"/>
              </a:defRPr>
            </a:pPr>
            <a:r>
              <a:t>EITHER prevents the build up of NET charge or electric fields</a:t>
            </a:r>
          </a:p>
        </p:txBody>
      </p:sp>
      <p:sp>
        <p:nvSpPr>
          <p:cNvPr id="453" name="Rectangle 2"/>
          <p:cNvSpPr txBox="1">
            <a:spLocks noGrp="1"/>
          </p:cNvSpPr>
          <p:nvPr>
            <p:ph type="title"/>
          </p:nvPr>
        </p:nvSpPr>
        <p:spPr>
          <a:xfrm>
            <a:off x="304800" y="0"/>
            <a:ext cx="8534400" cy="609600"/>
          </a:xfrm>
          <a:prstGeom prst="rect">
            <a:avLst/>
          </a:prstGeom>
        </p:spPr>
        <p:txBody>
          <a:bodyPr/>
          <a:lstStyle>
            <a:lvl1pPr>
              <a:defRPr sz="2200" i="1">
                <a:latin typeface="+mn-lt"/>
                <a:ea typeface="+mn-ea"/>
                <a:cs typeface="+mn-cs"/>
                <a:sym typeface="Arial"/>
              </a:defRPr>
            </a:lvl1pPr>
          </a:lstStyle>
          <a:p>
            <a:r>
              <a:t>That's where the center "porous disk" and "anion flow" come in:</a:t>
            </a:r>
          </a:p>
        </p:txBody>
      </p:sp>
      <p:pic>
        <p:nvPicPr>
          <p:cNvPr id="454" name="Image" descr="Image"/>
          <p:cNvPicPr>
            <a:picLocks noChangeAspect="1"/>
          </p:cNvPicPr>
          <p:nvPr/>
        </p:nvPicPr>
        <p:blipFill>
          <a:blip r:embed="rId2"/>
          <a:stretch>
            <a:fillRect/>
          </a:stretch>
        </p:blipFill>
        <p:spPr>
          <a:xfrm>
            <a:off x="2474787" y="2653481"/>
            <a:ext cx="4010089" cy="2304441"/>
          </a:xfrm>
          <a:prstGeom prst="rect">
            <a:avLst/>
          </a:prstGeom>
          <a:ln w="12700">
            <a:miter lim="400000"/>
          </a:ln>
        </p:spPr>
      </p:pic>
      <p:sp>
        <p:nvSpPr>
          <p:cNvPr id="455" name="Rectangle 3"/>
          <p:cNvSpPr txBox="1"/>
          <p:nvPr/>
        </p:nvSpPr>
        <p:spPr>
          <a:xfrm>
            <a:off x="254000" y="5186610"/>
            <a:ext cx="8915400" cy="1655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Here the moving ions are leftward negative SO</a:t>
            </a:r>
            <a:r>
              <a:rPr baseline="-25000"/>
              <a:t>4</a:t>
            </a:r>
            <a:r>
              <a:rPr baseline="30000"/>
              <a:t>-2  </a:t>
            </a:r>
            <a:r>
              <a:t>ions from the CuSO</a:t>
            </a:r>
            <a:r>
              <a:rPr baseline="-25000"/>
              <a:t>4</a:t>
            </a:r>
            <a:r>
              <a:t> solution</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Negative electrons rightward via wire + Negative SO</a:t>
            </a:r>
            <a:r>
              <a:rPr b="1" baseline="-25000"/>
              <a:t>4</a:t>
            </a:r>
            <a:r>
              <a:rPr b="1" baseline="30000"/>
              <a:t>-2  </a:t>
            </a:r>
            <a:r>
              <a:t>ions leftward via disc </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=&gt; Balanced charge flow, allowing continued discharge of this battery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Rectangle 3"/>
          <p:cNvSpPr txBox="1">
            <a:spLocks noGrp="1"/>
          </p:cNvSpPr>
          <p:nvPr>
            <p:ph type="body" idx="1"/>
          </p:nvPr>
        </p:nvSpPr>
        <p:spPr>
          <a:xfrm>
            <a:off x="261400" y="894925"/>
            <a:ext cx="8917534" cy="5949703"/>
          </a:xfrm>
          <a:prstGeom prst="rect">
            <a:avLst/>
          </a:prstGeom>
        </p:spPr>
        <p:txBody>
          <a:bodyPr/>
          <a:lstStyle/>
          <a:p>
            <a:pPr>
              <a:defRPr sz="1200">
                <a:latin typeface="+mn-lt"/>
                <a:ea typeface="+mn-ea"/>
                <a:cs typeface="+mn-cs"/>
                <a:sym typeface="Arial"/>
              </a:defRPr>
            </a:pPr>
            <a:endParaRPr/>
          </a:p>
          <a:p>
            <a:pPr>
              <a:defRPr sz="1800">
                <a:latin typeface="+mn-lt"/>
                <a:ea typeface="+mn-ea"/>
                <a:cs typeface="+mn-cs"/>
                <a:sym typeface="Arial"/>
              </a:defRPr>
            </a:pPr>
            <a:r>
              <a:t>Solutions would mix:</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000">
                <a:latin typeface="+mn-lt"/>
                <a:ea typeface="+mn-ea"/>
                <a:cs typeface="+mn-cs"/>
                <a:sym typeface="Arial"/>
              </a:defRPr>
            </a:pPr>
            <a:endParaRPr/>
          </a:p>
          <a:p>
            <a:pPr>
              <a:defRPr sz="1800">
                <a:latin typeface="+mn-lt"/>
                <a:ea typeface="+mn-ea"/>
                <a:cs typeface="+mn-cs"/>
                <a:sym typeface="Arial"/>
              </a:defRPr>
            </a:pPr>
            <a:r>
              <a:t>And eventually we'd revert to </a:t>
            </a:r>
            <a:r>
              <a:rPr b="1">
                <a:solidFill>
                  <a:srgbClr val="FBC901"/>
                </a:solidFill>
              </a:rPr>
              <a:t>local</a:t>
            </a:r>
            <a:r>
              <a:t> electron transfer between Zn and Cu atoms/ions</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r>
              <a:t>						Eliminating electron flow </a:t>
            </a:r>
          </a:p>
          <a:p>
            <a:pPr>
              <a:defRPr sz="1800">
                <a:latin typeface="+mn-lt"/>
                <a:ea typeface="+mn-ea"/>
                <a:cs typeface="+mn-cs"/>
                <a:sym typeface="Arial"/>
              </a:defRPr>
            </a:pPr>
            <a:r>
              <a:t>						out through the wire</a:t>
            </a:r>
          </a:p>
          <a:p>
            <a:pPr>
              <a:defRPr sz="1800">
                <a:latin typeface="+mn-lt"/>
                <a:ea typeface="+mn-ea"/>
                <a:cs typeface="+mn-cs"/>
                <a:sym typeface="Arial"/>
              </a:defRPr>
            </a:pPr>
            <a:endParaRPr/>
          </a:p>
          <a:p>
            <a:pPr>
              <a:defRPr sz="1800">
                <a:latin typeface="+mn-lt"/>
                <a:ea typeface="+mn-ea"/>
                <a:cs typeface="+mn-cs"/>
                <a:sym typeface="Arial"/>
              </a:defRPr>
            </a:pPr>
            <a:r>
              <a:t>						Eliminating the "electricity!" </a:t>
            </a:r>
          </a:p>
        </p:txBody>
      </p:sp>
      <p:sp>
        <p:nvSpPr>
          <p:cNvPr id="458" name="Rectangle 2"/>
          <p:cNvSpPr txBox="1">
            <a:spLocks noGrp="1"/>
          </p:cNvSpPr>
          <p:nvPr>
            <p:ph type="title"/>
          </p:nvPr>
        </p:nvSpPr>
        <p:spPr>
          <a:xfrm>
            <a:off x="304800" y="76200"/>
            <a:ext cx="8534400" cy="685800"/>
          </a:xfrm>
          <a:prstGeom prst="rect">
            <a:avLst/>
          </a:prstGeom>
        </p:spPr>
        <p:txBody>
          <a:bodyPr/>
          <a:lstStyle>
            <a:lvl1pPr>
              <a:defRPr sz="2200" i="1">
                <a:latin typeface="+mn-lt"/>
                <a:ea typeface="+mn-ea"/>
                <a:cs typeface="+mn-cs"/>
                <a:sym typeface="Arial"/>
              </a:defRPr>
            </a:lvl1pPr>
          </a:lstStyle>
          <a:p>
            <a:r>
              <a:t>But what would happen if the porous disk were removed?</a:t>
            </a:r>
          </a:p>
        </p:txBody>
      </p:sp>
      <p:grpSp>
        <p:nvGrpSpPr>
          <p:cNvPr id="537" name="Group"/>
          <p:cNvGrpSpPr/>
          <p:nvPr/>
        </p:nvGrpSpPr>
        <p:grpSpPr>
          <a:xfrm>
            <a:off x="3200400" y="914399"/>
            <a:ext cx="5486400" cy="2209801"/>
            <a:chOff x="0" y="0"/>
            <a:chExt cx="5486400" cy="2209800"/>
          </a:xfrm>
        </p:grpSpPr>
        <p:sp>
          <p:nvSpPr>
            <p:cNvPr id="459" name="TextBox 10"/>
            <p:cNvSpPr txBox="1"/>
            <p:nvPr/>
          </p:nvSpPr>
          <p:spPr>
            <a:xfrm>
              <a:off x="4495800" y="119389"/>
              <a:ext cx="990600" cy="256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a:solidFill>
                    <a:srgbClr val="21E729"/>
                  </a:solidFill>
                </a:defRPr>
              </a:lvl1pPr>
            </a:lstStyle>
            <a:p>
              <a:r>
                <a:t>Cu cathode</a:t>
              </a:r>
            </a:p>
          </p:txBody>
        </p:sp>
        <p:sp>
          <p:nvSpPr>
            <p:cNvPr id="460" name="TextBox 11"/>
            <p:cNvSpPr txBox="1"/>
            <p:nvPr/>
          </p:nvSpPr>
          <p:spPr>
            <a:xfrm>
              <a:off x="0" y="119389"/>
              <a:ext cx="1066800" cy="256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a:solidFill>
                    <a:srgbClr val="FF9933"/>
                  </a:solidFill>
                </a:defRPr>
              </a:lvl1pPr>
            </a:lstStyle>
            <a:p>
              <a:r>
                <a:t>Zn Anode</a:t>
              </a:r>
            </a:p>
          </p:txBody>
        </p:sp>
        <p:sp>
          <p:nvSpPr>
            <p:cNvPr id="461" name="Straight Connector 12"/>
            <p:cNvSpPr/>
            <p:nvPr/>
          </p:nvSpPr>
          <p:spPr>
            <a:xfrm flipH="1" flipV="1">
              <a:off x="914400" y="227011"/>
              <a:ext cx="3505201" cy="1588"/>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62" name="Oval 108"/>
            <p:cNvSpPr/>
            <p:nvPr/>
          </p:nvSpPr>
          <p:spPr>
            <a:xfrm flipH="1">
              <a:off x="2671409" y="150223"/>
              <a:ext cx="170721" cy="1524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63" name="TextBox 109"/>
            <p:cNvSpPr txBox="1"/>
            <p:nvPr/>
          </p:nvSpPr>
          <p:spPr>
            <a:xfrm>
              <a:off x="2654300" y="18990"/>
              <a:ext cx="341439" cy="375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0000FF"/>
                  </a:solidFill>
                  <a:latin typeface="+mn-lt"/>
                  <a:ea typeface="+mn-ea"/>
                  <a:cs typeface="+mn-cs"/>
                  <a:sym typeface="Arial"/>
                </a:defRPr>
              </a:lvl1pPr>
            </a:lstStyle>
            <a:p>
              <a:r>
                <a:t>-</a:t>
              </a:r>
            </a:p>
          </p:txBody>
        </p:sp>
        <p:sp>
          <p:nvSpPr>
            <p:cNvPr id="464" name="Rectangle 14"/>
            <p:cNvSpPr/>
            <p:nvPr/>
          </p:nvSpPr>
          <p:spPr>
            <a:xfrm flipH="1">
              <a:off x="2362200" y="513080"/>
              <a:ext cx="2731498" cy="1676401"/>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65" name="Rectangle 15"/>
            <p:cNvSpPr/>
            <p:nvPr/>
          </p:nvSpPr>
          <p:spPr>
            <a:xfrm flipH="1">
              <a:off x="304800" y="513080"/>
              <a:ext cx="2731498" cy="1676401"/>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66" name="Straight Connector 16"/>
            <p:cNvSpPr/>
            <p:nvPr/>
          </p:nvSpPr>
          <p:spPr>
            <a:xfrm>
              <a:off x="5093699" y="513079"/>
              <a:ext cx="889" cy="1677195"/>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67" name="Straight Connector 19"/>
            <p:cNvSpPr/>
            <p:nvPr/>
          </p:nvSpPr>
          <p:spPr>
            <a:xfrm>
              <a:off x="305688" y="483811"/>
              <a:ext cx="889" cy="172598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68" name="Straight Connector 20"/>
            <p:cNvSpPr/>
            <p:nvPr/>
          </p:nvSpPr>
          <p:spPr>
            <a:xfrm flipV="1">
              <a:off x="2362201" y="2208211"/>
              <a:ext cx="2731497" cy="158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69" name="Straight Connector 21"/>
            <p:cNvSpPr/>
            <p:nvPr/>
          </p:nvSpPr>
          <p:spPr>
            <a:xfrm flipV="1">
              <a:off x="304799" y="2208211"/>
              <a:ext cx="2731498" cy="158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470" name="Oval 22"/>
            <p:cNvSpPr/>
            <p:nvPr/>
          </p:nvSpPr>
          <p:spPr>
            <a:xfrm flipH="1">
              <a:off x="4581543" y="10464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71" name="Oval 23"/>
            <p:cNvSpPr/>
            <p:nvPr/>
          </p:nvSpPr>
          <p:spPr>
            <a:xfrm flipH="1">
              <a:off x="4581543" y="12750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72" name="Oval 24"/>
            <p:cNvSpPr/>
            <p:nvPr/>
          </p:nvSpPr>
          <p:spPr>
            <a:xfrm flipH="1">
              <a:off x="4581543" y="15036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73" name="Oval 25"/>
            <p:cNvSpPr/>
            <p:nvPr/>
          </p:nvSpPr>
          <p:spPr>
            <a:xfrm flipH="1">
              <a:off x="4581543" y="17322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74" name="Oval 26"/>
            <p:cNvSpPr/>
            <p:nvPr/>
          </p:nvSpPr>
          <p:spPr>
            <a:xfrm flipH="1">
              <a:off x="4581543" y="5892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75" name="Oval 27"/>
            <p:cNvSpPr/>
            <p:nvPr/>
          </p:nvSpPr>
          <p:spPr>
            <a:xfrm flipH="1">
              <a:off x="4581543" y="8178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76" name="Oval 28"/>
            <p:cNvSpPr/>
            <p:nvPr/>
          </p:nvSpPr>
          <p:spPr>
            <a:xfrm flipH="1">
              <a:off x="4325464" y="10464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77" name="Oval 29"/>
            <p:cNvSpPr/>
            <p:nvPr/>
          </p:nvSpPr>
          <p:spPr>
            <a:xfrm flipH="1">
              <a:off x="4325464" y="12750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78" name="Oval 30"/>
            <p:cNvSpPr/>
            <p:nvPr/>
          </p:nvSpPr>
          <p:spPr>
            <a:xfrm flipH="1">
              <a:off x="4325464" y="15036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79" name="Oval 31"/>
            <p:cNvSpPr/>
            <p:nvPr/>
          </p:nvSpPr>
          <p:spPr>
            <a:xfrm flipH="1">
              <a:off x="4325464" y="17322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80" name="Oval 32"/>
            <p:cNvSpPr/>
            <p:nvPr/>
          </p:nvSpPr>
          <p:spPr>
            <a:xfrm flipH="1">
              <a:off x="4069387" y="10464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81" name="Oval 33"/>
            <p:cNvSpPr/>
            <p:nvPr/>
          </p:nvSpPr>
          <p:spPr>
            <a:xfrm flipH="1">
              <a:off x="4069387" y="15036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82" name="Oval 34"/>
            <p:cNvSpPr/>
            <p:nvPr/>
          </p:nvSpPr>
          <p:spPr>
            <a:xfrm flipH="1">
              <a:off x="4069387" y="17322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83" name="Oval 35"/>
            <p:cNvSpPr/>
            <p:nvPr/>
          </p:nvSpPr>
          <p:spPr>
            <a:xfrm flipH="1">
              <a:off x="4325464" y="5892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84" name="Oval 36"/>
            <p:cNvSpPr/>
            <p:nvPr/>
          </p:nvSpPr>
          <p:spPr>
            <a:xfrm flipH="1">
              <a:off x="4325464" y="8178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85" name="Oval 39"/>
            <p:cNvSpPr/>
            <p:nvPr/>
          </p:nvSpPr>
          <p:spPr>
            <a:xfrm flipH="1">
              <a:off x="4069387" y="5892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86" name="Oval 40"/>
            <p:cNvSpPr/>
            <p:nvPr/>
          </p:nvSpPr>
          <p:spPr>
            <a:xfrm flipH="1">
              <a:off x="4069387" y="81787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87" name="Oval 106"/>
            <p:cNvSpPr/>
            <p:nvPr/>
          </p:nvSpPr>
          <p:spPr>
            <a:xfrm flipH="1">
              <a:off x="3534468" y="1286748"/>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488" name="TextBox 107"/>
            <p:cNvSpPr txBox="1"/>
            <p:nvPr/>
          </p:nvSpPr>
          <p:spPr>
            <a:xfrm>
              <a:off x="3533221" y="122578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489" name="Oval 42"/>
            <p:cNvSpPr/>
            <p:nvPr/>
          </p:nvSpPr>
          <p:spPr>
            <a:xfrm flipH="1">
              <a:off x="1073034" y="10464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90" name="Oval 43"/>
            <p:cNvSpPr/>
            <p:nvPr/>
          </p:nvSpPr>
          <p:spPr>
            <a:xfrm flipH="1">
              <a:off x="1073034" y="12750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91" name="Oval 44"/>
            <p:cNvSpPr/>
            <p:nvPr/>
          </p:nvSpPr>
          <p:spPr>
            <a:xfrm flipH="1">
              <a:off x="1073034" y="15036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92" name="Oval 45"/>
            <p:cNvSpPr/>
            <p:nvPr/>
          </p:nvSpPr>
          <p:spPr>
            <a:xfrm flipH="1">
              <a:off x="1073034" y="17322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93" name="Oval 46"/>
            <p:cNvSpPr/>
            <p:nvPr/>
          </p:nvSpPr>
          <p:spPr>
            <a:xfrm flipH="1">
              <a:off x="1073034" y="5892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94" name="Oval 47"/>
            <p:cNvSpPr/>
            <p:nvPr/>
          </p:nvSpPr>
          <p:spPr>
            <a:xfrm flipH="1">
              <a:off x="1073034" y="8178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95" name="Oval 48"/>
            <p:cNvSpPr/>
            <p:nvPr/>
          </p:nvSpPr>
          <p:spPr>
            <a:xfrm flipH="1">
              <a:off x="816955" y="10464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96" name="Oval 49"/>
            <p:cNvSpPr/>
            <p:nvPr/>
          </p:nvSpPr>
          <p:spPr>
            <a:xfrm flipH="1">
              <a:off x="816955" y="12750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97" name="Oval 50"/>
            <p:cNvSpPr/>
            <p:nvPr/>
          </p:nvSpPr>
          <p:spPr>
            <a:xfrm flipH="1">
              <a:off x="816955" y="15036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98" name="Oval 51"/>
            <p:cNvSpPr/>
            <p:nvPr/>
          </p:nvSpPr>
          <p:spPr>
            <a:xfrm flipH="1">
              <a:off x="816955" y="17322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499" name="Oval 52"/>
            <p:cNvSpPr/>
            <p:nvPr/>
          </p:nvSpPr>
          <p:spPr>
            <a:xfrm flipH="1">
              <a:off x="560878" y="10464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00" name="Oval 53"/>
            <p:cNvSpPr/>
            <p:nvPr/>
          </p:nvSpPr>
          <p:spPr>
            <a:xfrm flipH="1">
              <a:off x="560878" y="15036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01" name="Oval 54"/>
            <p:cNvSpPr/>
            <p:nvPr/>
          </p:nvSpPr>
          <p:spPr>
            <a:xfrm flipH="1">
              <a:off x="560878" y="17322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02" name="Oval 55"/>
            <p:cNvSpPr/>
            <p:nvPr/>
          </p:nvSpPr>
          <p:spPr>
            <a:xfrm flipH="1">
              <a:off x="816955" y="5892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03" name="Oval 56"/>
            <p:cNvSpPr/>
            <p:nvPr/>
          </p:nvSpPr>
          <p:spPr>
            <a:xfrm flipH="1">
              <a:off x="816955" y="8178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04" name="Oval 57"/>
            <p:cNvSpPr/>
            <p:nvPr/>
          </p:nvSpPr>
          <p:spPr>
            <a:xfrm flipH="1">
              <a:off x="560878" y="5892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05" name="Oval 58"/>
            <p:cNvSpPr/>
            <p:nvPr/>
          </p:nvSpPr>
          <p:spPr>
            <a:xfrm flipH="1">
              <a:off x="560878" y="8178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06" name="Oval 59"/>
            <p:cNvSpPr/>
            <p:nvPr/>
          </p:nvSpPr>
          <p:spPr>
            <a:xfrm flipH="1">
              <a:off x="560878" y="12750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07" name="Oval 60"/>
            <p:cNvSpPr/>
            <p:nvPr/>
          </p:nvSpPr>
          <p:spPr>
            <a:xfrm flipH="1">
              <a:off x="1329111" y="58927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08" name="Oval 104"/>
            <p:cNvSpPr/>
            <p:nvPr/>
          </p:nvSpPr>
          <p:spPr>
            <a:xfrm flipH="1">
              <a:off x="2571660" y="687308"/>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09" name="TextBox 105"/>
            <p:cNvSpPr txBox="1"/>
            <p:nvPr/>
          </p:nvSpPr>
          <p:spPr>
            <a:xfrm>
              <a:off x="2574817" y="616930"/>
              <a:ext cx="512157"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10" name="Oval 102"/>
            <p:cNvSpPr/>
            <p:nvPr/>
          </p:nvSpPr>
          <p:spPr>
            <a:xfrm flipH="1">
              <a:off x="1728344" y="1046481"/>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11" name="TextBox 103"/>
            <p:cNvSpPr txBox="1"/>
            <p:nvPr/>
          </p:nvSpPr>
          <p:spPr>
            <a:xfrm>
              <a:off x="1737542" y="971023"/>
              <a:ext cx="512157"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12" name="Oval 100"/>
            <p:cNvSpPr/>
            <p:nvPr/>
          </p:nvSpPr>
          <p:spPr>
            <a:xfrm flipH="1">
              <a:off x="3531780" y="838200"/>
              <a:ext cx="256079" cy="22860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13" name="TextBox 101"/>
            <p:cNvSpPr txBox="1"/>
            <p:nvPr/>
          </p:nvSpPr>
          <p:spPr>
            <a:xfrm>
              <a:off x="3525519" y="767079"/>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14" name="Oval 96"/>
            <p:cNvSpPr/>
            <p:nvPr/>
          </p:nvSpPr>
          <p:spPr>
            <a:xfrm flipH="1">
              <a:off x="2897704" y="1164827"/>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15" name="TextBox 97"/>
            <p:cNvSpPr txBox="1"/>
            <p:nvPr/>
          </p:nvSpPr>
          <p:spPr>
            <a:xfrm>
              <a:off x="2891444" y="110386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16" name="Oval 94"/>
            <p:cNvSpPr/>
            <p:nvPr/>
          </p:nvSpPr>
          <p:spPr>
            <a:xfrm flipH="1">
              <a:off x="2363082" y="1534160"/>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17" name="TextBox 95"/>
            <p:cNvSpPr txBox="1"/>
            <p:nvPr/>
          </p:nvSpPr>
          <p:spPr>
            <a:xfrm>
              <a:off x="2367461" y="1463782"/>
              <a:ext cx="512157"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18" name="Oval 90"/>
            <p:cNvSpPr/>
            <p:nvPr/>
          </p:nvSpPr>
          <p:spPr>
            <a:xfrm flipH="1">
              <a:off x="1153633" y="1084944"/>
              <a:ext cx="170721" cy="1524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19" name="TextBox 91"/>
            <p:cNvSpPr txBox="1"/>
            <p:nvPr/>
          </p:nvSpPr>
          <p:spPr>
            <a:xfrm>
              <a:off x="1136533" y="939800"/>
              <a:ext cx="341439" cy="3752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0000FF"/>
                  </a:solidFill>
                  <a:latin typeface="+mn-lt"/>
                  <a:ea typeface="+mn-ea"/>
                  <a:cs typeface="+mn-cs"/>
                  <a:sym typeface="Arial"/>
                </a:defRPr>
              </a:lvl1pPr>
            </a:lstStyle>
            <a:p>
              <a:r>
                <a:t>-</a:t>
              </a:r>
            </a:p>
          </p:txBody>
        </p:sp>
        <p:sp>
          <p:nvSpPr>
            <p:cNvPr id="520" name="Straight Connector 69"/>
            <p:cNvSpPr/>
            <p:nvPr/>
          </p:nvSpPr>
          <p:spPr>
            <a:xfrm>
              <a:off x="4419600" y="208280"/>
              <a:ext cx="1780" cy="38100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521" name="Straight Connector 70"/>
            <p:cNvSpPr/>
            <p:nvPr/>
          </p:nvSpPr>
          <p:spPr>
            <a:xfrm>
              <a:off x="930885" y="208280"/>
              <a:ext cx="1780" cy="38100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522" name="Oval 88"/>
            <p:cNvSpPr/>
            <p:nvPr/>
          </p:nvSpPr>
          <p:spPr>
            <a:xfrm flipH="1">
              <a:off x="4372871" y="991444"/>
              <a:ext cx="170721" cy="1524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23" name="TextBox 89"/>
            <p:cNvSpPr txBox="1"/>
            <p:nvPr/>
          </p:nvSpPr>
          <p:spPr>
            <a:xfrm>
              <a:off x="4343060" y="860211"/>
              <a:ext cx="341439" cy="396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0000FF"/>
                  </a:solidFill>
                </a:defRPr>
              </a:lvl1pPr>
            </a:lstStyle>
            <a:p>
              <a:r>
                <a:t>-</a:t>
              </a:r>
            </a:p>
          </p:txBody>
        </p:sp>
        <p:sp>
          <p:nvSpPr>
            <p:cNvPr id="524" name="Bent Arrow 72"/>
            <p:cNvSpPr/>
            <p:nvPr/>
          </p:nvSpPr>
          <p:spPr>
            <a:xfrm rot="10800000">
              <a:off x="4240107" y="1198879"/>
              <a:ext cx="256078" cy="2489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4113" y="2700"/>
                    <a:pt x="9186" y="2700"/>
                  </a:cubicBezTo>
                  <a:lnTo>
                    <a:pt x="16351" y="2700"/>
                  </a:lnTo>
                  <a:lnTo>
                    <a:pt x="16351" y="0"/>
                  </a:lnTo>
                  <a:lnTo>
                    <a:pt x="21600" y="5400"/>
                  </a:lnTo>
                  <a:lnTo>
                    <a:pt x="16351" y="10800"/>
                  </a:lnTo>
                  <a:lnTo>
                    <a:pt x="16351" y="8100"/>
                  </a:lnTo>
                  <a:lnTo>
                    <a:pt x="9186" y="8100"/>
                  </a:lnTo>
                  <a:cubicBezTo>
                    <a:pt x="7012" y="8100"/>
                    <a:pt x="5249" y="9913"/>
                    <a:pt x="5249" y="12150"/>
                  </a:cubicBezTo>
                  <a:lnTo>
                    <a:pt x="524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25" name="Bent Arrow 73"/>
            <p:cNvSpPr/>
            <p:nvPr/>
          </p:nvSpPr>
          <p:spPr>
            <a:xfrm rot="16200000">
              <a:off x="916942" y="941302"/>
              <a:ext cx="228601" cy="2560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275"/>
                  </a:lnTo>
                  <a:cubicBezTo>
                    <a:pt x="0" y="4616"/>
                    <a:pt x="4231" y="839"/>
                    <a:pt x="9450" y="839"/>
                  </a:cubicBezTo>
                  <a:lnTo>
                    <a:pt x="16200" y="839"/>
                  </a:lnTo>
                  <a:lnTo>
                    <a:pt x="16200" y="0"/>
                  </a:lnTo>
                  <a:lnTo>
                    <a:pt x="21600" y="2892"/>
                  </a:lnTo>
                  <a:lnTo>
                    <a:pt x="16200" y="5785"/>
                  </a:lnTo>
                  <a:lnTo>
                    <a:pt x="16200" y="4945"/>
                  </a:lnTo>
                  <a:lnTo>
                    <a:pt x="9450" y="4945"/>
                  </a:lnTo>
                  <a:cubicBezTo>
                    <a:pt x="6771" y="4945"/>
                    <a:pt x="4600" y="6884"/>
                    <a:pt x="4600" y="9275"/>
                  </a:cubicBezTo>
                  <a:lnTo>
                    <a:pt x="4600"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26" name="Right Arrow 74"/>
            <p:cNvSpPr/>
            <p:nvPr/>
          </p:nvSpPr>
          <p:spPr>
            <a:xfrm>
              <a:off x="3824690" y="1341121"/>
              <a:ext cx="330057" cy="109219"/>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27" name="Right Arrow 75"/>
            <p:cNvSpPr/>
            <p:nvPr/>
          </p:nvSpPr>
          <p:spPr>
            <a:xfrm rot="10800000" flipH="1">
              <a:off x="2591699" y="0"/>
              <a:ext cx="330057" cy="132081"/>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28" name="Right Arrow 76"/>
            <p:cNvSpPr/>
            <p:nvPr/>
          </p:nvSpPr>
          <p:spPr>
            <a:xfrm>
              <a:off x="1415360" y="1117600"/>
              <a:ext cx="256968" cy="88056"/>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29" name="Oval 77"/>
            <p:cNvSpPr/>
            <p:nvPr/>
          </p:nvSpPr>
          <p:spPr>
            <a:xfrm flipH="1">
              <a:off x="2971800" y="1676400"/>
              <a:ext cx="256078" cy="22860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30" name="TextBox 78"/>
            <p:cNvSpPr txBox="1"/>
            <p:nvPr/>
          </p:nvSpPr>
          <p:spPr>
            <a:xfrm>
              <a:off x="2966720" y="161186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31" name="Oval 84"/>
            <p:cNvSpPr/>
            <p:nvPr/>
          </p:nvSpPr>
          <p:spPr>
            <a:xfrm flipH="1">
              <a:off x="1728446" y="1686560"/>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32" name="TextBox 85"/>
            <p:cNvSpPr txBox="1"/>
            <p:nvPr/>
          </p:nvSpPr>
          <p:spPr>
            <a:xfrm>
              <a:off x="1736617" y="1616182"/>
              <a:ext cx="512157"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33" name="Oval 82"/>
            <p:cNvSpPr/>
            <p:nvPr/>
          </p:nvSpPr>
          <p:spPr>
            <a:xfrm flipH="1">
              <a:off x="2109446" y="848360"/>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34" name="TextBox 83"/>
            <p:cNvSpPr txBox="1"/>
            <p:nvPr/>
          </p:nvSpPr>
          <p:spPr>
            <a:xfrm>
              <a:off x="2117617" y="777982"/>
              <a:ext cx="512157"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35" name="Oval 114"/>
            <p:cNvSpPr/>
            <p:nvPr/>
          </p:nvSpPr>
          <p:spPr>
            <a:xfrm flipH="1">
              <a:off x="3023846" y="772160"/>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36" name="TextBox 115"/>
            <p:cNvSpPr txBox="1"/>
            <p:nvPr/>
          </p:nvSpPr>
          <p:spPr>
            <a:xfrm>
              <a:off x="3022600" y="711200"/>
              <a:ext cx="512156"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grpSp>
      <p:grpSp>
        <p:nvGrpSpPr>
          <p:cNvPr id="614" name="Group"/>
          <p:cNvGrpSpPr/>
          <p:nvPr/>
        </p:nvGrpSpPr>
        <p:grpSpPr>
          <a:xfrm>
            <a:off x="304799" y="4343399"/>
            <a:ext cx="5486401" cy="2090411"/>
            <a:chOff x="0" y="0"/>
            <a:chExt cx="5486400" cy="2090409"/>
          </a:xfrm>
        </p:grpSpPr>
        <p:grpSp>
          <p:nvGrpSpPr>
            <p:cNvPr id="611" name="Group"/>
            <p:cNvGrpSpPr/>
            <p:nvPr/>
          </p:nvGrpSpPr>
          <p:grpSpPr>
            <a:xfrm>
              <a:off x="0" y="-1"/>
              <a:ext cx="5486400" cy="2090411"/>
              <a:chOff x="0" y="0"/>
              <a:chExt cx="5486400" cy="2090409"/>
            </a:xfrm>
          </p:grpSpPr>
          <p:sp>
            <p:nvSpPr>
              <p:cNvPr id="538" name="TextBox 118"/>
              <p:cNvSpPr txBox="1"/>
              <p:nvPr/>
            </p:nvSpPr>
            <p:spPr>
              <a:xfrm>
                <a:off x="4495800" y="0"/>
                <a:ext cx="990600"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a:solidFill>
                      <a:srgbClr val="21E729"/>
                    </a:solidFill>
                  </a:defRPr>
                </a:lvl1pPr>
              </a:lstStyle>
              <a:p>
                <a:r>
                  <a:t>Cu cathode</a:t>
                </a:r>
              </a:p>
            </p:txBody>
          </p:sp>
          <p:sp>
            <p:nvSpPr>
              <p:cNvPr id="539" name="TextBox 119"/>
              <p:cNvSpPr txBox="1"/>
              <p:nvPr/>
            </p:nvSpPr>
            <p:spPr>
              <a:xfrm>
                <a:off x="0" y="0"/>
                <a:ext cx="1066800"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a:solidFill>
                      <a:srgbClr val="FF9933"/>
                    </a:solidFill>
                  </a:defRPr>
                </a:lvl1pPr>
              </a:lstStyle>
              <a:p>
                <a:r>
                  <a:t>Zn Anode</a:t>
                </a:r>
              </a:p>
            </p:txBody>
          </p:sp>
          <p:sp>
            <p:nvSpPr>
              <p:cNvPr id="540" name="Straight Connector 120"/>
              <p:cNvSpPr/>
              <p:nvPr/>
            </p:nvSpPr>
            <p:spPr>
              <a:xfrm flipH="1" flipV="1">
                <a:off x="914399" y="107621"/>
                <a:ext cx="3505202" cy="1589"/>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541" name="Rectangle 122"/>
              <p:cNvSpPr/>
              <p:nvPr/>
            </p:nvSpPr>
            <p:spPr>
              <a:xfrm flipH="1">
                <a:off x="2362200" y="393689"/>
                <a:ext cx="2731499" cy="1676401"/>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42" name="Rectangle 123"/>
              <p:cNvSpPr/>
              <p:nvPr/>
            </p:nvSpPr>
            <p:spPr>
              <a:xfrm flipH="1">
                <a:off x="304800" y="393689"/>
                <a:ext cx="2731498" cy="1676401"/>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43" name="Straight Connector 124"/>
              <p:cNvSpPr/>
              <p:nvPr/>
            </p:nvSpPr>
            <p:spPr>
              <a:xfrm>
                <a:off x="5093698" y="393689"/>
                <a:ext cx="890" cy="1677195"/>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544" name="Straight Connector 125"/>
              <p:cNvSpPr/>
              <p:nvPr/>
            </p:nvSpPr>
            <p:spPr>
              <a:xfrm>
                <a:off x="305688" y="364421"/>
                <a:ext cx="889" cy="172598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545" name="Straight Connector 126"/>
              <p:cNvSpPr/>
              <p:nvPr/>
            </p:nvSpPr>
            <p:spPr>
              <a:xfrm flipV="1">
                <a:off x="2362201" y="2088821"/>
                <a:ext cx="2731497" cy="158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546" name="Straight Connector 127"/>
              <p:cNvSpPr/>
              <p:nvPr/>
            </p:nvSpPr>
            <p:spPr>
              <a:xfrm flipV="1">
                <a:off x="304799" y="2088821"/>
                <a:ext cx="2731498" cy="158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547" name="Oval 128"/>
              <p:cNvSpPr/>
              <p:nvPr/>
            </p:nvSpPr>
            <p:spPr>
              <a:xfrm flipH="1">
                <a:off x="4581543" y="9270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48" name="Oval 129"/>
              <p:cNvSpPr/>
              <p:nvPr/>
            </p:nvSpPr>
            <p:spPr>
              <a:xfrm flipH="1">
                <a:off x="4581543" y="11556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49" name="Oval 130"/>
              <p:cNvSpPr/>
              <p:nvPr/>
            </p:nvSpPr>
            <p:spPr>
              <a:xfrm flipH="1">
                <a:off x="4581543" y="13842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50" name="Oval 131"/>
              <p:cNvSpPr/>
              <p:nvPr/>
            </p:nvSpPr>
            <p:spPr>
              <a:xfrm flipH="1">
                <a:off x="4581543" y="16128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51" name="Oval 132"/>
              <p:cNvSpPr/>
              <p:nvPr/>
            </p:nvSpPr>
            <p:spPr>
              <a:xfrm flipH="1">
                <a:off x="4581543" y="4698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52" name="Oval 133"/>
              <p:cNvSpPr/>
              <p:nvPr/>
            </p:nvSpPr>
            <p:spPr>
              <a:xfrm flipH="1">
                <a:off x="4581543" y="6984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53" name="Oval 134"/>
              <p:cNvSpPr/>
              <p:nvPr/>
            </p:nvSpPr>
            <p:spPr>
              <a:xfrm flipH="1">
                <a:off x="4325465" y="9270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54" name="Oval 135"/>
              <p:cNvSpPr/>
              <p:nvPr/>
            </p:nvSpPr>
            <p:spPr>
              <a:xfrm flipH="1">
                <a:off x="4325465" y="11556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55" name="Oval 136"/>
              <p:cNvSpPr/>
              <p:nvPr/>
            </p:nvSpPr>
            <p:spPr>
              <a:xfrm flipH="1">
                <a:off x="4325465" y="13842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56" name="Oval 137"/>
              <p:cNvSpPr/>
              <p:nvPr/>
            </p:nvSpPr>
            <p:spPr>
              <a:xfrm flipH="1">
                <a:off x="4325465" y="16128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57" name="Oval 138"/>
              <p:cNvSpPr/>
              <p:nvPr/>
            </p:nvSpPr>
            <p:spPr>
              <a:xfrm flipH="1">
                <a:off x="4069386" y="9270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58" name="Oval 139"/>
              <p:cNvSpPr/>
              <p:nvPr/>
            </p:nvSpPr>
            <p:spPr>
              <a:xfrm flipH="1">
                <a:off x="4069386" y="13842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59" name="Oval 140"/>
              <p:cNvSpPr/>
              <p:nvPr/>
            </p:nvSpPr>
            <p:spPr>
              <a:xfrm flipH="1">
                <a:off x="4069386" y="16128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60" name="Oval 141"/>
              <p:cNvSpPr/>
              <p:nvPr/>
            </p:nvSpPr>
            <p:spPr>
              <a:xfrm flipH="1">
                <a:off x="4325465" y="4698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61" name="Oval 142"/>
              <p:cNvSpPr/>
              <p:nvPr/>
            </p:nvSpPr>
            <p:spPr>
              <a:xfrm flipH="1">
                <a:off x="4325465" y="6984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62" name="Oval 143"/>
              <p:cNvSpPr/>
              <p:nvPr/>
            </p:nvSpPr>
            <p:spPr>
              <a:xfrm flipH="1">
                <a:off x="4069386" y="4698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63" name="Oval 144"/>
              <p:cNvSpPr/>
              <p:nvPr/>
            </p:nvSpPr>
            <p:spPr>
              <a:xfrm flipH="1">
                <a:off x="4069386" y="69848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64" name="Oval 204"/>
              <p:cNvSpPr/>
              <p:nvPr/>
            </p:nvSpPr>
            <p:spPr>
              <a:xfrm flipH="1">
                <a:off x="3534468" y="1167357"/>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65" name="TextBox 205"/>
              <p:cNvSpPr txBox="1"/>
              <p:nvPr/>
            </p:nvSpPr>
            <p:spPr>
              <a:xfrm>
                <a:off x="3558621" y="109369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66" name="Oval 146"/>
              <p:cNvSpPr/>
              <p:nvPr/>
            </p:nvSpPr>
            <p:spPr>
              <a:xfrm flipH="1">
                <a:off x="1073034" y="9270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67" name="Oval 147"/>
              <p:cNvSpPr/>
              <p:nvPr/>
            </p:nvSpPr>
            <p:spPr>
              <a:xfrm flipH="1">
                <a:off x="1073034" y="11556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68" name="Oval 148"/>
              <p:cNvSpPr/>
              <p:nvPr/>
            </p:nvSpPr>
            <p:spPr>
              <a:xfrm flipH="1">
                <a:off x="1073034" y="13842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69" name="Oval 149"/>
              <p:cNvSpPr/>
              <p:nvPr/>
            </p:nvSpPr>
            <p:spPr>
              <a:xfrm flipH="1">
                <a:off x="1073034" y="16128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70" name="Oval 150"/>
              <p:cNvSpPr/>
              <p:nvPr/>
            </p:nvSpPr>
            <p:spPr>
              <a:xfrm flipH="1">
                <a:off x="1073034" y="4698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71" name="Oval 151"/>
              <p:cNvSpPr/>
              <p:nvPr/>
            </p:nvSpPr>
            <p:spPr>
              <a:xfrm flipH="1">
                <a:off x="1073034" y="6984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72" name="Oval 152"/>
              <p:cNvSpPr/>
              <p:nvPr/>
            </p:nvSpPr>
            <p:spPr>
              <a:xfrm flipH="1">
                <a:off x="816955" y="9270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73" name="Oval 153"/>
              <p:cNvSpPr/>
              <p:nvPr/>
            </p:nvSpPr>
            <p:spPr>
              <a:xfrm flipH="1">
                <a:off x="816955" y="11556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74" name="Oval 154"/>
              <p:cNvSpPr/>
              <p:nvPr/>
            </p:nvSpPr>
            <p:spPr>
              <a:xfrm flipH="1">
                <a:off x="816955" y="13842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75" name="Oval 155"/>
              <p:cNvSpPr/>
              <p:nvPr/>
            </p:nvSpPr>
            <p:spPr>
              <a:xfrm flipH="1">
                <a:off x="816955" y="16128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76" name="Oval 156"/>
              <p:cNvSpPr/>
              <p:nvPr/>
            </p:nvSpPr>
            <p:spPr>
              <a:xfrm flipH="1">
                <a:off x="560877" y="9270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77" name="Oval 157"/>
              <p:cNvSpPr/>
              <p:nvPr/>
            </p:nvSpPr>
            <p:spPr>
              <a:xfrm flipH="1">
                <a:off x="560877" y="13842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78" name="Oval 158"/>
              <p:cNvSpPr/>
              <p:nvPr/>
            </p:nvSpPr>
            <p:spPr>
              <a:xfrm flipH="1">
                <a:off x="560877" y="16128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79" name="Oval 159"/>
              <p:cNvSpPr/>
              <p:nvPr/>
            </p:nvSpPr>
            <p:spPr>
              <a:xfrm flipH="1">
                <a:off x="816955" y="4698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80" name="Oval 160"/>
              <p:cNvSpPr/>
              <p:nvPr/>
            </p:nvSpPr>
            <p:spPr>
              <a:xfrm flipH="1">
                <a:off x="816955" y="6984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81" name="Oval 161"/>
              <p:cNvSpPr/>
              <p:nvPr/>
            </p:nvSpPr>
            <p:spPr>
              <a:xfrm flipH="1">
                <a:off x="560877" y="4698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82" name="Oval 162"/>
              <p:cNvSpPr/>
              <p:nvPr/>
            </p:nvSpPr>
            <p:spPr>
              <a:xfrm flipH="1">
                <a:off x="560877" y="6984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83" name="Oval 163"/>
              <p:cNvSpPr/>
              <p:nvPr/>
            </p:nvSpPr>
            <p:spPr>
              <a:xfrm flipH="1">
                <a:off x="560877" y="11556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84" name="Oval 164"/>
              <p:cNvSpPr/>
              <p:nvPr/>
            </p:nvSpPr>
            <p:spPr>
              <a:xfrm flipH="1">
                <a:off x="1329111" y="46988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85" name="Oval 202"/>
              <p:cNvSpPr/>
              <p:nvPr/>
            </p:nvSpPr>
            <p:spPr>
              <a:xfrm flipH="1">
                <a:off x="2571660" y="567918"/>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86" name="TextBox 203"/>
              <p:cNvSpPr txBox="1"/>
              <p:nvPr/>
            </p:nvSpPr>
            <p:spPr>
              <a:xfrm>
                <a:off x="2590800" y="494257"/>
                <a:ext cx="512156"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87" name="Oval 200"/>
              <p:cNvSpPr/>
              <p:nvPr/>
            </p:nvSpPr>
            <p:spPr>
              <a:xfrm flipH="1">
                <a:off x="1728344" y="927091"/>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88" name="TextBox 201"/>
              <p:cNvSpPr txBox="1"/>
              <p:nvPr/>
            </p:nvSpPr>
            <p:spPr>
              <a:xfrm>
                <a:off x="1753524" y="848350"/>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89" name="Oval 198"/>
              <p:cNvSpPr/>
              <p:nvPr/>
            </p:nvSpPr>
            <p:spPr>
              <a:xfrm flipH="1">
                <a:off x="3531780" y="684757"/>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90" name="TextBox 199"/>
              <p:cNvSpPr txBox="1"/>
              <p:nvPr/>
            </p:nvSpPr>
            <p:spPr>
              <a:xfrm>
                <a:off x="3550920" y="61109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91" name="Oval 196"/>
              <p:cNvSpPr/>
              <p:nvPr/>
            </p:nvSpPr>
            <p:spPr>
              <a:xfrm flipH="1">
                <a:off x="2897704" y="1045438"/>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92" name="TextBox 197"/>
              <p:cNvSpPr txBox="1"/>
              <p:nvPr/>
            </p:nvSpPr>
            <p:spPr>
              <a:xfrm>
                <a:off x="2916844" y="97177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93" name="Oval 194"/>
              <p:cNvSpPr/>
              <p:nvPr/>
            </p:nvSpPr>
            <p:spPr>
              <a:xfrm flipH="1">
                <a:off x="2363082" y="1414769"/>
                <a:ext cx="256079"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594" name="TextBox 195"/>
              <p:cNvSpPr txBox="1"/>
              <p:nvPr/>
            </p:nvSpPr>
            <p:spPr>
              <a:xfrm>
                <a:off x="2383444" y="1341110"/>
                <a:ext cx="512157"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595" name="Oval 192"/>
              <p:cNvSpPr/>
              <p:nvPr/>
            </p:nvSpPr>
            <p:spPr>
              <a:xfrm flipH="1">
                <a:off x="1133312" y="1661514"/>
                <a:ext cx="170722" cy="1524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596" name="TextBox 193"/>
              <p:cNvSpPr txBox="1"/>
              <p:nvPr/>
            </p:nvSpPr>
            <p:spPr>
              <a:xfrm>
                <a:off x="1128902" y="1530280"/>
                <a:ext cx="341439" cy="3752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0000FF"/>
                    </a:solidFill>
                    <a:latin typeface="+mn-lt"/>
                    <a:ea typeface="+mn-ea"/>
                    <a:cs typeface="+mn-cs"/>
                    <a:sym typeface="Arial"/>
                  </a:defRPr>
                </a:lvl1pPr>
              </a:lstStyle>
              <a:p>
                <a:r>
                  <a:t>-</a:t>
                </a:r>
              </a:p>
            </p:txBody>
          </p:sp>
          <p:sp>
            <p:nvSpPr>
              <p:cNvPr id="597" name="Straight Connector 171"/>
              <p:cNvSpPr/>
              <p:nvPr/>
            </p:nvSpPr>
            <p:spPr>
              <a:xfrm>
                <a:off x="4419600" y="88890"/>
                <a:ext cx="1780" cy="38100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598" name="Straight Connector 172"/>
              <p:cNvSpPr/>
              <p:nvPr/>
            </p:nvSpPr>
            <p:spPr>
              <a:xfrm>
                <a:off x="930885" y="88890"/>
                <a:ext cx="1780" cy="38100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599" name="Oval 190"/>
              <p:cNvSpPr/>
              <p:nvPr/>
            </p:nvSpPr>
            <p:spPr>
              <a:xfrm flipH="1">
                <a:off x="4119209" y="740823"/>
                <a:ext cx="170721" cy="1524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00" name="TextBox 191"/>
              <p:cNvSpPr txBox="1"/>
              <p:nvPr/>
            </p:nvSpPr>
            <p:spPr>
              <a:xfrm>
                <a:off x="4114800" y="609589"/>
                <a:ext cx="341439" cy="3752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0000FF"/>
                    </a:solidFill>
                    <a:latin typeface="+mn-lt"/>
                    <a:ea typeface="+mn-ea"/>
                    <a:cs typeface="+mn-cs"/>
                    <a:sym typeface="Arial"/>
                  </a:defRPr>
                </a:lvl1pPr>
              </a:lstStyle>
              <a:p>
                <a:r>
                  <a:t>-</a:t>
                </a:r>
              </a:p>
            </p:txBody>
          </p:sp>
          <p:sp>
            <p:nvSpPr>
              <p:cNvPr id="601" name="Oval 179"/>
              <p:cNvSpPr/>
              <p:nvPr/>
            </p:nvSpPr>
            <p:spPr>
              <a:xfrm flipH="1">
                <a:off x="2971800" y="1557010"/>
                <a:ext cx="256078"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602" name="TextBox 180"/>
              <p:cNvSpPr txBox="1"/>
              <p:nvPr/>
            </p:nvSpPr>
            <p:spPr>
              <a:xfrm>
                <a:off x="2992120" y="1479777"/>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603" name="Oval 188"/>
              <p:cNvSpPr/>
              <p:nvPr/>
            </p:nvSpPr>
            <p:spPr>
              <a:xfrm flipH="1">
                <a:off x="1718286" y="1623050"/>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604" name="TextBox 189"/>
              <p:cNvSpPr txBox="1"/>
              <p:nvPr/>
            </p:nvSpPr>
            <p:spPr>
              <a:xfrm>
                <a:off x="1742439" y="1549389"/>
                <a:ext cx="512157"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605" name="Oval 186"/>
              <p:cNvSpPr/>
              <p:nvPr/>
            </p:nvSpPr>
            <p:spPr>
              <a:xfrm flipH="1">
                <a:off x="2109446" y="72896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606" name="TextBox 187"/>
              <p:cNvSpPr txBox="1"/>
              <p:nvPr/>
            </p:nvSpPr>
            <p:spPr>
              <a:xfrm>
                <a:off x="2133600" y="655310"/>
                <a:ext cx="512156"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607" name="Oval 184"/>
              <p:cNvSpPr/>
              <p:nvPr/>
            </p:nvSpPr>
            <p:spPr>
              <a:xfrm flipH="1">
                <a:off x="3023846" y="652769"/>
                <a:ext cx="256079"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608" name="TextBox 185"/>
              <p:cNvSpPr txBox="1"/>
              <p:nvPr/>
            </p:nvSpPr>
            <p:spPr>
              <a:xfrm>
                <a:off x="3048000" y="579110"/>
                <a:ext cx="512156"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latin typeface="+mn-lt"/>
                    <a:ea typeface="+mn-ea"/>
                    <a:cs typeface="+mn-cs"/>
                    <a:sym typeface="Arial"/>
                  </a:defRPr>
                </a:lvl1pPr>
              </a:lstStyle>
              <a:p>
                <a:r>
                  <a:t>+</a:t>
                </a:r>
              </a:p>
            </p:txBody>
          </p:sp>
          <p:sp>
            <p:nvSpPr>
              <p:cNvPr id="609" name="Right Arrow 208"/>
              <p:cNvSpPr/>
              <p:nvPr/>
            </p:nvSpPr>
            <p:spPr>
              <a:xfrm>
                <a:off x="1397143" y="1656071"/>
                <a:ext cx="253857" cy="152409"/>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10" name="Right Arrow 209"/>
              <p:cNvSpPr/>
              <p:nvPr/>
            </p:nvSpPr>
            <p:spPr>
              <a:xfrm rot="10800000">
                <a:off x="3825240" y="706120"/>
                <a:ext cx="213361" cy="162549"/>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612" name="Oval"/>
            <p:cNvSpPr/>
            <p:nvPr/>
          </p:nvSpPr>
          <p:spPr>
            <a:xfrm>
              <a:off x="901700" y="1384300"/>
              <a:ext cx="1270000" cy="660400"/>
            </a:xfrm>
            <a:prstGeom prst="ellipse">
              <a:avLst/>
            </a:prstGeom>
            <a:noFill/>
            <a:ln w="50800" cap="flat">
              <a:solidFill>
                <a:srgbClr val="FBC901"/>
              </a:solidFill>
              <a:prstDash val="sysDot"/>
              <a:miter lim="400000"/>
            </a:ln>
            <a:effectLst/>
          </p:spPr>
          <p:txBody>
            <a:bodyPr vert="eaVert" wrap="square" lIns="45719" tIns="45719" rIns="45719" bIns="45719" numCol="1" anchor="t">
              <a:noAutofit/>
            </a:bodyPr>
            <a:lstStyle/>
            <a:p>
              <a:endParaRPr/>
            </a:p>
          </p:txBody>
        </p:sp>
        <p:sp>
          <p:nvSpPr>
            <p:cNvPr id="613" name="Oval"/>
            <p:cNvSpPr/>
            <p:nvPr/>
          </p:nvSpPr>
          <p:spPr>
            <a:xfrm>
              <a:off x="3276600" y="495300"/>
              <a:ext cx="1270000" cy="660400"/>
            </a:xfrm>
            <a:prstGeom prst="ellipse">
              <a:avLst/>
            </a:prstGeom>
            <a:noFill/>
            <a:ln w="50800" cap="flat">
              <a:solidFill>
                <a:srgbClr val="FBC901"/>
              </a:solidFill>
              <a:prstDash val="sysDot"/>
              <a:miter lim="400000"/>
            </a:ln>
            <a:effectLst/>
          </p:spPr>
          <p:txBody>
            <a:bodyPr vert="eaVert"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Rectangle 3"/>
          <p:cNvSpPr txBox="1">
            <a:spLocks noGrp="1"/>
          </p:cNvSpPr>
          <p:nvPr>
            <p:ph type="body" idx="1"/>
          </p:nvPr>
        </p:nvSpPr>
        <p:spPr>
          <a:xfrm>
            <a:off x="114300" y="863266"/>
            <a:ext cx="8915400" cy="4487245"/>
          </a:xfrm>
          <a:prstGeom prst="rect">
            <a:avLst/>
          </a:prstGeom>
        </p:spPr>
        <p:txBody>
          <a:bodyPr/>
          <a:lstStyle/>
          <a:p>
            <a:pPr>
              <a:defRPr sz="1800">
                <a:latin typeface="+mn-lt"/>
                <a:ea typeface="+mn-ea"/>
                <a:cs typeface="+mn-cs"/>
                <a:sym typeface="Arial"/>
              </a:defRPr>
            </a:pPr>
            <a:r>
              <a:t>So we're not going to be satisfied with spread out structures such as these:</a:t>
            </a: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800">
                <a:latin typeface="+mn-lt"/>
                <a:ea typeface="+mn-ea"/>
                <a:cs typeface="+mn-cs"/>
                <a:sym typeface="Arial"/>
              </a:defRPr>
            </a:pPr>
            <a:endParaRPr/>
          </a:p>
          <a:p>
            <a:pPr>
              <a:defRPr sz="1600">
                <a:latin typeface="+mn-lt"/>
                <a:ea typeface="+mn-ea"/>
                <a:cs typeface="+mn-cs"/>
                <a:sym typeface="Arial"/>
              </a:defRPr>
            </a:pPr>
            <a:endParaRPr/>
          </a:p>
          <a:p>
            <a:pPr>
              <a:defRPr sz="1800">
                <a:latin typeface="+mn-lt"/>
                <a:ea typeface="+mn-ea"/>
                <a:cs typeface="+mn-cs"/>
                <a:sym typeface="Arial"/>
              </a:defRPr>
            </a:pPr>
            <a:r>
              <a:t>Instead, we're going to move the electrodes as close to one another as possible</a:t>
            </a:r>
          </a:p>
          <a:p>
            <a:pPr algn="ctr">
              <a:defRPr sz="1200">
                <a:latin typeface="+mn-lt"/>
                <a:ea typeface="+mn-ea"/>
                <a:cs typeface="+mn-cs"/>
                <a:sym typeface="Arial"/>
              </a:defRPr>
            </a:pPr>
            <a:endParaRPr/>
          </a:p>
          <a:p>
            <a:pPr algn="ctr">
              <a:defRPr sz="1800">
                <a:solidFill>
                  <a:srgbClr val="FFCC00"/>
                </a:solidFill>
                <a:latin typeface="+mn-lt"/>
                <a:ea typeface="+mn-ea"/>
                <a:cs typeface="+mn-cs"/>
                <a:sym typeface="Arial"/>
              </a:defRPr>
            </a:pPr>
            <a:r>
              <a:t>Introducing another potential problem:</a:t>
            </a:r>
          </a:p>
          <a:p>
            <a:pPr algn="ctr">
              <a:defRPr sz="1200">
                <a:latin typeface="+mn-lt"/>
                <a:ea typeface="+mn-ea"/>
                <a:cs typeface="+mn-cs"/>
                <a:sym typeface="Arial"/>
              </a:defRPr>
            </a:pPr>
            <a:endParaRPr/>
          </a:p>
          <a:p>
            <a:pPr>
              <a:defRPr sz="1800">
                <a:latin typeface="+mn-lt"/>
                <a:ea typeface="+mn-ea"/>
                <a:cs typeface="+mn-cs"/>
                <a:sym typeface="Arial"/>
              </a:defRPr>
            </a:pPr>
            <a:r>
              <a:t>Recharging will require metal ions to come out of solution, back onto the electrodes</a:t>
            </a:r>
          </a:p>
          <a:p>
            <a:pPr>
              <a:defRPr sz="1300">
                <a:latin typeface="+mn-lt"/>
                <a:ea typeface="+mn-ea"/>
                <a:cs typeface="+mn-cs"/>
                <a:sym typeface="Arial"/>
              </a:defRPr>
            </a:pPr>
            <a:endParaRPr/>
          </a:p>
          <a:p>
            <a:pPr>
              <a:defRPr sz="1800">
                <a:latin typeface="+mn-lt"/>
                <a:ea typeface="+mn-ea"/>
                <a:cs typeface="+mn-cs"/>
                <a:sym typeface="Arial"/>
              </a:defRPr>
            </a:pPr>
            <a:r>
              <a:t>	On the left, this:				Will have to revert to this:</a:t>
            </a:r>
          </a:p>
        </p:txBody>
      </p:sp>
      <p:sp>
        <p:nvSpPr>
          <p:cNvPr id="617" name="Rectangle 2"/>
          <p:cNvSpPr txBox="1">
            <a:spLocks noGrp="1"/>
          </p:cNvSpPr>
          <p:nvPr>
            <p:ph type="title"/>
          </p:nvPr>
        </p:nvSpPr>
        <p:spPr>
          <a:xfrm>
            <a:off x="304800" y="76200"/>
            <a:ext cx="8534400" cy="533400"/>
          </a:xfrm>
          <a:prstGeom prst="rect">
            <a:avLst/>
          </a:prstGeom>
        </p:spPr>
        <p:txBody>
          <a:bodyPr/>
          <a:lstStyle>
            <a:lvl1pPr>
              <a:defRPr sz="2200" i="1">
                <a:latin typeface="+mn-lt"/>
                <a:ea typeface="+mn-ea"/>
                <a:cs typeface="+mn-cs"/>
                <a:sym typeface="Arial"/>
              </a:defRPr>
            </a:lvl1pPr>
          </a:lstStyle>
          <a:p>
            <a:r>
              <a:t>But we now want a LOT of energy storage per volume or mass:</a:t>
            </a:r>
          </a:p>
        </p:txBody>
      </p:sp>
      <p:grpSp>
        <p:nvGrpSpPr>
          <p:cNvPr id="649" name="Group"/>
          <p:cNvGrpSpPr/>
          <p:nvPr/>
        </p:nvGrpSpPr>
        <p:grpSpPr>
          <a:xfrm>
            <a:off x="1369038" y="5308939"/>
            <a:ext cx="2019425" cy="1229361"/>
            <a:chOff x="0" y="0"/>
            <a:chExt cx="2019424" cy="1229360"/>
          </a:xfrm>
        </p:grpSpPr>
        <p:sp>
          <p:nvSpPr>
            <p:cNvPr id="618" name="Rectangle 101"/>
            <p:cNvSpPr/>
            <p:nvPr/>
          </p:nvSpPr>
          <p:spPr>
            <a:xfrm flipH="1">
              <a:off x="0" y="0"/>
              <a:ext cx="1983763" cy="1229361"/>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19" name="Oval 123"/>
            <p:cNvSpPr/>
            <p:nvPr/>
          </p:nvSpPr>
          <p:spPr>
            <a:xfrm flipH="1">
              <a:off x="557932" y="39115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20" name="Oval 124"/>
            <p:cNvSpPr/>
            <p:nvPr/>
          </p:nvSpPr>
          <p:spPr>
            <a:xfrm flipH="1">
              <a:off x="557932"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21" name="Oval 125"/>
            <p:cNvSpPr/>
            <p:nvPr/>
          </p:nvSpPr>
          <p:spPr>
            <a:xfrm flipH="1">
              <a:off x="557932" y="72643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22" name="Oval 126"/>
            <p:cNvSpPr/>
            <p:nvPr/>
          </p:nvSpPr>
          <p:spPr>
            <a:xfrm flipH="1">
              <a:off x="557932" y="89407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23" name="Oval 127"/>
            <p:cNvSpPr/>
            <p:nvPr/>
          </p:nvSpPr>
          <p:spPr>
            <a:xfrm flipH="1">
              <a:off x="557932" y="5587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24" name="Oval 128"/>
            <p:cNvSpPr/>
            <p:nvPr/>
          </p:nvSpPr>
          <p:spPr>
            <a:xfrm flipH="1">
              <a:off x="557932" y="22351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25" name="Oval 129"/>
            <p:cNvSpPr/>
            <p:nvPr/>
          </p:nvSpPr>
          <p:spPr>
            <a:xfrm flipH="1">
              <a:off x="371955" y="39115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26" name="Oval 130"/>
            <p:cNvSpPr/>
            <p:nvPr/>
          </p:nvSpPr>
          <p:spPr>
            <a:xfrm flipH="1">
              <a:off x="371955"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27" name="Oval 131"/>
            <p:cNvSpPr/>
            <p:nvPr/>
          </p:nvSpPr>
          <p:spPr>
            <a:xfrm flipH="1">
              <a:off x="371955" y="72643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28" name="Oval 132"/>
            <p:cNvSpPr/>
            <p:nvPr/>
          </p:nvSpPr>
          <p:spPr>
            <a:xfrm flipH="1">
              <a:off x="371955" y="89407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29" name="Oval 133"/>
            <p:cNvSpPr/>
            <p:nvPr/>
          </p:nvSpPr>
          <p:spPr>
            <a:xfrm flipH="1">
              <a:off x="185977" y="39115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30" name="Oval 134"/>
            <p:cNvSpPr/>
            <p:nvPr/>
          </p:nvSpPr>
          <p:spPr>
            <a:xfrm flipH="1">
              <a:off x="185977" y="72643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31" name="Oval 135"/>
            <p:cNvSpPr/>
            <p:nvPr/>
          </p:nvSpPr>
          <p:spPr>
            <a:xfrm flipH="1">
              <a:off x="185977" y="89407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32" name="Oval 136"/>
            <p:cNvSpPr/>
            <p:nvPr/>
          </p:nvSpPr>
          <p:spPr>
            <a:xfrm flipH="1">
              <a:off x="371955" y="5587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33" name="Oval 137"/>
            <p:cNvSpPr/>
            <p:nvPr/>
          </p:nvSpPr>
          <p:spPr>
            <a:xfrm flipH="1">
              <a:off x="371955" y="22351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34" name="Oval 138"/>
            <p:cNvSpPr/>
            <p:nvPr/>
          </p:nvSpPr>
          <p:spPr>
            <a:xfrm flipH="1">
              <a:off x="185977" y="5587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35" name="Oval 139"/>
            <p:cNvSpPr/>
            <p:nvPr/>
          </p:nvSpPr>
          <p:spPr>
            <a:xfrm flipH="1">
              <a:off x="185977" y="22351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36" name="Oval 140"/>
            <p:cNvSpPr/>
            <p:nvPr/>
          </p:nvSpPr>
          <p:spPr>
            <a:xfrm flipH="1">
              <a:off x="185977"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37" name="Oval 180"/>
            <p:cNvSpPr/>
            <p:nvPr/>
          </p:nvSpPr>
          <p:spPr>
            <a:xfrm flipH="1">
              <a:off x="1033854" y="391159"/>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638" name="TextBox 181"/>
            <p:cNvSpPr txBox="1"/>
            <p:nvPr/>
          </p:nvSpPr>
          <p:spPr>
            <a:xfrm>
              <a:off x="1037442" y="336803"/>
              <a:ext cx="371957"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a:solidFill>
                    <a:srgbClr val="FFFFFF"/>
                  </a:solidFill>
                  <a:latin typeface="+mn-lt"/>
                  <a:ea typeface="+mn-ea"/>
                  <a:cs typeface="+mn-cs"/>
                  <a:sym typeface="Arial"/>
                </a:defRPr>
              </a:lvl1pPr>
            </a:lstStyle>
            <a:p>
              <a:r>
                <a:t>+</a:t>
              </a:r>
            </a:p>
          </p:txBody>
        </p:sp>
        <p:sp>
          <p:nvSpPr>
            <p:cNvPr id="639" name="Oval 178"/>
            <p:cNvSpPr/>
            <p:nvPr/>
          </p:nvSpPr>
          <p:spPr>
            <a:xfrm flipH="1">
              <a:off x="1027698" y="742446"/>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640" name="TextBox 179"/>
            <p:cNvSpPr txBox="1"/>
            <p:nvPr/>
          </p:nvSpPr>
          <p:spPr>
            <a:xfrm>
              <a:off x="1026897" y="691815"/>
              <a:ext cx="371957"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a:solidFill>
                    <a:srgbClr val="FFFFFF"/>
                  </a:solidFill>
                  <a:latin typeface="+mn-lt"/>
                  <a:ea typeface="+mn-ea"/>
                  <a:cs typeface="+mn-cs"/>
                  <a:sym typeface="Arial"/>
                </a:defRPr>
              </a:lvl1pPr>
            </a:lstStyle>
            <a:p>
              <a:r>
                <a:t>+</a:t>
              </a:r>
            </a:p>
          </p:txBody>
        </p:sp>
        <p:sp>
          <p:nvSpPr>
            <p:cNvPr id="641" name="Oval 176"/>
            <p:cNvSpPr/>
            <p:nvPr/>
          </p:nvSpPr>
          <p:spPr>
            <a:xfrm flipH="1">
              <a:off x="1250433" y="189991"/>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642" name="TextBox 177"/>
            <p:cNvSpPr txBox="1"/>
            <p:nvPr/>
          </p:nvSpPr>
          <p:spPr>
            <a:xfrm>
              <a:off x="1249632" y="139360"/>
              <a:ext cx="371957"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a:solidFill>
                    <a:srgbClr val="FFFFFF"/>
                  </a:solidFill>
                  <a:latin typeface="+mn-lt"/>
                  <a:ea typeface="+mn-ea"/>
                  <a:cs typeface="+mn-cs"/>
                  <a:sym typeface="Arial"/>
                </a:defRPr>
              </a:lvl1pPr>
            </a:lstStyle>
            <a:p>
              <a:r>
                <a:t>+</a:t>
              </a:r>
            </a:p>
          </p:txBody>
        </p:sp>
        <p:sp>
          <p:nvSpPr>
            <p:cNvPr id="643" name="Oval 172"/>
            <p:cNvSpPr/>
            <p:nvPr/>
          </p:nvSpPr>
          <p:spPr>
            <a:xfrm flipH="1">
              <a:off x="1399653" y="965966"/>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644" name="TextBox 173"/>
            <p:cNvSpPr txBox="1"/>
            <p:nvPr/>
          </p:nvSpPr>
          <p:spPr>
            <a:xfrm>
              <a:off x="1399741" y="915335"/>
              <a:ext cx="371957"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a:solidFill>
                    <a:srgbClr val="FFFFFF"/>
                  </a:solidFill>
                  <a:latin typeface="+mn-lt"/>
                  <a:ea typeface="+mn-ea"/>
                  <a:cs typeface="+mn-cs"/>
                  <a:sym typeface="Arial"/>
                </a:defRPr>
              </a:lvl1pPr>
            </a:lstStyle>
            <a:p>
              <a:r>
                <a:t>+</a:t>
              </a:r>
            </a:p>
          </p:txBody>
        </p:sp>
        <p:sp>
          <p:nvSpPr>
            <p:cNvPr id="645" name="Oval 170"/>
            <p:cNvSpPr/>
            <p:nvPr/>
          </p:nvSpPr>
          <p:spPr>
            <a:xfrm flipH="1">
              <a:off x="1647622" y="742446"/>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646" name="TextBox 171"/>
            <p:cNvSpPr txBox="1"/>
            <p:nvPr/>
          </p:nvSpPr>
          <p:spPr>
            <a:xfrm>
              <a:off x="1646823" y="698160"/>
              <a:ext cx="372602"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a:solidFill>
                    <a:srgbClr val="FFFFFF"/>
                  </a:solidFill>
                  <a:latin typeface="+mn-lt"/>
                  <a:ea typeface="+mn-ea"/>
                  <a:cs typeface="+mn-cs"/>
                  <a:sym typeface="Arial"/>
                </a:defRPr>
              </a:lvl1pPr>
            </a:lstStyle>
            <a:p>
              <a:r>
                <a:t>+</a:t>
              </a:r>
            </a:p>
          </p:txBody>
        </p:sp>
        <p:sp>
          <p:nvSpPr>
            <p:cNvPr id="647" name="Oval 81"/>
            <p:cNvSpPr/>
            <p:nvPr/>
          </p:nvSpPr>
          <p:spPr>
            <a:xfrm flipH="1">
              <a:off x="1337660" y="641644"/>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648" name="TextBox 82"/>
            <p:cNvSpPr txBox="1"/>
            <p:nvPr/>
          </p:nvSpPr>
          <p:spPr>
            <a:xfrm>
              <a:off x="1347020" y="591013"/>
              <a:ext cx="371957"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a:solidFill>
                    <a:srgbClr val="FFFFFF"/>
                  </a:solidFill>
                  <a:latin typeface="+mn-lt"/>
                  <a:ea typeface="+mn-ea"/>
                  <a:cs typeface="+mn-cs"/>
                  <a:sym typeface="Arial"/>
                </a:defRPr>
              </a:lvl1pPr>
            </a:lstStyle>
            <a:p>
              <a:r>
                <a:t>+</a:t>
              </a:r>
            </a:p>
          </p:txBody>
        </p:sp>
      </p:grpSp>
      <p:sp>
        <p:nvSpPr>
          <p:cNvPr id="650" name="Rectangle 186"/>
          <p:cNvSpPr/>
          <p:nvPr/>
        </p:nvSpPr>
        <p:spPr>
          <a:xfrm flipH="1">
            <a:off x="6017238" y="5288279"/>
            <a:ext cx="1983763" cy="1229361"/>
          </a:xfrm>
          <a:prstGeom prst="rect">
            <a:avLst/>
          </a:prstGeom>
          <a:solidFill>
            <a:srgbClr val="6B9DCF"/>
          </a:solidFill>
          <a:ln w="12700">
            <a:miter lim="400000"/>
          </a:ln>
        </p:spPr>
        <p:txBody>
          <a:bodyPr vert="eaVert" lIns="45719" rIns="45719"/>
          <a:lstStyle/>
          <a:p>
            <a:pPr algn="ctr">
              <a:spcBef>
                <a:spcPts val="1000"/>
              </a:spcBef>
              <a:defRPr sz="3600">
                <a:solidFill>
                  <a:srgbClr val="CC3300"/>
                </a:solidFill>
              </a:defRPr>
            </a:pPr>
            <a:endParaRPr/>
          </a:p>
        </p:txBody>
      </p:sp>
      <p:sp>
        <p:nvSpPr>
          <p:cNvPr id="651" name="Oval 187"/>
          <p:cNvSpPr/>
          <p:nvPr/>
        </p:nvSpPr>
        <p:spPr>
          <a:xfrm flipH="1">
            <a:off x="6575170" y="5679440"/>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52" name="Oval 188"/>
          <p:cNvSpPr/>
          <p:nvPr/>
        </p:nvSpPr>
        <p:spPr>
          <a:xfrm flipH="1">
            <a:off x="6575170" y="584707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53" name="Oval 189"/>
          <p:cNvSpPr/>
          <p:nvPr/>
        </p:nvSpPr>
        <p:spPr>
          <a:xfrm flipH="1">
            <a:off x="6575170" y="6014720"/>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54" name="Oval 190"/>
          <p:cNvSpPr/>
          <p:nvPr/>
        </p:nvSpPr>
        <p:spPr>
          <a:xfrm flipH="1">
            <a:off x="6575170" y="618235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55" name="Oval 191"/>
          <p:cNvSpPr/>
          <p:nvPr/>
        </p:nvSpPr>
        <p:spPr>
          <a:xfrm flipH="1">
            <a:off x="6575170" y="534415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56" name="Oval 192"/>
          <p:cNvSpPr/>
          <p:nvPr/>
        </p:nvSpPr>
        <p:spPr>
          <a:xfrm flipH="1">
            <a:off x="6575170" y="5511800"/>
            <a:ext cx="185979" cy="167640"/>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57" name="Oval 193"/>
          <p:cNvSpPr/>
          <p:nvPr/>
        </p:nvSpPr>
        <p:spPr>
          <a:xfrm flipH="1">
            <a:off x="6389194" y="5679440"/>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58" name="Oval 194"/>
          <p:cNvSpPr/>
          <p:nvPr/>
        </p:nvSpPr>
        <p:spPr>
          <a:xfrm flipH="1">
            <a:off x="6389194" y="584707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59" name="Oval 195"/>
          <p:cNvSpPr/>
          <p:nvPr/>
        </p:nvSpPr>
        <p:spPr>
          <a:xfrm flipH="1">
            <a:off x="6389194" y="6014720"/>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60" name="Oval 196"/>
          <p:cNvSpPr/>
          <p:nvPr/>
        </p:nvSpPr>
        <p:spPr>
          <a:xfrm flipH="1">
            <a:off x="6389194" y="618235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61" name="Oval 197"/>
          <p:cNvSpPr/>
          <p:nvPr/>
        </p:nvSpPr>
        <p:spPr>
          <a:xfrm flipH="1">
            <a:off x="6203215" y="5679440"/>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62" name="Oval 198"/>
          <p:cNvSpPr/>
          <p:nvPr/>
        </p:nvSpPr>
        <p:spPr>
          <a:xfrm flipH="1">
            <a:off x="6203215" y="6014720"/>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63" name="Oval 199"/>
          <p:cNvSpPr/>
          <p:nvPr/>
        </p:nvSpPr>
        <p:spPr>
          <a:xfrm flipH="1">
            <a:off x="6203215" y="618235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64" name="Oval 200"/>
          <p:cNvSpPr/>
          <p:nvPr/>
        </p:nvSpPr>
        <p:spPr>
          <a:xfrm flipH="1">
            <a:off x="6389194" y="534415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65" name="Oval 201"/>
          <p:cNvSpPr/>
          <p:nvPr/>
        </p:nvSpPr>
        <p:spPr>
          <a:xfrm flipH="1">
            <a:off x="6389194" y="5511800"/>
            <a:ext cx="185979" cy="167640"/>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66" name="Oval 202"/>
          <p:cNvSpPr/>
          <p:nvPr/>
        </p:nvSpPr>
        <p:spPr>
          <a:xfrm flipH="1">
            <a:off x="6203215" y="534415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67" name="Oval 203"/>
          <p:cNvSpPr/>
          <p:nvPr/>
        </p:nvSpPr>
        <p:spPr>
          <a:xfrm flipH="1">
            <a:off x="6203215" y="5511800"/>
            <a:ext cx="185979" cy="167640"/>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68" name="Oval 204"/>
          <p:cNvSpPr/>
          <p:nvPr/>
        </p:nvSpPr>
        <p:spPr>
          <a:xfrm flipH="1">
            <a:off x="6203215" y="584707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69" name="Oval 229"/>
          <p:cNvSpPr/>
          <p:nvPr/>
        </p:nvSpPr>
        <p:spPr>
          <a:xfrm flipH="1">
            <a:off x="6771640" y="5679440"/>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70" name="Oval 230"/>
          <p:cNvSpPr/>
          <p:nvPr/>
        </p:nvSpPr>
        <p:spPr>
          <a:xfrm flipH="1">
            <a:off x="6771640" y="584707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71" name="Oval 231"/>
          <p:cNvSpPr/>
          <p:nvPr/>
        </p:nvSpPr>
        <p:spPr>
          <a:xfrm flipH="1">
            <a:off x="6771640" y="6014720"/>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72" name="Oval 232"/>
          <p:cNvSpPr/>
          <p:nvPr/>
        </p:nvSpPr>
        <p:spPr>
          <a:xfrm flipH="1">
            <a:off x="6771640" y="618235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73" name="Oval 233"/>
          <p:cNvSpPr/>
          <p:nvPr/>
        </p:nvSpPr>
        <p:spPr>
          <a:xfrm flipH="1">
            <a:off x="6771640" y="5344159"/>
            <a:ext cx="185979" cy="167641"/>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sp>
        <p:nvSpPr>
          <p:cNvPr id="674" name="Oval 234"/>
          <p:cNvSpPr/>
          <p:nvPr/>
        </p:nvSpPr>
        <p:spPr>
          <a:xfrm flipH="1">
            <a:off x="6771640" y="5511800"/>
            <a:ext cx="185979" cy="167640"/>
          </a:xfrm>
          <a:prstGeom prst="ellipse">
            <a:avLst/>
          </a:prstGeom>
          <a:solidFill>
            <a:srgbClr val="FF7235"/>
          </a:solidFill>
          <a:ln w="12700">
            <a:solidFill>
              <a:srgbClr val="FFFFFF"/>
            </a:solidFill>
          </a:ln>
        </p:spPr>
        <p:txBody>
          <a:bodyPr vert="eaVert" lIns="45719" rIns="45719"/>
          <a:lstStyle/>
          <a:p>
            <a:pPr algn="ctr">
              <a:spcBef>
                <a:spcPts val="1000"/>
              </a:spcBef>
              <a:defRPr sz="3600">
                <a:solidFill>
                  <a:srgbClr val="CC3300"/>
                </a:solidFill>
              </a:defRPr>
            </a:pPr>
            <a:endParaRPr/>
          </a:p>
        </p:txBody>
      </p:sp>
      <p:grpSp>
        <p:nvGrpSpPr>
          <p:cNvPr id="751" name="Group"/>
          <p:cNvGrpSpPr/>
          <p:nvPr/>
        </p:nvGrpSpPr>
        <p:grpSpPr>
          <a:xfrm>
            <a:off x="829486" y="1207918"/>
            <a:ext cx="3848725" cy="1616574"/>
            <a:chOff x="0" y="0"/>
            <a:chExt cx="3848724" cy="1616573"/>
          </a:xfrm>
        </p:grpSpPr>
        <p:sp>
          <p:nvSpPr>
            <p:cNvPr id="675" name="Straight Connector 14"/>
            <p:cNvSpPr/>
            <p:nvPr/>
          </p:nvSpPr>
          <p:spPr>
            <a:xfrm flipV="1">
              <a:off x="1844147" y="1601666"/>
              <a:ext cx="2003925" cy="116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676" name="Straight Connector 15"/>
            <p:cNvSpPr/>
            <p:nvPr/>
          </p:nvSpPr>
          <p:spPr>
            <a:xfrm flipV="1">
              <a:off x="0" y="1601666"/>
              <a:ext cx="2003924" cy="116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677" name="Straight Connector 8"/>
            <p:cNvSpPr/>
            <p:nvPr/>
          </p:nvSpPr>
          <p:spPr>
            <a:xfrm flipH="1" flipV="1">
              <a:off x="479634" y="163096"/>
              <a:ext cx="2880643" cy="2"/>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678" name="Oval 94"/>
            <p:cNvSpPr/>
            <p:nvPr/>
          </p:nvSpPr>
          <p:spPr>
            <a:xfrm flipH="1">
              <a:off x="1661001" y="105595"/>
              <a:ext cx="125247" cy="111807"/>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79" name="TextBox 95"/>
            <p:cNvSpPr txBox="1"/>
            <p:nvPr/>
          </p:nvSpPr>
          <p:spPr>
            <a:xfrm>
              <a:off x="1631670" y="0"/>
              <a:ext cx="250492" cy="2906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b="0">
                  <a:solidFill>
                    <a:srgbClr val="0000FF"/>
                  </a:solidFill>
                  <a:latin typeface="Symbol"/>
                  <a:ea typeface="Symbol"/>
                  <a:cs typeface="Symbol"/>
                  <a:sym typeface="Symbol"/>
                </a:defRPr>
              </a:lvl1pPr>
            </a:lstStyle>
            <a:p>
              <a:r>
                <a:t>-</a:t>
              </a:r>
            </a:p>
          </p:txBody>
        </p:sp>
        <p:sp>
          <p:nvSpPr>
            <p:cNvPr id="680" name="Rectangle 10"/>
            <p:cNvSpPr/>
            <p:nvPr/>
          </p:nvSpPr>
          <p:spPr>
            <a:xfrm flipH="1">
              <a:off x="1844147" y="371799"/>
              <a:ext cx="2003925" cy="1229867"/>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81" name="Rectangle 11"/>
            <p:cNvSpPr/>
            <p:nvPr/>
          </p:nvSpPr>
          <p:spPr>
            <a:xfrm flipH="1">
              <a:off x="0" y="371799"/>
              <a:ext cx="2003925" cy="1229867"/>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82" name="Straight Connector 12"/>
            <p:cNvSpPr/>
            <p:nvPr/>
          </p:nvSpPr>
          <p:spPr>
            <a:xfrm>
              <a:off x="3848071" y="371799"/>
              <a:ext cx="653" cy="1230450"/>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683" name="Straight Connector 13"/>
            <p:cNvSpPr/>
            <p:nvPr/>
          </p:nvSpPr>
          <p:spPr>
            <a:xfrm>
              <a:off x="652" y="350327"/>
              <a:ext cx="652" cy="1266247"/>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684" name="Oval 16"/>
            <p:cNvSpPr/>
            <p:nvPr/>
          </p:nvSpPr>
          <p:spPr>
            <a:xfrm flipH="1">
              <a:off x="3472336" y="763120"/>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85" name="Oval 17"/>
            <p:cNvSpPr/>
            <p:nvPr/>
          </p:nvSpPr>
          <p:spPr>
            <a:xfrm flipH="1">
              <a:off x="3472336" y="930829"/>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86" name="Oval 18"/>
            <p:cNvSpPr/>
            <p:nvPr/>
          </p:nvSpPr>
          <p:spPr>
            <a:xfrm flipH="1">
              <a:off x="3472336" y="1098538"/>
              <a:ext cx="187869" cy="16771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87" name="Oval 19"/>
            <p:cNvSpPr/>
            <p:nvPr/>
          </p:nvSpPr>
          <p:spPr>
            <a:xfrm flipH="1">
              <a:off x="3472336" y="1266248"/>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88" name="Oval 20"/>
            <p:cNvSpPr/>
            <p:nvPr/>
          </p:nvSpPr>
          <p:spPr>
            <a:xfrm flipH="1">
              <a:off x="3472336" y="427702"/>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89" name="Oval 21"/>
            <p:cNvSpPr/>
            <p:nvPr/>
          </p:nvSpPr>
          <p:spPr>
            <a:xfrm flipH="1">
              <a:off x="3472336" y="595411"/>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90" name="Oval 22"/>
            <p:cNvSpPr/>
            <p:nvPr/>
          </p:nvSpPr>
          <p:spPr>
            <a:xfrm flipH="1">
              <a:off x="3284468" y="763120"/>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91" name="Oval 23"/>
            <p:cNvSpPr/>
            <p:nvPr/>
          </p:nvSpPr>
          <p:spPr>
            <a:xfrm flipH="1">
              <a:off x="3284468" y="930829"/>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92" name="Oval 24"/>
            <p:cNvSpPr/>
            <p:nvPr/>
          </p:nvSpPr>
          <p:spPr>
            <a:xfrm flipH="1">
              <a:off x="3284468" y="1098538"/>
              <a:ext cx="187869" cy="16771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93" name="Oval 25"/>
            <p:cNvSpPr/>
            <p:nvPr/>
          </p:nvSpPr>
          <p:spPr>
            <a:xfrm flipH="1">
              <a:off x="3284468" y="1266248"/>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94" name="Oval 26"/>
            <p:cNvSpPr/>
            <p:nvPr/>
          </p:nvSpPr>
          <p:spPr>
            <a:xfrm flipH="1">
              <a:off x="3096600" y="763120"/>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95" name="Oval 27"/>
            <p:cNvSpPr/>
            <p:nvPr/>
          </p:nvSpPr>
          <p:spPr>
            <a:xfrm flipH="1">
              <a:off x="3096600" y="1098538"/>
              <a:ext cx="187869" cy="16771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96" name="Oval 28"/>
            <p:cNvSpPr/>
            <p:nvPr/>
          </p:nvSpPr>
          <p:spPr>
            <a:xfrm flipH="1">
              <a:off x="3096600" y="1266248"/>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97" name="Oval 29"/>
            <p:cNvSpPr/>
            <p:nvPr/>
          </p:nvSpPr>
          <p:spPr>
            <a:xfrm flipH="1">
              <a:off x="3284468" y="427702"/>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98" name="Oval 30"/>
            <p:cNvSpPr/>
            <p:nvPr/>
          </p:nvSpPr>
          <p:spPr>
            <a:xfrm flipH="1">
              <a:off x="3284468" y="595411"/>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699" name="Oval 31"/>
            <p:cNvSpPr/>
            <p:nvPr/>
          </p:nvSpPr>
          <p:spPr>
            <a:xfrm flipH="1">
              <a:off x="3096600" y="427702"/>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00" name="Oval 32"/>
            <p:cNvSpPr/>
            <p:nvPr/>
          </p:nvSpPr>
          <p:spPr>
            <a:xfrm flipH="1">
              <a:off x="3096600" y="595411"/>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01" name="Oval 33"/>
            <p:cNvSpPr/>
            <p:nvPr/>
          </p:nvSpPr>
          <p:spPr>
            <a:xfrm flipH="1">
              <a:off x="563603" y="763120"/>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02" name="Oval 34"/>
            <p:cNvSpPr/>
            <p:nvPr/>
          </p:nvSpPr>
          <p:spPr>
            <a:xfrm flipH="1">
              <a:off x="563603" y="930829"/>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03" name="Oval 35"/>
            <p:cNvSpPr/>
            <p:nvPr/>
          </p:nvSpPr>
          <p:spPr>
            <a:xfrm flipH="1">
              <a:off x="563603" y="1098538"/>
              <a:ext cx="187869" cy="16771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04" name="Oval 36"/>
            <p:cNvSpPr/>
            <p:nvPr/>
          </p:nvSpPr>
          <p:spPr>
            <a:xfrm flipH="1">
              <a:off x="563603" y="1266248"/>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05" name="Oval 37"/>
            <p:cNvSpPr/>
            <p:nvPr/>
          </p:nvSpPr>
          <p:spPr>
            <a:xfrm flipH="1">
              <a:off x="563603" y="427702"/>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06" name="Oval 38"/>
            <p:cNvSpPr/>
            <p:nvPr/>
          </p:nvSpPr>
          <p:spPr>
            <a:xfrm flipH="1">
              <a:off x="563603" y="595411"/>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07" name="Oval 39"/>
            <p:cNvSpPr/>
            <p:nvPr/>
          </p:nvSpPr>
          <p:spPr>
            <a:xfrm flipH="1">
              <a:off x="375736" y="763120"/>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08" name="Oval 40"/>
            <p:cNvSpPr/>
            <p:nvPr/>
          </p:nvSpPr>
          <p:spPr>
            <a:xfrm flipH="1">
              <a:off x="375736" y="930829"/>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09" name="Oval 41"/>
            <p:cNvSpPr/>
            <p:nvPr/>
          </p:nvSpPr>
          <p:spPr>
            <a:xfrm flipH="1">
              <a:off x="375736" y="1098538"/>
              <a:ext cx="187869" cy="16771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10" name="Oval 42"/>
            <p:cNvSpPr/>
            <p:nvPr/>
          </p:nvSpPr>
          <p:spPr>
            <a:xfrm flipH="1">
              <a:off x="375736" y="1266248"/>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11" name="Oval 43"/>
            <p:cNvSpPr/>
            <p:nvPr/>
          </p:nvSpPr>
          <p:spPr>
            <a:xfrm flipH="1">
              <a:off x="187868" y="763120"/>
              <a:ext cx="187868"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12" name="Oval 44"/>
            <p:cNvSpPr/>
            <p:nvPr/>
          </p:nvSpPr>
          <p:spPr>
            <a:xfrm flipH="1">
              <a:off x="187868" y="1098538"/>
              <a:ext cx="187868" cy="16771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13" name="Oval 45"/>
            <p:cNvSpPr/>
            <p:nvPr/>
          </p:nvSpPr>
          <p:spPr>
            <a:xfrm flipH="1">
              <a:off x="187868" y="1266248"/>
              <a:ext cx="187868"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14" name="Oval 46"/>
            <p:cNvSpPr/>
            <p:nvPr/>
          </p:nvSpPr>
          <p:spPr>
            <a:xfrm flipH="1">
              <a:off x="375736" y="427702"/>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15" name="Oval 47"/>
            <p:cNvSpPr/>
            <p:nvPr/>
          </p:nvSpPr>
          <p:spPr>
            <a:xfrm flipH="1">
              <a:off x="375736" y="595411"/>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16" name="Oval 48"/>
            <p:cNvSpPr/>
            <p:nvPr/>
          </p:nvSpPr>
          <p:spPr>
            <a:xfrm flipH="1">
              <a:off x="187868" y="427702"/>
              <a:ext cx="187868"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17" name="Oval 49"/>
            <p:cNvSpPr/>
            <p:nvPr/>
          </p:nvSpPr>
          <p:spPr>
            <a:xfrm flipH="1">
              <a:off x="187868" y="595411"/>
              <a:ext cx="187868"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18" name="Oval 50"/>
            <p:cNvSpPr/>
            <p:nvPr/>
          </p:nvSpPr>
          <p:spPr>
            <a:xfrm flipH="1">
              <a:off x="187868" y="930829"/>
              <a:ext cx="187868"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19" name="Oval 92"/>
            <p:cNvSpPr/>
            <p:nvPr/>
          </p:nvSpPr>
          <p:spPr>
            <a:xfrm flipH="1">
              <a:off x="1664370" y="499619"/>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720" name="TextBox 93"/>
            <p:cNvSpPr txBox="1"/>
            <p:nvPr/>
          </p:nvSpPr>
          <p:spPr>
            <a:xfrm>
              <a:off x="1674952" y="471598"/>
              <a:ext cx="375736" cy="272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FFFF"/>
                  </a:solidFill>
                  <a:latin typeface="+mn-lt"/>
                  <a:ea typeface="+mn-ea"/>
                  <a:cs typeface="+mn-cs"/>
                  <a:sym typeface="Arial"/>
                </a:defRPr>
              </a:lvl1pPr>
            </a:lstStyle>
            <a:p>
              <a:r>
                <a:t>+</a:t>
              </a:r>
            </a:p>
          </p:txBody>
        </p:sp>
        <p:sp>
          <p:nvSpPr>
            <p:cNvPr id="721" name="Oval 90"/>
            <p:cNvSpPr/>
            <p:nvPr/>
          </p:nvSpPr>
          <p:spPr>
            <a:xfrm flipH="1">
              <a:off x="1044363" y="763121"/>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722" name="TextBox 91"/>
            <p:cNvSpPr txBox="1"/>
            <p:nvPr/>
          </p:nvSpPr>
          <p:spPr>
            <a:xfrm>
              <a:off x="1059377" y="731373"/>
              <a:ext cx="375737" cy="272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FFFF"/>
                  </a:solidFill>
                  <a:latin typeface="+mn-lt"/>
                  <a:ea typeface="+mn-ea"/>
                  <a:cs typeface="+mn-cs"/>
                  <a:sym typeface="Arial"/>
                </a:defRPr>
              </a:lvl1pPr>
            </a:lstStyle>
            <a:p>
              <a:r>
                <a:t>+</a:t>
              </a:r>
            </a:p>
          </p:txBody>
        </p:sp>
        <p:sp>
          <p:nvSpPr>
            <p:cNvPr id="723" name="Oval 88"/>
            <p:cNvSpPr/>
            <p:nvPr/>
          </p:nvSpPr>
          <p:spPr>
            <a:xfrm flipH="1">
              <a:off x="1038143" y="1114552"/>
              <a:ext cx="187869" cy="16771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724" name="TextBox 89"/>
            <p:cNvSpPr txBox="1"/>
            <p:nvPr/>
          </p:nvSpPr>
          <p:spPr>
            <a:xfrm>
              <a:off x="1048726" y="1086531"/>
              <a:ext cx="375737" cy="272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FFFF"/>
                  </a:solidFill>
                  <a:latin typeface="+mn-lt"/>
                  <a:ea typeface="+mn-ea"/>
                  <a:cs typeface="+mn-cs"/>
                  <a:sym typeface="Arial"/>
                </a:defRPr>
              </a:lvl1pPr>
            </a:lstStyle>
            <a:p>
              <a:r>
                <a:t>+</a:t>
              </a:r>
            </a:p>
          </p:txBody>
        </p:sp>
        <p:sp>
          <p:nvSpPr>
            <p:cNvPr id="725" name="Oval 86"/>
            <p:cNvSpPr/>
            <p:nvPr/>
          </p:nvSpPr>
          <p:spPr>
            <a:xfrm flipH="1">
              <a:off x="1263143" y="561869"/>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726" name="TextBox 87"/>
            <p:cNvSpPr txBox="1"/>
            <p:nvPr/>
          </p:nvSpPr>
          <p:spPr>
            <a:xfrm>
              <a:off x="1273725" y="533849"/>
              <a:ext cx="375737" cy="2720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FFFF"/>
                  </a:solidFill>
                  <a:latin typeface="+mn-lt"/>
                  <a:ea typeface="+mn-ea"/>
                  <a:cs typeface="+mn-cs"/>
                  <a:sym typeface="Arial"/>
                </a:defRPr>
              </a:lvl1pPr>
            </a:lstStyle>
            <a:p>
              <a:r>
                <a:t>+</a:t>
              </a:r>
            </a:p>
          </p:txBody>
        </p:sp>
        <p:sp>
          <p:nvSpPr>
            <p:cNvPr id="727" name="Oval 84"/>
            <p:cNvSpPr/>
            <p:nvPr/>
          </p:nvSpPr>
          <p:spPr>
            <a:xfrm flipH="1">
              <a:off x="1539124" y="826477"/>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728" name="TextBox 85"/>
            <p:cNvSpPr txBox="1"/>
            <p:nvPr/>
          </p:nvSpPr>
          <p:spPr>
            <a:xfrm>
              <a:off x="1549706" y="798456"/>
              <a:ext cx="375737" cy="272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FFFF"/>
                  </a:solidFill>
                  <a:latin typeface="+mn-lt"/>
                  <a:ea typeface="+mn-ea"/>
                  <a:cs typeface="+mn-cs"/>
                  <a:sym typeface="Arial"/>
                </a:defRPr>
              </a:lvl1pPr>
            </a:lstStyle>
            <a:p>
              <a:r>
                <a:t>+</a:t>
              </a:r>
            </a:p>
          </p:txBody>
        </p:sp>
        <p:sp>
          <p:nvSpPr>
            <p:cNvPr id="729" name="Oval 82"/>
            <p:cNvSpPr/>
            <p:nvPr/>
          </p:nvSpPr>
          <p:spPr>
            <a:xfrm flipH="1">
              <a:off x="1413879" y="1338164"/>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730" name="TextBox 83"/>
            <p:cNvSpPr txBox="1"/>
            <p:nvPr/>
          </p:nvSpPr>
          <p:spPr>
            <a:xfrm>
              <a:off x="1425358" y="1310144"/>
              <a:ext cx="375737" cy="2720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FFFF"/>
                  </a:solidFill>
                  <a:latin typeface="+mn-lt"/>
                  <a:ea typeface="+mn-ea"/>
                  <a:cs typeface="+mn-cs"/>
                  <a:sym typeface="Arial"/>
                </a:defRPr>
              </a:lvl1pPr>
            </a:lstStyle>
            <a:p>
              <a:r>
                <a:t>+</a:t>
              </a:r>
            </a:p>
          </p:txBody>
        </p:sp>
        <p:sp>
          <p:nvSpPr>
            <p:cNvPr id="731" name="Oval 80"/>
            <p:cNvSpPr/>
            <p:nvPr/>
          </p:nvSpPr>
          <p:spPr>
            <a:xfrm flipH="1">
              <a:off x="1664369" y="1114552"/>
              <a:ext cx="187869" cy="16771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732" name="TextBox 81"/>
            <p:cNvSpPr txBox="1"/>
            <p:nvPr/>
          </p:nvSpPr>
          <p:spPr>
            <a:xfrm>
              <a:off x="1674952" y="1092879"/>
              <a:ext cx="376389" cy="2720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FFFF"/>
                  </a:solidFill>
                  <a:latin typeface="+mn-lt"/>
                  <a:ea typeface="+mn-ea"/>
                  <a:cs typeface="+mn-cs"/>
                  <a:sym typeface="Arial"/>
                </a:defRPr>
              </a:lvl1pPr>
            </a:lstStyle>
            <a:p>
              <a:r>
                <a:t>+</a:t>
              </a:r>
            </a:p>
          </p:txBody>
        </p:sp>
        <p:sp>
          <p:nvSpPr>
            <p:cNvPr id="733" name="Oval 78"/>
            <p:cNvSpPr/>
            <p:nvPr/>
          </p:nvSpPr>
          <p:spPr>
            <a:xfrm flipH="1">
              <a:off x="622734" y="791339"/>
              <a:ext cx="125247" cy="111807"/>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34" name="TextBox 79"/>
            <p:cNvSpPr txBox="1"/>
            <p:nvPr/>
          </p:nvSpPr>
          <p:spPr>
            <a:xfrm>
              <a:off x="601696" y="711143"/>
              <a:ext cx="250492" cy="290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0000FF"/>
                  </a:solidFill>
                </a:defRPr>
              </a:lvl1pPr>
            </a:lstStyle>
            <a:p>
              <a:r>
                <a:t>-</a:t>
              </a:r>
            </a:p>
          </p:txBody>
        </p:sp>
        <p:sp>
          <p:nvSpPr>
            <p:cNvPr id="735" name="Straight Connector 59"/>
            <p:cNvSpPr/>
            <p:nvPr/>
          </p:nvSpPr>
          <p:spPr>
            <a:xfrm>
              <a:off x="3367958" y="148187"/>
              <a:ext cx="1306" cy="279516"/>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36" name="Straight Connector 60"/>
            <p:cNvSpPr/>
            <p:nvPr/>
          </p:nvSpPr>
          <p:spPr>
            <a:xfrm>
              <a:off x="459318" y="148187"/>
              <a:ext cx="1306" cy="279516"/>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37" name="Oval 76"/>
            <p:cNvSpPr/>
            <p:nvPr/>
          </p:nvSpPr>
          <p:spPr>
            <a:xfrm flipH="1">
              <a:off x="3319246" y="722745"/>
              <a:ext cx="125247" cy="111807"/>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38" name="TextBox 77"/>
            <p:cNvSpPr txBox="1"/>
            <p:nvPr/>
          </p:nvSpPr>
          <p:spPr>
            <a:xfrm>
              <a:off x="3305102" y="655249"/>
              <a:ext cx="250492" cy="2906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0000FF"/>
                  </a:solidFill>
                  <a:latin typeface="+mn-lt"/>
                  <a:ea typeface="+mn-ea"/>
                  <a:cs typeface="+mn-cs"/>
                  <a:sym typeface="Arial"/>
                </a:defRPr>
              </a:lvl1pPr>
            </a:lstStyle>
            <a:p>
              <a:r>
                <a:t>-</a:t>
              </a:r>
            </a:p>
          </p:txBody>
        </p:sp>
        <p:sp>
          <p:nvSpPr>
            <p:cNvPr id="739" name="Bent Arrow 62"/>
            <p:cNvSpPr/>
            <p:nvPr/>
          </p:nvSpPr>
          <p:spPr>
            <a:xfrm rot="16200000">
              <a:off x="449090" y="685958"/>
              <a:ext cx="167709" cy="1878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275"/>
                  </a:lnTo>
                  <a:cubicBezTo>
                    <a:pt x="0" y="4616"/>
                    <a:pt x="4231" y="839"/>
                    <a:pt x="9450" y="839"/>
                  </a:cubicBezTo>
                  <a:lnTo>
                    <a:pt x="16200" y="839"/>
                  </a:lnTo>
                  <a:lnTo>
                    <a:pt x="16200" y="0"/>
                  </a:lnTo>
                  <a:lnTo>
                    <a:pt x="21600" y="2892"/>
                  </a:lnTo>
                  <a:lnTo>
                    <a:pt x="16200" y="5785"/>
                  </a:lnTo>
                  <a:lnTo>
                    <a:pt x="16200" y="4945"/>
                  </a:lnTo>
                  <a:lnTo>
                    <a:pt x="9450" y="4945"/>
                  </a:lnTo>
                  <a:cubicBezTo>
                    <a:pt x="6771" y="4945"/>
                    <a:pt x="4600" y="6884"/>
                    <a:pt x="4600" y="9275"/>
                  </a:cubicBezTo>
                  <a:lnTo>
                    <a:pt x="4600"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40" name="Right Arrow 63"/>
            <p:cNvSpPr/>
            <p:nvPr/>
          </p:nvSpPr>
          <p:spPr>
            <a:xfrm>
              <a:off x="2786566" y="979279"/>
              <a:ext cx="242142" cy="80127"/>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41" name="Right Arrow 65"/>
            <p:cNvSpPr/>
            <p:nvPr/>
          </p:nvSpPr>
          <p:spPr>
            <a:xfrm>
              <a:off x="814746" y="815297"/>
              <a:ext cx="188521" cy="64602"/>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42" name="Oval 81"/>
            <p:cNvSpPr/>
            <p:nvPr/>
          </p:nvSpPr>
          <p:spPr>
            <a:xfrm flipH="1">
              <a:off x="1351256" y="1013708"/>
              <a:ext cx="187869" cy="16771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743" name="TextBox 82"/>
            <p:cNvSpPr txBox="1"/>
            <p:nvPr/>
          </p:nvSpPr>
          <p:spPr>
            <a:xfrm>
              <a:off x="1361838" y="985687"/>
              <a:ext cx="375737" cy="272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FFFF"/>
                  </a:solidFill>
                  <a:latin typeface="+mn-lt"/>
                  <a:ea typeface="+mn-ea"/>
                  <a:cs typeface="+mn-cs"/>
                  <a:sym typeface="Arial"/>
                </a:defRPr>
              </a:lvl1pPr>
            </a:lstStyle>
            <a:p>
              <a:r>
                <a:t>+</a:t>
              </a:r>
            </a:p>
          </p:txBody>
        </p:sp>
        <p:sp>
          <p:nvSpPr>
            <p:cNvPr id="744" name="Oval 67"/>
            <p:cNvSpPr/>
            <p:nvPr/>
          </p:nvSpPr>
          <p:spPr>
            <a:xfrm flipH="1">
              <a:off x="3099623" y="927103"/>
              <a:ext cx="187869" cy="16771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45" name="TextBox 68"/>
            <p:cNvSpPr txBox="1"/>
            <p:nvPr/>
          </p:nvSpPr>
          <p:spPr>
            <a:xfrm>
              <a:off x="2451148" y="889834"/>
              <a:ext cx="391322" cy="2441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100">
                  <a:solidFill>
                    <a:srgbClr val="FFFFFF"/>
                  </a:solidFill>
                </a:defRPr>
              </a:pPr>
              <a:r>
                <a:t>H</a:t>
              </a:r>
              <a:r>
                <a:rPr baseline="29090"/>
                <a:t>+</a:t>
              </a:r>
            </a:p>
          </p:txBody>
        </p:sp>
        <p:sp>
          <p:nvSpPr>
            <p:cNvPr id="746" name="TextBox 69"/>
            <p:cNvSpPr txBox="1"/>
            <p:nvPr/>
          </p:nvSpPr>
          <p:spPr>
            <a:xfrm>
              <a:off x="2339342" y="554415"/>
              <a:ext cx="391322" cy="2441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100">
                  <a:solidFill>
                    <a:srgbClr val="FFFFFF"/>
                  </a:solidFill>
                </a:defRPr>
              </a:pPr>
              <a:r>
                <a:t>H</a:t>
              </a:r>
              <a:r>
                <a:rPr baseline="29090"/>
                <a:t>+</a:t>
              </a:r>
            </a:p>
          </p:txBody>
        </p:sp>
        <p:sp>
          <p:nvSpPr>
            <p:cNvPr id="747" name="TextBox 70"/>
            <p:cNvSpPr txBox="1"/>
            <p:nvPr/>
          </p:nvSpPr>
          <p:spPr>
            <a:xfrm>
              <a:off x="2171633" y="1169349"/>
              <a:ext cx="391322" cy="2441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100">
                  <a:solidFill>
                    <a:srgbClr val="FFFFFF"/>
                  </a:solidFill>
                </a:defRPr>
              </a:pPr>
              <a:r>
                <a:t>H</a:t>
              </a:r>
              <a:r>
                <a:rPr baseline="29090"/>
                <a:t>+</a:t>
              </a:r>
            </a:p>
          </p:txBody>
        </p:sp>
        <p:sp>
          <p:nvSpPr>
            <p:cNvPr id="748" name="Bent Arrow 71"/>
            <p:cNvSpPr/>
            <p:nvPr/>
          </p:nvSpPr>
          <p:spPr>
            <a:xfrm rot="10800000">
              <a:off x="3202732" y="910332"/>
              <a:ext cx="188208" cy="1472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578"/>
                  </a:lnTo>
                  <a:cubicBezTo>
                    <a:pt x="0" y="5780"/>
                    <a:pt x="2409" y="2700"/>
                    <a:pt x="5380" y="2700"/>
                  </a:cubicBezTo>
                  <a:lnTo>
                    <a:pt x="17376" y="2700"/>
                  </a:lnTo>
                  <a:lnTo>
                    <a:pt x="17376" y="0"/>
                  </a:lnTo>
                  <a:lnTo>
                    <a:pt x="21600" y="5400"/>
                  </a:lnTo>
                  <a:lnTo>
                    <a:pt x="17376" y="10800"/>
                  </a:lnTo>
                  <a:lnTo>
                    <a:pt x="17376" y="8100"/>
                  </a:lnTo>
                  <a:lnTo>
                    <a:pt x="5380" y="8100"/>
                  </a:lnTo>
                  <a:cubicBezTo>
                    <a:pt x="4742" y="8100"/>
                    <a:pt x="4224" y="8762"/>
                    <a:pt x="4224" y="9578"/>
                  </a:cubicBezTo>
                  <a:lnTo>
                    <a:pt x="4224"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49" name="Oval 72"/>
            <p:cNvSpPr/>
            <p:nvPr/>
          </p:nvSpPr>
          <p:spPr>
            <a:xfrm>
              <a:off x="2786566" y="330803"/>
              <a:ext cx="279516" cy="279517"/>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750" name="TextBox 73"/>
            <p:cNvSpPr txBox="1"/>
            <p:nvPr/>
          </p:nvSpPr>
          <p:spPr>
            <a:xfrm>
              <a:off x="2810162" y="340739"/>
              <a:ext cx="391323" cy="272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100">
                  <a:solidFill>
                    <a:srgbClr val="FF0000"/>
                  </a:solidFill>
                  <a:latin typeface="+mn-lt"/>
                  <a:ea typeface="+mn-ea"/>
                  <a:cs typeface="+mn-cs"/>
                  <a:sym typeface="Arial"/>
                </a:defRPr>
              </a:pPr>
              <a:r>
                <a:t>H</a:t>
              </a:r>
              <a:r>
                <a:rPr baseline="-33636"/>
                <a:t>2</a:t>
              </a:r>
            </a:p>
          </p:txBody>
        </p:sp>
      </p:grpSp>
      <p:pic>
        <p:nvPicPr>
          <p:cNvPr id="752" name="Image" descr="Image"/>
          <p:cNvPicPr>
            <a:picLocks noChangeAspect="1"/>
          </p:cNvPicPr>
          <p:nvPr/>
        </p:nvPicPr>
        <p:blipFill>
          <a:blip r:embed="rId2"/>
          <a:stretch>
            <a:fillRect/>
          </a:stretch>
        </p:blipFill>
        <p:spPr>
          <a:xfrm>
            <a:off x="5791141" y="1523181"/>
            <a:ext cx="2435957" cy="13998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Rectangle 5"/>
          <p:cNvSpPr txBox="1"/>
          <p:nvPr/>
        </p:nvSpPr>
        <p:spPr>
          <a:xfrm>
            <a:off x="304800" y="6457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Photo: http://geyserofawesome.com/post/102873046022/its-a-classic-case-of-science-vs-the-sweet</a:t>
            </a:r>
          </a:p>
        </p:txBody>
      </p:sp>
      <p:sp>
        <p:nvSpPr>
          <p:cNvPr id="755" name="Rectangle 3"/>
          <p:cNvSpPr txBox="1">
            <a:spLocks noGrp="1"/>
          </p:cNvSpPr>
          <p:nvPr>
            <p:ph type="body" idx="1"/>
          </p:nvPr>
        </p:nvSpPr>
        <p:spPr>
          <a:xfrm>
            <a:off x="152400" y="685800"/>
            <a:ext cx="8915400" cy="5825133"/>
          </a:xfrm>
          <a:prstGeom prst="rect">
            <a:avLst/>
          </a:prstGeom>
        </p:spPr>
        <p:txBody>
          <a:bodyPr/>
          <a:lstStyle/>
          <a:p>
            <a:pPr>
              <a:defRPr sz="1800">
                <a:latin typeface="+mn-lt"/>
                <a:ea typeface="+mn-ea"/>
                <a:cs typeface="+mn-cs"/>
                <a:sym typeface="Arial"/>
              </a:defRPr>
            </a:pPr>
            <a:r>
              <a:t>Didn't you ever use sugar water to grow sugar crystals?</a:t>
            </a:r>
          </a:p>
          <a:p>
            <a:pPr>
              <a:defRPr sz="1800">
                <a:latin typeface="+mn-lt"/>
                <a:ea typeface="+mn-ea"/>
                <a:cs typeface="+mn-cs"/>
                <a:sym typeface="Arial"/>
              </a:defRPr>
            </a:pPr>
            <a:endParaRPr/>
          </a:p>
          <a:p>
            <a:pPr>
              <a:defRPr sz="1800">
                <a:latin typeface="+mn-lt"/>
                <a:ea typeface="+mn-ea"/>
                <a:cs typeface="+mn-cs"/>
                <a:sym typeface="Arial"/>
              </a:defRPr>
            </a:pPr>
            <a:r>
              <a:t>Pretty crystal spires grow because atoms condense more quickly </a:t>
            </a:r>
          </a:p>
          <a:p>
            <a:pPr>
              <a:defRPr sz="1000">
                <a:latin typeface="+mn-lt"/>
                <a:ea typeface="+mn-ea"/>
                <a:cs typeface="+mn-cs"/>
                <a:sym typeface="Arial"/>
              </a:defRPr>
            </a:pPr>
            <a:endParaRPr/>
          </a:p>
          <a:p>
            <a:pPr>
              <a:defRPr sz="1800">
                <a:latin typeface="+mn-lt"/>
                <a:ea typeface="+mn-ea"/>
                <a:cs typeface="+mn-cs"/>
                <a:sym typeface="Arial"/>
              </a:defRPr>
            </a:pPr>
            <a:r>
              <a:t>	on only </a:t>
            </a:r>
            <a:r>
              <a:rPr b="1"/>
              <a:t>certain</a:t>
            </a:r>
            <a:r>
              <a:t> planes of crystal surfaces</a:t>
            </a:r>
          </a:p>
          <a:p>
            <a:pPr>
              <a:defRPr sz="1100">
                <a:latin typeface="+mn-lt"/>
                <a:ea typeface="+mn-ea"/>
                <a:cs typeface="+mn-cs"/>
                <a:sym typeface="Arial"/>
              </a:defRPr>
            </a:pPr>
            <a:endParaRPr/>
          </a:p>
          <a:p>
            <a:pPr>
              <a:defRPr sz="1800">
                <a:latin typeface="+mn-lt"/>
                <a:ea typeface="+mn-ea"/>
                <a:cs typeface="+mn-cs"/>
                <a:sym typeface="Arial"/>
              </a:defRPr>
            </a:pPr>
            <a:r>
              <a:t>		=&gt; </a:t>
            </a:r>
            <a:r>
              <a:rPr b="1">
                <a:solidFill>
                  <a:srgbClr val="FFCC00"/>
                </a:solidFill>
              </a:rPr>
              <a:t>dendrites</a:t>
            </a:r>
            <a:r>
              <a:t> / </a:t>
            </a:r>
            <a:r>
              <a:rPr b="1">
                <a:solidFill>
                  <a:srgbClr val="FFCC00"/>
                </a:solidFill>
              </a:rPr>
              <a:t>dendritic growth </a:t>
            </a:r>
          </a:p>
          <a:p>
            <a:pPr>
              <a:defRPr sz="1400">
                <a:latin typeface="+mn-lt"/>
                <a:ea typeface="+mn-ea"/>
                <a:cs typeface="+mn-cs"/>
                <a:sym typeface="Arial"/>
              </a:defRPr>
            </a:pPr>
            <a:endParaRPr b="1">
              <a:solidFill>
                <a:srgbClr val="FFCC00"/>
              </a:solidFill>
            </a:endParaRPr>
          </a:p>
          <a:p>
            <a:pPr>
              <a:defRPr sz="1800">
                <a:latin typeface="+mn-lt"/>
                <a:ea typeface="+mn-ea"/>
                <a:cs typeface="+mn-cs"/>
                <a:sym typeface="Arial"/>
              </a:defRPr>
            </a:pPr>
            <a:r>
              <a:t>So metal ions re-depositing on electrodes (during recharge) more likely produce:</a:t>
            </a:r>
          </a:p>
          <a:p>
            <a:pPr>
              <a:defRPr sz="2800">
                <a:latin typeface="+mn-lt"/>
                <a:ea typeface="+mn-ea"/>
                <a:cs typeface="+mn-cs"/>
                <a:sym typeface="Arial"/>
              </a:defRPr>
            </a:pPr>
            <a:endParaRPr/>
          </a:p>
          <a:p>
            <a:pPr>
              <a:defRPr sz="1800">
                <a:latin typeface="+mn-lt"/>
                <a:ea typeface="+mn-ea"/>
                <a:cs typeface="+mn-cs"/>
                <a:sym typeface="Arial"/>
              </a:defRPr>
            </a:pPr>
            <a:r>
              <a:t>     This:				Producing </a:t>
            </a:r>
            <a:r>
              <a:rPr b="1"/>
              <a:t>this</a:t>
            </a:r>
            <a:r>
              <a:t> in a new</a:t>
            </a:r>
            <a:endParaRPr sz="800"/>
          </a:p>
          <a:p>
            <a:pPr>
              <a:defRPr sz="1800">
                <a:latin typeface="+mn-lt"/>
                <a:ea typeface="+mn-ea"/>
                <a:cs typeface="+mn-cs"/>
                <a:sym typeface="Arial"/>
              </a:defRPr>
            </a:pPr>
            <a:r>
              <a:t>				more compact battery:</a:t>
            </a:r>
          </a:p>
          <a:p>
            <a:pPr>
              <a:defRPr sz="1800">
                <a:latin typeface="+mn-lt"/>
                <a:ea typeface="+mn-ea"/>
                <a:cs typeface="+mn-cs"/>
                <a:sym typeface="Arial"/>
              </a:defRPr>
            </a:pPr>
            <a:endParaRPr/>
          </a:p>
          <a:p>
            <a:pPr>
              <a:defRPr sz="1000">
                <a:latin typeface="+mn-lt"/>
                <a:ea typeface="+mn-ea"/>
                <a:cs typeface="+mn-cs"/>
                <a:sym typeface="Arial"/>
              </a:defRPr>
            </a:pPr>
            <a:endParaRPr/>
          </a:p>
          <a:p>
            <a:pPr>
              <a:defRPr sz="1800">
                <a:latin typeface="+mn-lt"/>
                <a:ea typeface="+mn-ea"/>
                <a:cs typeface="+mn-cs"/>
                <a:sym typeface="Arial"/>
              </a:defRPr>
            </a:pPr>
            <a:r>
              <a:t>Thus, in a modern denser battery (w/ closely spaced electrodes) recharge can easily:</a:t>
            </a:r>
          </a:p>
          <a:p>
            <a:pPr>
              <a:defRPr sz="1000">
                <a:latin typeface="+mn-lt"/>
                <a:ea typeface="+mn-ea"/>
                <a:cs typeface="+mn-cs"/>
                <a:sym typeface="Arial"/>
              </a:defRPr>
            </a:pPr>
            <a:endParaRPr/>
          </a:p>
          <a:p>
            <a:pPr>
              <a:defRPr sz="1800">
                <a:latin typeface="+mn-lt"/>
                <a:ea typeface="+mn-ea"/>
                <a:cs typeface="+mn-cs"/>
                <a:sym typeface="Arial"/>
              </a:defRPr>
            </a:pPr>
            <a:r>
              <a:t>	"Short out" (i.e., permanently &amp; directly connect) the electrodes </a:t>
            </a:r>
          </a:p>
          <a:p>
            <a:pPr>
              <a:defRPr sz="1000">
                <a:latin typeface="+mn-lt"/>
                <a:ea typeface="+mn-ea"/>
                <a:cs typeface="+mn-cs"/>
                <a:sym typeface="Arial"/>
              </a:defRPr>
            </a:pPr>
            <a:endParaRPr/>
          </a:p>
          <a:p>
            <a:pPr>
              <a:defRPr sz="1800">
                <a:latin typeface="+mn-lt"/>
                <a:ea typeface="+mn-ea"/>
                <a:cs typeface="+mn-cs"/>
                <a:sym typeface="Arial"/>
              </a:defRPr>
            </a:pPr>
            <a:r>
              <a:t>		Indeed, this is what kills off most of my battery-powered tools!</a:t>
            </a:r>
          </a:p>
        </p:txBody>
      </p:sp>
      <p:sp>
        <p:nvSpPr>
          <p:cNvPr id="756" name="Rectangle 2"/>
          <p:cNvSpPr txBox="1">
            <a:spLocks noGrp="1"/>
          </p:cNvSpPr>
          <p:nvPr>
            <p:ph type="title"/>
          </p:nvPr>
        </p:nvSpPr>
        <p:spPr>
          <a:xfrm>
            <a:off x="304800" y="76200"/>
            <a:ext cx="8534400" cy="533400"/>
          </a:xfrm>
          <a:prstGeom prst="rect">
            <a:avLst/>
          </a:prstGeom>
        </p:spPr>
        <p:txBody>
          <a:bodyPr/>
          <a:lstStyle>
            <a:lvl1pPr>
              <a:defRPr sz="2200" i="1">
                <a:latin typeface="+mn-lt"/>
                <a:ea typeface="+mn-ea"/>
                <a:cs typeface="+mn-cs"/>
                <a:sym typeface="Arial"/>
              </a:defRPr>
            </a:lvl1pPr>
          </a:lstStyle>
          <a:p>
            <a:r>
              <a:t>But that is NOT how crystals (such as metals) usually grow</a:t>
            </a:r>
          </a:p>
        </p:txBody>
      </p:sp>
      <p:pic>
        <p:nvPicPr>
          <p:cNvPr id="757" name="Picture 186" descr="Picture 186"/>
          <p:cNvPicPr>
            <a:picLocks noChangeAspect="1"/>
          </p:cNvPicPr>
          <p:nvPr/>
        </p:nvPicPr>
        <p:blipFill>
          <a:blip r:embed="rId2"/>
          <a:stretch>
            <a:fillRect/>
          </a:stretch>
        </p:blipFill>
        <p:spPr>
          <a:xfrm>
            <a:off x="6858000" y="762000"/>
            <a:ext cx="2057400" cy="2057400"/>
          </a:xfrm>
          <a:prstGeom prst="rect">
            <a:avLst/>
          </a:prstGeom>
          <a:ln w="12700">
            <a:miter lim="400000"/>
          </a:ln>
        </p:spPr>
      </p:pic>
      <p:grpSp>
        <p:nvGrpSpPr>
          <p:cNvPr id="783" name="Group 261"/>
          <p:cNvGrpSpPr/>
          <p:nvPr/>
        </p:nvGrpSpPr>
        <p:grpSpPr>
          <a:xfrm>
            <a:off x="1369038" y="3581399"/>
            <a:ext cx="1983763" cy="1229362"/>
            <a:chOff x="0" y="0"/>
            <a:chExt cx="1983762" cy="1229360"/>
          </a:xfrm>
        </p:grpSpPr>
        <p:sp>
          <p:nvSpPr>
            <p:cNvPr id="758" name="Rectangle 188"/>
            <p:cNvSpPr/>
            <p:nvPr/>
          </p:nvSpPr>
          <p:spPr>
            <a:xfrm flipH="1">
              <a:off x="0" y="-1"/>
              <a:ext cx="1983763" cy="122936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59" name="Oval 189"/>
            <p:cNvSpPr/>
            <p:nvPr/>
          </p:nvSpPr>
          <p:spPr>
            <a:xfrm flipH="1">
              <a:off x="557932" y="39116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60" name="Oval 190"/>
            <p:cNvSpPr/>
            <p:nvPr/>
          </p:nvSpPr>
          <p:spPr>
            <a:xfrm flipH="1">
              <a:off x="557932"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61" name="Oval 191"/>
            <p:cNvSpPr/>
            <p:nvPr/>
          </p:nvSpPr>
          <p:spPr>
            <a:xfrm flipH="1">
              <a:off x="557932" y="72644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62" name="Oval 192"/>
            <p:cNvSpPr/>
            <p:nvPr/>
          </p:nvSpPr>
          <p:spPr>
            <a:xfrm flipH="1">
              <a:off x="557932" y="8940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63" name="Oval 193"/>
            <p:cNvSpPr/>
            <p:nvPr/>
          </p:nvSpPr>
          <p:spPr>
            <a:xfrm flipH="1">
              <a:off x="557932" y="558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64" name="Oval 194"/>
            <p:cNvSpPr/>
            <p:nvPr/>
          </p:nvSpPr>
          <p:spPr>
            <a:xfrm flipH="1">
              <a:off x="557932" y="22352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65" name="Oval 195"/>
            <p:cNvSpPr/>
            <p:nvPr/>
          </p:nvSpPr>
          <p:spPr>
            <a:xfrm flipH="1">
              <a:off x="371956" y="39116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66" name="Oval 196"/>
            <p:cNvSpPr/>
            <p:nvPr/>
          </p:nvSpPr>
          <p:spPr>
            <a:xfrm flipH="1">
              <a:off x="371956"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67" name="Oval 197"/>
            <p:cNvSpPr/>
            <p:nvPr/>
          </p:nvSpPr>
          <p:spPr>
            <a:xfrm flipH="1">
              <a:off x="371956" y="72644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68" name="Oval 198"/>
            <p:cNvSpPr/>
            <p:nvPr/>
          </p:nvSpPr>
          <p:spPr>
            <a:xfrm flipH="1">
              <a:off x="371956" y="8940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69" name="Oval 199"/>
            <p:cNvSpPr/>
            <p:nvPr/>
          </p:nvSpPr>
          <p:spPr>
            <a:xfrm flipH="1">
              <a:off x="185978" y="39116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70" name="Oval 200"/>
            <p:cNvSpPr/>
            <p:nvPr/>
          </p:nvSpPr>
          <p:spPr>
            <a:xfrm flipH="1">
              <a:off x="185978" y="72644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71" name="Oval 201"/>
            <p:cNvSpPr/>
            <p:nvPr/>
          </p:nvSpPr>
          <p:spPr>
            <a:xfrm flipH="1">
              <a:off x="185978" y="8940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72" name="Oval 202"/>
            <p:cNvSpPr/>
            <p:nvPr/>
          </p:nvSpPr>
          <p:spPr>
            <a:xfrm flipH="1">
              <a:off x="371956" y="558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73" name="Oval 203"/>
            <p:cNvSpPr/>
            <p:nvPr/>
          </p:nvSpPr>
          <p:spPr>
            <a:xfrm flipH="1">
              <a:off x="371956" y="22352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74" name="Oval 204"/>
            <p:cNvSpPr/>
            <p:nvPr/>
          </p:nvSpPr>
          <p:spPr>
            <a:xfrm flipH="1">
              <a:off x="185978" y="558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75" name="Oval 205"/>
            <p:cNvSpPr/>
            <p:nvPr/>
          </p:nvSpPr>
          <p:spPr>
            <a:xfrm flipH="1">
              <a:off x="185978" y="22352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76" name="Oval 206"/>
            <p:cNvSpPr/>
            <p:nvPr/>
          </p:nvSpPr>
          <p:spPr>
            <a:xfrm flipH="1">
              <a:off x="185978"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77" name="Oval 207"/>
            <p:cNvSpPr/>
            <p:nvPr/>
          </p:nvSpPr>
          <p:spPr>
            <a:xfrm flipH="1">
              <a:off x="754402" y="39116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78" name="Oval 208"/>
            <p:cNvSpPr/>
            <p:nvPr/>
          </p:nvSpPr>
          <p:spPr>
            <a:xfrm flipH="1">
              <a:off x="754402"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79" name="Oval 209"/>
            <p:cNvSpPr/>
            <p:nvPr/>
          </p:nvSpPr>
          <p:spPr>
            <a:xfrm flipH="1">
              <a:off x="957602" y="55372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80" name="Oval 210"/>
            <p:cNvSpPr/>
            <p:nvPr/>
          </p:nvSpPr>
          <p:spPr>
            <a:xfrm flipH="1">
              <a:off x="1150062"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81" name="Oval 211"/>
            <p:cNvSpPr/>
            <p:nvPr/>
          </p:nvSpPr>
          <p:spPr>
            <a:xfrm flipH="1">
              <a:off x="754402" y="73152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82" name="Oval 212"/>
            <p:cNvSpPr/>
            <p:nvPr/>
          </p:nvSpPr>
          <p:spPr>
            <a:xfrm flipH="1">
              <a:off x="957022" y="3860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827" name="Group 262"/>
          <p:cNvGrpSpPr/>
          <p:nvPr/>
        </p:nvGrpSpPr>
        <p:grpSpPr>
          <a:xfrm>
            <a:off x="6553200" y="3581399"/>
            <a:ext cx="2057400" cy="1229362"/>
            <a:chOff x="0" y="0"/>
            <a:chExt cx="2057400" cy="1229360"/>
          </a:xfrm>
        </p:grpSpPr>
        <p:sp>
          <p:nvSpPr>
            <p:cNvPr id="784" name="Rectangle 213"/>
            <p:cNvSpPr/>
            <p:nvPr/>
          </p:nvSpPr>
          <p:spPr>
            <a:xfrm flipH="1">
              <a:off x="0" y="-1"/>
              <a:ext cx="2057400" cy="122936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85" name="Oval 214"/>
            <p:cNvSpPr/>
            <p:nvPr/>
          </p:nvSpPr>
          <p:spPr>
            <a:xfrm flipH="1">
              <a:off x="557932" y="39116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86" name="Oval 215"/>
            <p:cNvSpPr/>
            <p:nvPr/>
          </p:nvSpPr>
          <p:spPr>
            <a:xfrm flipH="1">
              <a:off x="557932"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87" name="Oval 216"/>
            <p:cNvSpPr/>
            <p:nvPr/>
          </p:nvSpPr>
          <p:spPr>
            <a:xfrm flipH="1">
              <a:off x="557932" y="72644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88" name="Oval 217"/>
            <p:cNvSpPr/>
            <p:nvPr/>
          </p:nvSpPr>
          <p:spPr>
            <a:xfrm flipH="1">
              <a:off x="557932" y="8940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89" name="Oval 218"/>
            <p:cNvSpPr/>
            <p:nvPr/>
          </p:nvSpPr>
          <p:spPr>
            <a:xfrm flipH="1">
              <a:off x="557932" y="558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90" name="Oval 219"/>
            <p:cNvSpPr/>
            <p:nvPr/>
          </p:nvSpPr>
          <p:spPr>
            <a:xfrm flipH="1">
              <a:off x="557932" y="22352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91" name="Oval 220"/>
            <p:cNvSpPr/>
            <p:nvPr/>
          </p:nvSpPr>
          <p:spPr>
            <a:xfrm flipH="1">
              <a:off x="371956" y="39116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92" name="Oval 221"/>
            <p:cNvSpPr/>
            <p:nvPr/>
          </p:nvSpPr>
          <p:spPr>
            <a:xfrm flipH="1">
              <a:off x="371956"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93" name="Oval 222"/>
            <p:cNvSpPr/>
            <p:nvPr/>
          </p:nvSpPr>
          <p:spPr>
            <a:xfrm flipH="1">
              <a:off x="371956" y="72644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94" name="Oval 223"/>
            <p:cNvSpPr/>
            <p:nvPr/>
          </p:nvSpPr>
          <p:spPr>
            <a:xfrm flipH="1">
              <a:off x="371956" y="8940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95" name="Oval 224"/>
            <p:cNvSpPr/>
            <p:nvPr/>
          </p:nvSpPr>
          <p:spPr>
            <a:xfrm flipH="1">
              <a:off x="185977" y="39116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96" name="Oval 225"/>
            <p:cNvSpPr/>
            <p:nvPr/>
          </p:nvSpPr>
          <p:spPr>
            <a:xfrm flipH="1">
              <a:off x="185977" y="72644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97" name="Oval 226"/>
            <p:cNvSpPr/>
            <p:nvPr/>
          </p:nvSpPr>
          <p:spPr>
            <a:xfrm flipH="1">
              <a:off x="185977" y="8940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98" name="Oval 227"/>
            <p:cNvSpPr/>
            <p:nvPr/>
          </p:nvSpPr>
          <p:spPr>
            <a:xfrm flipH="1">
              <a:off x="371956" y="558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799" name="Oval 228"/>
            <p:cNvSpPr/>
            <p:nvPr/>
          </p:nvSpPr>
          <p:spPr>
            <a:xfrm flipH="1">
              <a:off x="371956" y="22352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00" name="Oval 229"/>
            <p:cNvSpPr/>
            <p:nvPr/>
          </p:nvSpPr>
          <p:spPr>
            <a:xfrm flipH="1">
              <a:off x="185977" y="558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01" name="Oval 230"/>
            <p:cNvSpPr/>
            <p:nvPr/>
          </p:nvSpPr>
          <p:spPr>
            <a:xfrm flipH="1">
              <a:off x="185977" y="22352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02" name="Oval 231"/>
            <p:cNvSpPr/>
            <p:nvPr/>
          </p:nvSpPr>
          <p:spPr>
            <a:xfrm flipH="1">
              <a:off x="185977"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03" name="Oval 232"/>
            <p:cNvSpPr/>
            <p:nvPr/>
          </p:nvSpPr>
          <p:spPr>
            <a:xfrm flipH="1">
              <a:off x="754402" y="39116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04" name="Oval 233"/>
            <p:cNvSpPr/>
            <p:nvPr/>
          </p:nvSpPr>
          <p:spPr>
            <a:xfrm flipH="1">
              <a:off x="754402"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05" name="Oval 234"/>
            <p:cNvSpPr/>
            <p:nvPr/>
          </p:nvSpPr>
          <p:spPr>
            <a:xfrm flipH="1">
              <a:off x="957602" y="55372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06" name="Oval 235"/>
            <p:cNvSpPr/>
            <p:nvPr/>
          </p:nvSpPr>
          <p:spPr>
            <a:xfrm flipH="1">
              <a:off x="1150061" y="558800"/>
              <a:ext cx="185979" cy="167640"/>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07" name="Oval 236"/>
            <p:cNvSpPr/>
            <p:nvPr/>
          </p:nvSpPr>
          <p:spPr>
            <a:xfrm flipH="1">
              <a:off x="754402" y="73152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08" name="Oval 237"/>
            <p:cNvSpPr/>
            <p:nvPr/>
          </p:nvSpPr>
          <p:spPr>
            <a:xfrm flipH="1">
              <a:off x="957022" y="386080"/>
              <a:ext cx="185979" cy="16764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09" name="Oval 238"/>
            <p:cNvSpPr/>
            <p:nvPr/>
          </p:nvSpPr>
          <p:spPr>
            <a:xfrm flipH="1">
              <a:off x="1707995" y="406400"/>
              <a:ext cx="185979" cy="16764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10" name="Oval 239"/>
            <p:cNvSpPr/>
            <p:nvPr/>
          </p:nvSpPr>
          <p:spPr>
            <a:xfrm flipH="1">
              <a:off x="1707995" y="57404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11" name="Oval 240"/>
            <p:cNvSpPr/>
            <p:nvPr/>
          </p:nvSpPr>
          <p:spPr>
            <a:xfrm flipH="1">
              <a:off x="1707995" y="74168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12" name="Oval 241"/>
            <p:cNvSpPr/>
            <p:nvPr/>
          </p:nvSpPr>
          <p:spPr>
            <a:xfrm flipH="1">
              <a:off x="1707995" y="909319"/>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13" name="Oval 242"/>
            <p:cNvSpPr/>
            <p:nvPr/>
          </p:nvSpPr>
          <p:spPr>
            <a:xfrm flipH="1">
              <a:off x="1707995" y="7112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14" name="Oval 243"/>
            <p:cNvSpPr/>
            <p:nvPr/>
          </p:nvSpPr>
          <p:spPr>
            <a:xfrm flipH="1">
              <a:off x="1707995" y="23876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15" name="Oval 244"/>
            <p:cNvSpPr/>
            <p:nvPr/>
          </p:nvSpPr>
          <p:spPr>
            <a:xfrm flipH="1">
              <a:off x="1522018" y="406400"/>
              <a:ext cx="185979" cy="16764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16" name="Oval 245"/>
            <p:cNvSpPr/>
            <p:nvPr/>
          </p:nvSpPr>
          <p:spPr>
            <a:xfrm flipH="1">
              <a:off x="1522018" y="57404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17" name="Oval 246"/>
            <p:cNvSpPr/>
            <p:nvPr/>
          </p:nvSpPr>
          <p:spPr>
            <a:xfrm flipH="1">
              <a:off x="1522018" y="74168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18" name="Oval 247"/>
            <p:cNvSpPr/>
            <p:nvPr/>
          </p:nvSpPr>
          <p:spPr>
            <a:xfrm flipH="1">
              <a:off x="1522018" y="909319"/>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19" name="Oval 248"/>
            <p:cNvSpPr/>
            <p:nvPr/>
          </p:nvSpPr>
          <p:spPr>
            <a:xfrm flipH="1">
              <a:off x="1336039" y="406400"/>
              <a:ext cx="185979" cy="167640"/>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20" name="Oval 249"/>
            <p:cNvSpPr/>
            <p:nvPr/>
          </p:nvSpPr>
          <p:spPr>
            <a:xfrm flipH="1">
              <a:off x="1336039" y="74168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21" name="Oval 250"/>
            <p:cNvSpPr/>
            <p:nvPr/>
          </p:nvSpPr>
          <p:spPr>
            <a:xfrm flipH="1">
              <a:off x="1336039" y="909319"/>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22" name="Oval 251"/>
            <p:cNvSpPr/>
            <p:nvPr/>
          </p:nvSpPr>
          <p:spPr>
            <a:xfrm flipH="1">
              <a:off x="1522018" y="7112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23" name="Oval 252"/>
            <p:cNvSpPr/>
            <p:nvPr/>
          </p:nvSpPr>
          <p:spPr>
            <a:xfrm flipH="1">
              <a:off x="1522018" y="23876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24" name="Oval 253"/>
            <p:cNvSpPr/>
            <p:nvPr/>
          </p:nvSpPr>
          <p:spPr>
            <a:xfrm flipH="1">
              <a:off x="1336039" y="7112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25" name="Oval 254"/>
            <p:cNvSpPr/>
            <p:nvPr/>
          </p:nvSpPr>
          <p:spPr>
            <a:xfrm flipH="1">
              <a:off x="1336039" y="238760"/>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826" name="Oval 259"/>
            <p:cNvSpPr/>
            <p:nvPr/>
          </p:nvSpPr>
          <p:spPr>
            <a:xfrm flipH="1">
              <a:off x="1339032" y="570314"/>
              <a:ext cx="185979" cy="16764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5"/>
          <p:cNvSpPr txBox="1"/>
          <p:nvPr/>
        </p:nvSpPr>
        <p:spPr>
          <a:xfrm>
            <a:off x="304800" y="65080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What Are Batteries, Fuel Cells, and Supercapacitors? Winter and Brodd, Chemical Reviews, 104, pp. 4245−4269 (2004) </a:t>
            </a:r>
          </a:p>
        </p:txBody>
      </p:sp>
      <p:sp>
        <p:nvSpPr>
          <p:cNvPr id="190" name="Rectangle 2"/>
          <p:cNvSpPr txBox="1">
            <a:spLocks noGrp="1"/>
          </p:cNvSpPr>
          <p:nvPr>
            <p:ph type="title"/>
          </p:nvPr>
        </p:nvSpPr>
        <p:spPr>
          <a:xfrm>
            <a:off x="304800" y="76199"/>
            <a:ext cx="8534400" cy="675219"/>
          </a:xfrm>
          <a:prstGeom prst="rect">
            <a:avLst/>
          </a:prstGeom>
        </p:spPr>
        <p:txBody>
          <a:bodyPr/>
          <a:lstStyle>
            <a:lvl1pPr>
              <a:defRPr sz="2200"/>
            </a:lvl1pPr>
          </a:lstStyle>
          <a:p>
            <a:r>
              <a:t>A Battery Glossary:</a:t>
            </a:r>
          </a:p>
        </p:txBody>
      </p:sp>
      <p:sp>
        <p:nvSpPr>
          <p:cNvPr id="191" name="Rectangle 3"/>
          <p:cNvSpPr txBox="1">
            <a:spLocks noGrp="1"/>
          </p:cNvSpPr>
          <p:nvPr>
            <p:ph type="body" sz="quarter" idx="1"/>
          </p:nvPr>
        </p:nvSpPr>
        <p:spPr>
          <a:xfrm>
            <a:off x="152400" y="744506"/>
            <a:ext cx="9020672" cy="425315"/>
          </a:xfrm>
          <a:prstGeom prst="rect">
            <a:avLst/>
          </a:prstGeom>
        </p:spPr>
        <p:txBody>
          <a:bodyPr/>
          <a:lstStyle/>
          <a:p>
            <a:pPr defTabSz="896111">
              <a:tabLst/>
              <a:defRPr sz="1764">
                <a:effectLst>
                  <a:outerShdw blurRad="37338" dist="37338" dir="2700000" rotWithShape="0">
                    <a:srgbClr val="000000"/>
                  </a:outerShdw>
                </a:effectLst>
              </a:defRPr>
            </a:pPr>
            <a:r>
              <a:t>Suggested by definitions given in "What are Batteries, Fuel Cells and Supercapacitors?" </a:t>
            </a:r>
            <a:r>
              <a:rPr baseline="31999"/>
              <a:t>1</a:t>
            </a:r>
          </a:p>
        </p:txBody>
      </p:sp>
      <p:sp>
        <p:nvSpPr>
          <p:cNvPr id="192" name="Rectangle 3"/>
          <p:cNvSpPr txBox="1"/>
          <p:nvPr/>
        </p:nvSpPr>
        <p:spPr>
          <a:xfrm>
            <a:off x="201958" y="1365415"/>
            <a:ext cx="4293097" cy="5069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Cell: </a:t>
            </a:r>
            <a:r>
              <a:t>Basic building block, typically one anode and one cathode, between which is an ion-conducting electrolyte (and possible separator).</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Battery:</a:t>
            </a:r>
            <a:r>
              <a:t> One or more electrically connected cells, plus terminals/contacts to pass electrical energy to outside world.</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Primary Battery:</a:t>
            </a:r>
            <a:r>
              <a:t> Fully charged as built (based on its constituents).  Discharged once and then discarded.</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Secondary Battery:</a:t>
            </a:r>
            <a:r>
              <a:t> Usually discharged as built.  Charged, and subsequently rechargeable, by application of an external voltage (as possibly supplied by a Primary Battery).   </a:t>
            </a:r>
          </a:p>
        </p:txBody>
      </p:sp>
      <p:sp>
        <p:nvSpPr>
          <p:cNvPr id="193" name="Rectangle 3"/>
          <p:cNvSpPr txBox="1"/>
          <p:nvPr/>
        </p:nvSpPr>
        <p:spPr>
          <a:xfrm>
            <a:off x="4762500" y="1357130"/>
            <a:ext cx="4157117" cy="5192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96111">
              <a:spcBef>
                <a:spcPts val="400"/>
              </a:spcBef>
              <a:defRPr sz="1764" b="0">
                <a:solidFill>
                  <a:srgbClr val="FFFFFF"/>
                </a:solidFill>
                <a:effectLst>
                  <a:outerShdw blurRad="37338" dist="37338" dir="2700000" rotWithShape="0">
                    <a:srgbClr val="000000"/>
                  </a:outerShdw>
                </a:effectLst>
                <a:latin typeface="+mn-lt"/>
                <a:ea typeface="+mn-ea"/>
                <a:cs typeface="+mn-cs"/>
                <a:sym typeface="Arial"/>
              </a:defRPr>
            </a:pPr>
            <a:r>
              <a:rPr b="1">
                <a:solidFill>
                  <a:srgbClr val="FBC901"/>
                </a:solidFill>
              </a:rPr>
              <a:t>Anode:</a:t>
            </a:r>
            <a:r>
              <a:t> Negative electrode of a cell, associated with "oxidative" chemical reactions that </a:t>
            </a:r>
            <a:r>
              <a:rPr b="1"/>
              <a:t>release electrons</a:t>
            </a:r>
            <a:r>
              <a:t> into the external circuit. </a:t>
            </a:r>
          </a:p>
          <a:p>
            <a:pPr defTabSz="896111">
              <a:spcBef>
                <a:spcPts val="400"/>
              </a:spcBef>
              <a:defRPr sz="686"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defRPr sz="1764" b="0">
                <a:solidFill>
                  <a:srgbClr val="FFFFFF"/>
                </a:solidFill>
                <a:effectLst>
                  <a:outerShdw blurRad="37338" dist="37338" dir="2700000" rotWithShape="0">
                    <a:srgbClr val="000000"/>
                  </a:outerShdw>
                </a:effectLst>
                <a:latin typeface="+mn-lt"/>
                <a:ea typeface="+mn-ea"/>
                <a:cs typeface="+mn-cs"/>
                <a:sym typeface="Arial"/>
              </a:defRPr>
            </a:pPr>
            <a:r>
              <a:rPr b="1">
                <a:solidFill>
                  <a:srgbClr val="FBC901"/>
                </a:solidFill>
              </a:rPr>
              <a:t>Cathode: </a:t>
            </a:r>
            <a:r>
              <a:t>Positive electrode of a cell, associated with "reductive" chemical reactions that </a:t>
            </a:r>
            <a:r>
              <a:rPr b="1"/>
              <a:t>gain electrons</a:t>
            </a:r>
            <a:r>
              <a:t> from the external circuit.</a:t>
            </a:r>
          </a:p>
          <a:p>
            <a:pPr defTabSz="896111">
              <a:spcBef>
                <a:spcPts val="400"/>
              </a:spcBef>
              <a:defRPr sz="686"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defRPr sz="1764" b="0">
                <a:solidFill>
                  <a:srgbClr val="FFFFFF"/>
                </a:solidFill>
                <a:effectLst>
                  <a:outerShdw blurRad="37338" dist="37338" dir="2700000" rotWithShape="0">
                    <a:srgbClr val="000000"/>
                  </a:outerShdw>
                </a:effectLst>
                <a:latin typeface="+mn-lt"/>
                <a:ea typeface="+mn-ea"/>
                <a:cs typeface="+mn-cs"/>
                <a:sym typeface="Arial"/>
              </a:defRPr>
            </a:pPr>
            <a:r>
              <a:rPr b="1">
                <a:solidFill>
                  <a:srgbClr val="FBC901"/>
                </a:solidFill>
              </a:rPr>
              <a:t>Electrolyte: </a:t>
            </a:r>
            <a:r>
              <a:t>Material that </a:t>
            </a:r>
            <a:r>
              <a:rPr b="1"/>
              <a:t>provides pure ionic conductivity</a:t>
            </a:r>
            <a:r>
              <a:t> between the positive and negative electrodes of a battery cell.</a:t>
            </a:r>
          </a:p>
          <a:p>
            <a:pPr defTabSz="896111">
              <a:spcBef>
                <a:spcPts val="400"/>
              </a:spcBef>
              <a:defRPr sz="686"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defRPr sz="1764" b="0">
                <a:solidFill>
                  <a:srgbClr val="FFFFFF"/>
                </a:solidFill>
                <a:effectLst>
                  <a:outerShdw blurRad="37338" dist="37338" dir="2700000" rotWithShape="0">
                    <a:srgbClr val="000000"/>
                  </a:outerShdw>
                </a:effectLst>
                <a:latin typeface="+mn-lt"/>
                <a:ea typeface="+mn-ea"/>
                <a:cs typeface="+mn-cs"/>
                <a:sym typeface="Arial"/>
              </a:defRPr>
            </a:pPr>
            <a:r>
              <a:rPr b="1">
                <a:solidFill>
                  <a:srgbClr val="FBC901"/>
                </a:solidFill>
              </a:rPr>
              <a:t>Separator:</a:t>
            </a:r>
            <a:r>
              <a:t> </a:t>
            </a:r>
            <a:r>
              <a:rPr b="1"/>
              <a:t>An inert</a:t>
            </a:r>
            <a:r>
              <a:t> </a:t>
            </a:r>
            <a:r>
              <a:rPr b="1"/>
              <a:t>physical barrier</a:t>
            </a:r>
            <a:r>
              <a:t> between the electrodes of some cells. Added to </a:t>
            </a:r>
            <a:r>
              <a:rPr b="1"/>
              <a:t>inhibit</a:t>
            </a:r>
            <a:r>
              <a:t> </a:t>
            </a:r>
            <a:r>
              <a:rPr b="1"/>
              <a:t>electrical shorts and/or mixing of two electrolytes, while maintaining the flow of key 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Rectangle 3"/>
          <p:cNvSpPr txBox="1">
            <a:spLocks noGrp="1"/>
          </p:cNvSpPr>
          <p:nvPr>
            <p:ph type="body" idx="1"/>
          </p:nvPr>
        </p:nvSpPr>
        <p:spPr>
          <a:xfrm>
            <a:off x="152400" y="914400"/>
            <a:ext cx="8915400" cy="5754688"/>
          </a:xfrm>
          <a:prstGeom prst="rect">
            <a:avLst/>
          </a:prstGeom>
        </p:spPr>
        <p:txBody>
          <a:bodyPr/>
          <a:lstStyle/>
          <a:p>
            <a:pPr>
              <a:defRPr sz="1800">
                <a:latin typeface="+mn-lt"/>
                <a:ea typeface="+mn-ea"/>
                <a:cs typeface="+mn-cs"/>
                <a:sym typeface="Arial"/>
              </a:defRPr>
            </a:pPr>
            <a:r>
              <a:t>Need for porous disks or glass salt bridge "separators" is finally explained</a:t>
            </a:r>
          </a:p>
          <a:p>
            <a:pPr>
              <a:defRPr sz="1800">
                <a:latin typeface="+mn-lt"/>
                <a:ea typeface="+mn-ea"/>
                <a:cs typeface="+mn-cs"/>
                <a:sym typeface="Arial"/>
              </a:defRPr>
            </a:pPr>
            <a:endParaRPr/>
          </a:p>
          <a:p>
            <a:pPr>
              <a:defRPr sz="1800" b="1">
                <a:latin typeface="+mn-lt"/>
                <a:ea typeface="+mn-ea"/>
                <a:cs typeface="+mn-cs"/>
                <a:sym typeface="Arial"/>
              </a:defRPr>
            </a:pPr>
            <a:r>
              <a:t>Good News: </a:t>
            </a:r>
            <a:r>
              <a:rPr b="0"/>
              <a:t>Because things don't </a:t>
            </a:r>
            <a:r>
              <a:t>leave</a:t>
            </a:r>
            <a:r>
              <a:rPr b="0"/>
              <a:t> the cell, and reactions are </a:t>
            </a:r>
            <a:r>
              <a:t>reversible</a:t>
            </a:r>
          </a:p>
          <a:p>
            <a:pPr>
              <a:defRPr sz="1200">
                <a:latin typeface="+mn-lt"/>
                <a:ea typeface="+mn-ea"/>
                <a:cs typeface="+mn-cs"/>
                <a:sym typeface="Arial"/>
              </a:defRPr>
            </a:pPr>
            <a:endParaRPr/>
          </a:p>
          <a:p>
            <a:pPr>
              <a:defRPr sz="1800">
                <a:latin typeface="+mn-lt"/>
                <a:ea typeface="+mn-ea"/>
                <a:cs typeface="+mn-cs"/>
                <a:sym typeface="Arial"/>
              </a:defRPr>
            </a:pPr>
            <a:r>
              <a:t>	Recharging now seems possible (at least for this general class of battery) </a:t>
            </a:r>
          </a:p>
          <a:p>
            <a:pPr>
              <a:defRPr sz="1800">
                <a:latin typeface="+mn-lt"/>
                <a:ea typeface="+mn-ea"/>
                <a:cs typeface="+mn-cs"/>
                <a:sym typeface="Arial"/>
              </a:defRPr>
            </a:pPr>
            <a:endParaRPr/>
          </a:p>
          <a:p>
            <a:pPr>
              <a:defRPr sz="1800" b="1">
                <a:latin typeface="+mn-lt"/>
                <a:ea typeface="+mn-ea"/>
                <a:cs typeface="+mn-cs"/>
                <a:sym typeface="Arial"/>
              </a:defRPr>
            </a:pPr>
            <a:r>
              <a:t>Bad News: </a:t>
            </a:r>
            <a:r>
              <a:rPr b="0"/>
              <a:t>Energy Storage Capacity is limited by initial Cu</a:t>
            </a:r>
            <a:r>
              <a:rPr b="0" baseline="31999"/>
              <a:t>+</a:t>
            </a:r>
            <a:r>
              <a:rPr b="0"/>
              <a:t> ion concentration at right</a:t>
            </a:r>
          </a:p>
          <a:p>
            <a:pPr>
              <a:defRPr sz="1200" baseline="29000">
                <a:latin typeface="+mn-lt"/>
                <a:ea typeface="+mn-ea"/>
                <a:cs typeface="+mn-cs"/>
                <a:sym typeface="Arial"/>
              </a:defRPr>
            </a:pPr>
            <a:endParaRPr b="0"/>
          </a:p>
          <a:p>
            <a:pPr>
              <a:defRPr sz="1800" baseline="30000">
                <a:latin typeface="+mn-lt"/>
                <a:ea typeface="+mn-ea"/>
                <a:cs typeface="+mn-cs"/>
                <a:sym typeface="Arial"/>
              </a:defRPr>
            </a:pPr>
            <a:r>
              <a:t>	</a:t>
            </a:r>
            <a:r>
              <a:rPr baseline="0"/>
              <a:t>Which (as with Volta's H</a:t>
            </a:r>
            <a:r>
              <a:rPr baseline="31999"/>
              <a:t>+</a:t>
            </a:r>
            <a:r>
              <a:rPr baseline="0"/>
              <a:t> ions) can't be all that large</a:t>
            </a:r>
          </a:p>
          <a:p>
            <a:pPr>
              <a:defRPr sz="1800" baseline="30000">
                <a:latin typeface="+mn-lt"/>
                <a:ea typeface="+mn-ea"/>
                <a:cs typeface="+mn-cs"/>
                <a:sym typeface="Arial"/>
              </a:defRPr>
            </a:pPr>
            <a:endParaRPr baseline="0"/>
          </a:p>
          <a:p>
            <a:pPr>
              <a:defRPr sz="1800" b="1">
                <a:latin typeface="+mn-lt"/>
                <a:ea typeface="+mn-ea"/>
                <a:cs typeface="+mn-cs"/>
                <a:sym typeface="Arial"/>
              </a:defRPr>
            </a:pPr>
            <a:r>
              <a:t>FURTHER BAD NEWS: </a:t>
            </a:r>
            <a:r>
              <a:rPr b="0"/>
              <a:t>Zn</a:t>
            </a:r>
            <a:r>
              <a:rPr b="0" baseline="30000"/>
              <a:t>+2</a:t>
            </a:r>
            <a:r>
              <a:rPr b="0"/>
              <a:t> &amp; Cu</a:t>
            </a:r>
            <a:r>
              <a:rPr b="0" baseline="30000"/>
              <a:t>+2</a:t>
            </a:r>
            <a:r>
              <a:rPr b="0"/>
              <a:t> must </a:t>
            </a:r>
            <a:r>
              <a:t>eventually</a:t>
            </a:r>
            <a:r>
              <a:rPr b="0"/>
              <a:t> diffuse through the separator</a:t>
            </a:r>
          </a:p>
          <a:p>
            <a:pPr>
              <a:defRPr sz="1000">
                <a:latin typeface="+mn-lt"/>
                <a:ea typeface="+mn-ea"/>
                <a:cs typeface="+mn-cs"/>
                <a:sym typeface="Arial"/>
              </a:defRPr>
            </a:pPr>
            <a:endParaRPr b="0"/>
          </a:p>
          <a:p>
            <a:pPr>
              <a:defRPr sz="1800">
                <a:latin typeface="+mn-lt"/>
                <a:ea typeface="+mn-ea"/>
                <a:cs typeface="+mn-cs"/>
                <a:sym typeface="Arial"/>
              </a:defRPr>
            </a:pPr>
            <a:r>
              <a:t>	And, indeed, I found certain sources alluding to this</a:t>
            </a:r>
          </a:p>
          <a:p>
            <a:pPr>
              <a:defRPr sz="1000">
                <a:latin typeface="+mn-lt"/>
                <a:ea typeface="+mn-ea"/>
                <a:cs typeface="+mn-cs"/>
                <a:sym typeface="Arial"/>
              </a:defRPr>
            </a:pPr>
            <a:endParaRPr/>
          </a:p>
          <a:p>
            <a:pPr>
              <a:defRPr sz="1800">
                <a:latin typeface="+mn-lt"/>
                <a:ea typeface="+mn-ea"/>
                <a:cs typeface="+mn-cs"/>
                <a:sym typeface="Arial"/>
              </a:defRPr>
            </a:pPr>
            <a:r>
              <a:t>	That would occur, I'd guess, within days, weeks or (at most months)</a:t>
            </a:r>
          </a:p>
          <a:p>
            <a:pPr>
              <a:defRPr sz="1100">
                <a:latin typeface="+mn-lt"/>
                <a:ea typeface="+mn-ea"/>
                <a:cs typeface="+mn-cs"/>
                <a:sym typeface="Arial"/>
              </a:defRPr>
            </a:pPr>
            <a:endParaRPr/>
          </a:p>
          <a:p>
            <a:pPr algn="ctr">
              <a:defRPr sz="1800">
                <a:solidFill>
                  <a:srgbClr val="FFCC00"/>
                </a:solidFill>
                <a:latin typeface="+mn-lt"/>
                <a:ea typeface="+mn-ea"/>
                <a:cs typeface="+mn-cs"/>
                <a:sym typeface="Arial"/>
              </a:defRPr>
            </a:pPr>
            <a:r>
              <a:t>Suggesting such batteries would </a:t>
            </a:r>
            <a:r>
              <a:rPr b="1"/>
              <a:t>die</a:t>
            </a:r>
            <a:r>
              <a:t> in days, weeks or months</a:t>
            </a:r>
          </a:p>
          <a:p>
            <a:pPr algn="ctr">
              <a:defRPr sz="1000">
                <a:solidFill>
                  <a:srgbClr val="FFCC00"/>
                </a:solidFill>
                <a:latin typeface="+mn-lt"/>
                <a:ea typeface="+mn-ea"/>
                <a:cs typeface="+mn-cs"/>
                <a:sym typeface="Arial"/>
              </a:defRPr>
            </a:pPr>
            <a:endParaRPr/>
          </a:p>
          <a:p>
            <a:pPr algn="ctr">
              <a:defRPr sz="1800">
                <a:latin typeface="+mn-lt"/>
                <a:ea typeface="+mn-ea"/>
                <a:cs typeface="+mn-cs"/>
                <a:sym typeface="Arial"/>
              </a:defRPr>
            </a:pPr>
            <a:r>
              <a:t>(Which means that long life batteries </a:t>
            </a:r>
            <a:r>
              <a:rPr b="1"/>
              <a:t>must</a:t>
            </a:r>
            <a:r>
              <a:t> be made very differently!)</a:t>
            </a:r>
          </a:p>
        </p:txBody>
      </p:sp>
      <p:sp>
        <p:nvSpPr>
          <p:cNvPr id="830" name="Rectangle 2"/>
          <p:cNvSpPr txBox="1">
            <a:spLocks noGrp="1"/>
          </p:cNvSpPr>
          <p:nvPr>
            <p:ph type="title"/>
          </p:nvPr>
        </p:nvSpPr>
        <p:spPr>
          <a:xfrm>
            <a:off x="304800" y="114300"/>
            <a:ext cx="8534400" cy="546274"/>
          </a:xfrm>
          <a:prstGeom prst="rect">
            <a:avLst/>
          </a:prstGeom>
        </p:spPr>
        <p:txBody>
          <a:bodyPr/>
          <a:lstStyle>
            <a:lvl1pPr defTabSz="886968">
              <a:defRPr sz="2037" i="1">
                <a:effectLst>
                  <a:outerShdw blurRad="36957" dist="36957" dir="2700000" rotWithShape="0">
                    <a:srgbClr val="000000"/>
                  </a:outerShdw>
                </a:effectLst>
                <a:latin typeface="+mn-lt"/>
                <a:ea typeface="+mn-ea"/>
                <a:cs typeface="+mn-cs"/>
                <a:sym typeface="Arial"/>
              </a:defRPr>
            </a:lvl1pPr>
          </a:lstStyle>
          <a:p>
            <a:r>
              <a:t>Critique of this Daniell battery from a modern energy storage perspective: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Rectangle 2"/>
          <p:cNvSpPr txBox="1">
            <a:spLocks noGrp="1"/>
          </p:cNvSpPr>
          <p:nvPr>
            <p:ph type="title"/>
          </p:nvPr>
        </p:nvSpPr>
        <p:spPr>
          <a:xfrm>
            <a:off x="193278" y="1970168"/>
            <a:ext cx="8757444" cy="675218"/>
          </a:xfrm>
          <a:prstGeom prst="rect">
            <a:avLst/>
          </a:prstGeom>
        </p:spPr>
        <p:txBody>
          <a:bodyPr/>
          <a:lstStyle>
            <a:lvl1pPr>
              <a:defRPr sz="2200" b="1">
                <a:solidFill>
                  <a:srgbClr val="FBC901"/>
                </a:solidFill>
              </a:defRPr>
            </a:lvl1pPr>
          </a:lstStyle>
          <a:p>
            <a:r>
              <a:t>Battery Science</a:t>
            </a:r>
          </a:p>
        </p:txBody>
      </p:sp>
      <p:sp>
        <p:nvSpPr>
          <p:cNvPr id="833"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Rectangle 2"/>
          <p:cNvSpPr txBox="1">
            <a:spLocks noGrp="1"/>
          </p:cNvSpPr>
          <p:nvPr>
            <p:ph type="title"/>
          </p:nvPr>
        </p:nvSpPr>
        <p:spPr>
          <a:xfrm>
            <a:off x="190500" y="-12701"/>
            <a:ext cx="8758139" cy="675219"/>
          </a:xfrm>
          <a:prstGeom prst="rect">
            <a:avLst/>
          </a:prstGeom>
        </p:spPr>
        <p:txBody>
          <a:bodyPr/>
          <a:lstStyle>
            <a:lvl1pPr>
              <a:defRPr sz="2200"/>
            </a:lvl1pPr>
          </a:lstStyle>
          <a:p>
            <a:r>
              <a:t>Textbook examples are thus low capacity, impractical, short-lived . . .</a:t>
            </a:r>
          </a:p>
        </p:txBody>
      </p:sp>
      <p:sp>
        <p:nvSpPr>
          <p:cNvPr id="836" name="Rectangle 3"/>
          <p:cNvSpPr txBox="1">
            <a:spLocks noGrp="1"/>
          </p:cNvSpPr>
          <p:nvPr>
            <p:ph type="body" idx="1"/>
          </p:nvPr>
        </p:nvSpPr>
        <p:spPr>
          <a:xfrm>
            <a:off x="304800" y="795306"/>
            <a:ext cx="8534400" cy="5996903"/>
          </a:xfrm>
          <a:prstGeom prst="rect">
            <a:avLst/>
          </a:prstGeom>
        </p:spPr>
        <p:txBody>
          <a:bodyPr/>
          <a:lstStyle/>
          <a:p>
            <a:pPr>
              <a:tabLst/>
            </a:pPr>
            <a:r>
              <a:t>Further, those historical examples leave so many things poorly explained</a:t>
            </a:r>
          </a:p>
          <a:p>
            <a:pPr>
              <a:tabLst/>
              <a:defRPr sz="700"/>
            </a:pPr>
            <a:endParaRPr/>
          </a:p>
          <a:p>
            <a:pPr marL="0" lvl="1" indent="640896">
              <a:buSzTx/>
              <a:buNone/>
              <a:tabLst/>
            </a:pPr>
            <a:r>
              <a:t>Such as the very different paths taken by ions and electrons</a:t>
            </a:r>
          </a:p>
          <a:p>
            <a:pPr marL="0" lvl="1" indent="640896">
              <a:buSzTx/>
              <a:buNone/>
              <a:tabLst/>
              <a:defRPr sz="700"/>
            </a:pPr>
            <a:endParaRPr/>
          </a:p>
          <a:p>
            <a:pPr marL="0" lvl="1" indent="640896">
              <a:buSzTx/>
              <a:buNone/>
              <a:tabLst/>
            </a:pPr>
            <a:r>
              <a:t>Such as criteria for choosing electrodes, electrolytes, separators . . .</a:t>
            </a:r>
          </a:p>
          <a:p>
            <a:pPr marL="0" lvl="1" indent="640896">
              <a:buSzTx/>
              <a:buNone/>
              <a:tabLst/>
              <a:defRPr sz="900"/>
            </a:pPr>
            <a:endParaRPr/>
          </a:p>
          <a:p>
            <a:pPr>
              <a:tabLst/>
              <a:defRPr b="1"/>
            </a:pPr>
            <a:r>
              <a:t>To understand Today's battery R&amp;D we need a much more complete</a:t>
            </a:r>
          </a:p>
          <a:p>
            <a:pPr>
              <a:tabLst/>
              <a:defRPr sz="700" b="1"/>
            </a:pPr>
            <a:endParaRPr/>
          </a:p>
          <a:p>
            <a:pPr marL="0" lvl="1" indent="640896">
              <a:buSzTx/>
              <a:buNone/>
              <a:tabLst/>
              <a:defRPr b="1"/>
            </a:pPr>
            <a:r>
              <a:t>and intuitive understanding of what is going on deep within them</a:t>
            </a:r>
          </a:p>
          <a:p>
            <a:pPr marL="0" lvl="1" indent="640896">
              <a:buSzTx/>
              <a:buNone/>
              <a:tabLst/>
              <a:defRPr sz="900"/>
            </a:pPr>
            <a:endParaRPr/>
          </a:p>
          <a:p>
            <a:pPr>
              <a:tabLst/>
            </a:pPr>
            <a:r>
              <a:t>Indeed, as someone trained in Applied Physics, who then spent a </a:t>
            </a:r>
          </a:p>
          <a:p>
            <a:pPr marL="0" lvl="1" indent="640896">
              <a:buSzTx/>
              <a:buNone/>
              <a:tabLst/>
              <a:defRPr sz="700"/>
            </a:pPr>
            <a:endParaRPr/>
          </a:p>
          <a:p>
            <a:pPr marL="0" lvl="1" indent="640896">
              <a:buSzTx/>
              <a:buNone/>
              <a:tabLst/>
            </a:pPr>
            <a:r>
              <a:t>career trying to create entirely new / unnatural atomic arrangements</a:t>
            </a:r>
          </a:p>
          <a:p>
            <a:pPr marL="0" lvl="2" indent="1085850">
              <a:buSzTx/>
              <a:buNone/>
              <a:tabLst/>
              <a:defRPr sz="700"/>
            </a:pPr>
            <a:endParaRPr/>
          </a:p>
          <a:p>
            <a:pPr marL="0" lvl="1" indent="640896">
              <a:buSzTx/>
              <a:buNone/>
              <a:tabLst/>
              <a:defRPr b="1"/>
            </a:pPr>
            <a:r>
              <a:t>	</a:t>
            </a:r>
            <a:r>
              <a:rPr b="0"/>
              <a:t>I want to know what is going on right down at their </a:t>
            </a:r>
            <a:r>
              <a:t>atomic scale</a:t>
            </a:r>
          </a:p>
          <a:p>
            <a:pPr marL="0" lvl="3" indent="1577339">
              <a:buSzTx/>
              <a:buNone/>
              <a:tabLst/>
              <a:defRPr sz="1100"/>
            </a:pPr>
            <a:endParaRPr/>
          </a:p>
          <a:p>
            <a:pPr>
              <a:tabLst/>
            </a:pPr>
            <a:r>
              <a:t>Which could provide deep answers to questions such as:  </a:t>
            </a:r>
          </a:p>
          <a:p>
            <a:pPr>
              <a:tabLst/>
              <a:defRPr sz="700"/>
            </a:pPr>
            <a:endParaRPr/>
          </a:p>
          <a:p>
            <a:pPr marL="0" lvl="1" indent="640896">
              <a:buSzTx/>
              <a:buNone/>
              <a:tabLst/>
              <a:defRPr>
                <a:solidFill>
                  <a:srgbClr val="FBC901"/>
                </a:solidFill>
              </a:defRPr>
            </a:pPr>
            <a:r>
              <a:t>Why do metals fall apart in water as ions and not neutral atoms?</a:t>
            </a:r>
          </a:p>
          <a:p>
            <a:pPr marL="0" lvl="1" indent="640896">
              <a:buSzTx/>
              <a:buNone/>
              <a:tabLst/>
              <a:defRPr sz="700">
                <a:solidFill>
                  <a:srgbClr val="FBC901"/>
                </a:solidFill>
              </a:defRPr>
            </a:pPr>
            <a:endParaRPr/>
          </a:p>
          <a:p>
            <a:pPr marL="0" lvl="1" indent="640896">
              <a:buSzTx/>
              <a:buNone/>
              <a:tabLst/>
              <a:defRPr>
                <a:solidFill>
                  <a:srgbClr val="FBC901"/>
                </a:solidFill>
              </a:defRPr>
            </a:pPr>
            <a:r>
              <a:t>Why don't their liberated electrons also disperse into water? </a:t>
            </a:r>
          </a:p>
          <a:p>
            <a:pPr marL="0" lvl="1" indent="640896">
              <a:buSzTx/>
              <a:buNone/>
              <a:tabLst/>
              <a:defRPr sz="700">
                <a:solidFill>
                  <a:srgbClr val="FBC901"/>
                </a:solidFill>
              </a:defRPr>
            </a:pPr>
            <a:endParaRPr/>
          </a:p>
          <a:p>
            <a:pPr marL="0" lvl="1" indent="640896">
              <a:buSzTx/>
              <a:buNone/>
              <a:tabLst/>
              <a:defRPr>
                <a:solidFill>
                  <a:srgbClr val="FBC901"/>
                </a:solidFill>
              </a:defRPr>
            </a:pPr>
            <a:r>
              <a:t>Why do different metals have different tendencies to fall apart as 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Rectangle 5"/>
          <p:cNvSpPr txBox="1"/>
          <p:nvPr/>
        </p:nvSpPr>
        <p:spPr>
          <a:xfrm>
            <a:off x="304800" y="65461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Lists and links to:   1) </a:t>
            </a:r>
            <a:r>
              <a:rPr u="sng">
                <a:solidFill>
                  <a:srgbClr val="00CCFF"/>
                </a:solidFill>
                <a:uFill>
                  <a:solidFill>
                    <a:srgbClr val="00CCFF"/>
                  </a:solidFill>
                </a:uFill>
                <a:hlinkClick r:id="rId2"/>
              </a:rPr>
              <a:t>My Publications</a:t>
            </a:r>
            <a:r>
              <a:t>    2)  </a:t>
            </a:r>
            <a:r>
              <a:rPr u="sng">
                <a:solidFill>
                  <a:srgbClr val="00CCFF"/>
                </a:solidFill>
                <a:uFill>
                  <a:solidFill>
                    <a:srgbClr val="00CCFF"/>
                  </a:solidFill>
                </a:uFill>
                <a:hlinkClick r:id="rId3"/>
              </a:rPr>
              <a:t>My Patents</a:t>
            </a:r>
          </a:p>
        </p:txBody>
      </p:sp>
      <p:sp>
        <p:nvSpPr>
          <p:cNvPr id="839" name="Rectangle 2"/>
          <p:cNvSpPr txBox="1">
            <a:spLocks noGrp="1"/>
          </p:cNvSpPr>
          <p:nvPr>
            <p:ph type="title"/>
          </p:nvPr>
        </p:nvSpPr>
        <p:spPr>
          <a:xfrm>
            <a:off x="304800" y="101599"/>
            <a:ext cx="8534400" cy="468819"/>
          </a:xfrm>
          <a:prstGeom prst="rect">
            <a:avLst/>
          </a:prstGeom>
        </p:spPr>
        <p:txBody>
          <a:bodyPr/>
          <a:lstStyle>
            <a:lvl1pPr>
              <a:defRPr sz="2200"/>
            </a:lvl1pPr>
          </a:lstStyle>
          <a:p>
            <a:r>
              <a:t>Those questions reflect my Physics background </a:t>
            </a:r>
          </a:p>
        </p:txBody>
      </p:sp>
      <p:sp>
        <p:nvSpPr>
          <p:cNvPr id="840" name="Rectangle 3"/>
          <p:cNvSpPr txBox="1">
            <a:spLocks noGrp="1"/>
          </p:cNvSpPr>
          <p:nvPr>
            <p:ph type="body" idx="1"/>
          </p:nvPr>
        </p:nvSpPr>
        <p:spPr>
          <a:xfrm>
            <a:off x="177800" y="782606"/>
            <a:ext cx="8992644" cy="5525927"/>
          </a:xfrm>
          <a:prstGeom prst="rect">
            <a:avLst/>
          </a:prstGeom>
        </p:spPr>
        <p:txBody>
          <a:bodyPr/>
          <a:lstStyle/>
          <a:p>
            <a:pPr defTabSz="868680">
              <a:tabLst/>
              <a:defRPr sz="1710">
                <a:effectLst>
                  <a:outerShdw blurRad="36195" dist="36195" dir="2700000" rotWithShape="0">
                    <a:srgbClr val="000000"/>
                  </a:outerShdw>
                </a:effectLst>
              </a:defRPr>
            </a:pPr>
            <a:r>
              <a:t>Physicists are obsessed with WHY something happens</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Believing that understanding WHY reveals the fundamental laws of Nature</a:t>
            </a:r>
          </a:p>
          <a:p>
            <a:pPr marL="0" lvl="1" indent="608851" defTabSz="868680">
              <a:buSzTx/>
              <a:buNone/>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But WHY is easier to figure out for less complex phenomenon (e.g., single atoms)</a:t>
            </a:r>
          </a:p>
          <a:p>
            <a:pPr marL="0" lvl="2" indent="1031557" defTabSz="868680">
              <a:buSzTx/>
              <a:buNone/>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Leading Physicists to often just ignore more complex phenomenon</a:t>
            </a:r>
          </a:p>
          <a:p>
            <a:pPr marL="0" lvl="3" indent="1498472" defTabSz="868680">
              <a:buSzTx/>
              <a:buNone/>
              <a:tabLst/>
              <a:defRPr sz="104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Chemists are instead obsessed with HOW to get something working</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With "something" (moles &amp; moles of molecules) being HUGELY complex</a:t>
            </a:r>
          </a:p>
          <a:p>
            <a:pPr marL="0" lvl="1" indent="608851" defTabSz="868680">
              <a:buSzTx/>
              <a:buNone/>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This drives Chemists towards use of empirical (i.e., observation based) rules</a:t>
            </a:r>
          </a:p>
          <a:p>
            <a:pPr marL="0" lvl="1" indent="608851" defTabSz="868680">
              <a:buSzTx/>
              <a:buNone/>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Which have facilitated Chemists' great success in exploiting those complex systems</a:t>
            </a:r>
          </a:p>
          <a:p>
            <a:pPr marL="0" lvl="1" indent="608851" defTabSz="868680">
              <a:buSzTx/>
              <a:buNone/>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Even when (according to physicists) understanding of WHY may still be fuzzy</a:t>
            </a:r>
          </a:p>
          <a:p>
            <a:pPr marL="0" lvl="1" indent="608851" defTabSz="868680">
              <a:buSzTx/>
              <a:buNone/>
              <a:tabLst/>
              <a:defRPr sz="104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As an APPLIED Physicist, I will now try to find a middle ground by providing explanations </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likely offensive to academics &amp; purists in both camps ( </a:t>
            </a:r>
            <a:r>
              <a:rPr i="1"/>
              <a:t>. . . the story of my career </a:t>
            </a:r>
            <a:r>
              <a:rPr i="1" baseline="31999"/>
              <a:t>1, 2</a:t>
            </a:r>
            <a:r>
              <a:t>)</a:t>
            </a:r>
          </a:p>
          <a:p>
            <a:pPr marL="0" lvl="1" indent="608851" defTabSz="868680">
              <a:buSzTx/>
              <a:buNone/>
              <a:tabLst/>
              <a:defRPr sz="1235">
                <a:effectLst>
                  <a:outerShdw blurRad="36195" dist="36195" dir="2700000" rotWithShape="0">
                    <a:srgbClr val="000000"/>
                  </a:outerShdw>
                </a:effectLst>
              </a:defRPr>
            </a:pPr>
            <a:endParaRPr/>
          </a:p>
          <a:p>
            <a:pPr algn="ctr" defTabSz="868680">
              <a:tabLst/>
              <a:defRPr sz="1710" b="1" i="1">
                <a:effectLst>
                  <a:outerShdw blurRad="36195" dist="36195" dir="2700000" rotWithShape="0">
                    <a:srgbClr val="000000"/>
                  </a:outerShdw>
                </a:effectLst>
              </a:defRPr>
            </a:pPr>
            <a:r>
              <a:t>ONWARD!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Rectangle 5"/>
          <p:cNvSpPr txBox="1"/>
          <p:nvPr/>
        </p:nvSpPr>
        <p:spPr>
          <a:xfrm>
            <a:off x="1954113" y="5757304"/>
            <a:ext cx="1202906" cy="387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2100">
                <a:solidFill>
                  <a:srgbClr val="FFFFFF"/>
                </a:solidFill>
                <a:effectLst>
                  <a:outerShdw blurRad="38100" dist="38100" dir="2700000" rotWithShape="0">
                    <a:srgbClr val="000000"/>
                  </a:outerShdw>
                </a:effectLst>
                <a:latin typeface="+mn-lt"/>
                <a:ea typeface="+mn-ea"/>
                <a:cs typeface="+mn-cs"/>
                <a:sym typeface="Arial"/>
              </a:defRPr>
            </a:pPr>
            <a:r>
              <a:t>H</a:t>
            </a:r>
            <a:r>
              <a:rPr baseline="-5999"/>
              <a:t>2</a:t>
            </a:r>
            <a:r>
              <a:t>O</a:t>
            </a:r>
          </a:p>
        </p:txBody>
      </p:sp>
      <p:sp>
        <p:nvSpPr>
          <p:cNvPr id="843" name="Rectangle 2"/>
          <p:cNvSpPr txBox="1">
            <a:spLocks noGrp="1"/>
          </p:cNvSpPr>
          <p:nvPr>
            <p:ph type="title"/>
          </p:nvPr>
        </p:nvSpPr>
        <p:spPr>
          <a:xfrm>
            <a:off x="304800" y="-1"/>
            <a:ext cx="8534400" cy="675219"/>
          </a:xfrm>
          <a:prstGeom prst="rect">
            <a:avLst/>
          </a:prstGeom>
        </p:spPr>
        <p:txBody>
          <a:bodyPr/>
          <a:lstStyle>
            <a:lvl1pPr>
              <a:defRPr sz="2200"/>
            </a:lvl1pPr>
          </a:lstStyle>
          <a:p>
            <a:r>
              <a:t>My explanations revolve around water's exceptional properties</a:t>
            </a:r>
          </a:p>
        </p:txBody>
      </p:sp>
      <p:sp>
        <p:nvSpPr>
          <p:cNvPr id="844" name="Rectangle 3"/>
          <p:cNvSpPr txBox="1">
            <a:spLocks noGrp="1"/>
          </p:cNvSpPr>
          <p:nvPr>
            <p:ph type="body" idx="1"/>
          </p:nvPr>
        </p:nvSpPr>
        <p:spPr>
          <a:xfrm>
            <a:off x="152400" y="744506"/>
            <a:ext cx="9019706" cy="4821272"/>
          </a:xfrm>
          <a:prstGeom prst="rect">
            <a:avLst/>
          </a:prstGeom>
        </p:spPr>
        <p:txBody>
          <a:bodyPr/>
          <a:lstStyle/>
          <a:p>
            <a:pPr defTabSz="868680">
              <a:tabLst/>
              <a:defRPr sz="1710">
                <a:effectLst>
                  <a:outerShdw blurRad="36195" dist="36195" dir="2700000" rotWithShape="0">
                    <a:srgbClr val="000000"/>
                  </a:outerShdw>
                </a:effectLst>
              </a:defRPr>
            </a:pPr>
            <a:r>
              <a:t>Chemist's refer to water as </a:t>
            </a:r>
            <a:r>
              <a:rPr b="1">
                <a:solidFill>
                  <a:srgbClr val="FBC901"/>
                </a:solidFill>
              </a:rPr>
              <a:t>The Universal Solvent</a:t>
            </a:r>
          </a:p>
          <a:p>
            <a:pPr defTabSz="868680">
              <a:tabLst/>
              <a:defRPr sz="665">
                <a:effectLst>
                  <a:outerShdw blurRad="36195" dist="36195" dir="2700000" rotWithShape="0">
                    <a:srgbClr val="000000"/>
                  </a:outerShdw>
                </a:effectLst>
              </a:defRPr>
            </a:pPr>
            <a:endParaRPr b="1">
              <a:solidFill>
                <a:srgbClr val="FBC901"/>
              </a:solidFill>
            </a:endParaRPr>
          </a:p>
          <a:p>
            <a:pPr marL="0" lvl="1" indent="608851" defTabSz="868680">
              <a:buSzTx/>
              <a:buNone/>
              <a:tabLst/>
              <a:defRPr sz="1710">
                <a:effectLst>
                  <a:outerShdw blurRad="36195" dist="36195" dir="2700000" rotWithShape="0">
                    <a:srgbClr val="000000"/>
                  </a:outerShdw>
                </a:effectLst>
              </a:defRPr>
            </a:pPr>
            <a:r>
              <a:t>Which exaggerates its abilities . . . but not by much</a:t>
            </a:r>
          </a:p>
          <a:p>
            <a:pPr defTabSz="868680">
              <a:tabLst/>
              <a:defRPr sz="104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Water is also known for its "surface tension," manifestations of which include:</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high viscosity and a tendency to cling to both itself and to other things</a:t>
            </a:r>
          </a:p>
          <a:p>
            <a:pPr marL="0" lvl="1" indent="608851" defTabSz="868680">
              <a:buSzTx/>
              <a:buNone/>
              <a:tabLst/>
              <a:defRPr sz="104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It is also known for the fact that, unlike most liquids, its expands upon freezing</a:t>
            </a:r>
          </a:p>
          <a:p>
            <a:pPr defTabSz="868680">
              <a:tabLst/>
              <a:defRPr sz="104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Which all stem from H</a:t>
            </a:r>
            <a:r>
              <a:rPr baseline="-5999"/>
              <a:t>2</a:t>
            </a:r>
            <a:r>
              <a:t>O's small size plus strong charge imbalances (i.e., </a:t>
            </a:r>
            <a:r>
              <a:rPr b="1">
                <a:solidFill>
                  <a:srgbClr val="FBC901"/>
                </a:solidFill>
              </a:rPr>
              <a:t>polarization</a:t>
            </a:r>
            <a:r>
              <a:t>)</a:t>
            </a:r>
          </a:p>
          <a:p>
            <a:pPr defTabSz="868680">
              <a:tabLst/>
              <a:defRPr sz="760">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High &amp; left in the periodic table, H holds on to electrons very weakly</a:t>
            </a:r>
          </a:p>
          <a:p>
            <a:pPr marL="0" lvl="1" indent="608851" defTabSz="868680">
              <a:buSzTx/>
              <a:buNone/>
              <a:tabLst/>
              <a:defRPr sz="760">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High &amp; right in the periodic table, O holds on to electrons very strongly</a:t>
            </a:r>
          </a:p>
          <a:p>
            <a:pPr marL="0" lvl="1" indent="608851" defTabSz="868680">
              <a:buSzTx/>
              <a:buNone/>
              <a:tabLst/>
              <a:defRPr sz="104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In Chemistry speak, they're exceptionally </a:t>
            </a:r>
            <a:r>
              <a:rPr b="1"/>
              <a:t>electropositive</a:t>
            </a:r>
            <a:r>
              <a:t> &amp; </a:t>
            </a:r>
            <a:r>
              <a:rPr b="1"/>
              <a:t>electronegative</a:t>
            </a:r>
            <a:r>
              <a:t>, respectively</a:t>
            </a:r>
            <a:endParaRPr b="1"/>
          </a:p>
          <a:p>
            <a:pPr defTabSz="868680">
              <a:tabLst/>
              <a:defRPr sz="1045">
                <a:effectLst>
                  <a:outerShdw blurRad="36195" dist="36195" dir="2700000" rotWithShape="0">
                    <a:srgbClr val="000000"/>
                  </a:outerShdw>
                </a:effectLst>
              </a:defRPr>
            </a:pPr>
            <a:endParaRPr b="1"/>
          </a:p>
          <a:p>
            <a:pPr defTabSz="868680">
              <a:tabLst/>
              <a:defRPr sz="1710">
                <a:effectLst>
                  <a:outerShdw blurRad="36195" dist="36195" dir="2700000" rotWithShape="0">
                    <a:srgbClr val="000000"/>
                  </a:outerShdw>
                </a:effectLst>
              </a:defRPr>
            </a:pPr>
            <a:r>
              <a:t>As a result, electrons in water's bonds are pulled strongly toward the central O atom</a:t>
            </a:r>
            <a:r>
              <a:rPr b="1"/>
              <a:t>:</a:t>
            </a:r>
          </a:p>
        </p:txBody>
      </p:sp>
      <p:sp>
        <p:nvSpPr>
          <p:cNvPr id="845"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846" name="Rectangle 5"/>
          <p:cNvSpPr txBox="1"/>
          <p:nvPr/>
        </p:nvSpPr>
        <p:spPr>
          <a:xfrm>
            <a:off x="3030701" y="5756889"/>
            <a:ext cx="590560"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2000">
                <a:solidFill>
                  <a:srgbClr val="FFFFFF"/>
                </a:solidFill>
                <a:effectLst>
                  <a:outerShdw blurRad="38100" dist="38100" dir="2700000" rotWithShape="0">
                    <a:srgbClr val="000000"/>
                  </a:outerShdw>
                </a:effectLst>
                <a:latin typeface="+mn-lt"/>
                <a:ea typeface="+mn-ea"/>
                <a:cs typeface="+mn-cs"/>
                <a:sym typeface="Arial"/>
              </a:defRPr>
            </a:lvl1pPr>
          </a:lstStyle>
          <a:p>
            <a:r>
              <a:t>=&gt;</a:t>
            </a:r>
          </a:p>
        </p:txBody>
      </p:sp>
      <p:pic>
        <p:nvPicPr>
          <p:cNvPr id="847" name="Image" descr="Image"/>
          <p:cNvPicPr>
            <a:picLocks noChangeAspect="1"/>
          </p:cNvPicPr>
          <p:nvPr/>
        </p:nvPicPr>
        <p:blipFill>
          <a:blip r:embed="rId2"/>
          <a:stretch>
            <a:fillRect/>
          </a:stretch>
        </p:blipFill>
        <p:spPr>
          <a:xfrm>
            <a:off x="3630062" y="5558054"/>
            <a:ext cx="1014247" cy="760685"/>
          </a:xfrm>
          <a:prstGeom prst="rect">
            <a:avLst/>
          </a:prstGeom>
          <a:ln w="12700">
            <a:miter lim="400000"/>
          </a:ln>
        </p:spPr>
      </p:pic>
      <p:grpSp>
        <p:nvGrpSpPr>
          <p:cNvPr id="856" name="Group 120"/>
          <p:cNvGrpSpPr/>
          <p:nvPr/>
        </p:nvGrpSpPr>
        <p:grpSpPr>
          <a:xfrm>
            <a:off x="5510049" y="5711483"/>
            <a:ext cx="578336" cy="466042"/>
            <a:chOff x="0" y="0"/>
            <a:chExt cx="578334" cy="466041"/>
          </a:xfrm>
        </p:grpSpPr>
        <p:sp>
          <p:nvSpPr>
            <p:cNvPr id="848" name="Oval 97"/>
            <p:cNvSpPr/>
            <p:nvPr/>
          </p:nvSpPr>
          <p:spPr>
            <a:xfrm rot="7159">
              <a:off x="241" y="250"/>
              <a:ext cx="240773" cy="232571"/>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49" name="Line 98"/>
            <p:cNvSpPr/>
            <p:nvPr/>
          </p:nvSpPr>
          <p:spPr>
            <a:xfrm>
              <a:off x="48166" y="112462"/>
              <a:ext cx="144463" cy="30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50" name="Line 99"/>
            <p:cNvSpPr/>
            <p:nvPr/>
          </p:nvSpPr>
          <p:spPr>
            <a:xfrm flipH="1">
              <a:off x="120435" y="47003"/>
              <a:ext cx="292" cy="13954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51" name="Oval 100"/>
            <p:cNvSpPr/>
            <p:nvPr/>
          </p:nvSpPr>
          <p:spPr>
            <a:xfrm rot="7159">
              <a:off x="337320" y="952"/>
              <a:ext cx="240773" cy="232571"/>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52" name="Line 101"/>
            <p:cNvSpPr/>
            <p:nvPr/>
          </p:nvSpPr>
          <p:spPr>
            <a:xfrm>
              <a:off x="385245" y="113164"/>
              <a:ext cx="144463" cy="30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53" name="Line 102"/>
            <p:cNvSpPr/>
            <p:nvPr/>
          </p:nvSpPr>
          <p:spPr>
            <a:xfrm flipH="1">
              <a:off x="457514" y="47705"/>
              <a:ext cx="292" cy="13954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54" name="Oval 103"/>
            <p:cNvSpPr/>
            <p:nvPr/>
          </p:nvSpPr>
          <p:spPr>
            <a:xfrm rot="7159">
              <a:off x="144267" y="186656"/>
              <a:ext cx="288929" cy="27908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55" name="Line 104"/>
            <p:cNvSpPr/>
            <p:nvPr/>
          </p:nvSpPr>
          <p:spPr>
            <a:xfrm>
              <a:off x="200447" y="326015"/>
              <a:ext cx="173556" cy="1331"/>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sp>
        <p:nvSpPr>
          <p:cNvPr id="857" name="Rectangle 5"/>
          <p:cNvSpPr txBox="1"/>
          <p:nvPr/>
        </p:nvSpPr>
        <p:spPr>
          <a:xfrm>
            <a:off x="4745201" y="5756889"/>
            <a:ext cx="590560" cy="375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2000">
                <a:solidFill>
                  <a:srgbClr val="FFFFFF"/>
                </a:solidFill>
                <a:effectLst>
                  <a:outerShdw blurRad="38100" dist="38100" dir="2700000" rotWithShape="0">
                    <a:srgbClr val="000000"/>
                  </a:outerShdw>
                </a:effectLst>
                <a:latin typeface="+mn-lt"/>
                <a:ea typeface="+mn-ea"/>
                <a:cs typeface="+mn-cs"/>
                <a:sym typeface="Arial"/>
              </a:defRPr>
            </a:lvl1pPr>
          </a:lstStyle>
          <a:p>
            <a:r>
              <a:t>=&gt;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Rectangle 2"/>
          <p:cNvSpPr txBox="1">
            <a:spLocks noGrp="1"/>
          </p:cNvSpPr>
          <p:nvPr>
            <p:ph type="title"/>
          </p:nvPr>
        </p:nvSpPr>
        <p:spPr>
          <a:xfrm>
            <a:off x="101672" y="25399"/>
            <a:ext cx="8940656" cy="602941"/>
          </a:xfrm>
          <a:prstGeom prst="rect">
            <a:avLst/>
          </a:prstGeom>
        </p:spPr>
        <p:txBody>
          <a:bodyPr/>
          <a:lstStyle/>
          <a:p>
            <a:pPr>
              <a:defRPr sz="2100"/>
            </a:pPr>
            <a:r>
              <a:t>H</a:t>
            </a:r>
            <a:r>
              <a:rPr baseline="31999"/>
              <a:t>+ </a:t>
            </a:r>
            <a:r>
              <a:t>'s on one molecule are then attracted to O</a:t>
            </a:r>
            <a:r>
              <a:rPr baseline="31999"/>
              <a:t>= </a:t>
            </a:r>
            <a:r>
              <a:t>'s on adjacent molecules</a:t>
            </a:r>
          </a:p>
        </p:txBody>
      </p:sp>
      <p:sp>
        <p:nvSpPr>
          <p:cNvPr id="860" name="Rectangle 3"/>
          <p:cNvSpPr txBox="1">
            <a:spLocks noGrp="1"/>
          </p:cNvSpPr>
          <p:nvPr>
            <p:ph type="body" sz="quarter" idx="1"/>
          </p:nvPr>
        </p:nvSpPr>
        <p:spPr>
          <a:xfrm>
            <a:off x="304800" y="808006"/>
            <a:ext cx="8534400" cy="417786"/>
          </a:xfrm>
          <a:prstGeom prst="rect">
            <a:avLst/>
          </a:prstGeom>
        </p:spPr>
        <p:txBody>
          <a:bodyPr/>
          <a:lstStyle/>
          <a:p>
            <a:pPr>
              <a:tabLst/>
            </a:pPr>
            <a:r>
              <a:t>When ALL H</a:t>
            </a:r>
            <a:r>
              <a:rPr baseline="31999"/>
              <a:t>+</a:t>
            </a:r>
            <a:r>
              <a:t>'s lie adjacent to O</a:t>
            </a:r>
            <a:r>
              <a:rPr baseline="31999"/>
              <a:t>=</a:t>
            </a:r>
            <a:r>
              <a:t> 's, in 2D this produces:</a:t>
            </a:r>
          </a:p>
        </p:txBody>
      </p:sp>
      <p:grpSp>
        <p:nvGrpSpPr>
          <p:cNvPr id="978" name="Group 873"/>
          <p:cNvGrpSpPr/>
          <p:nvPr/>
        </p:nvGrpSpPr>
        <p:grpSpPr>
          <a:xfrm>
            <a:off x="606438" y="1441161"/>
            <a:ext cx="3150209" cy="1217405"/>
            <a:chOff x="0" y="0"/>
            <a:chExt cx="3150208" cy="1217403"/>
          </a:xfrm>
        </p:grpSpPr>
        <p:grpSp>
          <p:nvGrpSpPr>
            <p:cNvPr id="869" name="Group 126"/>
            <p:cNvGrpSpPr/>
            <p:nvPr/>
          </p:nvGrpSpPr>
          <p:grpSpPr>
            <a:xfrm>
              <a:off x="0" y="415682"/>
              <a:ext cx="500154" cy="385811"/>
              <a:chOff x="0" y="0"/>
              <a:chExt cx="500153" cy="385809"/>
            </a:xfrm>
          </p:grpSpPr>
          <p:sp>
            <p:nvSpPr>
              <p:cNvPr id="861"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62"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63"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64"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65"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66"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67"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68"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878" name="Group 135"/>
            <p:cNvGrpSpPr/>
            <p:nvPr/>
          </p:nvGrpSpPr>
          <p:grpSpPr>
            <a:xfrm>
              <a:off x="659498" y="415474"/>
              <a:ext cx="500154" cy="385811"/>
              <a:chOff x="0" y="0"/>
              <a:chExt cx="500153" cy="385809"/>
            </a:xfrm>
          </p:grpSpPr>
          <p:sp>
            <p:nvSpPr>
              <p:cNvPr id="870"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71"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72"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73"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74"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75"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76"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77"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887" name="Group 144"/>
            <p:cNvGrpSpPr/>
            <p:nvPr/>
          </p:nvGrpSpPr>
          <p:grpSpPr>
            <a:xfrm>
              <a:off x="1331813" y="415266"/>
              <a:ext cx="500154" cy="385811"/>
              <a:chOff x="0" y="0"/>
              <a:chExt cx="500153" cy="385809"/>
            </a:xfrm>
          </p:grpSpPr>
          <p:sp>
            <p:nvSpPr>
              <p:cNvPr id="879"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80"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81"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82"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83"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84"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85"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86"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896" name="Group 153"/>
            <p:cNvGrpSpPr/>
            <p:nvPr/>
          </p:nvGrpSpPr>
          <p:grpSpPr>
            <a:xfrm>
              <a:off x="1985547" y="416326"/>
              <a:ext cx="500154" cy="385811"/>
              <a:chOff x="0" y="0"/>
              <a:chExt cx="500153" cy="385809"/>
            </a:xfrm>
          </p:grpSpPr>
          <p:sp>
            <p:nvSpPr>
              <p:cNvPr id="888"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89"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90"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91"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92"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93"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94"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95"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905" name="Group 162"/>
            <p:cNvGrpSpPr/>
            <p:nvPr/>
          </p:nvGrpSpPr>
          <p:grpSpPr>
            <a:xfrm>
              <a:off x="324016" y="415"/>
              <a:ext cx="500154" cy="385811"/>
              <a:chOff x="0" y="0"/>
              <a:chExt cx="500153" cy="385809"/>
            </a:xfrm>
          </p:grpSpPr>
          <p:sp>
            <p:nvSpPr>
              <p:cNvPr id="897"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898"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899"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00"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01"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02"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03"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04"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914" name="Group 171"/>
            <p:cNvGrpSpPr/>
            <p:nvPr/>
          </p:nvGrpSpPr>
          <p:grpSpPr>
            <a:xfrm>
              <a:off x="983514" y="207"/>
              <a:ext cx="500154" cy="385811"/>
              <a:chOff x="0" y="0"/>
              <a:chExt cx="500153" cy="385809"/>
            </a:xfrm>
          </p:grpSpPr>
          <p:sp>
            <p:nvSpPr>
              <p:cNvPr id="906"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07"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08"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09"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10"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11"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12"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13"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923" name="Group 180"/>
            <p:cNvGrpSpPr/>
            <p:nvPr/>
          </p:nvGrpSpPr>
          <p:grpSpPr>
            <a:xfrm>
              <a:off x="1655829" y="0"/>
              <a:ext cx="500155" cy="385810"/>
              <a:chOff x="0" y="0"/>
              <a:chExt cx="500153" cy="385809"/>
            </a:xfrm>
          </p:grpSpPr>
          <p:sp>
            <p:nvSpPr>
              <p:cNvPr id="915"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16"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17"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18"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19"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20"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21"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22"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932" name="Group 189"/>
            <p:cNvGrpSpPr/>
            <p:nvPr/>
          </p:nvGrpSpPr>
          <p:grpSpPr>
            <a:xfrm>
              <a:off x="2309563" y="1059"/>
              <a:ext cx="500154" cy="385811"/>
              <a:chOff x="0" y="0"/>
              <a:chExt cx="500153" cy="385809"/>
            </a:xfrm>
          </p:grpSpPr>
          <p:sp>
            <p:nvSpPr>
              <p:cNvPr id="924"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25"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26"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27"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28"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29"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30"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31"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941" name="Group 198"/>
            <p:cNvGrpSpPr/>
            <p:nvPr/>
          </p:nvGrpSpPr>
          <p:grpSpPr>
            <a:xfrm>
              <a:off x="324016" y="830949"/>
              <a:ext cx="500154" cy="385811"/>
              <a:chOff x="0" y="0"/>
              <a:chExt cx="500153" cy="385809"/>
            </a:xfrm>
          </p:grpSpPr>
          <p:sp>
            <p:nvSpPr>
              <p:cNvPr id="933"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34"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35"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36"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37"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38"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39"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40"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950" name="Group 207"/>
            <p:cNvGrpSpPr/>
            <p:nvPr/>
          </p:nvGrpSpPr>
          <p:grpSpPr>
            <a:xfrm>
              <a:off x="983514" y="830741"/>
              <a:ext cx="500154" cy="385811"/>
              <a:chOff x="0" y="0"/>
              <a:chExt cx="500153" cy="385809"/>
            </a:xfrm>
          </p:grpSpPr>
          <p:sp>
            <p:nvSpPr>
              <p:cNvPr id="942"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43"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44"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45"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46"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47"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48"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49"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959" name="Group 216"/>
            <p:cNvGrpSpPr/>
            <p:nvPr/>
          </p:nvGrpSpPr>
          <p:grpSpPr>
            <a:xfrm>
              <a:off x="1655829" y="830533"/>
              <a:ext cx="500155" cy="385811"/>
              <a:chOff x="0" y="0"/>
              <a:chExt cx="500153" cy="385809"/>
            </a:xfrm>
          </p:grpSpPr>
          <p:sp>
            <p:nvSpPr>
              <p:cNvPr id="951"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52"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53"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54"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55"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56"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57"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58"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968" name="Group 225"/>
            <p:cNvGrpSpPr/>
            <p:nvPr/>
          </p:nvGrpSpPr>
          <p:grpSpPr>
            <a:xfrm>
              <a:off x="2309563" y="831593"/>
              <a:ext cx="500154" cy="385811"/>
              <a:chOff x="0" y="0"/>
              <a:chExt cx="500153" cy="385809"/>
            </a:xfrm>
          </p:grpSpPr>
          <p:sp>
            <p:nvSpPr>
              <p:cNvPr id="960"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61"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62"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63"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64"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65"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66"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67"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977" name="Group 270"/>
            <p:cNvGrpSpPr/>
            <p:nvPr/>
          </p:nvGrpSpPr>
          <p:grpSpPr>
            <a:xfrm>
              <a:off x="2650055" y="421583"/>
              <a:ext cx="500154" cy="385810"/>
              <a:chOff x="0" y="0"/>
              <a:chExt cx="500153" cy="385809"/>
            </a:xfrm>
          </p:grpSpPr>
          <p:sp>
            <p:nvSpPr>
              <p:cNvPr id="969" name="Oval 97"/>
              <p:cNvSpPr/>
              <p:nvPr/>
            </p:nvSpPr>
            <p:spPr>
              <a:xfrm rot="7159">
                <a:off x="200" y="216"/>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70" name="Line 98"/>
              <p:cNvSpPr/>
              <p:nvPr/>
            </p:nvSpPr>
            <p:spPr>
              <a:xfrm>
                <a:off x="42026" y="92170"/>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71" name="Line 99"/>
              <p:cNvSpPr/>
              <p:nvPr/>
            </p:nvSpPr>
            <p:spPr>
              <a:xfrm>
                <a:off x="103497" y="38552"/>
                <a:ext cx="1558" cy="1162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72" name="Oval 100"/>
              <p:cNvSpPr/>
              <p:nvPr/>
            </p:nvSpPr>
            <p:spPr>
              <a:xfrm rot="7159">
                <a:off x="291723" y="79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73" name="Line 101"/>
              <p:cNvSpPr/>
              <p:nvPr/>
            </p:nvSpPr>
            <p:spPr>
              <a:xfrm>
                <a:off x="333549" y="92751"/>
                <a:ext cx="124181" cy="21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74" name="Line 102"/>
              <p:cNvSpPr/>
              <p:nvPr/>
            </p:nvSpPr>
            <p:spPr>
              <a:xfrm>
                <a:off x="395020" y="39134"/>
                <a:ext cx="1558" cy="1162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75" name="Oval 103"/>
              <p:cNvSpPr/>
              <p:nvPr/>
            </p:nvSpPr>
            <p:spPr>
              <a:xfrm rot="7159">
                <a:off x="124761" y="154523"/>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76" name="Line 104"/>
              <p:cNvSpPr/>
              <p:nvPr/>
            </p:nvSpPr>
            <p:spPr>
              <a:xfrm>
                <a:off x="173797" y="268758"/>
                <a:ext cx="149201" cy="33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sp>
        <p:nvSpPr>
          <p:cNvPr id="979" name="Rectangle 3"/>
          <p:cNvSpPr txBox="1"/>
          <p:nvPr/>
        </p:nvSpPr>
        <p:spPr>
          <a:xfrm>
            <a:off x="4008170" y="1505598"/>
            <a:ext cx="4714364" cy="108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This is the 2D version of water ice which, </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like its 3D version, has </a:t>
            </a:r>
            <a:r>
              <a:rPr b="1">
                <a:solidFill>
                  <a:srgbClr val="FBC901"/>
                </a:solidFill>
              </a:rPr>
              <a:t>lots of open space</a:t>
            </a:r>
            <a:r>
              <a:rPr b="1"/>
              <a:t> </a:t>
            </a:r>
          </a:p>
        </p:txBody>
      </p:sp>
      <p:sp>
        <p:nvSpPr>
          <p:cNvPr id="980" name="Rectangle 3"/>
          <p:cNvSpPr txBox="1"/>
          <p:nvPr/>
        </p:nvSpPr>
        <p:spPr>
          <a:xfrm>
            <a:off x="304800" y="2922870"/>
            <a:ext cx="8534400" cy="1361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At higher temperatures, liquid water molecules continuously jostle around</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as they move they also rotate trying to keep H</a:t>
            </a:r>
            <a:r>
              <a:rPr baseline="31999"/>
              <a:t>+ </a:t>
            </a:r>
            <a:r>
              <a:t>'s near O</a:t>
            </a:r>
            <a:r>
              <a:rPr baseline="31999"/>
              <a:t>=</a:t>
            </a:r>
            <a:r>
              <a:t> 's,</a:t>
            </a:r>
          </a:p>
          <a:p>
            <a:pPr lvl="2" indent="1085850">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which produces (in 2D) arrangements such as this:</a:t>
            </a:r>
          </a:p>
        </p:txBody>
      </p:sp>
      <p:grpSp>
        <p:nvGrpSpPr>
          <p:cNvPr id="1107" name="Group 1000"/>
          <p:cNvGrpSpPr/>
          <p:nvPr/>
        </p:nvGrpSpPr>
        <p:grpSpPr>
          <a:xfrm>
            <a:off x="2543647" y="4371349"/>
            <a:ext cx="3058026" cy="1562365"/>
            <a:chOff x="0" y="0"/>
            <a:chExt cx="3058025" cy="1562363"/>
          </a:xfrm>
        </p:grpSpPr>
        <p:grpSp>
          <p:nvGrpSpPr>
            <p:cNvPr id="989" name="Group 6"/>
            <p:cNvGrpSpPr/>
            <p:nvPr/>
          </p:nvGrpSpPr>
          <p:grpSpPr>
            <a:xfrm>
              <a:off x="489928" y="683618"/>
              <a:ext cx="501131" cy="385046"/>
              <a:chOff x="0" y="0"/>
              <a:chExt cx="501129" cy="385045"/>
            </a:xfrm>
          </p:grpSpPr>
          <p:sp>
            <p:nvSpPr>
              <p:cNvPr id="981" name="Oval 7"/>
              <p:cNvSpPr/>
              <p:nvPr/>
            </p:nvSpPr>
            <p:spPr>
              <a:xfrm>
                <a:off x="-1" y="-1"/>
                <a:ext cx="208805"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82" name="Line 8"/>
              <p:cNvSpPr/>
              <p:nvPr/>
            </p:nvSpPr>
            <p:spPr>
              <a:xfrm>
                <a:off x="41760" y="93052"/>
                <a:ext cx="125283" cy="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83" name="Line 9"/>
              <p:cNvSpPr/>
              <p:nvPr/>
            </p:nvSpPr>
            <p:spPr>
              <a:xfrm flipH="1">
                <a:off x="105672" y="38503"/>
                <a:ext cx="1" cy="11551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84" name="Oval 10"/>
              <p:cNvSpPr/>
              <p:nvPr/>
            </p:nvSpPr>
            <p:spPr>
              <a:xfrm>
                <a:off x="292324" y="-1"/>
                <a:ext cx="208805"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85" name="Line 11"/>
              <p:cNvSpPr/>
              <p:nvPr/>
            </p:nvSpPr>
            <p:spPr>
              <a:xfrm>
                <a:off x="334085" y="93052"/>
                <a:ext cx="125283" cy="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86" name="Line 12"/>
              <p:cNvSpPr/>
              <p:nvPr/>
            </p:nvSpPr>
            <p:spPr>
              <a:xfrm>
                <a:off x="396726" y="38503"/>
                <a:ext cx="1" cy="11551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87" name="Oval 13"/>
              <p:cNvSpPr/>
              <p:nvPr/>
            </p:nvSpPr>
            <p:spPr>
              <a:xfrm>
                <a:off x="125281" y="154017"/>
                <a:ext cx="250565" cy="231029"/>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88" name="Line 14"/>
              <p:cNvSpPr/>
              <p:nvPr/>
            </p:nvSpPr>
            <p:spPr>
              <a:xfrm>
                <a:off x="174002" y="269530"/>
                <a:ext cx="150514" cy="803"/>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998" name="Group 15"/>
            <p:cNvGrpSpPr/>
            <p:nvPr/>
          </p:nvGrpSpPr>
          <p:grpSpPr>
            <a:xfrm>
              <a:off x="1023559" y="382915"/>
              <a:ext cx="535362" cy="529059"/>
              <a:chOff x="0" y="0"/>
              <a:chExt cx="535361" cy="529057"/>
            </a:xfrm>
          </p:grpSpPr>
          <p:sp>
            <p:nvSpPr>
              <p:cNvPr id="990" name="Oval 16"/>
              <p:cNvSpPr/>
              <p:nvPr/>
            </p:nvSpPr>
            <p:spPr>
              <a:xfrm rot="2205652">
                <a:off x="56671" y="43168"/>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91" name="Line 17"/>
              <p:cNvSpPr/>
              <p:nvPr/>
            </p:nvSpPr>
            <p:spPr>
              <a:xfrm>
                <a:off x="113075" y="101178"/>
                <a:ext cx="100094" cy="7157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92" name="Line 18"/>
              <p:cNvSpPr/>
              <p:nvPr/>
            </p:nvSpPr>
            <p:spPr>
              <a:xfrm flipH="1">
                <a:off x="124784" y="92843"/>
                <a:ext cx="72227" cy="9254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93" name="Oval 19"/>
              <p:cNvSpPr/>
              <p:nvPr/>
            </p:nvSpPr>
            <p:spPr>
              <a:xfrm rot="2205652">
                <a:off x="290223" y="210165"/>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94" name="Line 20"/>
              <p:cNvSpPr/>
              <p:nvPr/>
            </p:nvSpPr>
            <p:spPr>
              <a:xfrm>
                <a:off x="346627" y="268175"/>
                <a:ext cx="100094" cy="7157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95" name="Line 21"/>
              <p:cNvSpPr/>
              <p:nvPr/>
            </p:nvSpPr>
            <p:spPr>
              <a:xfrm flipH="1">
                <a:off x="358336" y="259840"/>
                <a:ext cx="72227" cy="9254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996" name="Oval 22"/>
              <p:cNvSpPr/>
              <p:nvPr/>
            </p:nvSpPr>
            <p:spPr>
              <a:xfrm rot="2205652">
                <a:off x="44286" y="246228"/>
                <a:ext cx="249881"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997" name="Line 23"/>
              <p:cNvSpPr/>
              <p:nvPr/>
            </p:nvSpPr>
            <p:spPr>
              <a:xfrm>
                <a:off x="108056" y="318004"/>
                <a:ext cx="119751" cy="8662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07" name="Group 24"/>
            <p:cNvGrpSpPr/>
            <p:nvPr/>
          </p:nvGrpSpPr>
          <p:grpSpPr>
            <a:xfrm>
              <a:off x="896154" y="880855"/>
              <a:ext cx="536768" cy="488512"/>
              <a:chOff x="0" y="0"/>
              <a:chExt cx="536766" cy="488511"/>
            </a:xfrm>
          </p:grpSpPr>
          <p:sp>
            <p:nvSpPr>
              <p:cNvPr id="999" name="Oval 25"/>
              <p:cNvSpPr/>
              <p:nvPr/>
            </p:nvSpPr>
            <p:spPr>
              <a:xfrm rot="20395470">
                <a:off x="26699" y="126032"/>
                <a:ext cx="208805"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00" name="Line 26"/>
              <p:cNvSpPr/>
              <p:nvPr/>
            </p:nvSpPr>
            <p:spPr>
              <a:xfrm flipV="1">
                <a:off x="70926" y="198730"/>
                <a:ext cx="117672" cy="4116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01" name="Line 27"/>
              <p:cNvSpPr/>
              <p:nvPr/>
            </p:nvSpPr>
            <p:spPr>
              <a:xfrm>
                <a:off x="110421" y="168226"/>
                <a:ext cx="41426" cy="10849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02" name="Oval 28"/>
              <p:cNvSpPr/>
              <p:nvPr/>
            </p:nvSpPr>
            <p:spPr>
              <a:xfrm rot="20395470">
                <a:off x="301263" y="29988"/>
                <a:ext cx="208805"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03" name="Line 29"/>
              <p:cNvSpPr/>
              <p:nvPr/>
            </p:nvSpPr>
            <p:spPr>
              <a:xfrm flipV="1">
                <a:off x="345490" y="102686"/>
                <a:ext cx="117671" cy="4116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04" name="Line 30"/>
              <p:cNvSpPr/>
              <p:nvPr/>
            </p:nvSpPr>
            <p:spPr>
              <a:xfrm>
                <a:off x="384985" y="72182"/>
                <a:ext cx="41427" cy="10849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05" name="Oval 31"/>
              <p:cNvSpPr/>
              <p:nvPr/>
            </p:nvSpPr>
            <p:spPr>
              <a:xfrm rot="20395470">
                <a:off x="205238" y="221500"/>
                <a:ext cx="250565"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06" name="Line 32"/>
              <p:cNvSpPr/>
              <p:nvPr/>
            </p:nvSpPr>
            <p:spPr>
              <a:xfrm flipV="1">
                <a:off x="258611" y="313470"/>
                <a:ext cx="141657" cy="48699"/>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16" name="Group 33"/>
            <p:cNvGrpSpPr/>
            <p:nvPr/>
          </p:nvGrpSpPr>
          <p:grpSpPr>
            <a:xfrm>
              <a:off x="421873" y="200072"/>
              <a:ext cx="533768" cy="475566"/>
              <a:chOff x="0" y="0"/>
              <a:chExt cx="533766" cy="475564"/>
            </a:xfrm>
          </p:grpSpPr>
          <p:sp>
            <p:nvSpPr>
              <p:cNvPr id="1008" name="Oval 34"/>
              <p:cNvSpPr/>
              <p:nvPr/>
            </p:nvSpPr>
            <p:spPr>
              <a:xfrm rot="20582281">
                <a:off x="23553" y="106566"/>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09" name="Line 35"/>
              <p:cNvSpPr/>
              <p:nvPr/>
            </p:nvSpPr>
            <p:spPr>
              <a:xfrm flipV="1">
                <a:off x="66807" y="182550"/>
                <a:ext cx="119328" cy="3444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10" name="Line 36"/>
              <p:cNvSpPr/>
              <p:nvPr/>
            </p:nvSpPr>
            <p:spPr>
              <a:xfrm>
                <a:off x="109876" y="147697"/>
                <a:ext cx="35633" cy="11066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11" name="Oval 37"/>
              <p:cNvSpPr/>
              <p:nvPr/>
            </p:nvSpPr>
            <p:spPr>
              <a:xfrm rot="20582281">
                <a:off x="301981" y="26186"/>
                <a:ext cx="208233" cy="19252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12" name="Line 38"/>
              <p:cNvSpPr/>
              <p:nvPr/>
            </p:nvSpPr>
            <p:spPr>
              <a:xfrm flipV="1">
                <a:off x="345235" y="102170"/>
                <a:ext cx="119327" cy="3445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13" name="Line 39"/>
              <p:cNvSpPr/>
              <p:nvPr/>
            </p:nvSpPr>
            <p:spPr>
              <a:xfrm>
                <a:off x="388303" y="67318"/>
                <a:ext cx="35634" cy="11066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14" name="Oval 40"/>
              <p:cNvSpPr/>
              <p:nvPr/>
            </p:nvSpPr>
            <p:spPr>
              <a:xfrm rot="20582281">
                <a:off x="195391" y="213114"/>
                <a:ext cx="249881"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15" name="Line 41"/>
              <p:cNvSpPr/>
              <p:nvPr/>
            </p:nvSpPr>
            <p:spPr>
              <a:xfrm flipV="1">
                <a:off x="247410" y="309062"/>
                <a:ext cx="143604" cy="40619"/>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25" name="Group 51"/>
            <p:cNvGrpSpPr/>
            <p:nvPr/>
          </p:nvGrpSpPr>
          <p:grpSpPr>
            <a:xfrm>
              <a:off x="1462107" y="776857"/>
              <a:ext cx="522822" cy="507394"/>
              <a:chOff x="0" y="0"/>
              <a:chExt cx="522820" cy="507393"/>
            </a:xfrm>
          </p:grpSpPr>
          <p:sp>
            <p:nvSpPr>
              <p:cNvPr id="1017" name="Oval 52"/>
              <p:cNvSpPr/>
              <p:nvPr/>
            </p:nvSpPr>
            <p:spPr>
              <a:xfrm rot="6795045">
                <a:off x="292535" y="25390"/>
                <a:ext cx="192743" cy="208691"/>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18" name="Line 53"/>
              <p:cNvSpPr/>
              <p:nvPr/>
            </p:nvSpPr>
            <p:spPr>
              <a:xfrm flipH="1">
                <a:off x="368760" y="78655"/>
                <a:ext cx="47695" cy="10625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19" name="Line 54"/>
              <p:cNvSpPr/>
              <p:nvPr/>
            </p:nvSpPr>
            <p:spPr>
              <a:xfrm flipH="1" flipV="1">
                <a:off x="332150" y="105596"/>
                <a:ext cx="115046" cy="4731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20" name="Oval 55"/>
              <p:cNvSpPr/>
              <p:nvPr/>
            </p:nvSpPr>
            <p:spPr>
              <a:xfrm rot="6795045">
                <a:off x="181248" y="273313"/>
                <a:ext cx="192743" cy="208691"/>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21" name="Line 56"/>
              <p:cNvSpPr/>
              <p:nvPr/>
            </p:nvSpPr>
            <p:spPr>
              <a:xfrm flipH="1">
                <a:off x="257473" y="326578"/>
                <a:ext cx="47695" cy="10625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22" name="Line 57"/>
              <p:cNvSpPr/>
              <p:nvPr/>
            </p:nvSpPr>
            <p:spPr>
              <a:xfrm flipH="1" flipV="1">
                <a:off x="220863" y="353519"/>
                <a:ext cx="115046" cy="4731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23" name="Oval 58"/>
              <p:cNvSpPr/>
              <p:nvPr/>
            </p:nvSpPr>
            <p:spPr>
              <a:xfrm rot="6795045">
                <a:off x="45051" y="57515"/>
                <a:ext cx="231291" cy="250429"/>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24" name="Line 59"/>
              <p:cNvSpPr/>
              <p:nvPr/>
            </p:nvSpPr>
            <p:spPr>
              <a:xfrm flipH="1">
                <a:off x="131744" y="117797"/>
                <a:ext cx="58100" cy="127323"/>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34" name="Group 60"/>
            <p:cNvGrpSpPr/>
            <p:nvPr/>
          </p:nvGrpSpPr>
          <p:grpSpPr>
            <a:xfrm>
              <a:off x="2537477" y="306025"/>
              <a:ext cx="520549" cy="524893"/>
              <a:chOff x="0" y="0"/>
              <a:chExt cx="520548" cy="524892"/>
            </a:xfrm>
          </p:grpSpPr>
          <p:sp>
            <p:nvSpPr>
              <p:cNvPr id="1026" name="Oval 61"/>
              <p:cNvSpPr/>
              <p:nvPr/>
            </p:nvSpPr>
            <p:spPr>
              <a:xfrm rot="3754016">
                <a:off x="145623" y="40495"/>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27" name="Line 62"/>
              <p:cNvSpPr/>
              <p:nvPr/>
            </p:nvSpPr>
            <p:spPr>
              <a:xfrm>
                <a:off x="223912" y="80725"/>
                <a:ext cx="58888" cy="10773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28" name="Line 63"/>
              <p:cNvSpPr/>
              <p:nvPr/>
            </p:nvSpPr>
            <p:spPr>
              <a:xfrm flipH="1">
                <a:off x="196188" y="110101"/>
                <a:ext cx="105573" cy="5193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29" name="Oval 64"/>
              <p:cNvSpPr/>
              <p:nvPr/>
            </p:nvSpPr>
            <p:spPr>
              <a:xfrm rot="3754016">
                <a:off x="283028" y="291874"/>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30" name="Line 65"/>
              <p:cNvSpPr/>
              <p:nvPr/>
            </p:nvSpPr>
            <p:spPr>
              <a:xfrm>
                <a:off x="361316" y="332104"/>
                <a:ext cx="58889" cy="10773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31" name="Line 66"/>
              <p:cNvSpPr/>
              <p:nvPr/>
            </p:nvSpPr>
            <p:spPr>
              <a:xfrm flipH="1">
                <a:off x="333592" y="361480"/>
                <a:ext cx="105573" cy="5193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32" name="Oval 67"/>
              <p:cNvSpPr/>
              <p:nvPr/>
            </p:nvSpPr>
            <p:spPr>
              <a:xfrm rot="3754016">
                <a:off x="35144" y="224838"/>
                <a:ext cx="249881"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33" name="Line 68"/>
              <p:cNvSpPr/>
              <p:nvPr/>
            </p:nvSpPr>
            <p:spPr>
              <a:xfrm>
                <a:off x="124096" y="274513"/>
                <a:ext cx="70015" cy="129792"/>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43" name="Group 69"/>
            <p:cNvGrpSpPr/>
            <p:nvPr/>
          </p:nvGrpSpPr>
          <p:grpSpPr>
            <a:xfrm>
              <a:off x="1567891" y="269258"/>
              <a:ext cx="533061" cy="527366"/>
              <a:chOff x="0" y="0"/>
              <a:chExt cx="533060" cy="527364"/>
            </a:xfrm>
          </p:grpSpPr>
          <p:sp>
            <p:nvSpPr>
              <p:cNvPr id="1035" name="Oval 70"/>
              <p:cNvSpPr/>
              <p:nvPr/>
            </p:nvSpPr>
            <p:spPr>
              <a:xfrm rot="2123849">
                <a:off x="50678" y="42515"/>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36" name="Line 71"/>
              <p:cNvSpPr/>
              <p:nvPr/>
            </p:nvSpPr>
            <p:spPr>
              <a:xfrm>
                <a:off x="106131" y="101622"/>
                <a:ext cx="101846" cy="6927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37" name="Line 72"/>
              <p:cNvSpPr/>
              <p:nvPr/>
            </p:nvSpPr>
            <p:spPr>
              <a:xfrm flipH="1">
                <a:off x="119943" y="91391"/>
                <a:ext cx="69906" cy="9416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38" name="Oval 73"/>
              <p:cNvSpPr/>
              <p:nvPr/>
            </p:nvSpPr>
            <p:spPr>
              <a:xfrm rot="2123849">
                <a:off x="288315" y="204145"/>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39" name="Line 74"/>
              <p:cNvSpPr/>
              <p:nvPr/>
            </p:nvSpPr>
            <p:spPr>
              <a:xfrm>
                <a:off x="343768" y="263252"/>
                <a:ext cx="101846" cy="6927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40" name="Line 75"/>
              <p:cNvSpPr/>
              <p:nvPr/>
            </p:nvSpPr>
            <p:spPr>
              <a:xfrm flipH="1">
                <a:off x="357580" y="253021"/>
                <a:ext cx="69906" cy="9416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41" name="Oval 76"/>
              <p:cNvSpPr/>
              <p:nvPr/>
            </p:nvSpPr>
            <p:spPr>
              <a:xfrm rot="2123849">
                <a:off x="43815" y="245320"/>
                <a:ext cx="249881"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42" name="Line 77"/>
              <p:cNvSpPr/>
              <p:nvPr/>
            </p:nvSpPr>
            <p:spPr>
              <a:xfrm>
                <a:off x="106516" y="318500"/>
                <a:ext cx="121871" cy="83875"/>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52" name="Group 78"/>
            <p:cNvGrpSpPr/>
            <p:nvPr/>
          </p:nvGrpSpPr>
          <p:grpSpPr>
            <a:xfrm>
              <a:off x="0" y="443454"/>
              <a:ext cx="466831" cy="489235"/>
              <a:chOff x="0" y="0"/>
              <a:chExt cx="466830" cy="489233"/>
            </a:xfrm>
          </p:grpSpPr>
          <p:sp>
            <p:nvSpPr>
              <p:cNvPr id="1044" name="Oval 79"/>
              <p:cNvSpPr/>
              <p:nvPr/>
            </p:nvSpPr>
            <p:spPr>
              <a:xfrm rot="15667603">
                <a:off x="65075" y="273575"/>
                <a:ext cx="192743" cy="208691"/>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45" name="Line 80"/>
              <p:cNvSpPr/>
              <p:nvPr/>
            </p:nvSpPr>
            <p:spPr>
              <a:xfrm flipH="1" flipV="1">
                <a:off x="148149" y="321911"/>
                <a:ext cx="18638" cy="11426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46" name="Line 81"/>
              <p:cNvSpPr/>
              <p:nvPr/>
            </p:nvSpPr>
            <p:spPr>
              <a:xfrm flipV="1">
                <a:off x="100222" y="369197"/>
                <a:ext cx="123717" cy="1848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47" name="Oval 82"/>
              <p:cNvSpPr/>
              <p:nvPr/>
            </p:nvSpPr>
            <p:spPr>
              <a:xfrm rot="15667603">
                <a:off x="21590" y="6967"/>
                <a:ext cx="192743" cy="208691"/>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48" name="Line 83"/>
              <p:cNvSpPr/>
              <p:nvPr/>
            </p:nvSpPr>
            <p:spPr>
              <a:xfrm flipH="1" flipV="1">
                <a:off x="104664" y="55303"/>
                <a:ext cx="18637" cy="11426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49" name="Line 84"/>
              <p:cNvSpPr/>
              <p:nvPr/>
            </p:nvSpPr>
            <p:spPr>
              <a:xfrm flipV="1">
                <a:off x="56737" y="102589"/>
                <a:ext cx="123716" cy="1848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50" name="Oval 85"/>
              <p:cNvSpPr/>
              <p:nvPr/>
            </p:nvSpPr>
            <p:spPr>
              <a:xfrm rot="15667603">
                <a:off x="209631" y="91672"/>
                <a:ext cx="231291" cy="250429"/>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51" name="Line 86"/>
              <p:cNvSpPr/>
              <p:nvPr/>
            </p:nvSpPr>
            <p:spPr>
              <a:xfrm flipH="1" flipV="1">
                <a:off x="315134" y="149313"/>
                <a:ext cx="21533" cy="137401"/>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61" name="Group 87"/>
            <p:cNvGrpSpPr/>
            <p:nvPr/>
          </p:nvGrpSpPr>
          <p:grpSpPr>
            <a:xfrm>
              <a:off x="305430" y="980973"/>
              <a:ext cx="530473" cy="525259"/>
              <a:chOff x="0" y="0"/>
              <a:chExt cx="530472" cy="525258"/>
            </a:xfrm>
          </p:grpSpPr>
          <p:sp>
            <p:nvSpPr>
              <p:cNvPr id="1053" name="Oval 88"/>
              <p:cNvSpPr/>
              <p:nvPr/>
            </p:nvSpPr>
            <p:spPr>
              <a:xfrm rot="2036257">
                <a:off x="45326" y="41728"/>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54" name="Line 89"/>
              <p:cNvSpPr/>
              <p:nvPr/>
            </p:nvSpPr>
            <p:spPr>
              <a:xfrm>
                <a:off x="99949" y="101211"/>
                <a:ext cx="103247" cy="6629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55" name="Line 90"/>
              <p:cNvSpPr/>
              <p:nvPr/>
            </p:nvSpPr>
            <p:spPr>
              <a:xfrm flipH="1">
                <a:off x="114525" y="89647"/>
                <a:ext cx="67836" cy="9623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56" name="Oval 91"/>
              <p:cNvSpPr/>
              <p:nvPr/>
            </p:nvSpPr>
            <p:spPr>
              <a:xfrm rot="2036257">
                <a:off x="286235" y="196402"/>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57" name="Line 92"/>
              <p:cNvSpPr/>
              <p:nvPr/>
            </p:nvSpPr>
            <p:spPr>
              <a:xfrm>
                <a:off x="340859" y="255886"/>
                <a:ext cx="103248" cy="6629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58" name="Line 93"/>
              <p:cNvSpPr/>
              <p:nvPr/>
            </p:nvSpPr>
            <p:spPr>
              <a:xfrm flipH="1">
                <a:off x="355435" y="244322"/>
                <a:ext cx="67836" cy="9623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59" name="Oval 94"/>
              <p:cNvSpPr/>
              <p:nvPr/>
            </p:nvSpPr>
            <p:spPr>
              <a:xfrm rot="2036257">
                <a:off x="43205" y="244157"/>
                <a:ext cx="249881"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60" name="Line 95"/>
              <p:cNvSpPr/>
              <p:nvPr/>
            </p:nvSpPr>
            <p:spPr>
              <a:xfrm>
                <a:off x="105048" y="319160"/>
                <a:ext cx="123571" cy="80308"/>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70" name="Group 96"/>
            <p:cNvGrpSpPr/>
            <p:nvPr/>
          </p:nvGrpSpPr>
          <p:grpSpPr>
            <a:xfrm>
              <a:off x="1097002" y="0"/>
              <a:ext cx="535480" cy="495224"/>
              <a:chOff x="0" y="0"/>
              <a:chExt cx="535478" cy="495223"/>
            </a:xfrm>
          </p:grpSpPr>
          <p:sp>
            <p:nvSpPr>
              <p:cNvPr id="1062" name="Oval 97"/>
              <p:cNvSpPr/>
              <p:nvPr/>
            </p:nvSpPr>
            <p:spPr>
              <a:xfrm rot="20277433">
                <a:off x="28516" y="136759"/>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63" name="Line 98"/>
              <p:cNvSpPr/>
              <p:nvPr/>
            </p:nvSpPr>
            <p:spPr>
              <a:xfrm flipV="1">
                <a:off x="73264" y="207645"/>
                <a:ext cx="115807" cy="4488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64" name="Line 99"/>
              <p:cNvSpPr/>
              <p:nvPr/>
            </p:nvSpPr>
            <p:spPr>
              <a:xfrm>
                <a:off x="110025" y="179683"/>
                <a:ext cx="45294" cy="10707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65" name="Oval 100"/>
              <p:cNvSpPr/>
              <p:nvPr/>
            </p:nvSpPr>
            <p:spPr>
              <a:xfrm rot="20277433">
                <a:off x="298730" y="32038"/>
                <a:ext cx="208233"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66" name="Line 101"/>
              <p:cNvSpPr/>
              <p:nvPr/>
            </p:nvSpPr>
            <p:spPr>
              <a:xfrm flipV="1">
                <a:off x="343478" y="102923"/>
                <a:ext cx="115807" cy="4488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67" name="Line 102"/>
              <p:cNvSpPr/>
              <p:nvPr/>
            </p:nvSpPr>
            <p:spPr>
              <a:xfrm>
                <a:off x="380240" y="74961"/>
                <a:ext cx="45294" cy="10707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68" name="Oval 103"/>
              <p:cNvSpPr/>
              <p:nvPr/>
            </p:nvSpPr>
            <p:spPr>
              <a:xfrm rot="20277433">
                <a:off x="210737" y="225750"/>
                <a:ext cx="249881"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69" name="Line 104"/>
              <p:cNvSpPr/>
              <p:nvPr/>
            </p:nvSpPr>
            <p:spPr>
              <a:xfrm flipV="1">
                <a:off x="264906" y="315516"/>
                <a:ext cx="139444" cy="53177"/>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79" name="Group 288"/>
            <p:cNvGrpSpPr/>
            <p:nvPr/>
          </p:nvGrpSpPr>
          <p:grpSpPr>
            <a:xfrm>
              <a:off x="1989087" y="622535"/>
              <a:ext cx="516293" cy="518514"/>
              <a:chOff x="0" y="0"/>
              <a:chExt cx="516292" cy="518512"/>
            </a:xfrm>
          </p:grpSpPr>
          <p:sp>
            <p:nvSpPr>
              <p:cNvPr id="1071" name="Oval 97"/>
              <p:cNvSpPr/>
              <p:nvPr/>
            </p:nvSpPr>
            <p:spPr>
              <a:xfrm rot="6901530">
                <a:off x="283353" y="32273"/>
                <a:ext cx="199311" cy="201139"/>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72" name="Line 98"/>
              <p:cNvSpPr/>
              <p:nvPr/>
            </p:nvSpPr>
            <p:spPr>
              <a:xfrm flipH="1">
                <a:off x="361555" y="79183"/>
                <a:ext cx="49220" cy="10983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73" name="Line 99"/>
              <p:cNvSpPr/>
              <p:nvPr/>
            </p:nvSpPr>
            <p:spPr>
              <a:xfrm flipH="1" flipV="1">
                <a:off x="328870" y="106533"/>
                <a:ext cx="107934" cy="5237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74" name="Oval 100"/>
              <p:cNvSpPr/>
              <p:nvPr/>
            </p:nvSpPr>
            <p:spPr>
              <a:xfrm rot="6901530">
                <a:off x="165291" y="285101"/>
                <a:ext cx="199311" cy="201139"/>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75" name="Line 101"/>
              <p:cNvSpPr/>
              <p:nvPr/>
            </p:nvSpPr>
            <p:spPr>
              <a:xfrm flipH="1">
                <a:off x="243493" y="332011"/>
                <a:ext cx="49221" cy="10983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76" name="Line 102"/>
              <p:cNvSpPr/>
              <p:nvPr/>
            </p:nvSpPr>
            <p:spPr>
              <a:xfrm flipH="1" flipV="1">
                <a:off x="210808" y="359362"/>
                <a:ext cx="107934" cy="5237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77" name="Oval 103"/>
              <p:cNvSpPr/>
              <p:nvPr/>
            </p:nvSpPr>
            <p:spPr>
              <a:xfrm rot="6901530">
                <a:off x="40354" y="62011"/>
                <a:ext cx="239175" cy="24136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78" name="Line 104"/>
              <p:cNvSpPr/>
              <p:nvPr/>
            </p:nvSpPr>
            <p:spPr>
              <a:xfrm flipH="1">
                <a:off x="130147" y="115594"/>
                <a:ext cx="59882" cy="131587"/>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88" name="Group 401"/>
            <p:cNvGrpSpPr/>
            <p:nvPr/>
          </p:nvGrpSpPr>
          <p:grpSpPr>
            <a:xfrm>
              <a:off x="1869311" y="1070984"/>
              <a:ext cx="535505" cy="491380"/>
              <a:chOff x="0" y="0"/>
              <a:chExt cx="535503" cy="491379"/>
            </a:xfrm>
          </p:grpSpPr>
          <p:sp>
            <p:nvSpPr>
              <p:cNvPr id="1080" name="Oval 97"/>
              <p:cNvSpPr/>
              <p:nvPr/>
            </p:nvSpPr>
            <p:spPr>
              <a:xfrm rot="9578887">
                <a:off x="300294" y="167245"/>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81" name="Line 98"/>
              <p:cNvSpPr/>
              <p:nvPr/>
            </p:nvSpPr>
            <p:spPr>
              <a:xfrm flipH="1">
                <a:off x="347191" y="245756"/>
                <a:ext cx="117081" cy="4144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82" name="Line 99"/>
              <p:cNvSpPr/>
              <p:nvPr/>
            </p:nvSpPr>
            <p:spPr>
              <a:xfrm flipH="1" flipV="1">
                <a:off x="383320" y="209126"/>
                <a:ext cx="42115" cy="10836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83" name="Oval 100"/>
              <p:cNvSpPr/>
              <p:nvPr/>
            </p:nvSpPr>
            <p:spPr>
              <a:xfrm rot="9578887">
                <a:off x="26978" y="268657"/>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84" name="Line 101"/>
              <p:cNvSpPr/>
              <p:nvPr/>
            </p:nvSpPr>
            <p:spPr>
              <a:xfrm flipH="1">
                <a:off x="73875" y="347168"/>
                <a:ext cx="117081" cy="4144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85" name="Line 102"/>
              <p:cNvSpPr/>
              <p:nvPr/>
            </p:nvSpPr>
            <p:spPr>
              <a:xfrm flipH="1" flipV="1">
                <a:off x="110004" y="310538"/>
                <a:ext cx="42115" cy="10836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86" name="Oval 103"/>
              <p:cNvSpPr/>
              <p:nvPr/>
            </p:nvSpPr>
            <p:spPr>
              <a:xfrm rot="9578887">
                <a:off x="82566" y="36240"/>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87" name="Line 104"/>
              <p:cNvSpPr/>
              <p:nvPr/>
            </p:nvSpPr>
            <p:spPr>
              <a:xfrm flipH="1">
                <a:off x="138111" y="126405"/>
                <a:ext cx="140952" cy="49039"/>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097" name="Group 410"/>
            <p:cNvGrpSpPr/>
            <p:nvPr/>
          </p:nvGrpSpPr>
          <p:grpSpPr>
            <a:xfrm>
              <a:off x="2059655" y="146016"/>
              <a:ext cx="535561" cy="494740"/>
              <a:chOff x="0" y="0"/>
              <a:chExt cx="535560" cy="494738"/>
            </a:xfrm>
          </p:grpSpPr>
          <p:sp>
            <p:nvSpPr>
              <p:cNvPr id="1089" name="Oval 97"/>
              <p:cNvSpPr/>
              <p:nvPr/>
            </p:nvSpPr>
            <p:spPr>
              <a:xfrm rot="1275753">
                <a:off x="27821" y="31203"/>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90" name="Line 98"/>
              <p:cNvSpPr/>
              <p:nvPr/>
            </p:nvSpPr>
            <p:spPr>
              <a:xfrm>
                <a:off x="75393" y="100980"/>
                <a:ext cx="115057" cy="4677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91" name="Line 99"/>
              <p:cNvSpPr/>
              <p:nvPr/>
            </p:nvSpPr>
            <p:spPr>
              <a:xfrm flipH="1">
                <a:off x="111589" y="73144"/>
                <a:ext cx="40478" cy="10898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92" name="Oval 100"/>
              <p:cNvSpPr/>
              <p:nvPr/>
            </p:nvSpPr>
            <p:spPr>
              <a:xfrm rot="1275753">
                <a:off x="299509" y="136898"/>
                <a:ext cx="208231" cy="19252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93" name="Line 101"/>
              <p:cNvSpPr/>
              <p:nvPr/>
            </p:nvSpPr>
            <p:spPr>
              <a:xfrm>
                <a:off x="347082" y="206674"/>
                <a:ext cx="115057" cy="4677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94" name="Line 102"/>
              <p:cNvSpPr/>
              <p:nvPr/>
            </p:nvSpPr>
            <p:spPr>
              <a:xfrm flipH="1">
                <a:off x="383277" y="178838"/>
                <a:ext cx="40479" cy="10898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095" name="Oval 103"/>
              <p:cNvSpPr/>
              <p:nvPr/>
            </p:nvSpPr>
            <p:spPr>
              <a:xfrm rot="1275753">
                <a:off x="79992" y="226267"/>
                <a:ext cx="249879" cy="23102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96" name="Line 104"/>
              <p:cNvSpPr/>
              <p:nvPr/>
            </p:nvSpPr>
            <p:spPr>
              <a:xfrm>
                <a:off x="134598" y="313210"/>
                <a:ext cx="137948" cy="5694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106" name="Group 419"/>
            <p:cNvGrpSpPr/>
            <p:nvPr/>
          </p:nvGrpSpPr>
          <p:grpSpPr>
            <a:xfrm>
              <a:off x="2420588" y="838506"/>
              <a:ext cx="523324" cy="516884"/>
              <a:chOff x="0" y="0"/>
              <a:chExt cx="523322" cy="516883"/>
            </a:xfrm>
          </p:grpSpPr>
          <p:sp>
            <p:nvSpPr>
              <p:cNvPr id="1098" name="Oval 97"/>
              <p:cNvSpPr/>
              <p:nvPr/>
            </p:nvSpPr>
            <p:spPr>
              <a:xfrm rot="7071632">
                <a:off x="288184" y="34532"/>
                <a:ext cx="199311" cy="201139"/>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099" name="Line 98"/>
              <p:cNvSpPr/>
              <p:nvPr/>
            </p:nvSpPr>
            <p:spPr>
              <a:xfrm flipH="1">
                <a:off x="363634" y="82881"/>
                <a:ext cx="54593" cy="10726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00" name="Line 99"/>
              <p:cNvSpPr/>
              <p:nvPr/>
            </p:nvSpPr>
            <p:spPr>
              <a:xfrm flipH="1" flipV="1">
                <a:off x="335069" y="106147"/>
                <a:ext cx="105211" cy="5764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01" name="Oval 100"/>
              <p:cNvSpPr/>
              <p:nvPr/>
            </p:nvSpPr>
            <p:spPr>
              <a:xfrm rot="7071632">
                <a:off x="157762" y="281212"/>
                <a:ext cx="199311" cy="201139"/>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02" name="Line 101"/>
              <p:cNvSpPr/>
              <p:nvPr/>
            </p:nvSpPr>
            <p:spPr>
              <a:xfrm flipH="1">
                <a:off x="233212" y="329561"/>
                <a:ext cx="54593" cy="10726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03" name="Line 102"/>
              <p:cNvSpPr/>
              <p:nvPr/>
            </p:nvSpPr>
            <p:spPr>
              <a:xfrm flipH="1" flipV="1">
                <a:off x="204647" y="352827"/>
                <a:ext cx="105211" cy="5764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04" name="Oval 103"/>
              <p:cNvSpPr/>
              <p:nvPr/>
            </p:nvSpPr>
            <p:spPr>
              <a:xfrm rot="7071632">
                <a:off x="42992" y="53176"/>
                <a:ext cx="239175" cy="24136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05" name="Line 104"/>
              <p:cNvSpPr/>
              <p:nvPr/>
            </p:nvSpPr>
            <p:spPr>
              <a:xfrm flipH="1">
                <a:off x="129633" y="108330"/>
                <a:ext cx="66317" cy="128464"/>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sp>
        <p:nvSpPr>
          <p:cNvPr id="1108" name="Rectangle 3"/>
          <p:cNvSpPr txBox="1"/>
          <p:nvPr/>
        </p:nvSpPr>
        <p:spPr>
          <a:xfrm>
            <a:off x="114300" y="6072847"/>
            <a:ext cx="8940656" cy="4177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896111">
              <a:spcBef>
                <a:spcPts val="400"/>
              </a:spcBef>
              <a:defRPr sz="1764" b="0">
                <a:solidFill>
                  <a:srgbClr val="FBC901"/>
                </a:solidFill>
                <a:effectLst>
                  <a:outerShdw blurRad="37338" dist="37338" dir="2700000" rotWithShape="0">
                    <a:srgbClr val="000000"/>
                  </a:outerShdw>
                </a:effectLst>
                <a:latin typeface="+mn-lt"/>
                <a:ea typeface="+mn-ea"/>
                <a:cs typeface="+mn-cs"/>
                <a:sym typeface="Arial"/>
              </a:defRPr>
            </a:pPr>
            <a:r>
              <a:t>Such less organized but tightly packed</a:t>
            </a:r>
            <a:r>
              <a:rPr b="1"/>
              <a:t> </a:t>
            </a:r>
            <a:r>
              <a:t>arrangements give liquid water its greater density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Rectangle 2"/>
          <p:cNvSpPr txBox="1">
            <a:spLocks noGrp="1"/>
          </p:cNvSpPr>
          <p:nvPr>
            <p:ph type="title"/>
          </p:nvPr>
        </p:nvSpPr>
        <p:spPr>
          <a:xfrm>
            <a:off x="304800" y="-12701"/>
            <a:ext cx="8534400" cy="675219"/>
          </a:xfrm>
          <a:prstGeom prst="rect">
            <a:avLst/>
          </a:prstGeom>
        </p:spPr>
        <p:txBody>
          <a:bodyPr/>
          <a:lstStyle>
            <a:lvl1pPr>
              <a:defRPr sz="2200"/>
            </a:lvl1pPr>
          </a:lstStyle>
          <a:p>
            <a:r>
              <a:t>Molecular attraction thus explains water's unusually high viscosity</a:t>
            </a:r>
          </a:p>
        </p:txBody>
      </p:sp>
      <p:sp>
        <p:nvSpPr>
          <p:cNvPr id="1111" name="Rectangle 3"/>
          <p:cNvSpPr txBox="1">
            <a:spLocks noGrp="1"/>
          </p:cNvSpPr>
          <p:nvPr>
            <p:ph type="body" sz="half" idx="1"/>
          </p:nvPr>
        </p:nvSpPr>
        <p:spPr>
          <a:xfrm>
            <a:off x="304800" y="744506"/>
            <a:ext cx="8534400" cy="1492568"/>
          </a:xfrm>
          <a:prstGeom prst="rect">
            <a:avLst/>
          </a:prstGeom>
        </p:spPr>
        <p:txBody>
          <a:bodyPr/>
          <a:lstStyle/>
          <a:p>
            <a:pPr>
              <a:tabLst/>
            </a:pPr>
            <a:r>
              <a:t>It also explains why water clings to so many things: </a:t>
            </a:r>
          </a:p>
          <a:p>
            <a:pPr>
              <a:tabLst/>
              <a:defRPr sz="800"/>
            </a:pPr>
            <a:endParaRPr/>
          </a:p>
          <a:p>
            <a:pPr marL="0" lvl="1" indent="640896">
              <a:buSzTx/>
              <a:buNone/>
              <a:tabLst/>
            </a:pPr>
            <a:r>
              <a:t>All that's required is that atoms on an object's surface also </a:t>
            </a:r>
          </a:p>
          <a:p>
            <a:pPr marL="0" lvl="1" indent="640896">
              <a:buSzTx/>
              <a:buNone/>
              <a:tabLst/>
              <a:defRPr sz="800"/>
            </a:pPr>
            <a:endParaRPr/>
          </a:p>
          <a:p>
            <a:pPr marL="0" lvl="2" indent="1085850">
              <a:buSzTx/>
              <a:buNone/>
              <a:tabLst/>
            </a:pPr>
            <a:r>
              <a:t>have polarized bonds to which water molecules are attracted:</a:t>
            </a:r>
          </a:p>
        </p:txBody>
      </p:sp>
      <p:sp>
        <p:nvSpPr>
          <p:cNvPr id="1112"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pic>
        <p:nvPicPr>
          <p:cNvPr id="1113" name="Image" descr="Image"/>
          <p:cNvPicPr>
            <a:picLocks noChangeAspect="1"/>
          </p:cNvPicPr>
          <p:nvPr/>
        </p:nvPicPr>
        <p:blipFill>
          <a:blip r:embed="rId2"/>
          <a:stretch>
            <a:fillRect/>
          </a:stretch>
        </p:blipFill>
        <p:spPr>
          <a:xfrm>
            <a:off x="3265786" y="2140760"/>
            <a:ext cx="2109810" cy="1993592"/>
          </a:xfrm>
          <a:prstGeom prst="rect">
            <a:avLst/>
          </a:prstGeom>
          <a:ln w="12700">
            <a:miter lim="400000"/>
          </a:ln>
        </p:spPr>
      </p:pic>
      <p:sp>
        <p:nvSpPr>
          <p:cNvPr id="1114" name="Rectangle 3"/>
          <p:cNvSpPr txBox="1"/>
          <p:nvPr/>
        </p:nvSpPr>
        <p:spPr>
          <a:xfrm>
            <a:off x="304800" y="4317858"/>
            <a:ext cx="8534400" cy="452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Relevant to batteries, it also means pulling water molecules apart requires energy:</a:t>
            </a:r>
          </a:p>
        </p:txBody>
      </p:sp>
      <p:grpSp>
        <p:nvGrpSpPr>
          <p:cNvPr id="1241" name="Group 1000"/>
          <p:cNvGrpSpPr/>
          <p:nvPr/>
        </p:nvGrpSpPr>
        <p:grpSpPr>
          <a:xfrm>
            <a:off x="408035" y="4826712"/>
            <a:ext cx="2769270" cy="1414837"/>
            <a:chOff x="0" y="0"/>
            <a:chExt cx="2769269" cy="1414836"/>
          </a:xfrm>
        </p:grpSpPr>
        <p:grpSp>
          <p:nvGrpSpPr>
            <p:cNvPr id="1123" name="Group 6"/>
            <p:cNvGrpSpPr/>
            <p:nvPr/>
          </p:nvGrpSpPr>
          <p:grpSpPr>
            <a:xfrm>
              <a:off x="443666" y="619066"/>
              <a:ext cx="453811" cy="348689"/>
              <a:chOff x="0" y="0"/>
              <a:chExt cx="453810" cy="348687"/>
            </a:xfrm>
          </p:grpSpPr>
          <p:sp>
            <p:nvSpPr>
              <p:cNvPr id="1115" name="Oval 7"/>
              <p:cNvSpPr/>
              <p:nvPr/>
            </p:nvSpPr>
            <p:spPr>
              <a:xfrm>
                <a:off x="-1" y="-1"/>
                <a:ext cx="189088"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16" name="Line 8"/>
              <p:cNvSpPr/>
              <p:nvPr/>
            </p:nvSpPr>
            <p:spPr>
              <a:xfrm>
                <a:off x="37817" y="84265"/>
                <a:ext cx="113453" cy="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17" name="Line 9"/>
              <p:cNvSpPr/>
              <p:nvPr/>
            </p:nvSpPr>
            <p:spPr>
              <a:xfrm flipH="1">
                <a:off x="95694" y="34868"/>
                <a:ext cx="1" cy="10460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18" name="Oval 10"/>
              <p:cNvSpPr/>
              <p:nvPr/>
            </p:nvSpPr>
            <p:spPr>
              <a:xfrm>
                <a:off x="264721" y="-1"/>
                <a:ext cx="189089"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19" name="Line 11"/>
              <p:cNvSpPr/>
              <p:nvPr/>
            </p:nvSpPr>
            <p:spPr>
              <a:xfrm>
                <a:off x="302538" y="84265"/>
                <a:ext cx="113454" cy="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20" name="Line 12"/>
              <p:cNvSpPr/>
              <p:nvPr/>
            </p:nvSpPr>
            <p:spPr>
              <a:xfrm>
                <a:off x="359265" y="34868"/>
                <a:ext cx="1" cy="10460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21" name="Oval 13"/>
              <p:cNvSpPr/>
              <p:nvPr/>
            </p:nvSpPr>
            <p:spPr>
              <a:xfrm>
                <a:off x="113452" y="139474"/>
                <a:ext cx="226905" cy="209214"/>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22" name="Line 14"/>
              <p:cNvSpPr/>
              <p:nvPr/>
            </p:nvSpPr>
            <p:spPr>
              <a:xfrm>
                <a:off x="157572" y="244080"/>
                <a:ext cx="136301" cy="727"/>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132" name="Group 15"/>
            <p:cNvGrpSpPr/>
            <p:nvPr/>
          </p:nvGrpSpPr>
          <p:grpSpPr>
            <a:xfrm>
              <a:off x="926908" y="346758"/>
              <a:ext cx="484811" cy="479102"/>
              <a:chOff x="0" y="0"/>
              <a:chExt cx="484809" cy="479100"/>
            </a:xfrm>
          </p:grpSpPr>
          <p:sp>
            <p:nvSpPr>
              <p:cNvPr id="1124" name="Oval 16"/>
              <p:cNvSpPr/>
              <p:nvPr/>
            </p:nvSpPr>
            <p:spPr>
              <a:xfrm rot="2205652">
                <a:off x="51320" y="39092"/>
                <a:ext cx="188570"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25" name="Line 17"/>
              <p:cNvSpPr/>
              <p:nvPr/>
            </p:nvSpPr>
            <p:spPr>
              <a:xfrm>
                <a:off x="102398" y="91624"/>
                <a:ext cx="90643" cy="6481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26" name="Line 18"/>
              <p:cNvSpPr/>
              <p:nvPr/>
            </p:nvSpPr>
            <p:spPr>
              <a:xfrm flipH="1">
                <a:off x="113001" y="84076"/>
                <a:ext cx="65407" cy="8380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27" name="Oval 19"/>
              <p:cNvSpPr/>
              <p:nvPr/>
            </p:nvSpPr>
            <p:spPr>
              <a:xfrm rot="2205652">
                <a:off x="262819" y="190320"/>
                <a:ext cx="188570"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28" name="Line 20"/>
              <p:cNvSpPr/>
              <p:nvPr/>
            </p:nvSpPr>
            <p:spPr>
              <a:xfrm>
                <a:off x="313897" y="242852"/>
                <a:ext cx="90642" cy="6481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29" name="Line 21"/>
              <p:cNvSpPr/>
              <p:nvPr/>
            </p:nvSpPr>
            <p:spPr>
              <a:xfrm flipH="1">
                <a:off x="324500" y="235304"/>
                <a:ext cx="65407" cy="8380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30" name="Oval 22"/>
              <p:cNvSpPr/>
              <p:nvPr/>
            </p:nvSpPr>
            <p:spPr>
              <a:xfrm rot="2205652">
                <a:off x="40104" y="222978"/>
                <a:ext cx="226286" cy="209212"/>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31" name="Line 23"/>
              <p:cNvSpPr/>
              <p:nvPr/>
            </p:nvSpPr>
            <p:spPr>
              <a:xfrm>
                <a:off x="97852" y="287976"/>
                <a:ext cx="108444" cy="7844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141" name="Group 24"/>
            <p:cNvGrpSpPr/>
            <p:nvPr/>
          </p:nvGrpSpPr>
          <p:grpSpPr>
            <a:xfrm>
              <a:off x="811534" y="797679"/>
              <a:ext cx="486083" cy="442385"/>
              <a:chOff x="0" y="0"/>
              <a:chExt cx="486081" cy="442383"/>
            </a:xfrm>
          </p:grpSpPr>
          <p:sp>
            <p:nvSpPr>
              <p:cNvPr id="1133" name="Oval 25"/>
              <p:cNvSpPr/>
              <p:nvPr/>
            </p:nvSpPr>
            <p:spPr>
              <a:xfrm rot="20395470">
                <a:off x="24177" y="114131"/>
                <a:ext cx="189089"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34" name="Line 26"/>
              <p:cNvSpPr/>
              <p:nvPr/>
            </p:nvSpPr>
            <p:spPr>
              <a:xfrm flipV="1">
                <a:off x="64229" y="179965"/>
                <a:ext cx="106561" cy="3727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35" name="Line 27"/>
              <p:cNvSpPr/>
              <p:nvPr/>
            </p:nvSpPr>
            <p:spPr>
              <a:xfrm>
                <a:off x="99995" y="152341"/>
                <a:ext cx="37514" cy="9825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36" name="Oval 28"/>
              <p:cNvSpPr/>
              <p:nvPr/>
            </p:nvSpPr>
            <p:spPr>
              <a:xfrm rot="20395470">
                <a:off x="272816" y="27156"/>
                <a:ext cx="189088"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37" name="Line 29"/>
              <p:cNvSpPr/>
              <p:nvPr/>
            </p:nvSpPr>
            <p:spPr>
              <a:xfrm flipV="1">
                <a:off x="312867" y="92990"/>
                <a:ext cx="106560" cy="3727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38" name="Line 30"/>
              <p:cNvSpPr/>
              <p:nvPr/>
            </p:nvSpPr>
            <p:spPr>
              <a:xfrm>
                <a:off x="348632" y="65366"/>
                <a:ext cx="37516" cy="9825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39" name="Oval 31"/>
              <p:cNvSpPr/>
              <p:nvPr/>
            </p:nvSpPr>
            <p:spPr>
              <a:xfrm rot="20395470">
                <a:off x="185858" y="200584"/>
                <a:ext cx="226905" cy="209212"/>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40" name="Line 32"/>
              <p:cNvSpPr/>
              <p:nvPr/>
            </p:nvSpPr>
            <p:spPr>
              <a:xfrm flipV="1">
                <a:off x="234191" y="283870"/>
                <a:ext cx="128281" cy="44101"/>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150" name="Group 33"/>
            <p:cNvGrpSpPr/>
            <p:nvPr/>
          </p:nvGrpSpPr>
          <p:grpSpPr>
            <a:xfrm>
              <a:off x="382038" y="181180"/>
              <a:ext cx="483366" cy="430660"/>
              <a:chOff x="0" y="0"/>
              <a:chExt cx="483365" cy="430659"/>
            </a:xfrm>
          </p:grpSpPr>
          <p:sp>
            <p:nvSpPr>
              <p:cNvPr id="1142" name="Oval 34"/>
              <p:cNvSpPr/>
              <p:nvPr/>
            </p:nvSpPr>
            <p:spPr>
              <a:xfrm rot="20582281">
                <a:off x="21329" y="96504"/>
                <a:ext cx="188571"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43" name="Line 35"/>
              <p:cNvSpPr/>
              <p:nvPr/>
            </p:nvSpPr>
            <p:spPr>
              <a:xfrm flipV="1">
                <a:off x="60499" y="165312"/>
                <a:ext cx="108060" cy="3119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44" name="Line 36"/>
              <p:cNvSpPr/>
              <p:nvPr/>
            </p:nvSpPr>
            <p:spPr>
              <a:xfrm>
                <a:off x="99500" y="133751"/>
                <a:ext cx="32270" cy="10021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45" name="Oval 37"/>
              <p:cNvSpPr/>
              <p:nvPr/>
            </p:nvSpPr>
            <p:spPr>
              <a:xfrm rot="20582281">
                <a:off x="273466" y="23714"/>
                <a:ext cx="188570"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46" name="Line 38"/>
              <p:cNvSpPr/>
              <p:nvPr/>
            </p:nvSpPr>
            <p:spPr>
              <a:xfrm flipV="1">
                <a:off x="312636" y="92522"/>
                <a:ext cx="108059" cy="3119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47" name="Line 39"/>
              <p:cNvSpPr/>
              <p:nvPr/>
            </p:nvSpPr>
            <p:spPr>
              <a:xfrm>
                <a:off x="351637" y="60961"/>
                <a:ext cx="32269" cy="10021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48" name="Oval 40"/>
              <p:cNvSpPr/>
              <p:nvPr/>
            </p:nvSpPr>
            <p:spPr>
              <a:xfrm rot="20582281">
                <a:off x="176941" y="192990"/>
                <a:ext cx="226286" cy="209212"/>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49" name="Line 41"/>
              <p:cNvSpPr/>
              <p:nvPr/>
            </p:nvSpPr>
            <p:spPr>
              <a:xfrm flipV="1">
                <a:off x="224048" y="279879"/>
                <a:ext cx="130044" cy="36783"/>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159" name="Group 51"/>
            <p:cNvGrpSpPr/>
            <p:nvPr/>
          </p:nvGrpSpPr>
          <p:grpSpPr>
            <a:xfrm>
              <a:off x="1324046" y="703501"/>
              <a:ext cx="473454" cy="459484"/>
              <a:chOff x="0" y="0"/>
              <a:chExt cx="473452" cy="459482"/>
            </a:xfrm>
          </p:grpSpPr>
          <p:sp>
            <p:nvSpPr>
              <p:cNvPr id="1151" name="Oval 52"/>
              <p:cNvSpPr/>
              <p:nvPr/>
            </p:nvSpPr>
            <p:spPr>
              <a:xfrm rot="6795045">
                <a:off x="264912" y="22992"/>
                <a:ext cx="174543" cy="188985"/>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52" name="Line 53"/>
              <p:cNvSpPr/>
              <p:nvPr/>
            </p:nvSpPr>
            <p:spPr>
              <a:xfrm flipH="1">
                <a:off x="333939" y="71228"/>
                <a:ext cx="43192" cy="9622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53" name="Line 54"/>
              <p:cNvSpPr/>
              <p:nvPr/>
            </p:nvSpPr>
            <p:spPr>
              <a:xfrm flipH="1" flipV="1">
                <a:off x="300787" y="95625"/>
                <a:ext cx="104182" cy="4284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54" name="Oval 55"/>
              <p:cNvSpPr/>
              <p:nvPr/>
            </p:nvSpPr>
            <p:spPr>
              <a:xfrm rot="6795045">
                <a:off x="164134" y="247505"/>
                <a:ext cx="174543" cy="188985"/>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55" name="Line 56"/>
              <p:cNvSpPr/>
              <p:nvPr/>
            </p:nvSpPr>
            <p:spPr>
              <a:xfrm flipH="1">
                <a:off x="233161" y="295740"/>
                <a:ext cx="43191" cy="9622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56" name="Line 57"/>
              <p:cNvSpPr/>
              <p:nvPr/>
            </p:nvSpPr>
            <p:spPr>
              <a:xfrm flipH="1" flipV="1">
                <a:off x="200008" y="320138"/>
                <a:ext cx="104182" cy="4284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57" name="Oval 58"/>
              <p:cNvSpPr/>
              <p:nvPr/>
            </p:nvSpPr>
            <p:spPr>
              <a:xfrm rot="6795045">
                <a:off x="40797" y="52084"/>
                <a:ext cx="209451" cy="226782"/>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58" name="Line 59"/>
              <p:cNvSpPr/>
              <p:nvPr/>
            </p:nvSpPr>
            <p:spPr>
              <a:xfrm flipH="1">
                <a:off x="119304" y="106673"/>
                <a:ext cx="52614" cy="115301"/>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168" name="Group 60"/>
            <p:cNvGrpSpPr/>
            <p:nvPr/>
          </p:nvGrpSpPr>
          <p:grpSpPr>
            <a:xfrm>
              <a:off x="2297874" y="277128"/>
              <a:ext cx="471396" cy="475330"/>
              <a:chOff x="0" y="0"/>
              <a:chExt cx="471394" cy="475328"/>
            </a:xfrm>
          </p:grpSpPr>
          <p:sp>
            <p:nvSpPr>
              <p:cNvPr id="1160" name="Oval 61"/>
              <p:cNvSpPr/>
              <p:nvPr/>
            </p:nvSpPr>
            <p:spPr>
              <a:xfrm rot="3754016">
                <a:off x="131873" y="36671"/>
                <a:ext cx="188570"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61" name="Line 62"/>
              <p:cNvSpPr/>
              <p:nvPr/>
            </p:nvSpPr>
            <p:spPr>
              <a:xfrm>
                <a:off x="202769" y="73103"/>
                <a:ext cx="53328" cy="9756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62" name="Line 63"/>
              <p:cNvSpPr/>
              <p:nvPr/>
            </p:nvSpPr>
            <p:spPr>
              <a:xfrm flipH="1">
                <a:off x="177663" y="99705"/>
                <a:ext cx="95604" cy="4703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63" name="Oval 64"/>
              <p:cNvSpPr/>
              <p:nvPr/>
            </p:nvSpPr>
            <p:spPr>
              <a:xfrm rot="3754016">
                <a:off x="256302" y="264313"/>
                <a:ext cx="188571"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64" name="Line 65"/>
              <p:cNvSpPr/>
              <p:nvPr/>
            </p:nvSpPr>
            <p:spPr>
              <a:xfrm>
                <a:off x="327199" y="300745"/>
                <a:ext cx="53328" cy="9756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65" name="Line 66"/>
              <p:cNvSpPr/>
              <p:nvPr/>
            </p:nvSpPr>
            <p:spPr>
              <a:xfrm flipH="1">
                <a:off x="302093" y="327347"/>
                <a:ext cx="95604" cy="4703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66" name="Oval 67"/>
              <p:cNvSpPr/>
              <p:nvPr/>
            </p:nvSpPr>
            <p:spPr>
              <a:xfrm rot="3754016">
                <a:off x="31826" y="203608"/>
                <a:ext cx="226286" cy="209212"/>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67" name="Line 68"/>
              <p:cNvSpPr/>
              <p:nvPr/>
            </p:nvSpPr>
            <p:spPr>
              <a:xfrm>
                <a:off x="112378" y="248592"/>
                <a:ext cx="63404" cy="11753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177" name="Group 69"/>
            <p:cNvGrpSpPr/>
            <p:nvPr/>
          </p:nvGrpSpPr>
          <p:grpSpPr>
            <a:xfrm>
              <a:off x="1419842" y="243833"/>
              <a:ext cx="482726" cy="477569"/>
              <a:chOff x="0" y="0"/>
              <a:chExt cx="482725" cy="477567"/>
            </a:xfrm>
          </p:grpSpPr>
          <p:sp>
            <p:nvSpPr>
              <p:cNvPr id="1169" name="Oval 70"/>
              <p:cNvSpPr/>
              <p:nvPr/>
            </p:nvSpPr>
            <p:spPr>
              <a:xfrm rot="2123849">
                <a:off x="45892" y="38500"/>
                <a:ext cx="188571"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70" name="Line 71"/>
              <p:cNvSpPr/>
              <p:nvPr/>
            </p:nvSpPr>
            <p:spPr>
              <a:xfrm>
                <a:off x="96110" y="92027"/>
                <a:ext cx="92229" cy="6273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71" name="Line 72"/>
              <p:cNvSpPr/>
              <p:nvPr/>
            </p:nvSpPr>
            <p:spPr>
              <a:xfrm flipH="1">
                <a:off x="108618" y="82761"/>
                <a:ext cx="63305" cy="8527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72" name="Oval 73"/>
              <p:cNvSpPr/>
              <p:nvPr/>
            </p:nvSpPr>
            <p:spPr>
              <a:xfrm rot="2123849">
                <a:off x="261090" y="184869"/>
                <a:ext cx="188571"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73" name="Line 74"/>
              <p:cNvSpPr/>
              <p:nvPr/>
            </p:nvSpPr>
            <p:spPr>
              <a:xfrm>
                <a:off x="311308" y="238394"/>
                <a:ext cx="92229" cy="6273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74" name="Line 75"/>
              <p:cNvSpPr/>
              <p:nvPr/>
            </p:nvSpPr>
            <p:spPr>
              <a:xfrm flipH="1">
                <a:off x="323816" y="229130"/>
                <a:ext cx="63305" cy="8527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75" name="Oval 76"/>
              <p:cNvSpPr/>
              <p:nvPr/>
            </p:nvSpPr>
            <p:spPr>
              <a:xfrm rot="2123849">
                <a:off x="39678" y="222155"/>
                <a:ext cx="226286" cy="209212"/>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76" name="Line 77"/>
              <p:cNvSpPr/>
              <p:nvPr/>
            </p:nvSpPr>
            <p:spPr>
              <a:xfrm>
                <a:off x="96458" y="288425"/>
                <a:ext cx="110364" cy="75955"/>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186" name="Group 78"/>
            <p:cNvGrpSpPr/>
            <p:nvPr/>
          </p:nvGrpSpPr>
          <p:grpSpPr>
            <a:xfrm>
              <a:off x="0" y="401580"/>
              <a:ext cx="422750" cy="443039"/>
              <a:chOff x="0" y="0"/>
              <a:chExt cx="422749" cy="443037"/>
            </a:xfrm>
          </p:grpSpPr>
          <p:sp>
            <p:nvSpPr>
              <p:cNvPr id="1178" name="Oval 79"/>
              <p:cNvSpPr/>
              <p:nvPr/>
            </p:nvSpPr>
            <p:spPr>
              <a:xfrm rot="15667603">
                <a:off x="58930" y="247743"/>
                <a:ext cx="174543" cy="188985"/>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79" name="Line 80"/>
              <p:cNvSpPr/>
              <p:nvPr/>
            </p:nvSpPr>
            <p:spPr>
              <a:xfrm flipH="1" flipV="1">
                <a:off x="134160" y="291514"/>
                <a:ext cx="16878" cy="10347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80" name="Line 81"/>
              <p:cNvSpPr/>
              <p:nvPr/>
            </p:nvSpPr>
            <p:spPr>
              <a:xfrm flipV="1">
                <a:off x="90758" y="334335"/>
                <a:ext cx="112035" cy="1674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81" name="Oval 82"/>
              <p:cNvSpPr/>
              <p:nvPr/>
            </p:nvSpPr>
            <p:spPr>
              <a:xfrm rot="15667603">
                <a:off x="19551" y="6309"/>
                <a:ext cx="174543" cy="188986"/>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82" name="Line 83"/>
              <p:cNvSpPr/>
              <p:nvPr/>
            </p:nvSpPr>
            <p:spPr>
              <a:xfrm flipH="1" flipV="1">
                <a:off x="94781" y="50081"/>
                <a:ext cx="16877" cy="10347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83" name="Line 84"/>
              <p:cNvSpPr/>
              <p:nvPr/>
            </p:nvSpPr>
            <p:spPr>
              <a:xfrm flipV="1">
                <a:off x="51379" y="92902"/>
                <a:ext cx="112034" cy="1674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84" name="Oval 85"/>
              <p:cNvSpPr/>
              <p:nvPr/>
            </p:nvSpPr>
            <p:spPr>
              <a:xfrm rot="15667603">
                <a:off x="189836" y="83016"/>
                <a:ext cx="209452" cy="226782"/>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85" name="Line 86"/>
              <p:cNvSpPr/>
              <p:nvPr/>
            </p:nvSpPr>
            <p:spPr>
              <a:xfrm flipH="1" flipV="1">
                <a:off x="285377" y="135214"/>
                <a:ext cx="19500" cy="124427"/>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195" name="Group 87"/>
            <p:cNvGrpSpPr/>
            <p:nvPr/>
          </p:nvGrpSpPr>
          <p:grpSpPr>
            <a:xfrm>
              <a:off x="276589" y="888344"/>
              <a:ext cx="480384" cy="475661"/>
              <a:chOff x="0" y="0"/>
              <a:chExt cx="480382" cy="475660"/>
            </a:xfrm>
          </p:grpSpPr>
          <p:sp>
            <p:nvSpPr>
              <p:cNvPr id="1187" name="Oval 88"/>
              <p:cNvSpPr/>
              <p:nvPr/>
            </p:nvSpPr>
            <p:spPr>
              <a:xfrm rot="2036257">
                <a:off x="41046" y="37788"/>
                <a:ext cx="188570"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88" name="Line 89"/>
              <p:cNvSpPr/>
              <p:nvPr/>
            </p:nvSpPr>
            <p:spPr>
              <a:xfrm>
                <a:off x="90511" y="91654"/>
                <a:ext cx="93499" cy="6003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89" name="Line 90"/>
              <p:cNvSpPr/>
              <p:nvPr/>
            </p:nvSpPr>
            <p:spPr>
              <a:xfrm flipH="1">
                <a:off x="103710" y="81182"/>
                <a:ext cx="61432" cy="8714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90" name="Oval 91"/>
              <p:cNvSpPr/>
              <p:nvPr/>
            </p:nvSpPr>
            <p:spPr>
              <a:xfrm rot="2036257">
                <a:off x="259207" y="177857"/>
                <a:ext cx="188571"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91" name="Line 92"/>
              <p:cNvSpPr/>
              <p:nvPr/>
            </p:nvSpPr>
            <p:spPr>
              <a:xfrm>
                <a:off x="308673" y="231724"/>
                <a:ext cx="93499" cy="6003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92" name="Line 93"/>
              <p:cNvSpPr/>
              <p:nvPr/>
            </p:nvSpPr>
            <p:spPr>
              <a:xfrm flipH="1">
                <a:off x="321873" y="221252"/>
                <a:ext cx="61430" cy="8714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93" name="Oval 94"/>
              <p:cNvSpPr/>
              <p:nvPr/>
            </p:nvSpPr>
            <p:spPr>
              <a:xfrm rot="2036257">
                <a:off x="39125" y="221102"/>
                <a:ext cx="226286" cy="209212"/>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94" name="Line 95"/>
              <p:cNvSpPr/>
              <p:nvPr/>
            </p:nvSpPr>
            <p:spPr>
              <a:xfrm>
                <a:off x="95129" y="289023"/>
                <a:ext cx="111903" cy="72725"/>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204" name="Group 96"/>
            <p:cNvGrpSpPr/>
            <p:nvPr/>
          </p:nvGrpSpPr>
          <p:grpSpPr>
            <a:xfrm>
              <a:off x="993417" y="-1"/>
              <a:ext cx="484916" cy="448463"/>
              <a:chOff x="0" y="0"/>
              <a:chExt cx="484915" cy="448461"/>
            </a:xfrm>
          </p:grpSpPr>
          <p:sp>
            <p:nvSpPr>
              <p:cNvPr id="1196" name="Oval 97"/>
              <p:cNvSpPr/>
              <p:nvPr/>
            </p:nvSpPr>
            <p:spPr>
              <a:xfrm rot="20277433">
                <a:off x="25823" y="123846"/>
                <a:ext cx="188571"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197" name="Line 98"/>
              <p:cNvSpPr/>
              <p:nvPr/>
            </p:nvSpPr>
            <p:spPr>
              <a:xfrm flipV="1">
                <a:off x="66346" y="188038"/>
                <a:ext cx="104872" cy="4064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98" name="Line 99"/>
              <p:cNvSpPr/>
              <p:nvPr/>
            </p:nvSpPr>
            <p:spPr>
              <a:xfrm>
                <a:off x="99636" y="162716"/>
                <a:ext cx="41017" cy="9696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199" name="Oval 100"/>
              <p:cNvSpPr/>
              <p:nvPr/>
            </p:nvSpPr>
            <p:spPr>
              <a:xfrm rot="20277433">
                <a:off x="270522" y="29013"/>
                <a:ext cx="188571"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00" name="Line 101"/>
              <p:cNvSpPr/>
              <p:nvPr/>
            </p:nvSpPr>
            <p:spPr>
              <a:xfrm flipV="1">
                <a:off x="311045" y="93205"/>
                <a:ext cx="104872" cy="4064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01" name="Line 102"/>
              <p:cNvSpPr/>
              <p:nvPr/>
            </p:nvSpPr>
            <p:spPr>
              <a:xfrm>
                <a:off x="344335" y="67883"/>
                <a:ext cx="41018" cy="9696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02" name="Oval 103"/>
              <p:cNvSpPr/>
              <p:nvPr/>
            </p:nvSpPr>
            <p:spPr>
              <a:xfrm rot="20277433">
                <a:off x="190838" y="204434"/>
                <a:ext cx="226286" cy="209212"/>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03" name="Line 104"/>
              <p:cNvSpPr/>
              <p:nvPr/>
            </p:nvSpPr>
            <p:spPr>
              <a:xfrm flipV="1">
                <a:off x="239892" y="285723"/>
                <a:ext cx="126277" cy="481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213" name="Group 288"/>
            <p:cNvGrpSpPr/>
            <p:nvPr/>
          </p:nvGrpSpPr>
          <p:grpSpPr>
            <a:xfrm>
              <a:off x="1801266" y="563751"/>
              <a:ext cx="467542" cy="469553"/>
              <a:chOff x="0" y="0"/>
              <a:chExt cx="467540" cy="469551"/>
            </a:xfrm>
          </p:grpSpPr>
          <p:sp>
            <p:nvSpPr>
              <p:cNvPr id="1205" name="Oval 97"/>
              <p:cNvSpPr/>
              <p:nvPr/>
            </p:nvSpPr>
            <p:spPr>
              <a:xfrm rot="6901530">
                <a:off x="256597" y="29225"/>
                <a:ext cx="180491" cy="182147"/>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06" name="Line 98"/>
              <p:cNvSpPr/>
              <p:nvPr/>
            </p:nvSpPr>
            <p:spPr>
              <a:xfrm flipH="1">
                <a:off x="327415" y="71706"/>
                <a:ext cx="44573" cy="9946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07" name="Line 99"/>
              <p:cNvSpPr/>
              <p:nvPr/>
            </p:nvSpPr>
            <p:spPr>
              <a:xfrm flipH="1" flipV="1">
                <a:off x="297816" y="96474"/>
                <a:ext cx="97742" cy="4742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08" name="Oval 100"/>
              <p:cNvSpPr/>
              <p:nvPr/>
            </p:nvSpPr>
            <p:spPr>
              <a:xfrm rot="6901530">
                <a:off x="149684" y="258180"/>
                <a:ext cx="180491" cy="182147"/>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09" name="Line 101"/>
              <p:cNvSpPr/>
              <p:nvPr/>
            </p:nvSpPr>
            <p:spPr>
              <a:xfrm flipH="1">
                <a:off x="220501" y="300661"/>
                <a:ext cx="44573" cy="9946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10" name="Line 102"/>
              <p:cNvSpPr/>
              <p:nvPr/>
            </p:nvSpPr>
            <p:spPr>
              <a:xfrm flipH="1" flipV="1">
                <a:off x="190902" y="325429"/>
                <a:ext cx="97743" cy="4742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11" name="Oval 103"/>
              <p:cNvSpPr/>
              <p:nvPr/>
            </p:nvSpPr>
            <p:spPr>
              <a:xfrm rot="6901530">
                <a:off x="36543" y="56155"/>
                <a:ext cx="216591" cy="218576"/>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12" name="Line 104"/>
              <p:cNvSpPr/>
              <p:nvPr/>
            </p:nvSpPr>
            <p:spPr>
              <a:xfrm flipH="1">
                <a:off x="117858" y="104679"/>
                <a:ext cx="54228" cy="119162"/>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222" name="Group 401"/>
            <p:cNvGrpSpPr/>
            <p:nvPr/>
          </p:nvGrpSpPr>
          <p:grpSpPr>
            <a:xfrm>
              <a:off x="1692800" y="969855"/>
              <a:ext cx="484939" cy="444982"/>
              <a:chOff x="0" y="0"/>
              <a:chExt cx="484938" cy="444980"/>
            </a:xfrm>
          </p:grpSpPr>
          <p:sp>
            <p:nvSpPr>
              <p:cNvPr id="1214" name="Oval 97"/>
              <p:cNvSpPr/>
              <p:nvPr/>
            </p:nvSpPr>
            <p:spPr>
              <a:xfrm rot="9578887">
                <a:off x="271939" y="151452"/>
                <a:ext cx="188568"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15" name="Line 98"/>
              <p:cNvSpPr/>
              <p:nvPr/>
            </p:nvSpPr>
            <p:spPr>
              <a:xfrm flipH="1">
                <a:off x="314407" y="222550"/>
                <a:ext cx="106026" cy="3753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16" name="Line 99"/>
              <p:cNvSpPr/>
              <p:nvPr/>
            </p:nvSpPr>
            <p:spPr>
              <a:xfrm flipH="1" flipV="1">
                <a:off x="347124" y="189379"/>
                <a:ext cx="38139" cy="9812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17" name="Oval 100"/>
              <p:cNvSpPr/>
              <p:nvPr/>
            </p:nvSpPr>
            <p:spPr>
              <a:xfrm rot="9578887">
                <a:off x="24431" y="243288"/>
                <a:ext cx="188568"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18" name="Line 101"/>
              <p:cNvSpPr/>
              <p:nvPr/>
            </p:nvSpPr>
            <p:spPr>
              <a:xfrm flipH="1">
                <a:off x="66899" y="314386"/>
                <a:ext cx="106026" cy="3753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19" name="Line 102"/>
              <p:cNvSpPr/>
              <p:nvPr/>
            </p:nvSpPr>
            <p:spPr>
              <a:xfrm flipH="1" flipV="1">
                <a:off x="99616" y="281215"/>
                <a:ext cx="38139" cy="9812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20" name="Oval 103"/>
              <p:cNvSpPr/>
              <p:nvPr/>
            </p:nvSpPr>
            <p:spPr>
              <a:xfrm rot="9578887">
                <a:off x="74770" y="32818"/>
                <a:ext cx="226284" cy="209213"/>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21" name="Line 104"/>
              <p:cNvSpPr/>
              <p:nvPr/>
            </p:nvSpPr>
            <p:spPr>
              <a:xfrm flipH="1">
                <a:off x="125069" y="114469"/>
                <a:ext cx="127643" cy="44408"/>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231" name="Group 410"/>
            <p:cNvGrpSpPr/>
            <p:nvPr/>
          </p:nvGrpSpPr>
          <p:grpSpPr>
            <a:xfrm>
              <a:off x="1865170" y="132228"/>
              <a:ext cx="484991" cy="448024"/>
              <a:chOff x="0" y="0"/>
              <a:chExt cx="484989" cy="448022"/>
            </a:xfrm>
          </p:grpSpPr>
          <p:sp>
            <p:nvSpPr>
              <p:cNvPr id="1223" name="Oval 97"/>
              <p:cNvSpPr/>
              <p:nvPr/>
            </p:nvSpPr>
            <p:spPr>
              <a:xfrm rot="1275753">
                <a:off x="25193" y="28257"/>
                <a:ext cx="188569"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24" name="Line 98"/>
              <p:cNvSpPr/>
              <p:nvPr/>
            </p:nvSpPr>
            <p:spPr>
              <a:xfrm>
                <a:off x="68274" y="91444"/>
                <a:ext cx="104193" cy="4235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25" name="Line 99"/>
              <p:cNvSpPr/>
              <p:nvPr/>
            </p:nvSpPr>
            <p:spPr>
              <a:xfrm flipH="1">
                <a:off x="101052" y="66237"/>
                <a:ext cx="36656" cy="9869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26" name="Oval 100"/>
              <p:cNvSpPr/>
              <p:nvPr/>
            </p:nvSpPr>
            <p:spPr>
              <a:xfrm rot="1275753">
                <a:off x="271228" y="123971"/>
                <a:ext cx="188568" cy="174344"/>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27" name="Line 101"/>
              <p:cNvSpPr/>
              <p:nvPr/>
            </p:nvSpPr>
            <p:spPr>
              <a:xfrm>
                <a:off x="314309" y="187159"/>
                <a:ext cx="104192" cy="4235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28" name="Line 102"/>
              <p:cNvSpPr/>
              <p:nvPr/>
            </p:nvSpPr>
            <p:spPr>
              <a:xfrm flipH="1">
                <a:off x="347086" y="161951"/>
                <a:ext cx="36656" cy="9869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29" name="Oval 103"/>
              <p:cNvSpPr/>
              <p:nvPr/>
            </p:nvSpPr>
            <p:spPr>
              <a:xfrm rot="1275753">
                <a:off x="72438" y="204902"/>
                <a:ext cx="226284" cy="209212"/>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30" name="Line 104"/>
              <p:cNvSpPr/>
              <p:nvPr/>
            </p:nvSpPr>
            <p:spPr>
              <a:xfrm>
                <a:off x="121889" y="283635"/>
                <a:ext cx="124921" cy="51569"/>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240" name="Group 419"/>
            <p:cNvGrpSpPr/>
            <p:nvPr/>
          </p:nvGrpSpPr>
          <p:grpSpPr>
            <a:xfrm>
              <a:off x="2192022" y="759329"/>
              <a:ext cx="473909" cy="468077"/>
              <a:chOff x="0" y="0"/>
              <a:chExt cx="473907" cy="468076"/>
            </a:xfrm>
          </p:grpSpPr>
          <p:sp>
            <p:nvSpPr>
              <p:cNvPr id="1232" name="Oval 97"/>
              <p:cNvSpPr/>
              <p:nvPr/>
            </p:nvSpPr>
            <p:spPr>
              <a:xfrm rot="7071632">
                <a:off x="260972" y="31271"/>
                <a:ext cx="180491" cy="182147"/>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33" name="Line 98"/>
              <p:cNvSpPr/>
              <p:nvPr/>
            </p:nvSpPr>
            <p:spPr>
              <a:xfrm flipH="1">
                <a:off x="329298" y="75055"/>
                <a:ext cx="49438" cy="9713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34" name="Line 99"/>
              <p:cNvSpPr/>
              <p:nvPr/>
            </p:nvSpPr>
            <p:spPr>
              <a:xfrm flipH="1" flipV="1">
                <a:off x="303430" y="96124"/>
                <a:ext cx="95276" cy="5220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35" name="Oval 100"/>
              <p:cNvSpPr/>
              <p:nvPr/>
            </p:nvSpPr>
            <p:spPr>
              <a:xfrm rot="7071632">
                <a:off x="142866" y="254658"/>
                <a:ext cx="180490" cy="182147"/>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36" name="Line 101"/>
              <p:cNvSpPr/>
              <p:nvPr/>
            </p:nvSpPr>
            <p:spPr>
              <a:xfrm flipH="1">
                <a:off x="211191" y="298442"/>
                <a:ext cx="49438" cy="9713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37" name="Line 102"/>
              <p:cNvSpPr/>
              <p:nvPr/>
            </p:nvSpPr>
            <p:spPr>
              <a:xfrm flipH="1" flipV="1">
                <a:off x="185323" y="319511"/>
                <a:ext cx="95277" cy="5220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38" name="Oval 103"/>
              <p:cNvSpPr/>
              <p:nvPr/>
            </p:nvSpPr>
            <p:spPr>
              <a:xfrm rot="7071632">
                <a:off x="38933" y="48155"/>
                <a:ext cx="216591" cy="218576"/>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39" name="Line 104"/>
              <p:cNvSpPr/>
              <p:nvPr/>
            </p:nvSpPr>
            <p:spPr>
              <a:xfrm flipH="1">
                <a:off x="117392" y="98101"/>
                <a:ext cx="60055" cy="116333"/>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grpSp>
        <p:nvGrpSpPr>
          <p:cNvPr id="1368" name="Group 551"/>
          <p:cNvGrpSpPr/>
          <p:nvPr/>
        </p:nvGrpSpPr>
        <p:grpSpPr>
          <a:xfrm>
            <a:off x="5543660" y="4754667"/>
            <a:ext cx="2769270" cy="1562365"/>
            <a:chOff x="0" y="0"/>
            <a:chExt cx="2769269" cy="1562363"/>
          </a:xfrm>
        </p:grpSpPr>
        <p:grpSp>
          <p:nvGrpSpPr>
            <p:cNvPr id="1250" name="Group 96"/>
            <p:cNvGrpSpPr/>
            <p:nvPr/>
          </p:nvGrpSpPr>
          <p:grpSpPr>
            <a:xfrm>
              <a:off x="1040011" y="-1"/>
              <a:ext cx="440605" cy="407483"/>
              <a:chOff x="0" y="0"/>
              <a:chExt cx="440604" cy="407481"/>
            </a:xfrm>
          </p:grpSpPr>
          <p:sp>
            <p:nvSpPr>
              <p:cNvPr id="1242" name="Oval 97"/>
              <p:cNvSpPr/>
              <p:nvPr/>
            </p:nvSpPr>
            <p:spPr>
              <a:xfrm rot="20277433">
                <a:off x="23463" y="112529"/>
                <a:ext cx="171340"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43" name="Line 98"/>
              <p:cNvSpPr/>
              <p:nvPr/>
            </p:nvSpPr>
            <p:spPr>
              <a:xfrm flipV="1">
                <a:off x="60283" y="170855"/>
                <a:ext cx="95289" cy="3693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44" name="Line 99"/>
              <p:cNvSpPr/>
              <p:nvPr/>
            </p:nvSpPr>
            <p:spPr>
              <a:xfrm>
                <a:off x="90531" y="147847"/>
                <a:ext cx="37270" cy="8810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45" name="Oval 100"/>
              <p:cNvSpPr/>
              <p:nvPr/>
            </p:nvSpPr>
            <p:spPr>
              <a:xfrm rot="20277433">
                <a:off x="245802" y="26361"/>
                <a:ext cx="171339"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46" name="Line 101"/>
              <p:cNvSpPr/>
              <p:nvPr/>
            </p:nvSpPr>
            <p:spPr>
              <a:xfrm flipV="1">
                <a:off x="282622" y="84688"/>
                <a:ext cx="95289" cy="3693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47" name="Line 102"/>
              <p:cNvSpPr/>
              <p:nvPr/>
            </p:nvSpPr>
            <p:spPr>
              <a:xfrm>
                <a:off x="312870" y="61680"/>
                <a:ext cx="37269" cy="8810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48" name="Oval 103"/>
              <p:cNvSpPr/>
              <p:nvPr/>
            </p:nvSpPr>
            <p:spPr>
              <a:xfrm rot="20277433">
                <a:off x="173400" y="185753"/>
                <a:ext cx="205606" cy="19009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49" name="Line 104"/>
              <p:cNvSpPr/>
              <p:nvPr/>
            </p:nvSpPr>
            <p:spPr>
              <a:xfrm flipV="1">
                <a:off x="217971" y="259614"/>
                <a:ext cx="114738" cy="4375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259" name="Group 6"/>
            <p:cNvGrpSpPr/>
            <p:nvPr/>
          </p:nvGrpSpPr>
          <p:grpSpPr>
            <a:xfrm>
              <a:off x="492596" y="732626"/>
              <a:ext cx="412342" cy="316824"/>
              <a:chOff x="0" y="0"/>
              <a:chExt cx="412341" cy="316823"/>
            </a:xfrm>
          </p:grpSpPr>
          <p:sp>
            <p:nvSpPr>
              <p:cNvPr id="1251" name="Oval 7"/>
              <p:cNvSpPr/>
              <p:nvPr/>
            </p:nvSpPr>
            <p:spPr>
              <a:xfrm>
                <a:off x="-1" y="0"/>
                <a:ext cx="171810" cy="15841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52" name="Line 8"/>
              <p:cNvSpPr/>
              <p:nvPr/>
            </p:nvSpPr>
            <p:spPr>
              <a:xfrm>
                <a:off x="34361" y="76565"/>
                <a:ext cx="103086" cy="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53" name="Line 9"/>
              <p:cNvSpPr/>
              <p:nvPr/>
            </p:nvSpPr>
            <p:spPr>
              <a:xfrm flipH="1">
                <a:off x="86949" y="31681"/>
                <a:ext cx="1" cy="9504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54" name="Oval 10"/>
              <p:cNvSpPr/>
              <p:nvPr/>
            </p:nvSpPr>
            <p:spPr>
              <a:xfrm>
                <a:off x="240531" y="0"/>
                <a:ext cx="171810" cy="15841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55" name="Line 11"/>
              <p:cNvSpPr/>
              <p:nvPr/>
            </p:nvSpPr>
            <p:spPr>
              <a:xfrm>
                <a:off x="274893" y="76565"/>
                <a:ext cx="103086" cy="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56" name="Line 12"/>
              <p:cNvSpPr/>
              <p:nvPr/>
            </p:nvSpPr>
            <p:spPr>
              <a:xfrm>
                <a:off x="326436" y="31681"/>
                <a:ext cx="1" cy="9504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57" name="Oval 13"/>
              <p:cNvSpPr/>
              <p:nvPr/>
            </p:nvSpPr>
            <p:spPr>
              <a:xfrm>
                <a:off x="103084" y="126729"/>
                <a:ext cx="206171" cy="19009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58" name="Line 14"/>
              <p:cNvSpPr/>
              <p:nvPr/>
            </p:nvSpPr>
            <p:spPr>
              <a:xfrm>
                <a:off x="143173" y="221776"/>
                <a:ext cx="123847" cy="661"/>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268" name="Group 15"/>
            <p:cNvGrpSpPr/>
            <p:nvPr/>
          </p:nvGrpSpPr>
          <p:grpSpPr>
            <a:xfrm>
              <a:off x="965119" y="405036"/>
              <a:ext cx="440509" cy="435322"/>
              <a:chOff x="0" y="0"/>
              <a:chExt cx="440507" cy="435321"/>
            </a:xfrm>
          </p:grpSpPr>
          <p:sp>
            <p:nvSpPr>
              <p:cNvPr id="1260" name="Oval 16"/>
              <p:cNvSpPr/>
              <p:nvPr/>
            </p:nvSpPr>
            <p:spPr>
              <a:xfrm rot="2205652">
                <a:off x="46630" y="35520"/>
                <a:ext cx="171340" cy="15841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61" name="Line 17"/>
              <p:cNvSpPr/>
              <p:nvPr/>
            </p:nvSpPr>
            <p:spPr>
              <a:xfrm>
                <a:off x="93041" y="83252"/>
                <a:ext cx="82360" cy="5889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62" name="Line 18"/>
              <p:cNvSpPr/>
              <p:nvPr/>
            </p:nvSpPr>
            <p:spPr>
              <a:xfrm flipH="1">
                <a:off x="102675" y="76393"/>
                <a:ext cx="59431" cy="761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63" name="Oval 19"/>
              <p:cNvSpPr/>
              <p:nvPr/>
            </p:nvSpPr>
            <p:spPr>
              <a:xfrm rot="2205652">
                <a:off x="238802" y="172928"/>
                <a:ext cx="171340"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64" name="Line 20"/>
              <p:cNvSpPr/>
              <p:nvPr/>
            </p:nvSpPr>
            <p:spPr>
              <a:xfrm>
                <a:off x="285213" y="220660"/>
                <a:ext cx="82360" cy="5889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65" name="Line 21"/>
              <p:cNvSpPr/>
              <p:nvPr/>
            </p:nvSpPr>
            <p:spPr>
              <a:xfrm flipH="1">
                <a:off x="294847" y="213802"/>
                <a:ext cx="59431" cy="761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66" name="Oval 22"/>
              <p:cNvSpPr/>
              <p:nvPr/>
            </p:nvSpPr>
            <p:spPr>
              <a:xfrm rot="2205652">
                <a:off x="36439" y="202602"/>
                <a:ext cx="205609" cy="19009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67" name="Line 23"/>
              <p:cNvSpPr/>
              <p:nvPr/>
            </p:nvSpPr>
            <p:spPr>
              <a:xfrm>
                <a:off x="88911" y="261661"/>
                <a:ext cx="98534" cy="71278"/>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277" name="Group 24"/>
            <p:cNvGrpSpPr/>
            <p:nvPr/>
          </p:nvGrpSpPr>
          <p:grpSpPr>
            <a:xfrm>
              <a:off x="860288" y="960080"/>
              <a:ext cx="441666" cy="401960"/>
              <a:chOff x="0" y="0"/>
              <a:chExt cx="441664" cy="401959"/>
            </a:xfrm>
          </p:grpSpPr>
          <p:sp>
            <p:nvSpPr>
              <p:cNvPr id="1269" name="Oval 25"/>
              <p:cNvSpPr/>
              <p:nvPr/>
            </p:nvSpPr>
            <p:spPr>
              <a:xfrm rot="20395470">
                <a:off x="21968" y="103702"/>
                <a:ext cx="171810"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70" name="Line 26"/>
              <p:cNvSpPr/>
              <p:nvPr/>
            </p:nvSpPr>
            <p:spPr>
              <a:xfrm flipV="1">
                <a:off x="58360" y="163520"/>
                <a:ext cx="96823" cy="3387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71" name="Line 27"/>
              <p:cNvSpPr/>
              <p:nvPr/>
            </p:nvSpPr>
            <p:spPr>
              <a:xfrm>
                <a:off x="90857" y="138420"/>
                <a:ext cx="34087" cy="8927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72" name="Oval 28"/>
              <p:cNvSpPr/>
              <p:nvPr/>
            </p:nvSpPr>
            <p:spPr>
              <a:xfrm rot="20395470">
                <a:off x="247886" y="24674"/>
                <a:ext cx="171810"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73" name="Line 29"/>
              <p:cNvSpPr/>
              <p:nvPr/>
            </p:nvSpPr>
            <p:spPr>
              <a:xfrm flipV="1">
                <a:off x="284278" y="84492"/>
                <a:ext cx="96822" cy="3387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74" name="Line 30"/>
              <p:cNvSpPr/>
              <p:nvPr/>
            </p:nvSpPr>
            <p:spPr>
              <a:xfrm>
                <a:off x="316775" y="59393"/>
                <a:ext cx="34087" cy="8927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75" name="Oval 31"/>
              <p:cNvSpPr/>
              <p:nvPr/>
            </p:nvSpPr>
            <p:spPr>
              <a:xfrm rot="20395470">
                <a:off x="168875" y="182255"/>
                <a:ext cx="206171" cy="19009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76" name="Line 32"/>
              <p:cNvSpPr/>
              <p:nvPr/>
            </p:nvSpPr>
            <p:spPr>
              <a:xfrm flipV="1">
                <a:off x="212791" y="257930"/>
                <a:ext cx="116559" cy="40071"/>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286" name="Group 33"/>
            <p:cNvGrpSpPr/>
            <p:nvPr/>
          </p:nvGrpSpPr>
          <p:grpSpPr>
            <a:xfrm>
              <a:off x="470039" y="226907"/>
              <a:ext cx="439197" cy="391307"/>
              <a:chOff x="0" y="0"/>
              <a:chExt cx="439196" cy="391306"/>
            </a:xfrm>
          </p:grpSpPr>
          <p:sp>
            <p:nvSpPr>
              <p:cNvPr id="1278" name="Oval 34"/>
              <p:cNvSpPr/>
              <p:nvPr/>
            </p:nvSpPr>
            <p:spPr>
              <a:xfrm rot="20582281">
                <a:off x="19380" y="87685"/>
                <a:ext cx="171339"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79" name="Line 35"/>
              <p:cNvSpPr/>
              <p:nvPr/>
            </p:nvSpPr>
            <p:spPr>
              <a:xfrm flipV="1">
                <a:off x="54971" y="150206"/>
                <a:ext cx="98186" cy="283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80" name="Line 36"/>
              <p:cNvSpPr/>
              <p:nvPr/>
            </p:nvSpPr>
            <p:spPr>
              <a:xfrm>
                <a:off x="90408" y="121529"/>
                <a:ext cx="29321" cy="9105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81" name="Oval 37"/>
              <p:cNvSpPr/>
              <p:nvPr/>
            </p:nvSpPr>
            <p:spPr>
              <a:xfrm rot="20582281">
                <a:off x="248477" y="21547"/>
                <a:ext cx="171339"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82" name="Line 38"/>
              <p:cNvSpPr/>
              <p:nvPr/>
            </p:nvSpPr>
            <p:spPr>
              <a:xfrm flipV="1">
                <a:off x="284067" y="84068"/>
                <a:ext cx="98185" cy="283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83" name="Line 39"/>
              <p:cNvSpPr/>
              <p:nvPr/>
            </p:nvSpPr>
            <p:spPr>
              <a:xfrm>
                <a:off x="319505" y="55390"/>
                <a:ext cx="29320" cy="9105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84" name="Oval 40"/>
              <p:cNvSpPr/>
              <p:nvPr/>
            </p:nvSpPr>
            <p:spPr>
              <a:xfrm rot="20582281">
                <a:off x="160772" y="175355"/>
                <a:ext cx="205609" cy="19009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85" name="Line 41"/>
              <p:cNvSpPr/>
              <p:nvPr/>
            </p:nvSpPr>
            <p:spPr>
              <a:xfrm flipV="1">
                <a:off x="203574" y="254304"/>
                <a:ext cx="118162" cy="33422"/>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295" name="Group 51"/>
            <p:cNvGrpSpPr/>
            <p:nvPr/>
          </p:nvGrpSpPr>
          <p:grpSpPr>
            <a:xfrm>
              <a:off x="1325969" y="826065"/>
              <a:ext cx="430189" cy="417496"/>
              <a:chOff x="0" y="0"/>
              <a:chExt cx="430187" cy="417495"/>
            </a:xfrm>
          </p:grpSpPr>
          <p:sp>
            <p:nvSpPr>
              <p:cNvPr id="1287" name="Oval 52"/>
              <p:cNvSpPr/>
              <p:nvPr/>
            </p:nvSpPr>
            <p:spPr>
              <a:xfrm rot="6795045">
                <a:off x="240703" y="20891"/>
                <a:ext cx="158594" cy="171716"/>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88" name="Line 53"/>
              <p:cNvSpPr/>
              <p:nvPr/>
            </p:nvSpPr>
            <p:spPr>
              <a:xfrm flipH="1">
                <a:off x="303423" y="64719"/>
                <a:ext cx="39245" cy="8742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89" name="Line 54"/>
              <p:cNvSpPr/>
              <p:nvPr/>
            </p:nvSpPr>
            <p:spPr>
              <a:xfrm flipH="1" flipV="1">
                <a:off x="273300" y="86887"/>
                <a:ext cx="94662" cy="3893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90" name="Oval 55"/>
              <p:cNvSpPr/>
              <p:nvPr/>
            </p:nvSpPr>
            <p:spPr>
              <a:xfrm rot="6795045">
                <a:off x="149134" y="224888"/>
                <a:ext cx="158594" cy="171716"/>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91" name="Line 56"/>
              <p:cNvSpPr/>
              <p:nvPr/>
            </p:nvSpPr>
            <p:spPr>
              <a:xfrm flipH="1">
                <a:off x="211854" y="268716"/>
                <a:ext cx="39244" cy="8742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92" name="Line 57"/>
              <p:cNvSpPr/>
              <p:nvPr/>
            </p:nvSpPr>
            <p:spPr>
              <a:xfrm flipH="1" flipV="1">
                <a:off x="181730" y="290884"/>
                <a:ext cx="94662" cy="3892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93" name="Oval 58"/>
              <p:cNvSpPr/>
              <p:nvPr/>
            </p:nvSpPr>
            <p:spPr>
              <a:xfrm rot="6795045">
                <a:off x="37068" y="47326"/>
                <a:ext cx="190312" cy="20605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94" name="Line 59"/>
              <p:cNvSpPr/>
              <p:nvPr/>
            </p:nvSpPr>
            <p:spPr>
              <a:xfrm flipH="1">
                <a:off x="108401" y="96926"/>
                <a:ext cx="47806" cy="104764"/>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304" name="Group 60"/>
            <p:cNvGrpSpPr/>
            <p:nvPr/>
          </p:nvGrpSpPr>
          <p:grpSpPr>
            <a:xfrm>
              <a:off x="2340949" y="383290"/>
              <a:ext cx="428321" cy="431895"/>
              <a:chOff x="0" y="0"/>
              <a:chExt cx="428319" cy="431894"/>
            </a:xfrm>
          </p:grpSpPr>
          <p:sp>
            <p:nvSpPr>
              <p:cNvPr id="1296" name="Oval 61"/>
              <p:cNvSpPr/>
              <p:nvPr/>
            </p:nvSpPr>
            <p:spPr>
              <a:xfrm rot="3754016">
                <a:off x="119822" y="33320"/>
                <a:ext cx="171340"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297" name="Line 62"/>
              <p:cNvSpPr/>
              <p:nvPr/>
            </p:nvSpPr>
            <p:spPr>
              <a:xfrm>
                <a:off x="184240" y="66423"/>
                <a:ext cx="48455" cy="886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98" name="Line 63"/>
              <p:cNvSpPr/>
              <p:nvPr/>
            </p:nvSpPr>
            <p:spPr>
              <a:xfrm flipH="1">
                <a:off x="161428" y="90594"/>
                <a:ext cx="86868" cy="4273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299" name="Oval 64"/>
              <p:cNvSpPr/>
              <p:nvPr/>
            </p:nvSpPr>
            <p:spPr>
              <a:xfrm rot="3754016">
                <a:off x="232882" y="240161"/>
                <a:ext cx="171339"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00" name="Line 65"/>
              <p:cNvSpPr/>
              <p:nvPr/>
            </p:nvSpPr>
            <p:spPr>
              <a:xfrm>
                <a:off x="297300" y="273263"/>
                <a:ext cx="48455" cy="8864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01" name="Line 66"/>
              <p:cNvSpPr/>
              <p:nvPr/>
            </p:nvSpPr>
            <p:spPr>
              <a:xfrm flipH="1">
                <a:off x="274488" y="297434"/>
                <a:ext cx="86868" cy="4273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02" name="Oval 67"/>
              <p:cNvSpPr/>
              <p:nvPr/>
            </p:nvSpPr>
            <p:spPr>
              <a:xfrm rot="3754016">
                <a:off x="28918" y="185002"/>
                <a:ext cx="205608" cy="19009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03" name="Line 68"/>
              <p:cNvSpPr/>
              <p:nvPr/>
            </p:nvSpPr>
            <p:spPr>
              <a:xfrm>
                <a:off x="102109" y="225876"/>
                <a:ext cx="57610" cy="106797"/>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313" name="Group 69"/>
            <p:cNvGrpSpPr/>
            <p:nvPr/>
          </p:nvGrpSpPr>
          <p:grpSpPr>
            <a:xfrm>
              <a:off x="1441930" y="290755"/>
              <a:ext cx="438616" cy="433929"/>
              <a:chOff x="0" y="0"/>
              <a:chExt cx="438615" cy="433928"/>
            </a:xfrm>
          </p:grpSpPr>
          <p:sp>
            <p:nvSpPr>
              <p:cNvPr id="1305" name="Oval 70"/>
              <p:cNvSpPr/>
              <p:nvPr/>
            </p:nvSpPr>
            <p:spPr>
              <a:xfrm rot="2123849">
                <a:off x="41699" y="34982"/>
                <a:ext cx="171339"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06" name="Line 71"/>
              <p:cNvSpPr/>
              <p:nvPr/>
            </p:nvSpPr>
            <p:spPr>
              <a:xfrm>
                <a:off x="87327" y="83617"/>
                <a:ext cx="83802" cy="5699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07" name="Line 72"/>
              <p:cNvSpPr/>
              <p:nvPr/>
            </p:nvSpPr>
            <p:spPr>
              <a:xfrm flipH="1">
                <a:off x="98692" y="75198"/>
                <a:ext cx="57521" cy="7747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08" name="Oval 73"/>
              <p:cNvSpPr/>
              <p:nvPr/>
            </p:nvSpPr>
            <p:spPr>
              <a:xfrm rot="2123849">
                <a:off x="237232" y="167975"/>
                <a:ext cx="171340"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09" name="Line 74"/>
              <p:cNvSpPr/>
              <p:nvPr/>
            </p:nvSpPr>
            <p:spPr>
              <a:xfrm>
                <a:off x="282861" y="216610"/>
                <a:ext cx="83802" cy="5699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10" name="Line 75"/>
              <p:cNvSpPr/>
              <p:nvPr/>
            </p:nvSpPr>
            <p:spPr>
              <a:xfrm flipH="1">
                <a:off x="294226" y="208192"/>
                <a:ext cx="57521" cy="7747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11" name="Oval 76"/>
              <p:cNvSpPr/>
              <p:nvPr/>
            </p:nvSpPr>
            <p:spPr>
              <a:xfrm rot="2123849">
                <a:off x="36052" y="201855"/>
                <a:ext cx="205608" cy="190094"/>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12" name="Line 77"/>
              <p:cNvSpPr/>
              <p:nvPr/>
            </p:nvSpPr>
            <p:spPr>
              <a:xfrm>
                <a:off x="87644" y="262069"/>
                <a:ext cx="100279" cy="69015"/>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322" name="Group 78"/>
            <p:cNvGrpSpPr/>
            <p:nvPr/>
          </p:nvGrpSpPr>
          <p:grpSpPr>
            <a:xfrm>
              <a:off x="0" y="551734"/>
              <a:ext cx="384119" cy="402554"/>
              <a:chOff x="0" y="0"/>
              <a:chExt cx="384118" cy="402553"/>
            </a:xfrm>
          </p:grpSpPr>
          <p:sp>
            <p:nvSpPr>
              <p:cNvPr id="1314" name="Oval 79"/>
              <p:cNvSpPr/>
              <p:nvPr/>
            </p:nvSpPr>
            <p:spPr>
              <a:xfrm rot="15667603">
                <a:off x="53545" y="225104"/>
                <a:ext cx="158594" cy="171716"/>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15" name="Line 80"/>
              <p:cNvSpPr/>
              <p:nvPr/>
            </p:nvSpPr>
            <p:spPr>
              <a:xfrm flipH="1" flipV="1">
                <a:off x="121900" y="264876"/>
                <a:ext cx="15336" cy="9401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16" name="Line 81"/>
              <p:cNvSpPr/>
              <p:nvPr/>
            </p:nvSpPr>
            <p:spPr>
              <a:xfrm flipV="1">
                <a:off x="82465" y="303784"/>
                <a:ext cx="101797" cy="1521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17" name="Oval 82"/>
              <p:cNvSpPr/>
              <p:nvPr/>
            </p:nvSpPr>
            <p:spPr>
              <a:xfrm rot="15667603">
                <a:off x="17765" y="5733"/>
                <a:ext cx="158593" cy="171716"/>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18" name="Line 83"/>
              <p:cNvSpPr/>
              <p:nvPr/>
            </p:nvSpPr>
            <p:spPr>
              <a:xfrm flipH="1" flipV="1">
                <a:off x="86120" y="45504"/>
                <a:ext cx="15335" cy="9401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19" name="Line 84"/>
              <p:cNvSpPr/>
              <p:nvPr/>
            </p:nvSpPr>
            <p:spPr>
              <a:xfrm flipV="1">
                <a:off x="46684" y="84412"/>
                <a:ext cx="101797" cy="1521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20" name="Oval 85"/>
              <p:cNvSpPr/>
              <p:nvPr/>
            </p:nvSpPr>
            <p:spPr>
              <a:xfrm rot="15667603">
                <a:off x="172489" y="75430"/>
                <a:ext cx="190312" cy="206059"/>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21" name="Line 86"/>
              <p:cNvSpPr/>
              <p:nvPr/>
            </p:nvSpPr>
            <p:spPr>
              <a:xfrm flipH="1" flipV="1">
                <a:off x="259299" y="122858"/>
                <a:ext cx="17718" cy="113057"/>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331" name="Group 87"/>
            <p:cNvGrpSpPr/>
            <p:nvPr/>
          </p:nvGrpSpPr>
          <p:grpSpPr>
            <a:xfrm>
              <a:off x="345305" y="1077061"/>
              <a:ext cx="436487" cy="432196"/>
              <a:chOff x="0" y="0"/>
              <a:chExt cx="436485" cy="432195"/>
            </a:xfrm>
          </p:grpSpPr>
          <p:sp>
            <p:nvSpPr>
              <p:cNvPr id="1323" name="Oval 88"/>
              <p:cNvSpPr/>
              <p:nvPr/>
            </p:nvSpPr>
            <p:spPr>
              <a:xfrm rot="2036257">
                <a:off x="37295" y="34335"/>
                <a:ext cx="171339" cy="15841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24" name="Line 89"/>
              <p:cNvSpPr/>
              <p:nvPr/>
            </p:nvSpPr>
            <p:spPr>
              <a:xfrm>
                <a:off x="82241" y="83279"/>
                <a:ext cx="84954" cy="5454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25" name="Line 90"/>
              <p:cNvSpPr/>
              <p:nvPr/>
            </p:nvSpPr>
            <p:spPr>
              <a:xfrm flipH="1">
                <a:off x="94234" y="73764"/>
                <a:ext cx="55817" cy="7918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26" name="Oval 91"/>
              <p:cNvSpPr/>
              <p:nvPr/>
            </p:nvSpPr>
            <p:spPr>
              <a:xfrm rot="2036257">
                <a:off x="235521" y="161604"/>
                <a:ext cx="171340"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27" name="Line 92"/>
              <p:cNvSpPr/>
              <p:nvPr/>
            </p:nvSpPr>
            <p:spPr>
              <a:xfrm>
                <a:off x="280467" y="210549"/>
                <a:ext cx="84955" cy="5454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28" name="Line 93"/>
              <p:cNvSpPr/>
              <p:nvPr/>
            </p:nvSpPr>
            <p:spPr>
              <a:xfrm flipH="1">
                <a:off x="292461" y="201034"/>
                <a:ext cx="55817" cy="7918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29" name="Oval 94"/>
              <p:cNvSpPr/>
              <p:nvPr/>
            </p:nvSpPr>
            <p:spPr>
              <a:xfrm rot="2036257">
                <a:off x="35550" y="200898"/>
                <a:ext cx="205608" cy="19009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30" name="Line 95"/>
              <p:cNvSpPr/>
              <p:nvPr/>
            </p:nvSpPr>
            <p:spPr>
              <a:xfrm>
                <a:off x="86436" y="262612"/>
                <a:ext cx="101677" cy="66080"/>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340" name="Group 964"/>
            <p:cNvGrpSpPr/>
            <p:nvPr/>
          </p:nvGrpSpPr>
          <p:grpSpPr>
            <a:xfrm>
              <a:off x="1846340" y="699085"/>
              <a:ext cx="424819" cy="426646"/>
              <a:chOff x="0" y="0"/>
              <a:chExt cx="424817" cy="426644"/>
            </a:xfrm>
          </p:grpSpPr>
          <p:sp>
            <p:nvSpPr>
              <p:cNvPr id="1332" name="Oval 97"/>
              <p:cNvSpPr/>
              <p:nvPr/>
            </p:nvSpPr>
            <p:spPr>
              <a:xfrm rot="6901530">
                <a:off x="233149" y="26555"/>
                <a:ext cx="163998" cy="16550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33" name="Line 98"/>
              <p:cNvSpPr/>
              <p:nvPr/>
            </p:nvSpPr>
            <p:spPr>
              <a:xfrm flipH="1">
                <a:off x="297496" y="65153"/>
                <a:ext cx="40500" cy="9037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34" name="Line 99"/>
              <p:cNvSpPr/>
              <p:nvPr/>
            </p:nvSpPr>
            <p:spPr>
              <a:xfrm flipH="1" flipV="1">
                <a:off x="270602" y="87658"/>
                <a:ext cx="88811" cy="4309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35" name="Oval 100"/>
              <p:cNvSpPr/>
              <p:nvPr/>
            </p:nvSpPr>
            <p:spPr>
              <a:xfrm rot="6901530">
                <a:off x="136006" y="234588"/>
                <a:ext cx="163998" cy="16550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36" name="Line 101"/>
              <p:cNvSpPr/>
              <p:nvPr/>
            </p:nvSpPr>
            <p:spPr>
              <a:xfrm flipH="1">
                <a:off x="200352" y="273186"/>
                <a:ext cx="40500" cy="9037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37" name="Line 102"/>
              <p:cNvSpPr/>
              <p:nvPr/>
            </p:nvSpPr>
            <p:spPr>
              <a:xfrm flipH="1" flipV="1">
                <a:off x="173458" y="295691"/>
                <a:ext cx="88811" cy="4309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38" name="Oval 103"/>
              <p:cNvSpPr/>
              <p:nvPr/>
            </p:nvSpPr>
            <p:spPr>
              <a:xfrm rot="6901530">
                <a:off x="33204" y="51024"/>
                <a:ext cx="196799" cy="198603"/>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39" name="Line 104"/>
              <p:cNvSpPr/>
              <p:nvPr/>
            </p:nvSpPr>
            <p:spPr>
              <a:xfrm flipH="1">
                <a:off x="107088" y="95114"/>
                <a:ext cx="49273" cy="108272"/>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349" name="Group 973"/>
            <p:cNvGrpSpPr/>
            <p:nvPr/>
          </p:nvGrpSpPr>
          <p:grpSpPr>
            <a:xfrm>
              <a:off x="1675486" y="1158044"/>
              <a:ext cx="440626" cy="404320"/>
              <a:chOff x="0" y="0"/>
              <a:chExt cx="440625" cy="404319"/>
            </a:xfrm>
          </p:grpSpPr>
          <p:sp>
            <p:nvSpPr>
              <p:cNvPr id="1341" name="Oval 97"/>
              <p:cNvSpPr/>
              <p:nvPr/>
            </p:nvSpPr>
            <p:spPr>
              <a:xfrm rot="9578887">
                <a:off x="247089" y="137613"/>
                <a:ext cx="171338"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42" name="Line 98"/>
              <p:cNvSpPr/>
              <p:nvPr/>
            </p:nvSpPr>
            <p:spPr>
              <a:xfrm flipH="1">
                <a:off x="285677" y="202214"/>
                <a:ext cx="96337" cy="3410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43" name="Line 99"/>
              <p:cNvSpPr/>
              <p:nvPr/>
            </p:nvSpPr>
            <p:spPr>
              <a:xfrm flipH="1" flipV="1">
                <a:off x="315405" y="172074"/>
                <a:ext cx="34653" cy="8916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44" name="Oval 100"/>
              <p:cNvSpPr/>
              <p:nvPr/>
            </p:nvSpPr>
            <p:spPr>
              <a:xfrm rot="9578887">
                <a:off x="22198" y="221057"/>
                <a:ext cx="171338"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45" name="Line 101"/>
              <p:cNvSpPr/>
              <p:nvPr/>
            </p:nvSpPr>
            <p:spPr>
              <a:xfrm flipH="1">
                <a:off x="60786" y="285658"/>
                <a:ext cx="96337" cy="3410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46" name="Line 102"/>
              <p:cNvSpPr/>
              <p:nvPr/>
            </p:nvSpPr>
            <p:spPr>
              <a:xfrm flipH="1" flipV="1">
                <a:off x="90514" y="255518"/>
                <a:ext cx="34653" cy="8916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47" name="Oval 103"/>
              <p:cNvSpPr/>
              <p:nvPr/>
            </p:nvSpPr>
            <p:spPr>
              <a:xfrm rot="9578887">
                <a:off x="67938" y="29819"/>
                <a:ext cx="205606" cy="19009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48" name="Line 104"/>
              <p:cNvSpPr/>
              <p:nvPr/>
            </p:nvSpPr>
            <p:spPr>
              <a:xfrm flipH="1">
                <a:off x="113641" y="104009"/>
                <a:ext cx="115979" cy="40350"/>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358" name="Group 982"/>
            <p:cNvGrpSpPr/>
            <p:nvPr/>
          </p:nvGrpSpPr>
          <p:grpSpPr>
            <a:xfrm>
              <a:off x="1933325" y="210110"/>
              <a:ext cx="440674" cy="407084"/>
              <a:chOff x="0" y="0"/>
              <a:chExt cx="440672" cy="407083"/>
            </a:xfrm>
          </p:grpSpPr>
          <p:sp>
            <p:nvSpPr>
              <p:cNvPr id="1350" name="Oval 97"/>
              <p:cNvSpPr/>
              <p:nvPr/>
            </p:nvSpPr>
            <p:spPr>
              <a:xfrm rot="1275753">
                <a:off x="22891" y="25675"/>
                <a:ext cx="171338" cy="15841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51" name="Line 98"/>
              <p:cNvSpPr/>
              <p:nvPr/>
            </p:nvSpPr>
            <p:spPr>
              <a:xfrm>
                <a:off x="62035" y="83088"/>
                <a:ext cx="94672" cy="3848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52" name="Line 99"/>
              <p:cNvSpPr/>
              <p:nvPr/>
            </p:nvSpPr>
            <p:spPr>
              <a:xfrm flipH="1">
                <a:off x="91818" y="60185"/>
                <a:ext cx="33307" cy="8967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53" name="Oval 100"/>
              <p:cNvSpPr/>
              <p:nvPr/>
            </p:nvSpPr>
            <p:spPr>
              <a:xfrm rot="1275753">
                <a:off x="246443" y="112643"/>
                <a:ext cx="171338" cy="15841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54" name="Line 101"/>
              <p:cNvSpPr/>
              <p:nvPr/>
            </p:nvSpPr>
            <p:spPr>
              <a:xfrm>
                <a:off x="285587" y="170056"/>
                <a:ext cx="94672" cy="3848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55" name="Line 102"/>
              <p:cNvSpPr/>
              <p:nvPr/>
            </p:nvSpPr>
            <p:spPr>
              <a:xfrm flipH="1">
                <a:off x="315370" y="147153"/>
                <a:ext cx="33307" cy="8967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56" name="Oval 103"/>
              <p:cNvSpPr/>
              <p:nvPr/>
            </p:nvSpPr>
            <p:spPr>
              <a:xfrm rot="1275753">
                <a:off x="65819" y="186178"/>
                <a:ext cx="205607" cy="19009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57" name="Line 104"/>
              <p:cNvSpPr/>
              <p:nvPr/>
            </p:nvSpPr>
            <p:spPr>
              <a:xfrm>
                <a:off x="110750" y="257717"/>
                <a:ext cx="113507" cy="46857"/>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367" name="Group 991"/>
            <p:cNvGrpSpPr/>
            <p:nvPr/>
          </p:nvGrpSpPr>
          <p:grpSpPr>
            <a:xfrm>
              <a:off x="2259230" y="939075"/>
              <a:ext cx="430603" cy="425305"/>
              <a:chOff x="0" y="0"/>
              <a:chExt cx="430602" cy="425303"/>
            </a:xfrm>
          </p:grpSpPr>
          <p:sp>
            <p:nvSpPr>
              <p:cNvPr id="1359" name="Oval 97"/>
              <p:cNvSpPr/>
              <p:nvPr/>
            </p:nvSpPr>
            <p:spPr>
              <a:xfrm rot="7071632">
                <a:off x="237125" y="28414"/>
                <a:ext cx="163998" cy="16550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60" name="Line 98"/>
              <p:cNvSpPr/>
              <p:nvPr/>
            </p:nvSpPr>
            <p:spPr>
              <a:xfrm flipH="1">
                <a:off x="299207" y="68197"/>
                <a:ext cx="44920" cy="8825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61" name="Line 99"/>
              <p:cNvSpPr/>
              <p:nvPr/>
            </p:nvSpPr>
            <p:spPr>
              <a:xfrm flipH="1" flipV="1">
                <a:off x="275702" y="87341"/>
                <a:ext cx="86571" cy="4743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62" name="Oval 100"/>
              <p:cNvSpPr/>
              <p:nvPr/>
            </p:nvSpPr>
            <p:spPr>
              <a:xfrm rot="7071632">
                <a:off x="129811" y="231388"/>
                <a:ext cx="163998" cy="16550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63" name="Line 101"/>
              <p:cNvSpPr/>
              <p:nvPr/>
            </p:nvSpPr>
            <p:spPr>
              <a:xfrm flipH="1">
                <a:off x="191893" y="271170"/>
                <a:ext cx="44920" cy="8825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64" name="Line 102"/>
              <p:cNvSpPr/>
              <p:nvPr/>
            </p:nvSpPr>
            <p:spPr>
              <a:xfrm flipH="1" flipV="1">
                <a:off x="168388" y="290314"/>
                <a:ext cx="86571" cy="4743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65" name="Oval 103"/>
              <p:cNvSpPr/>
              <p:nvPr/>
            </p:nvSpPr>
            <p:spPr>
              <a:xfrm rot="7071632">
                <a:off x="35375" y="43755"/>
                <a:ext cx="196799" cy="198603"/>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66" name="Line 104"/>
              <p:cNvSpPr/>
              <p:nvPr/>
            </p:nvSpPr>
            <p:spPr>
              <a:xfrm flipH="1">
                <a:off x="106665" y="89137"/>
                <a:ext cx="54568" cy="105703"/>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sp>
        <p:nvSpPr>
          <p:cNvPr id="1369" name="Rectangle 3"/>
          <p:cNvSpPr txBox="1"/>
          <p:nvPr/>
        </p:nvSpPr>
        <p:spPr>
          <a:xfrm>
            <a:off x="3378325" y="5307957"/>
            <a:ext cx="2236275" cy="452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a:solidFill>
                  <a:srgbClr val="FFFFFF"/>
                </a:solidFill>
                <a:effectLst>
                  <a:outerShdw blurRad="38100" dist="38100" dir="2700000" rotWithShape="0">
                    <a:srgbClr val="000000"/>
                  </a:outerShdw>
                </a:effectLst>
                <a:latin typeface="+mn-lt"/>
                <a:ea typeface="+mn-ea"/>
                <a:cs typeface="+mn-cs"/>
                <a:sym typeface="Arial"/>
              </a:defRPr>
            </a:lvl1pPr>
          </a:lstStyle>
          <a:p>
            <a:r>
              <a:t>+   ENERGY    =&gt;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 name="Rectangle 2"/>
          <p:cNvSpPr txBox="1">
            <a:spLocks noGrp="1"/>
          </p:cNvSpPr>
          <p:nvPr>
            <p:ph type="title"/>
          </p:nvPr>
        </p:nvSpPr>
        <p:spPr>
          <a:xfrm>
            <a:off x="304800" y="76199"/>
            <a:ext cx="8534400" cy="675219"/>
          </a:xfrm>
          <a:prstGeom prst="rect">
            <a:avLst/>
          </a:prstGeom>
        </p:spPr>
        <p:txBody>
          <a:bodyPr/>
          <a:lstStyle>
            <a:lvl1pPr>
              <a:defRPr sz="2000"/>
            </a:lvl1pPr>
          </a:lstStyle>
          <a:p>
            <a:r>
              <a:t>Energy that would also be required if metals dissolved as neutral atoms</a:t>
            </a:r>
          </a:p>
        </p:txBody>
      </p:sp>
      <p:sp>
        <p:nvSpPr>
          <p:cNvPr id="1372" name="Rectangle 3"/>
          <p:cNvSpPr txBox="1">
            <a:spLocks noGrp="1"/>
          </p:cNvSpPr>
          <p:nvPr>
            <p:ph type="body" sz="quarter" idx="1"/>
          </p:nvPr>
        </p:nvSpPr>
        <p:spPr>
          <a:xfrm>
            <a:off x="228600" y="744506"/>
            <a:ext cx="8809383" cy="1358807"/>
          </a:xfrm>
          <a:prstGeom prst="rect">
            <a:avLst/>
          </a:prstGeom>
        </p:spPr>
        <p:txBody>
          <a:bodyPr/>
          <a:lstStyle/>
          <a:p>
            <a:pPr>
              <a:tabLst/>
            </a:pPr>
            <a:r>
              <a:t>Because a </a:t>
            </a:r>
            <a:r>
              <a:rPr b="1">
                <a:solidFill>
                  <a:srgbClr val="FBC901"/>
                </a:solidFill>
              </a:rPr>
              <a:t>neutral metal atom </a:t>
            </a:r>
            <a:r>
              <a:t>dissolved in water would NOT attract water molecules </a:t>
            </a:r>
          </a:p>
          <a:p>
            <a:pPr>
              <a:tabLst/>
              <a:defRPr sz="900"/>
            </a:pPr>
            <a:endParaRPr/>
          </a:p>
          <a:p>
            <a:pPr marL="0" lvl="1" indent="640896">
              <a:buSzTx/>
              <a:buNone/>
              <a:tabLst/>
            </a:pPr>
            <a:r>
              <a:t>but it </a:t>
            </a:r>
            <a:r>
              <a:rPr b="1"/>
              <a:t>would</a:t>
            </a:r>
            <a:r>
              <a:t> obstruct THEIR ability to draw close to one another</a:t>
            </a:r>
          </a:p>
        </p:txBody>
      </p:sp>
      <p:sp>
        <p:nvSpPr>
          <p:cNvPr id="1373" name="Rectangle 3"/>
          <p:cNvSpPr txBox="1"/>
          <p:nvPr/>
        </p:nvSpPr>
        <p:spPr>
          <a:xfrm>
            <a:off x="215900" y="3500280"/>
            <a:ext cx="8834783" cy="15934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 </a:t>
            </a:r>
            <a:r>
              <a:rPr b="1">
                <a:solidFill>
                  <a:srgbClr val="FBC901"/>
                </a:solidFill>
              </a:rPr>
              <a:t>charged metal ion</a:t>
            </a:r>
            <a:r>
              <a:t> would still push water molecules apart</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its charge would attract water molecules =&gt; Lower energy organization</a:t>
            </a:r>
          </a:p>
          <a:p>
            <a:pPr lvl="1" indent="640896">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For instance, via tight arrangements such as:</a:t>
            </a:r>
          </a:p>
        </p:txBody>
      </p:sp>
      <p:grpSp>
        <p:nvGrpSpPr>
          <p:cNvPr id="1450" name="Group 871"/>
          <p:cNvGrpSpPr/>
          <p:nvPr/>
        </p:nvGrpSpPr>
        <p:grpSpPr>
          <a:xfrm>
            <a:off x="5567541" y="4546900"/>
            <a:ext cx="2134281" cy="1946208"/>
            <a:chOff x="0" y="0"/>
            <a:chExt cx="2134279" cy="1946207"/>
          </a:xfrm>
        </p:grpSpPr>
        <p:grpSp>
          <p:nvGrpSpPr>
            <p:cNvPr id="1382" name="Group 87"/>
            <p:cNvGrpSpPr/>
            <p:nvPr/>
          </p:nvGrpSpPr>
          <p:grpSpPr>
            <a:xfrm>
              <a:off x="802471" y="0"/>
              <a:ext cx="523627" cy="423483"/>
              <a:chOff x="0" y="0"/>
              <a:chExt cx="523625" cy="423482"/>
            </a:xfrm>
          </p:grpSpPr>
          <p:sp>
            <p:nvSpPr>
              <p:cNvPr id="1374" name="Oval 88"/>
              <p:cNvSpPr/>
              <p:nvPr/>
            </p:nvSpPr>
            <p:spPr>
              <a:xfrm rot="21569191">
                <a:off x="936" y="3697"/>
                <a:ext cx="217403" cy="209998"/>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75" name="Line 89"/>
              <p:cNvSpPr/>
              <p:nvPr/>
            </p:nvSpPr>
            <p:spPr>
              <a:xfrm flipV="1">
                <a:off x="44005" y="103607"/>
                <a:ext cx="130436" cy="116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76" name="Line 90"/>
              <p:cNvSpPr/>
              <p:nvPr/>
            </p:nvSpPr>
            <p:spPr>
              <a:xfrm>
                <a:off x="108068" y="46081"/>
                <a:ext cx="1130" cy="12599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77" name="Oval 91"/>
              <p:cNvSpPr/>
              <p:nvPr/>
            </p:nvSpPr>
            <p:spPr>
              <a:xfrm rot="21569191">
                <a:off x="305286" y="969"/>
                <a:ext cx="217403" cy="209998"/>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78" name="Line 92"/>
              <p:cNvSpPr/>
              <p:nvPr/>
            </p:nvSpPr>
            <p:spPr>
              <a:xfrm flipV="1">
                <a:off x="348355" y="100879"/>
                <a:ext cx="130438" cy="117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79" name="Line 93"/>
              <p:cNvSpPr/>
              <p:nvPr/>
            </p:nvSpPr>
            <p:spPr>
              <a:xfrm>
                <a:off x="412418" y="43354"/>
                <a:ext cx="1130" cy="12599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80" name="Oval 94"/>
              <p:cNvSpPr/>
              <p:nvPr/>
            </p:nvSpPr>
            <p:spPr>
              <a:xfrm rot="21569191">
                <a:off x="133065" y="170323"/>
                <a:ext cx="260885" cy="251996"/>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81" name="Line 95"/>
              <p:cNvSpPr/>
              <p:nvPr/>
            </p:nvSpPr>
            <p:spPr>
              <a:xfrm flipV="1">
                <a:off x="183795" y="296505"/>
                <a:ext cx="156713" cy="531"/>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391" name="Group 6"/>
            <p:cNvGrpSpPr/>
            <p:nvPr/>
          </p:nvGrpSpPr>
          <p:grpSpPr>
            <a:xfrm>
              <a:off x="345260" y="1079481"/>
              <a:ext cx="574583" cy="572236"/>
              <a:chOff x="0" y="0"/>
              <a:chExt cx="574581" cy="572235"/>
            </a:xfrm>
          </p:grpSpPr>
          <p:sp>
            <p:nvSpPr>
              <p:cNvPr id="1383" name="Oval 7"/>
              <p:cNvSpPr/>
              <p:nvPr/>
            </p:nvSpPr>
            <p:spPr>
              <a:xfrm rot="13706853">
                <a:off x="244316" y="316021"/>
                <a:ext cx="218001" cy="209997"/>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84" name="Line 8"/>
              <p:cNvSpPr/>
              <p:nvPr/>
            </p:nvSpPr>
            <p:spPr>
              <a:xfrm flipH="1" flipV="1">
                <a:off x="307317" y="374398"/>
                <a:ext cx="86760" cy="9788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85" name="Line 9"/>
              <p:cNvSpPr/>
              <p:nvPr/>
            </p:nvSpPr>
            <p:spPr>
              <a:xfrm flipV="1">
                <a:off x="306169" y="379231"/>
                <a:ext cx="94292" cy="8357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86" name="Oval 10"/>
              <p:cNvSpPr/>
              <p:nvPr/>
            </p:nvSpPr>
            <p:spPr>
              <a:xfrm rot="13706853">
                <a:off x="41875" y="87625"/>
                <a:ext cx="218001" cy="209997"/>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87" name="Line 11"/>
              <p:cNvSpPr/>
              <p:nvPr/>
            </p:nvSpPr>
            <p:spPr>
              <a:xfrm flipH="1" flipV="1">
                <a:off x="104877" y="146003"/>
                <a:ext cx="86760" cy="9788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88" name="Line 12"/>
              <p:cNvSpPr/>
              <p:nvPr/>
            </p:nvSpPr>
            <p:spPr>
              <a:xfrm flipV="1">
                <a:off x="103730" y="150836"/>
                <a:ext cx="94290" cy="8357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89" name="Oval 13"/>
              <p:cNvSpPr/>
              <p:nvPr/>
            </p:nvSpPr>
            <p:spPr>
              <a:xfrm rot="13706853">
                <a:off x="262731" y="55460"/>
                <a:ext cx="261601" cy="25199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90" name="Line 14"/>
              <p:cNvSpPr/>
              <p:nvPr/>
            </p:nvSpPr>
            <p:spPr>
              <a:xfrm flipH="1" flipV="1">
                <a:off x="342974" y="123099"/>
                <a:ext cx="103578" cy="118178"/>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00" name="Group 33"/>
            <p:cNvGrpSpPr/>
            <p:nvPr/>
          </p:nvGrpSpPr>
          <p:grpSpPr>
            <a:xfrm>
              <a:off x="361754" y="301803"/>
              <a:ext cx="572567" cy="574046"/>
              <a:chOff x="0" y="0"/>
              <a:chExt cx="572566" cy="574044"/>
            </a:xfrm>
          </p:grpSpPr>
          <p:sp>
            <p:nvSpPr>
              <p:cNvPr id="1392" name="Oval 34"/>
              <p:cNvSpPr/>
              <p:nvPr/>
            </p:nvSpPr>
            <p:spPr>
              <a:xfrm rot="19025468">
                <a:off x="42402" y="253134"/>
                <a:ext cx="217403" cy="209997"/>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93" name="Line 35"/>
              <p:cNvSpPr/>
              <p:nvPr/>
            </p:nvSpPr>
            <p:spPr>
              <a:xfrm flipV="1">
                <a:off x="100764" y="311280"/>
                <a:ext cx="95541" cy="8881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94" name="Line 36"/>
              <p:cNvSpPr/>
              <p:nvPr/>
            </p:nvSpPr>
            <p:spPr>
              <a:xfrm>
                <a:off x="108327" y="312175"/>
                <a:ext cx="85785" cy="9228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95" name="Oval 37"/>
              <p:cNvSpPr/>
              <p:nvPr/>
            </p:nvSpPr>
            <p:spPr>
              <a:xfrm rot="19025468">
                <a:off x="265328" y="45913"/>
                <a:ext cx="217403" cy="209998"/>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96" name="Line 38"/>
              <p:cNvSpPr/>
              <p:nvPr/>
            </p:nvSpPr>
            <p:spPr>
              <a:xfrm flipV="1">
                <a:off x="323691" y="104060"/>
                <a:ext cx="95540" cy="8881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97" name="Line 39"/>
              <p:cNvSpPr/>
              <p:nvPr/>
            </p:nvSpPr>
            <p:spPr>
              <a:xfrm>
                <a:off x="331253" y="104955"/>
                <a:ext cx="85786" cy="9228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398" name="Oval 40"/>
              <p:cNvSpPr/>
              <p:nvPr/>
            </p:nvSpPr>
            <p:spPr>
              <a:xfrm rot="19025468">
                <a:off x="260799" y="266952"/>
                <a:ext cx="260886" cy="251996"/>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399" name="Line 41"/>
              <p:cNvSpPr/>
              <p:nvPr/>
            </p:nvSpPr>
            <p:spPr>
              <a:xfrm flipV="1">
                <a:off x="332856" y="341169"/>
                <a:ext cx="115377" cy="106055"/>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09" name="Group 51"/>
            <p:cNvGrpSpPr/>
            <p:nvPr/>
          </p:nvGrpSpPr>
          <p:grpSpPr>
            <a:xfrm>
              <a:off x="1162900" y="1068175"/>
              <a:ext cx="572328" cy="577105"/>
              <a:chOff x="0" y="0"/>
              <a:chExt cx="572327" cy="577103"/>
            </a:xfrm>
          </p:grpSpPr>
          <p:sp>
            <p:nvSpPr>
              <p:cNvPr id="1401" name="Oval 52"/>
              <p:cNvSpPr/>
              <p:nvPr/>
            </p:nvSpPr>
            <p:spPr>
              <a:xfrm rot="8302549">
                <a:off x="316268" y="121397"/>
                <a:ext cx="210238" cy="21788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02" name="Line 53"/>
              <p:cNvSpPr/>
              <p:nvPr/>
            </p:nvSpPr>
            <p:spPr>
              <a:xfrm flipH="1">
                <a:off x="376790" y="192106"/>
                <a:ext cx="94294" cy="8378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03" name="Line 54"/>
              <p:cNvSpPr/>
              <p:nvPr/>
            </p:nvSpPr>
            <p:spPr>
              <a:xfrm flipH="1" flipV="1">
                <a:off x="378917" y="181340"/>
                <a:ext cx="86836" cy="9772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04" name="Oval 55"/>
              <p:cNvSpPr/>
              <p:nvPr/>
            </p:nvSpPr>
            <p:spPr>
              <a:xfrm rot="8302549">
                <a:off x="96252" y="316904"/>
                <a:ext cx="210238" cy="217881"/>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05" name="Line 56"/>
              <p:cNvSpPr/>
              <p:nvPr/>
            </p:nvSpPr>
            <p:spPr>
              <a:xfrm flipH="1">
                <a:off x="156774" y="387611"/>
                <a:ext cx="94294" cy="8379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06" name="Line 57"/>
              <p:cNvSpPr/>
              <p:nvPr/>
            </p:nvSpPr>
            <p:spPr>
              <a:xfrm flipH="1" flipV="1">
                <a:off x="158901" y="376846"/>
                <a:ext cx="86836" cy="9772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07" name="Oval 58"/>
              <p:cNvSpPr/>
              <p:nvPr/>
            </p:nvSpPr>
            <p:spPr>
              <a:xfrm rot="8302549">
                <a:off x="54986" y="50782"/>
                <a:ext cx="252283" cy="261455"/>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08" name="Line 59"/>
              <p:cNvSpPr/>
              <p:nvPr/>
            </p:nvSpPr>
            <p:spPr>
              <a:xfrm flipH="1">
                <a:off x="124865" y="130305"/>
                <a:ext cx="113886" cy="99984"/>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18" name="Group 60"/>
            <p:cNvGrpSpPr/>
            <p:nvPr/>
          </p:nvGrpSpPr>
          <p:grpSpPr>
            <a:xfrm>
              <a:off x="1700719" y="731622"/>
              <a:ext cx="433561" cy="528861"/>
              <a:chOff x="0" y="0"/>
              <a:chExt cx="433559" cy="528860"/>
            </a:xfrm>
          </p:grpSpPr>
          <p:sp>
            <p:nvSpPr>
              <p:cNvPr id="1410" name="Oval 61"/>
              <p:cNvSpPr/>
              <p:nvPr/>
            </p:nvSpPr>
            <p:spPr>
              <a:xfrm rot="5278480">
                <a:off x="205328" y="7345"/>
                <a:ext cx="217403" cy="209998"/>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11" name="Line 62"/>
              <p:cNvSpPr/>
              <p:nvPr/>
            </p:nvSpPr>
            <p:spPr>
              <a:xfrm>
                <a:off x="316222" y="46637"/>
                <a:ext cx="4611" cy="13036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12" name="Line 63"/>
              <p:cNvSpPr/>
              <p:nvPr/>
            </p:nvSpPr>
            <p:spPr>
              <a:xfrm flipH="1">
                <a:off x="250667" y="109116"/>
                <a:ext cx="125920" cy="445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13" name="Oval 64"/>
              <p:cNvSpPr/>
              <p:nvPr/>
            </p:nvSpPr>
            <p:spPr>
              <a:xfrm rot="5278480">
                <a:off x="216084" y="311518"/>
                <a:ext cx="217403" cy="209997"/>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14" name="Line 65"/>
              <p:cNvSpPr/>
              <p:nvPr/>
            </p:nvSpPr>
            <p:spPr>
              <a:xfrm>
                <a:off x="326978" y="350810"/>
                <a:ext cx="4611" cy="13036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15" name="Line 66"/>
              <p:cNvSpPr/>
              <p:nvPr/>
            </p:nvSpPr>
            <p:spPr>
              <a:xfrm flipH="1">
                <a:off x="261423" y="413289"/>
                <a:ext cx="125920" cy="445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16" name="Oval 67"/>
              <p:cNvSpPr/>
              <p:nvPr/>
            </p:nvSpPr>
            <p:spPr>
              <a:xfrm rot="5278480">
                <a:off x="87" y="145112"/>
                <a:ext cx="260885" cy="25199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17" name="Line 68"/>
              <p:cNvSpPr/>
              <p:nvPr/>
            </p:nvSpPr>
            <p:spPr>
              <a:xfrm>
                <a:off x="127711" y="191444"/>
                <a:ext cx="4664" cy="156645"/>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27" name="Group 69"/>
            <p:cNvGrpSpPr/>
            <p:nvPr/>
          </p:nvGrpSpPr>
          <p:grpSpPr>
            <a:xfrm>
              <a:off x="1161584" y="323030"/>
              <a:ext cx="568100" cy="560867"/>
              <a:chOff x="0" y="0"/>
              <a:chExt cx="568099" cy="560866"/>
            </a:xfrm>
          </p:grpSpPr>
          <p:sp>
            <p:nvSpPr>
              <p:cNvPr id="1419" name="Oval 70"/>
              <p:cNvSpPr/>
              <p:nvPr/>
            </p:nvSpPr>
            <p:spPr>
              <a:xfrm rot="3316672">
                <a:off x="137817" y="44152"/>
                <a:ext cx="217403" cy="209997"/>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20" name="Line 71"/>
              <p:cNvSpPr/>
              <p:nvPr/>
            </p:nvSpPr>
            <p:spPr>
              <a:xfrm>
                <a:off x="212522" y="93763"/>
                <a:ext cx="74300" cy="10721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21" name="Line 72"/>
              <p:cNvSpPr/>
              <p:nvPr/>
            </p:nvSpPr>
            <p:spPr>
              <a:xfrm flipH="1">
                <a:off x="194951" y="112990"/>
                <a:ext cx="103562" cy="7177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22" name="Oval 73"/>
              <p:cNvSpPr/>
              <p:nvPr/>
            </p:nvSpPr>
            <p:spPr>
              <a:xfrm rot="3316672">
                <a:off x="311181" y="294315"/>
                <a:ext cx="217403" cy="209998"/>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23" name="Line 74"/>
              <p:cNvSpPr/>
              <p:nvPr/>
            </p:nvSpPr>
            <p:spPr>
              <a:xfrm>
                <a:off x="385886" y="343926"/>
                <a:ext cx="74300" cy="107214"/>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24" name="Line 75"/>
              <p:cNvSpPr/>
              <p:nvPr/>
            </p:nvSpPr>
            <p:spPr>
              <a:xfrm flipH="1">
                <a:off x="368315" y="363154"/>
                <a:ext cx="103562" cy="7176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25" name="Oval 76"/>
              <p:cNvSpPr/>
              <p:nvPr/>
            </p:nvSpPr>
            <p:spPr>
              <a:xfrm rot="3316672">
                <a:off x="47418" y="255886"/>
                <a:ext cx="260885" cy="25199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26" name="Line 77"/>
              <p:cNvSpPr/>
              <p:nvPr/>
            </p:nvSpPr>
            <p:spPr>
              <a:xfrm>
                <a:off x="132455" y="316364"/>
                <a:ext cx="88543" cy="129304"/>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36" name="Group 78"/>
            <p:cNvGrpSpPr/>
            <p:nvPr/>
          </p:nvGrpSpPr>
          <p:grpSpPr>
            <a:xfrm>
              <a:off x="0" y="720076"/>
              <a:ext cx="445336" cy="509995"/>
              <a:chOff x="0" y="0"/>
              <a:chExt cx="445335" cy="509994"/>
            </a:xfrm>
          </p:grpSpPr>
          <p:sp>
            <p:nvSpPr>
              <p:cNvPr id="1428" name="Oval 79"/>
              <p:cNvSpPr/>
              <p:nvPr/>
            </p:nvSpPr>
            <p:spPr>
              <a:xfrm rot="16111710">
                <a:off x="14044" y="293172"/>
                <a:ext cx="210238" cy="21788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29" name="Line 80"/>
              <p:cNvSpPr/>
              <p:nvPr/>
            </p:nvSpPr>
            <p:spPr>
              <a:xfrm flipH="1" flipV="1">
                <a:off x="113265" y="339740"/>
                <a:ext cx="3242" cy="12610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30" name="Line 81"/>
              <p:cNvSpPr/>
              <p:nvPr/>
            </p:nvSpPr>
            <p:spPr>
              <a:xfrm flipV="1">
                <a:off x="54402" y="401082"/>
                <a:ext cx="130687" cy="335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31" name="Oval 82"/>
              <p:cNvSpPr/>
              <p:nvPr/>
            </p:nvSpPr>
            <p:spPr>
              <a:xfrm rot="16111710">
                <a:off x="6485" y="-1060"/>
                <a:ext cx="210238" cy="21788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32" name="Line 83"/>
              <p:cNvSpPr/>
              <p:nvPr/>
            </p:nvSpPr>
            <p:spPr>
              <a:xfrm flipH="1" flipV="1">
                <a:off x="105707" y="45508"/>
                <a:ext cx="3241" cy="12610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33" name="Line 84"/>
              <p:cNvSpPr/>
              <p:nvPr/>
            </p:nvSpPr>
            <p:spPr>
              <a:xfrm flipV="1">
                <a:off x="46844" y="106850"/>
                <a:ext cx="130686" cy="335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34" name="Oval 85"/>
              <p:cNvSpPr/>
              <p:nvPr/>
            </p:nvSpPr>
            <p:spPr>
              <a:xfrm rot="16111710">
                <a:off x="185269" y="119233"/>
                <a:ext cx="252284" cy="261458"/>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35" name="Line 86"/>
              <p:cNvSpPr/>
              <p:nvPr/>
            </p:nvSpPr>
            <p:spPr>
              <a:xfrm flipH="1" flipV="1">
                <a:off x="310405" y="175505"/>
                <a:ext cx="2987" cy="151519"/>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45" name="Group 767"/>
            <p:cNvGrpSpPr/>
            <p:nvPr/>
          </p:nvGrpSpPr>
          <p:grpSpPr>
            <a:xfrm>
              <a:off x="782643" y="1525401"/>
              <a:ext cx="522202" cy="420807"/>
              <a:chOff x="0" y="0"/>
              <a:chExt cx="522200" cy="420806"/>
            </a:xfrm>
          </p:grpSpPr>
          <p:sp>
            <p:nvSpPr>
              <p:cNvPr id="1437" name="Oval 97"/>
              <p:cNvSpPr/>
              <p:nvPr/>
            </p:nvSpPr>
            <p:spPr>
              <a:xfrm rot="10807160">
                <a:off x="304580" y="210583"/>
                <a:ext cx="217403" cy="209998"/>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38" name="Line 98"/>
              <p:cNvSpPr/>
              <p:nvPr/>
            </p:nvSpPr>
            <p:spPr>
              <a:xfrm flipH="1" flipV="1">
                <a:off x="348268" y="318988"/>
                <a:ext cx="130442" cy="27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39" name="Line 99"/>
              <p:cNvSpPr/>
              <p:nvPr/>
            </p:nvSpPr>
            <p:spPr>
              <a:xfrm flipV="1">
                <a:off x="413192" y="252366"/>
                <a:ext cx="263" cy="12600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40" name="Oval 100"/>
              <p:cNvSpPr/>
              <p:nvPr/>
            </p:nvSpPr>
            <p:spPr>
              <a:xfrm rot="10807160">
                <a:off x="218" y="209949"/>
                <a:ext cx="217403" cy="209998"/>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41" name="Line 101"/>
              <p:cNvSpPr/>
              <p:nvPr/>
            </p:nvSpPr>
            <p:spPr>
              <a:xfrm flipH="1" flipV="1">
                <a:off x="43907" y="318354"/>
                <a:ext cx="130442" cy="27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42" name="Line 102"/>
              <p:cNvSpPr/>
              <p:nvPr/>
            </p:nvSpPr>
            <p:spPr>
              <a:xfrm flipV="1">
                <a:off x="108830" y="251732"/>
                <a:ext cx="264" cy="12600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43" name="Oval 103"/>
              <p:cNvSpPr/>
              <p:nvPr/>
            </p:nvSpPr>
            <p:spPr>
              <a:xfrm rot="10807160">
                <a:off x="131051" y="271"/>
                <a:ext cx="260885" cy="251997"/>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44" name="Line 104"/>
              <p:cNvSpPr/>
              <p:nvPr/>
            </p:nvSpPr>
            <p:spPr>
              <a:xfrm flipH="1" flipV="1">
                <a:off x="184499" y="125233"/>
                <a:ext cx="156710" cy="1202"/>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49" name="Group 795"/>
            <p:cNvGrpSpPr/>
            <p:nvPr/>
          </p:nvGrpSpPr>
          <p:grpSpPr>
            <a:xfrm>
              <a:off x="799221" y="762162"/>
              <a:ext cx="453811" cy="420674"/>
              <a:chOff x="0" y="0"/>
              <a:chExt cx="453810" cy="420673"/>
            </a:xfrm>
          </p:grpSpPr>
          <p:sp>
            <p:nvSpPr>
              <p:cNvPr id="1446" name="Oval 100"/>
              <p:cNvSpPr/>
              <p:nvPr/>
            </p:nvSpPr>
            <p:spPr>
              <a:xfrm rot="7159">
                <a:off x="436" y="471"/>
                <a:ext cx="452938" cy="419732"/>
              </a:xfrm>
              <a:prstGeom prst="ellipse">
                <a:avLst/>
              </a:prstGeom>
              <a:solidFill>
                <a:srgbClr val="FD687B"/>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47" name="Line 101"/>
              <p:cNvSpPr/>
              <p:nvPr/>
            </p:nvSpPr>
            <p:spPr>
              <a:xfrm>
                <a:off x="158600" y="204753"/>
                <a:ext cx="130442" cy="27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48" name="Line 102"/>
              <p:cNvSpPr/>
              <p:nvPr/>
            </p:nvSpPr>
            <p:spPr>
              <a:xfrm flipH="1">
                <a:off x="223855" y="145647"/>
                <a:ext cx="264" cy="12599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grpSp>
        <p:nvGrpSpPr>
          <p:cNvPr id="1533" name="Group 872"/>
          <p:cNvGrpSpPr/>
          <p:nvPr/>
        </p:nvGrpSpPr>
        <p:grpSpPr>
          <a:xfrm>
            <a:off x="2977069" y="1664138"/>
            <a:ext cx="2550168" cy="1715287"/>
            <a:chOff x="0" y="0"/>
            <a:chExt cx="2550166" cy="1715286"/>
          </a:xfrm>
        </p:grpSpPr>
        <p:grpSp>
          <p:nvGrpSpPr>
            <p:cNvPr id="1459" name="Group 24"/>
            <p:cNvGrpSpPr/>
            <p:nvPr/>
          </p:nvGrpSpPr>
          <p:grpSpPr>
            <a:xfrm>
              <a:off x="2004595" y="547025"/>
              <a:ext cx="545572" cy="548077"/>
              <a:chOff x="0" y="0"/>
              <a:chExt cx="545571" cy="548075"/>
            </a:xfrm>
          </p:grpSpPr>
          <p:sp>
            <p:nvSpPr>
              <p:cNvPr id="1451" name="Oval 25"/>
              <p:cNvSpPr/>
              <p:nvPr/>
            </p:nvSpPr>
            <p:spPr>
              <a:xfrm rot="8331390">
                <a:off x="297352" y="112456"/>
                <a:ext cx="207989" cy="20035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52" name="Line 26"/>
              <p:cNvSpPr/>
              <p:nvPr/>
            </p:nvSpPr>
            <p:spPr>
              <a:xfrm flipH="1">
                <a:off x="356718" y="173994"/>
                <a:ext cx="93978" cy="8210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53" name="Line 27"/>
              <p:cNvSpPr/>
              <p:nvPr/>
            </p:nvSpPr>
            <p:spPr>
              <a:xfrm flipH="1" flipV="1">
                <a:off x="361701" y="167206"/>
                <a:ext cx="79094" cy="9052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54" name="Oval 28"/>
              <p:cNvSpPr/>
              <p:nvPr/>
            </p:nvSpPr>
            <p:spPr>
              <a:xfrm rot="8331390">
                <a:off x="78073" y="304038"/>
                <a:ext cx="207989" cy="20035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55" name="Line 29"/>
              <p:cNvSpPr/>
              <p:nvPr/>
            </p:nvSpPr>
            <p:spPr>
              <a:xfrm flipH="1">
                <a:off x="137440" y="365576"/>
                <a:ext cx="93977" cy="8210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56" name="Line 30"/>
              <p:cNvSpPr/>
              <p:nvPr/>
            </p:nvSpPr>
            <p:spPr>
              <a:xfrm flipH="1" flipV="1">
                <a:off x="142422" y="358788"/>
                <a:ext cx="79095" cy="9052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57" name="Oval 31"/>
              <p:cNvSpPr/>
              <p:nvPr/>
            </p:nvSpPr>
            <p:spPr>
              <a:xfrm rot="8331390">
                <a:off x="48276" y="52422"/>
                <a:ext cx="249586" cy="240423"/>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58" name="Line 32"/>
              <p:cNvSpPr/>
              <p:nvPr/>
            </p:nvSpPr>
            <p:spPr>
              <a:xfrm flipH="1">
                <a:off x="117047" y="122456"/>
                <a:ext cx="113453" cy="98015"/>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68" name="Group 96"/>
            <p:cNvGrpSpPr/>
            <p:nvPr/>
          </p:nvGrpSpPr>
          <p:grpSpPr>
            <a:xfrm>
              <a:off x="-1" y="1061386"/>
              <a:ext cx="540845" cy="533406"/>
              <a:chOff x="0" y="0"/>
              <a:chExt cx="540843" cy="533405"/>
            </a:xfrm>
          </p:grpSpPr>
          <p:sp>
            <p:nvSpPr>
              <p:cNvPr id="1460" name="Oval 97"/>
              <p:cNvSpPr/>
              <p:nvPr/>
            </p:nvSpPr>
            <p:spPr>
              <a:xfrm rot="14165208">
                <a:off x="199304" y="291271"/>
                <a:ext cx="207418" cy="20035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61" name="Line 98"/>
              <p:cNvSpPr/>
              <p:nvPr/>
            </p:nvSpPr>
            <p:spPr>
              <a:xfrm flipH="1" flipV="1">
                <a:off x="265606" y="341864"/>
                <a:ext cx="69436" cy="10327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62" name="Line 99"/>
              <p:cNvSpPr/>
              <p:nvPr/>
            </p:nvSpPr>
            <p:spPr>
              <a:xfrm flipV="1">
                <a:off x="253325" y="357830"/>
                <a:ext cx="99762" cy="67072"/>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63" name="Oval 100"/>
              <p:cNvSpPr/>
              <p:nvPr/>
            </p:nvSpPr>
            <p:spPr>
              <a:xfrm rot="14165208">
                <a:off x="37288" y="50287"/>
                <a:ext cx="207418" cy="20035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64" name="Line 101"/>
              <p:cNvSpPr/>
              <p:nvPr/>
            </p:nvSpPr>
            <p:spPr>
              <a:xfrm flipH="1" flipV="1">
                <a:off x="103590" y="100879"/>
                <a:ext cx="69436" cy="10328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65" name="Line 102"/>
              <p:cNvSpPr/>
              <p:nvPr/>
            </p:nvSpPr>
            <p:spPr>
              <a:xfrm flipV="1">
                <a:off x="91309" y="116845"/>
                <a:ext cx="99762" cy="6707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66" name="Oval 103"/>
              <p:cNvSpPr/>
              <p:nvPr/>
            </p:nvSpPr>
            <p:spPr>
              <a:xfrm rot="14165208">
                <a:off x="247194" y="50139"/>
                <a:ext cx="248904" cy="240423"/>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67" name="Line 104"/>
              <p:cNvSpPr/>
              <p:nvPr/>
            </p:nvSpPr>
            <p:spPr>
              <a:xfrm flipH="1" flipV="1">
                <a:off x="331353" y="108921"/>
                <a:ext cx="82728" cy="124545"/>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77" name="Group 6"/>
            <p:cNvGrpSpPr/>
            <p:nvPr/>
          </p:nvGrpSpPr>
          <p:grpSpPr>
            <a:xfrm>
              <a:off x="553099" y="1021177"/>
              <a:ext cx="531043" cy="536316"/>
              <a:chOff x="0" y="0"/>
              <a:chExt cx="531041" cy="536314"/>
            </a:xfrm>
          </p:grpSpPr>
          <p:sp>
            <p:nvSpPr>
              <p:cNvPr id="1469" name="Oval 7"/>
              <p:cNvSpPr/>
              <p:nvPr/>
            </p:nvSpPr>
            <p:spPr>
              <a:xfrm rot="19739222">
                <a:off x="36747" y="189287"/>
                <a:ext cx="207989" cy="20035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70" name="Line 8"/>
              <p:cNvSpPr/>
              <p:nvPr/>
            </p:nvSpPr>
            <p:spPr>
              <a:xfrm flipV="1">
                <a:off x="85544" y="254453"/>
                <a:ext cx="106955" cy="6429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71" name="Line 9"/>
              <p:cNvSpPr/>
              <p:nvPr/>
            </p:nvSpPr>
            <p:spPr>
              <a:xfrm>
                <a:off x="109774" y="237948"/>
                <a:ext cx="61937" cy="10302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72" name="Oval 10"/>
              <p:cNvSpPr/>
              <p:nvPr/>
            </p:nvSpPr>
            <p:spPr>
              <a:xfrm rot="19739222">
                <a:off x="286306" y="39260"/>
                <a:ext cx="207988" cy="20035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73" name="Line 11"/>
              <p:cNvSpPr/>
              <p:nvPr/>
            </p:nvSpPr>
            <p:spPr>
              <a:xfrm flipV="1">
                <a:off x="335102" y="104427"/>
                <a:ext cx="106955" cy="6429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74" name="Line 12"/>
              <p:cNvSpPr/>
              <p:nvPr/>
            </p:nvSpPr>
            <p:spPr>
              <a:xfrm>
                <a:off x="359331" y="87923"/>
                <a:ext cx="61938" cy="10302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75" name="Oval 13"/>
              <p:cNvSpPr/>
              <p:nvPr/>
            </p:nvSpPr>
            <p:spPr>
              <a:xfrm rot="19739222">
                <a:off x="233633" y="248779"/>
                <a:ext cx="249586" cy="240423"/>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76" name="Line 14"/>
              <p:cNvSpPr/>
              <p:nvPr/>
            </p:nvSpPr>
            <p:spPr>
              <a:xfrm flipV="1">
                <a:off x="293065" y="331753"/>
                <a:ext cx="128924" cy="76531"/>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86" name="Group 33"/>
            <p:cNvGrpSpPr/>
            <p:nvPr/>
          </p:nvGrpSpPr>
          <p:grpSpPr>
            <a:xfrm>
              <a:off x="855350" y="153477"/>
              <a:ext cx="523375" cy="455094"/>
              <a:chOff x="0" y="0"/>
              <a:chExt cx="523373" cy="455092"/>
            </a:xfrm>
          </p:grpSpPr>
          <p:sp>
            <p:nvSpPr>
              <p:cNvPr id="1478" name="Oval 34"/>
              <p:cNvSpPr/>
              <p:nvPr/>
            </p:nvSpPr>
            <p:spPr>
              <a:xfrm rot="10249662">
                <a:off x="301313" y="193202"/>
                <a:ext cx="207418" cy="20035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79" name="Line 35"/>
              <p:cNvSpPr/>
              <p:nvPr/>
            </p:nvSpPr>
            <p:spPr>
              <a:xfrm flipH="1">
                <a:off x="344333" y="286762"/>
                <a:ext cx="122861" cy="1983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80" name="Line 36"/>
              <p:cNvSpPr/>
              <p:nvPr/>
            </p:nvSpPr>
            <p:spPr>
              <a:xfrm flipH="1" flipV="1">
                <a:off x="395446" y="233832"/>
                <a:ext cx="19164" cy="11867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81" name="Oval 37"/>
              <p:cNvSpPr/>
              <p:nvPr/>
            </p:nvSpPr>
            <p:spPr>
              <a:xfrm rot="10249662">
                <a:off x="14642" y="239490"/>
                <a:ext cx="207418" cy="20035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82" name="Line 38"/>
              <p:cNvSpPr/>
              <p:nvPr/>
            </p:nvSpPr>
            <p:spPr>
              <a:xfrm flipH="1">
                <a:off x="57663" y="333050"/>
                <a:ext cx="122860" cy="1983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83" name="Line 39"/>
              <p:cNvSpPr/>
              <p:nvPr/>
            </p:nvSpPr>
            <p:spPr>
              <a:xfrm flipH="1" flipV="1">
                <a:off x="108776" y="280120"/>
                <a:ext cx="19163" cy="11867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84" name="Oval 40"/>
              <p:cNvSpPr/>
              <p:nvPr/>
            </p:nvSpPr>
            <p:spPr>
              <a:xfrm rot="10249662">
                <a:off x="108491" y="18300"/>
                <a:ext cx="248904" cy="240424"/>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85" name="Line 41"/>
              <p:cNvSpPr/>
              <p:nvPr/>
            </p:nvSpPr>
            <p:spPr>
              <a:xfrm flipH="1">
                <a:off x="160289" y="126387"/>
                <a:ext cx="147735" cy="23011"/>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495" name="Group 51"/>
            <p:cNvGrpSpPr/>
            <p:nvPr/>
          </p:nvGrpSpPr>
          <p:grpSpPr>
            <a:xfrm>
              <a:off x="1484871" y="902934"/>
              <a:ext cx="550631" cy="545498"/>
              <a:chOff x="0" y="0"/>
              <a:chExt cx="550630" cy="545496"/>
            </a:xfrm>
          </p:grpSpPr>
          <p:sp>
            <p:nvSpPr>
              <p:cNvPr id="1487" name="Oval 52"/>
              <p:cNvSpPr/>
              <p:nvPr/>
            </p:nvSpPr>
            <p:spPr>
              <a:xfrm rot="13728246">
                <a:off x="228925" y="297637"/>
                <a:ext cx="200582" cy="207876"/>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88" name="Line 53"/>
              <p:cNvSpPr/>
              <p:nvPr/>
            </p:nvSpPr>
            <p:spPr>
              <a:xfrm flipH="1" flipV="1">
                <a:off x="286072" y="358702"/>
                <a:ext cx="79266" cy="9055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89" name="Line 54"/>
              <p:cNvSpPr/>
              <p:nvPr/>
            </p:nvSpPr>
            <p:spPr>
              <a:xfrm flipV="1">
                <a:off x="282414" y="361406"/>
                <a:ext cx="93852" cy="8214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90" name="Oval 55"/>
              <p:cNvSpPr/>
              <p:nvPr/>
            </p:nvSpPr>
            <p:spPr>
              <a:xfrm rot="13728246">
                <a:off x="43973" y="86338"/>
                <a:ext cx="200581" cy="207875"/>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91" name="Line 56"/>
              <p:cNvSpPr/>
              <p:nvPr/>
            </p:nvSpPr>
            <p:spPr>
              <a:xfrm flipH="1" flipV="1">
                <a:off x="101119" y="147403"/>
                <a:ext cx="79267" cy="9055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92" name="Line 57"/>
              <p:cNvSpPr/>
              <p:nvPr/>
            </p:nvSpPr>
            <p:spPr>
              <a:xfrm flipV="1">
                <a:off x="97463" y="150106"/>
                <a:ext cx="93851" cy="82149"/>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93" name="Oval 58"/>
              <p:cNvSpPr/>
              <p:nvPr/>
            </p:nvSpPr>
            <p:spPr>
              <a:xfrm rot="13728246">
                <a:off x="257166" y="47981"/>
                <a:ext cx="240697" cy="249448"/>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94" name="Line 59"/>
              <p:cNvSpPr/>
              <p:nvPr/>
            </p:nvSpPr>
            <p:spPr>
              <a:xfrm flipH="1" flipV="1">
                <a:off x="331378" y="118679"/>
                <a:ext cx="94577" cy="109366"/>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504" name="Group 69"/>
            <p:cNvGrpSpPr/>
            <p:nvPr/>
          </p:nvGrpSpPr>
          <p:grpSpPr>
            <a:xfrm>
              <a:off x="1463784" y="339857"/>
              <a:ext cx="528892" cy="537613"/>
              <a:chOff x="0" y="0"/>
              <a:chExt cx="528890" cy="537611"/>
            </a:xfrm>
          </p:grpSpPr>
          <p:sp>
            <p:nvSpPr>
              <p:cNvPr id="1496" name="Oval 70"/>
              <p:cNvSpPr/>
              <p:nvPr/>
            </p:nvSpPr>
            <p:spPr>
              <a:xfrm rot="1918314">
                <a:off x="37826" y="39718"/>
                <a:ext cx="207418" cy="20035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497" name="Line 71"/>
              <p:cNvSpPr/>
              <p:nvPr/>
            </p:nvSpPr>
            <p:spPr>
              <a:xfrm>
                <a:off x="90839" y="104195"/>
                <a:ext cx="105574" cy="6589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98" name="Line 72"/>
              <p:cNvSpPr/>
              <p:nvPr/>
            </p:nvSpPr>
            <p:spPr>
              <a:xfrm flipH="1">
                <a:off x="109791" y="88583"/>
                <a:ext cx="63654" cy="10197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499" name="Oval 73"/>
              <p:cNvSpPr/>
              <p:nvPr/>
            </p:nvSpPr>
            <p:spPr>
              <a:xfrm rot="1918314">
                <a:off x="284161" y="193477"/>
                <a:ext cx="207419" cy="20035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00" name="Line 74"/>
              <p:cNvSpPr/>
              <p:nvPr/>
            </p:nvSpPr>
            <p:spPr>
              <a:xfrm>
                <a:off x="337174" y="257954"/>
                <a:ext cx="105574" cy="65898"/>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01" name="Line 75"/>
              <p:cNvSpPr/>
              <p:nvPr/>
            </p:nvSpPr>
            <p:spPr>
              <a:xfrm flipH="1">
                <a:off x="356127" y="242343"/>
                <a:ext cx="63653" cy="10197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02" name="Oval 76"/>
              <p:cNvSpPr/>
              <p:nvPr/>
            </p:nvSpPr>
            <p:spPr>
              <a:xfrm rot="1918314">
                <a:off x="44773" y="249527"/>
                <a:ext cx="248904" cy="240423"/>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03" name="Line 77"/>
              <p:cNvSpPr/>
              <p:nvPr/>
            </p:nvSpPr>
            <p:spPr>
              <a:xfrm>
                <a:off x="104708" y="329466"/>
                <a:ext cx="126392" cy="79878"/>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513" name="Group 78"/>
            <p:cNvGrpSpPr/>
            <p:nvPr/>
          </p:nvGrpSpPr>
          <p:grpSpPr>
            <a:xfrm>
              <a:off x="480098" y="579019"/>
              <a:ext cx="434800" cy="492004"/>
              <a:chOff x="0" y="0"/>
              <a:chExt cx="434799" cy="492002"/>
            </a:xfrm>
          </p:grpSpPr>
          <p:sp>
            <p:nvSpPr>
              <p:cNvPr id="1505" name="Oval 79"/>
              <p:cNvSpPr/>
              <p:nvPr/>
            </p:nvSpPr>
            <p:spPr>
              <a:xfrm rot="16387381">
                <a:off x="8956" y="282261"/>
                <a:ext cx="200581" cy="207875"/>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06" name="Line 80"/>
              <p:cNvSpPr/>
              <p:nvPr/>
            </p:nvSpPr>
            <p:spPr>
              <a:xfrm flipV="1">
                <a:off x="101849" y="326430"/>
                <a:ext cx="6557" cy="12017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07" name="Line 81"/>
              <p:cNvSpPr/>
              <p:nvPr/>
            </p:nvSpPr>
            <p:spPr>
              <a:xfrm>
                <a:off x="47481" y="383461"/>
                <a:ext cx="124541" cy="6796"/>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08" name="Oval 82"/>
              <p:cNvSpPr/>
              <p:nvPr/>
            </p:nvSpPr>
            <p:spPr>
              <a:xfrm rot="16387381">
                <a:off x="24254" y="1866"/>
                <a:ext cx="200582" cy="207876"/>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09" name="Line 83"/>
              <p:cNvSpPr/>
              <p:nvPr/>
            </p:nvSpPr>
            <p:spPr>
              <a:xfrm flipV="1">
                <a:off x="117147" y="46036"/>
                <a:ext cx="6558" cy="12017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10" name="Line 84"/>
              <p:cNvSpPr/>
              <p:nvPr/>
            </p:nvSpPr>
            <p:spPr>
              <a:xfrm>
                <a:off x="62780" y="103067"/>
                <a:ext cx="124540" cy="679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11" name="Oval 85"/>
              <p:cNvSpPr/>
              <p:nvPr/>
            </p:nvSpPr>
            <p:spPr>
              <a:xfrm rot="16387381">
                <a:off x="183355" y="131470"/>
                <a:ext cx="240697" cy="249449"/>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12" name="Line 86"/>
              <p:cNvSpPr/>
              <p:nvPr/>
            </p:nvSpPr>
            <p:spPr>
              <a:xfrm flipV="1">
                <a:off x="299697" y="185308"/>
                <a:ext cx="8742" cy="144324"/>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nvGrpSpPr>
            <p:cNvPr id="1522" name="Group 848"/>
            <p:cNvGrpSpPr/>
            <p:nvPr/>
          </p:nvGrpSpPr>
          <p:grpSpPr>
            <a:xfrm>
              <a:off x="1079848" y="1205145"/>
              <a:ext cx="536601" cy="510141"/>
              <a:chOff x="0" y="0"/>
              <a:chExt cx="536600" cy="510140"/>
            </a:xfrm>
          </p:grpSpPr>
          <p:sp>
            <p:nvSpPr>
              <p:cNvPr id="1514" name="Oval 97"/>
              <p:cNvSpPr/>
              <p:nvPr/>
            </p:nvSpPr>
            <p:spPr>
              <a:xfrm rot="12098356">
                <a:off x="299550" y="278605"/>
                <a:ext cx="207419" cy="20035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15" name="Line 98"/>
              <p:cNvSpPr/>
              <p:nvPr/>
            </p:nvSpPr>
            <p:spPr>
              <a:xfrm flipH="1" flipV="1">
                <a:off x="344364" y="359051"/>
                <a:ext cx="115681" cy="4589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16" name="Line 99"/>
              <p:cNvSpPr/>
              <p:nvPr/>
            </p:nvSpPr>
            <p:spPr>
              <a:xfrm flipV="1">
                <a:off x="381207" y="322734"/>
                <a:ext cx="44331" cy="111741"/>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17" name="Oval 100"/>
              <p:cNvSpPr/>
              <p:nvPr/>
            </p:nvSpPr>
            <p:spPr>
              <a:xfrm rot="12098356">
                <a:off x="29632" y="171523"/>
                <a:ext cx="207418" cy="20035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18" name="Line 101"/>
              <p:cNvSpPr/>
              <p:nvPr/>
            </p:nvSpPr>
            <p:spPr>
              <a:xfrm flipH="1" flipV="1">
                <a:off x="74446" y="251969"/>
                <a:ext cx="115680" cy="45893"/>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19" name="Line 102"/>
              <p:cNvSpPr/>
              <p:nvPr/>
            </p:nvSpPr>
            <p:spPr>
              <a:xfrm flipV="1">
                <a:off x="111289" y="215652"/>
                <a:ext cx="44330" cy="111740"/>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20" name="Oval 103"/>
              <p:cNvSpPr/>
              <p:nvPr/>
            </p:nvSpPr>
            <p:spPr>
              <a:xfrm rot="12098356">
                <a:off x="210342" y="37420"/>
                <a:ext cx="248903" cy="240423"/>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21" name="Line 104"/>
              <p:cNvSpPr/>
              <p:nvPr/>
            </p:nvSpPr>
            <p:spPr>
              <a:xfrm flipH="1" flipV="1">
                <a:off x="266818" y="129766"/>
                <a:ext cx="138670" cy="55912"/>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sp>
          <p:nvSpPr>
            <p:cNvPr id="1523" name="Oval 100"/>
            <p:cNvSpPr/>
            <p:nvPr/>
          </p:nvSpPr>
          <p:spPr>
            <a:xfrm rot="7159">
              <a:off x="1039336" y="674741"/>
              <a:ext cx="432136" cy="400454"/>
            </a:xfrm>
            <a:prstGeom prst="ellipse">
              <a:avLst/>
            </a:prstGeom>
            <a:solidFill>
              <a:srgbClr val="CDD1DA"/>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grpSp>
          <p:nvGrpSpPr>
            <p:cNvPr id="1532" name="Group 861"/>
            <p:cNvGrpSpPr/>
            <p:nvPr/>
          </p:nvGrpSpPr>
          <p:grpSpPr>
            <a:xfrm>
              <a:off x="313921" y="-1"/>
              <a:ext cx="533776" cy="528611"/>
              <a:chOff x="0" y="0"/>
              <a:chExt cx="533775" cy="528609"/>
            </a:xfrm>
          </p:grpSpPr>
          <p:sp>
            <p:nvSpPr>
              <p:cNvPr id="1524" name="Oval 97"/>
              <p:cNvSpPr/>
              <p:nvPr/>
            </p:nvSpPr>
            <p:spPr>
              <a:xfrm rot="19931309">
                <a:off x="34758" y="172297"/>
                <a:ext cx="207419" cy="200353"/>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25" name="Line 98"/>
              <p:cNvSpPr/>
              <p:nvPr/>
            </p:nvSpPr>
            <p:spPr>
              <a:xfrm flipV="1">
                <a:off x="81672" y="240549"/>
                <a:ext cx="110075" cy="5806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26" name="Line 99"/>
              <p:cNvSpPr/>
              <p:nvPr/>
            </p:nvSpPr>
            <p:spPr>
              <a:xfrm>
                <a:off x="110485" y="219511"/>
                <a:ext cx="56087" cy="10632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27" name="Oval 100"/>
              <p:cNvSpPr/>
              <p:nvPr/>
            </p:nvSpPr>
            <p:spPr>
              <a:xfrm rot="19931309">
                <a:off x="291599" y="36815"/>
                <a:ext cx="207418" cy="200352"/>
              </a:xfrm>
              <a:prstGeom prst="ellipse">
                <a:avLst/>
              </a:prstGeom>
              <a:solidFill>
                <a:srgbClr val="FF3300"/>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28" name="Line 101"/>
              <p:cNvSpPr/>
              <p:nvPr/>
            </p:nvSpPr>
            <p:spPr>
              <a:xfrm flipV="1">
                <a:off x="338512" y="105066"/>
                <a:ext cx="110076" cy="58065"/>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29" name="Line 102"/>
              <p:cNvSpPr/>
              <p:nvPr/>
            </p:nvSpPr>
            <p:spPr>
              <a:xfrm>
                <a:off x="367325" y="84029"/>
                <a:ext cx="56088" cy="106327"/>
              </a:xfrm>
              <a:prstGeom prst="line">
                <a:avLst/>
              </a:prstGeom>
              <a:noFill/>
              <a:ln w="28575"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sp>
            <p:nvSpPr>
              <p:cNvPr id="1530" name="Oval 103"/>
              <p:cNvSpPr/>
              <p:nvPr/>
            </p:nvSpPr>
            <p:spPr>
              <a:xfrm rot="19931309">
                <a:off x="226566" y="244008"/>
                <a:ext cx="248903" cy="240423"/>
              </a:xfrm>
              <a:prstGeom prst="ellipse">
                <a:avLst/>
              </a:prstGeom>
              <a:solidFill>
                <a:srgbClr val="00CCFF"/>
              </a:solidFill>
              <a:ln w="12700" cap="flat">
                <a:solidFill>
                  <a:srgbClr val="FFFFFF"/>
                </a:solidFill>
                <a:prstDash val="solid"/>
                <a:round/>
              </a:ln>
              <a:effectLst/>
            </p:spPr>
            <p:txBody>
              <a:bodyPr wrap="square" lIns="45718" tIns="45718" rIns="45718" bIns="45718" numCol="1" anchor="ctr">
                <a:noAutofit/>
              </a:bodyPr>
              <a:lstStyle/>
              <a:p>
                <a:pPr algn="ctr">
                  <a:spcBef>
                    <a:spcPts val="2100"/>
                  </a:spcBef>
                  <a:defRPr sz="3600">
                    <a:solidFill>
                      <a:srgbClr val="CC3300"/>
                    </a:solidFill>
                  </a:defRPr>
                </a:pPr>
                <a:endParaRPr/>
              </a:p>
            </p:txBody>
          </p:sp>
          <p:sp>
            <p:nvSpPr>
              <p:cNvPr id="1531" name="Line 104"/>
              <p:cNvSpPr/>
              <p:nvPr/>
            </p:nvSpPr>
            <p:spPr>
              <a:xfrm flipV="1">
                <a:off x="283748" y="330684"/>
                <a:ext cx="132633" cy="69021"/>
              </a:xfrm>
              <a:prstGeom prst="line">
                <a:avLst/>
              </a:prstGeom>
              <a:noFill/>
              <a:ln w="57150" cap="flat">
                <a:solidFill>
                  <a:srgbClr val="FFFFFF"/>
                </a:solidFill>
                <a:prstDash val="solid"/>
                <a:round/>
              </a:ln>
              <a:effectLst/>
            </p:spPr>
            <p:txBody>
              <a:bodyPr wrap="square" lIns="45718" tIns="45718" rIns="45718" bIns="45718" numCol="1" anchor="t">
                <a:noAutofit/>
              </a:bodyPr>
              <a:lstStyle/>
              <a:p>
                <a:pPr algn="ctr">
                  <a:spcBef>
                    <a:spcPts val="2100"/>
                  </a:spcBef>
                  <a:defRPr sz="3600">
                    <a:latin typeface="+mn-lt"/>
                    <a:ea typeface="+mn-ea"/>
                    <a:cs typeface="+mn-cs"/>
                    <a:sym typeface="Arial"/>
                  </a:defRPr>
                </a:pPr>
                <a:endParaRPr/>
              </a:p>
            </p:txBody>
          </p:sp>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Rectangle 2"/>
          <p:cNvSpPr txBox="1">
            <a:spLocks noGrp="1"/>
          </p:cNvSpPr>
          <p:nvPr>
            <p:ph type="title"/>
          </p:nvPr>
        </p:nvSpPr>
        <p:spPr>
          <a:xfrm>
            <a:off x="304800" y="-1"/>
            <a:ext cx="8534400" cy="675219"/>
          </a:xfrm>
          <a:prstGeom prst="rect">
            <a:avLst/>
          </a:prstGeom>
        </p:spPr>
        <p:txBody>
          <a:bodyPr/>
          <a:lstStyle>
            <a:lvl1pPr>
              <a:defRPr sz="2200"/>
            </a:lvl1pPr>
          </a:lstStyle>
          <a:p>
            <a:r>
              <a:t>Ions thus naturally form and move freely in water</a:t>
            </a:r>
          </a:p>
        </p:txBody>
      </p:sp>
      <p:sp>
        <p:nvSpPr>
          <p:cNvPr id="1536" name="Rectangle 3"/>
          <p:cNvSpPr txBox="1">
            <a:spLocks noGrp="1"/>
          </p:cNvSpPr>
          <p:nvPr>
            <p:ph type="body" idx="1"/>
          </p:nvPr>
        </p:nvSpPr>
        <p:spPr>
          <a:xfrm>
            <a:off x="215900" y="744506"/>
            <a:ext cx="8954140" cy="5681526"/>
          </a:xfrm>
          <a:prstGeom prst="rect">
            <a:avLst/>
          </a:prstGeom>
        </p:spPr>
        <p:txBody>
          <a:bodyPr/>
          <a:lstStyle/>
          <a:p>
            <a:pPr>
              <a:tabLst/>
            </a:pPr>
            <a:r>
              <a:t>But electrons do not - they need to latch on to an atom (drawn by its positive nucleus)</a:t>
            </a:r>
          </a:p>
          <a:p>
            <a:pPr>
              <a:tabLst/>
              <a:defRPr sz="700"/>
            </a:pPr>
            <a:endParaRPr/>
          </a:p>
          <a:p>
            <a:pPr marL="0" lvl="1" indent="640896">
              <a:buSzTx/>
              <a:buNone/>
              <a:tabLst/>
            </a:pPr>
            <a:r>
              <a:t>But in water molecules, the atoms don't tend to latch onto extra electrons</a:t>
            </a:r>
          </a:p>
          <a:p>
            <a:pPr marL="0" lvl="1" indent="640896">
              <a:buSzTx/>
              <a:buNone/>
              <a:tabLst/>
              <a:defRPr sz="1100"/>
            </a:pPr>
            <a:endParaRPr/>
          </a:p>
          <a:p>
            <a:pPr>
              <a:tabLst/>
            </a:pPr>
            <a:r>
              <a:t>Putting this all together, in contact with water:</a:t>
            </a:r>
          </a:p>
          <a:p>
            <a:pPr>
              <a:tabLst/>
              <a:defRPr sz="700"/>
            </a:pPr>
            <a:endParaRPr/>
          </a:p>
          <a:p>
            <a:pPr marL="0" lvl="1" indent="640896">
              <a:buSzTx/>
              <a:buNone/>
              <a:tabLst/>
            </a:pPr>
            <a:r>
              <a:t>IONS tend to be liberated from metallic surfaces BECAUSE</a:t>
            </a:r>
          </a:p>
          <a:p>
            <a:pPr marL="0" lvl="1" indent="640896">
              <a:buSzTx/>
              <a:buNone/>
              <a:tabLst/>
              <a:defRPr sz="700"/>
            </a:pPr>
            <a:endParaRPr/>
          </a:p>
          <a:p>
            <a:pPr marL="0" lvl="2" indent="1085850">
              <a:buSzTx/>
              <a:buNone/>
              <a:tabLst/>
            </a:pPr>
            <a:r>
              <a:t>metallic ions are easily created and dispersed in water,</a:t>
            </a:r>
          </a:p>
          <a:p>
            <a:pPr marL="0" lvl="3" indent="1577339">
              <a:buSzTx/>
              <a:buNone/>
              <a:tabLst/>
              <a:defRPr sz="700"/>
            </a:pPr>
            <a:endParaRPr/>
          </a:p>
          <a:p>
            <a:pPr marL="0" lvl="2" indent="1085850">
              <a:buSzTx/>
              <a:buNone/>
              <a:tabLst/>
            </a:pPr>
            <a:r>
              <a:t>while their abandoned electrons readily disperse into the solid metal</a:t>
            </a:r>
          </a:p>
          <a:p>
            <a:pPr marL="0" lvl="2" indent="1085850">
              <a:buSzTx/>
              <a:buNone/>
              <a:tabLst/>
              <a:defRPr sz="700"/>
            </a:pPr>
            <a:endParaRPr/>
          </a:p>
          <a:p>
            <a:pPr marL="0" lvl="2" indent="1085850">
              <a:buSzTx/>
              <a:buNone/>
              <a:tabLst/>
            </a:pPr>
            <a:r>
              <a:t>(Or for negative ion formation, electrons are supplied from that metal)</a:t>
            </a:r>
          </a:p>
          <a:p>
            <a:pPr marL="0" lvl="2" indent="1085850">
              <a:buSzTx/>
              <a:buNone/>
              <a:tabLst/>
              <a:defRPr sz="1600"/>
            </a:pPr>
            <a:endParaRPr/>
          </a:p>
          <a:p>
            <a:pPr>
              <a:tabLst/>
              <a:defRPr b="1">
                <a:solidFill>
                  <a:srgbClr val="FBC901"/>
                </a:solidFill>
              </a:defRPr>
            </a:pPr>
            <a:r>
              <a:t>DISSOLUTION OF METALS IN WATER THUS PROVIDES A NATURAL WAY OF:</a:t>
            </a:r>
          </a:p>
          <a:p>
            <a:pPr>
              <a:tabLst/>
              <a:defRPr sz="800" b="1">
                <a:solidFill>
                  <a:srgbClr val="FBC901"/>
                </a:solidFill>
              </a:defRPr>
            </a:pPr>
            <a:endParaRPr/>
          </a:p>
          <a:p>
            <a:pPr marL="0" lvl="1" indent="640896">
              <a:buSzTx/>
              <a:buNone/>
              <a:tabLst/>
              <a:defRPr b="1">
                <a:solidFill>
                  <a:srgbClr val="FBC901"/>
                </a:solidFill>
              </a:defRPr>
            </a:pPr>
            <a:r>
              <a:t>1) SEPARATING ELECTRONS FROM THEIR PARENT ATOMS</a:t>
            </a:r>
          </a:p>
          <a:p>
            <a:pPr marL="0" lvl="1" indent="640896">
              <a:buSzTx/>
              <a:buNone/>
              <a:tabLst/>
              <a:defRPr sz="900" b="1">
                <a:solidFill>
                  <a:srgbClr val="FBC901"/>
                </a:solidFill>
              </a:defRPr>
            </a:pPr>
            <a:endParaRPr/>
          </a:p>
          <a:p>
            <a:pPr marL="0" lvl="1" indent="640896">
              <a:buSzTx/>
              <a:buNone/>
              <a:tabLst/>
              <a:defRPr b="1">
                <a:solidFill>
                  <a:srgbClr val="FBC901"/>
                </a:solidFill>
              </a:defRPr>
            </a:pPr>
            <a:r>
              <a:t>2) FORCING LIBERATED ELECTRONS TO TRAVEL DIFFERENT PATHS</a:t>
            </a:r>
          </a:p>
          <a:p>
            <a:pPr marL="0" lvl="1" indent="640896">
              <a:buSzTx/>
              <a:buNone/>
              <a:tabLst/>
              <a:defRPr sz="900" b="1">
                <a:solidFill>
                  <a:srgbClr val="FBC901"/>
                </a:solidFill>
              </a:defRPr>
            </a:pPr>
            <a:endParaRPr/>
          </a:p>
          <a:p>
            <a:pPr marL="0" lvl="2" indent="1085850">
              <a:buSzTx/>
              <a:buNone/>
              <a:tabLst/>
              <a:defRPr b="1"/>
            </a:pPr>
            <a:r>
              <a:t>Which, for batteries, is through wires &amp; useful things in the our world</a:t>
            </a:r>
          </a:p>
        </p:txBody>
      </p:sp>
      <p:sp>
        <p:nvSpPr>
          <p:cNvPr id="1537"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 name="Rectangle 2"/>
          <p:cNvSpPr txBox="1">
            <a:spLocks noGrp="1"/>
          </p:cNvSpPr>
          <p:nvPr>
            <p:ph type="title"/>
          </p:nvPr>
        </p:nvSpPr>
        <p:spPr>
          <a:xfrm>
            <a:off x="304800" y="76199"/>
            <a:ext cx="8534400" cy="675219"/>
          </a:xfrm>
          <a:prstGeom prst="rect">
            <a:avLst/>
          </a:prstGeom>
        </p:spPr>
        <p:txBody>
          <a:bodyPr/>
          <a:lstStyle>
            <a:lvl1pPr>
              <a:defRPr sz="2200"/>
            </a:lvl1pPr>
          </a:lstStyle>
          <a:p>
            <a:r>
              <a:t>Bringing me to my third question:</a:t>
            </a:r>
          </a:p>
        </p:txBody>
      </p:sp>
      <p:sp>
        <p:nvSpPr>
          <p:cNvPr id="1540" name="Rectangle 3"/>
          <p:cNvSpPr txBox="1">
            <a:spLocks noGrp="1"/>
          </p:cNvSpPr>
          <p:nvPr>
            <p:ph type="body" idx="1"/>
          </p:nvPr>
        </p:nvSpPr>
        <p:spPr>
          <a:xfrm>
            <a:off x="304800" y="744506"/>
            <a:ext cx="8760251" cy="3157255"/>
          </a:xfrm>
          <a:prstGeom prst="rect">
            <a:avLst/>
          </a:prstGeom>
        </p:spPr>
        <p:txBody>
          <a:bodyPr/>
          <a:lstStyle/>
          <a:p>
            <a:pPr>
              <a:tabLst/>
            </a:pPr>
            <a:r>
              <a:t>"Why do different metals have different tendencies to fall apart as ions?"</a:t>
            </a:r>
          </a:p>
          <a:p>
            <a:pPr>
              <a:tabLst/>
              <a:defRPr sz="1100"/>
            </a:pPr>
            <a:endParaRPr/>
          </a:p>
          <a:p>
            <a:pPr>
              <a:tabLst/>
            </a:pPr>
            <a:r>
              <a:t>First, because the different bond strengths within metals means that the initial step </a:t>
            </a:r>
          </a:p>
          <a:p>
            <a:pPr>
              <a:tabLst/>
              <a:defRPr sz="700"/>
            </a:pPr>
            <a:endParaRPr/>
          </a:p>
          <a:p>
            <a:pPr marL="0" lvl="1" indent="640896">
              <a:buSzTx/>
              <a:buNone/>
              <a:tabLst/>
            </a:pPr>
            <a:r>
              <a:t>of metal-to-metal bond breaking requires different energies</a:t>
            </a:r>
          </a:p>
          <a:p>
            <a:pPr marL="0" lvl="1" indent="640896">
              <a:buSzTx/>
              <a:buNone/>
              <a:tabLst/>
              <a:defRPr sz="1100"/>
            </a:pPr>
            <a:endParaRPr/>
          </a:p>
          <a:p>
            <a:pPr>
              <a:tabLst/>
            </a:pPr>
            <a:r>
              <a:t>Second, because liberated metal ions have different sizes and charge configurations,</a:t>
            </a:r>
          </a:p>
          <a:p>
            <a:pPr>
              <a:tabLst/>
              <a:defRPr sz="800"/>
            </a:pPr>
            <a:endParaRPr/>
          </a:p>
          <a:p>
            <a:pPr marL="0" lvl="1" indent="640896">
              <a:buSzTx/>
              <a:buNone/>
              <a:tabLst/>
            </a:pPr>
            <a:r>
              <a:t>so inserting liberated ions between water molecules requires different energies</a:t>
            </a:r>
          </a:p>
          <a:p>
            <a:pPr marL="0" lvl="1" indent="640896">
              <a:buSzTx/>
              <a:buNone/>
              <a:tabLst/>
              <a:defRPr sz="1100"/>
            </a:pPr>
            <a:endParaRPr/>
          </a:p>
          <a:p>
            <a:pPr>
              <a:tabLst/>
            </a:pPr>
            <a:r>
              <a:t>The process of two different metals dissolving as positive ions in water:</a:t>
            </a:r>
          </a:p>
        </p:txBody>
      </p:sp>
      <p:sp>
        <p:nvSpPr>
          <p:cNvPr id="1541"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grpSp>
        <p:nvGrpSpPr>
          <p:cNvPr id="1556" name="Group"/>
          <p:cNvGrpSpPr/>
          <p:nvPr/>
        </p:nvGrpSpPr>
        <p:grpSpPr>
          <a:xfrm>
            <a:off x="5321300" y="3831045"/>
            <a:ext cx="3077631" cy="403674"/>
            <a:chOff x="0" y="0"/>
            <a:chExt cx="3077630" cy="403672"/>
          </a:xfrm>
        </p:grpSpPr>
        <p:sp>
          <p:nvSpPr>
            <p:cNvPr id="1542" name="Oval 5"/>
            <p:cNvSpPr/>
            <p:nvPr/>
          </p:nvSpPr>
          <p:spPr>
            <a:xfrm>
              <a:off x="457200" y="103775"/>
              <a:ext cx="228600"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545" name="Group 171"/>
            <p:cNvGrpSpPr/>
            <p:nvPr/>
          </p:nvGrpSpPr>
          <p:grpSpPr>
            <a:xfrm>
              <a:off x="821266" y="135461"/>
              <a:ext cx="393700" cy="152401"/>
              <a:chOff x="0" y="0"/>
              <a:chExt cx="393699" cy="152400"/>
            </a:xfrm>
          </p:grpSpPr>
          <p:sp>
            <p:nvSpPr>
              <p:cNvPr id="1543" name="Right Arrow 19"/>
              <p:cNvSpPr/>
              <p:nvPr/>
            </p:nvSpPr>
            <p:spPr>
              <a:xfrm>
                <a:off x="0" y="-1"/>
                <a:ext cx="393700" cy="76201"/>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44" name="Right Arrow 20"/>
              <p:cNvSpPr/>
              <p:nvPr/>
            </p:nvSpPr>
            <p:spPr>
              <a:xfrm flipH="1">
                <a:off x="1" y="76200"/>
                <a:ext cx="381001" cy="76200"/>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1546" name="Oval 7"/>
            <p:cNvSpPr/>
            <p:nvPr/>
          </p:nvSpPr>
          <p:spPr>
            <a:xfrm>
              <a:off x="228600" y="105831"/>
              <a:ext cx="228600"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47" name="Oval 8"/>
            <p:cNvSpPr/>
            <p:nvPr/>
          </p:nvSpPr>
          <p:spPr>
            <a:xfrm>
              <a:off x="0" y="110063"/>
              <a:ext cx="228600"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48" name="Oval 9"/>
            <p:cNvSpPr/>
            <p:nvPr/>
          </p:nvSpPr>
          <p:spPr>
            <a:xfrm>
              <a:off x="1562100" y="105831"/>
              <a:ext cx="228600"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49" name="Oval 10"/>
            <p:cNvSpPr/>
            <p:nvPr/>
          </p:nvSpPr>
          <p:spPr>
            <a:xfrm>
              <a:off x="1333500" y="110063"/>
              <a:ext cx="228600"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50" name="Oval 17"/>
            <p:cNvSpPr/>
            <p:nvPr/>
          </p:nvSpPr>
          <p:spPr>
            <a:xfrm>
              <a:off x="2815170" y="145989"/>
              <a:ext cx="152401" cy="1524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51" name="TextBox 18"/>
            <p:cNvSpPr txBox="1"/>
            <p:nvPr/>
          </p:nvSpPr>
          <p:spPr>
            <a:xfrm>
              <a:off x="2772830" y="2054"/>
              <a:ext cx="304801" cy="396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0000FF"/>
                  </a:solidFill>
                </a:defRPr>
              </a:lvl1pPr>
            </a:lstStyle>
            <a:p>
              <a:r>
                <a:t>-</a:t>
              </a:r>
            </a:p>
          </p:txBody>
        </p:sp>
        <p:sp>
          <p:nvSpPr>
            <p:cNvPr id="1552" name="TextBox 12"/>
            <p:cNvSpPr txBox="1"/>
            <p:nvPr/>
          </p:nvSpPr>
          <p:spPr>
            <a:xfrm>
              <a:off x="2425700" y="0"/>
              <a:ext cx="287869" cy="396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FECF29"/>
                  </a:solidFill>
                </a:defRPr>
              </a:lvl1pPr>
            </a:lstStyle>
            <a:p>
              <a:r>
                <a:t>+</a:t>
              </a:r>
            </a:p>
          </p:txBody>
        </p:sp>
        <p:sp>
          <p:nvSpPr>
            <p:cNvPr id="1553" name="TextBox 13"/>
            <p:cNvSpPr txBox="1"/>
            <p:nvPr/>
          </p:nvSpPr>
          <p:spPr>
            <a:xfrm>
              <a:off x="1808480" y="0"/>
              <a:ext cx="457201" cy="396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FECF29"/>
                  </a:solidFill>
                </a:defRPr>
              </a:lvl1pPr>
            </a:lstStyle>
            <a:p>
              <a:r>
                <a:t>+</a:t>
              </a:r>
            </a:p>
          </p:txBody>
        </p:sp>
        <p:sp>
          <p:nvSpPr>
            <p:cNvPr id="1554" name="Oval 15"/>
            <p:cNvSpPr/>
            <p:nvPr/>
          </p:nvSpPr>
          <p:spPr>
            <a:xfrm>
              <a:off x="2165774" y="119193"/>
              <a:ext cx="228601" cy="2286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555" name="TextBox 16"/>
            <p:cNvSpPr txBox="1"/>
            <p:nvPr/>
          </p:nvSpPr>
          <p:spPr>
            <a:xfrm>
              <a:off x="2136140" y="32832"/>
              <a:ext cx="287869"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r>
                <a:t>+</a:t>
              </a:r>
            </a:p>
          </p:txBody>
        </p:sp>
      </p:grpSp>
      <p:grpSp>
        <p:nvGrpSpPr>
          <p:cNvPr id="1571" name="Group"/>
          <p:cNvGrpSpPr/>
          <p:nvPr/>
        </p:nvGrpSpPr>
        <p:grpSpPr>
          <a:xfrm>
            <a:off x="1265768" y="3831045"/>
            <a:ext cx="3052233" cy="406885"/>
            <a:chOff x="0" y="0"/>
            <a:chExt cx="3052231" cy="406883"/>
          </a:xfrm>
        </p:grpSpPr>
        <p:sp>
          <p:nvSpPr>
            <p:cNvPr id="1557" name="Oval 22"/>
            <p:cNvSpPr/>
            <p:nvPr/>
          </p:nvSpPr>
          <p:spPr>
            <a:xfrm>
              <a:off x="457200" y="105953"/>
              <a:ext cx="228600"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58" name="Oval 36"/>
            <p:cNvSpPr/>
            <p:nvPr/>
          </p:nvSpPr>
          <p:spPr>
            <a:xfrm>
              <a:off x="2148839" y="109702"/>
              <a:ext cx="228601"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559" name="TextBox 37"/>
            <p:cNvSpPr txBox="1"/>
            <p:nvPr/>
          </p:nvSpPr>
          <p:spPr>
            <a:xfrm>
              <a:off x="2110739" y="23343"/>
              <a:ext cx="457201"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FFFFFF"/>
                  </a:solidFill>
                </a:defRPr>
              </a:lvl1pPr>
            </a:lstStyle>
            <a:p>
              <a:r>
                <a:t>+</a:t>
              </a:r>
            </a:p>
          </p:txBody>
        </p:sp>
        <p:sp>
          <p:nvSpPr>
            <p:cNvPr id="1560" name="TextBox 24"/>
            <p:cNvSpPr txBox="1"/>
            <p:nvPr/>
          </p:nvSpPr>
          <p:spPr>
            <a:xfrm>
              <a:off x="2413000" y="10643"/>
              <a:ext cx="457200" cy="396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FECF29"/>
                  </a:solidFill>
                </a:defRPr>
              </a:lvl1pPr>
            </a:lstStyle>
            <a:p>
              <a:r>
                <a:t>+</a:t>
              </a:r>
            </a:p>
          </p:txBody>
        </p:sp>
        <p:grpSp>
          <p:nvGrpSpPr>
            <p:cNvPr id="1563" name="Group 143"/>
            <p:cNvGrpSpPr/>
            <p:nvPr/>
          </p:nvGrpSpPr>
          <p:grpSpPr>
            <a:xfrm>
              <a:off x="821266" y="137640"/>
              <a:ext cx="393700" cy="152401"/>
              <a:chOff x="0" y="0"/>
              <a:chExt cx="393699" cy="152400"/>
            </a:xfrm>
          </p:grpSpPr>
          <p:sp>
            <p:nvSpPr>
              <p:cNvPr id="1561" name="Right Arrow 34"/>
              <p:cNvSpPr/>
              <p:nvPr/>
            </p:nvSpPr>
            <p:spPr>
              <a:xfrm>
                <a:off x="0" y="-1"/>
                <a:ext cx="393700" cy="76201"/>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62" name="Right Arrow 35"/>
              <p:cNvSpPr/>
              <p:nvPr/>
            </p:nvSpPr>
            <p:spPr>
              <a:xfrm flipH="1">
                <a:off x="1" y="76200"/>
                <a:ext cx="381001" cy="76200"/>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1564" name="Oval 26"/>
            <p:cNvSpPr/>
            <p:nvPr/>
          </p:nvSpPr>
          <p:spPr>
            <a:xfrm>
              <a:off x="228600" y="108008"/>
              <a:ext cx="228600"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65" name="Oval 27"/>
            <p:cNvSpPr/>
            <p:nvPr/>
          </p:nvSpPr>
          <p:spPr>
            <a:xfrm>
              <a:off x="0" y="112241"/>
              <a:ext cx="228600"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66" name="Oval 28"/>
            <p:cNvSpPr/>
            <p:nvPr/>
          </p:nvSpPr>
          <p:spPr>
            <a:xfrm>
              <a:off x="1562100" y="108008"/>
              <a:ext cx="228600"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67" name="Oval 29"/>
            <p:cNvSpPr/>
            <p:nvPr/>
          </p:nvSpPr>
          <p:spPr>
            <a:xfrm>
              <a:off x="1333500" y="112241"/>
              <a:ext cx="228600" cy="22860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68" name="TextBox 30"/>
            <p:cNvSpPr txBox="1"/>
            <p:nvPr/>
          </p:nvSpPr>
          <p:spPr>
            <a:xfrm>
              <a:off x="1808480" y="10643"/>
              <a:ext cx="313690" cy="396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FECF29"/>
                  </a:solidFill>
                </a:defRPr>
              </a:lvl1pPr>
            </a:lstStyle>
            <a:p>
              <a:r>
                <a:t>+</a:t>
              </a:r>
            </a:p>
          </p:txBody>
        </p:sp>
        <p:sp>
          <p:nvSpPr>
            <p:cNvPr id="1569" name="Oval 32"/>
            <p:cNvSpPr/>
            <p:nvPr/>
          </p:nvSpPr>
          <p:spPr>
            <a:xfrm>
              <a:off x="2777071" y="143933"/>
              <a:ext cx="152401" cy="1524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570" name="TextBox 33"/>
            <p:cNvSpPr txBox="1"/>
            <p:nvPr/>
          </p:nvSpPr>
          <p:spPr>
            <a:xfrm>
              <a:off x="2747431" y="0"/>
              <a:ext cx="304801" cy="396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2000">
                  <a:solidFill>
                    <a:srgbClr val="0000FF"/>
                  </a:solidFill>
                </a:defRPr>
              </a:lvl1pPr>
            </a:lstStyle>
            <a:p>
              <a:r>
                <a:t>-</a:t>
              </a:r>
            </a:p>
          </p:txBody>
        </p:sp>
      </p:grpSp>
      <p:sp>
        <p:nvSpPr>
          <p:cNvPr id="1572" name="Rectangle 3"/>
          <p:cNvSpPr txBox="1"/>
          <p:nvPr/>
        </p:nvSpPr>
        <p:spPr>
          <a:xfrm>
            <a:off x="304800" y="4465367"/>
            <a:ext cx="8760251" cy="1773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Would thus be described by chemical reactions:</a:t>
            </a:r>
          </a:p>
          <a:p>
            <a:pP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a:solidFill>
                  <a:srgbClr val="2BAD81"/>
                </a:solidFill>
              </a:rPr>
              <a:t>Metal</a:t>
            </a:r>
            <a:r>
              <a:rPr b="1" baseline="-25000"/>
              <a:t>1</a:t>
            </a:r>
            <a:r>
              <a:t> (solid) &lt;=&gt; </a:t>
            </a:r>
            <a:r>
              <a:rPr>
                <a:solidFill>
                  <a:srgbClr val="2BAD81"/>
                </a:solidFill>
              </a:rPr>
              <a:t>Metal</a:t>
            </a:r>
            <a:r>
              <a:rPr b="1" baseline="-25000"/>
              <a:t>1</a:t>
            </a:r>
            <a:r>
              <a:rPr b="1" baseline="30000"/>
              <a:t>+</a:t>
            </a:r>
            <a:r>
              <a:t> + e</a:t>
            </a:r>
            <a:r>
              <a:rPr b="1" baseline="30000"/>
              <a:t>-</a:t>
            </a:r>
            <a:r>
              <a:t>  + ΔE</a:t>
            </a:r>
            <a:r>
              <a:rPr b="1" baseline="-25000"/>
              <a:t>1</a:t>
            </a:r>
            <a:r>
              <a:t>     </a:t>
            </a:r>
            <a:r>
              <a:rPr>
                <a:solidFill>
                  <a:srgbClr val="FF9300"/>
                </a:solidFill>
              </a:rPr>
              <a:t>Metal</a:t>
            </a:r>
            <a:r>
              <a:rPr b="1" baseline="-25000"/>
              <a:t>2</a:t>
            </a:r>
            <a:r>
              <a:t> (solid) &lt;=&gt; </a:t>
            </a:r>
            <a:r>
              <a:rPr>
                <a:solidFill>
                  <a:srgbClr val="FF9300"/>
                </a:solidFill>
              </a:rPr>
              <a:t>Metal</a:t>
            </a:r>
            <a:r>
              <a:rPr b="1" baseline="-25000"/>
              <a:t>2</a:t>
            </a:r>
            <a:r>
              <a:rPr b="1" baseline="30000"/>
              <a:t>+</a:t>
            </a:r>
            <a:r>
              <a:t> + e</a:t>
            </a:r>
            <a:r>
              <a:rPr b="1" baseline="30000"/>
              <a:t>-</a:t>
            </a:r>
            <a:r>
              <a:t>  + ΔE</a:t>
            </a:r>
            <a:r>
              <a:rPr b="1" baseline="-25000"/>
              <a:t>2</a:t>
            </a:r>
            <a:endParaRPr b="1" baseline="-18999"/>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b="1" baseline="-56999"/>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baseline="-18999"/>
              <a:t>Where</a:t>
            </a:r>
            <a:r>
              <a:rPr b="1" baseline="-18999"/>
              <a:t> </a:t>
            </a:r>
            <a:r>
              <a:rPr baseline="-18999"/>
              <a:t>the net ΔE's would almost certainly be different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2"/>
          <p:cNvSpPr txBox="1">
            <a:spLocks noGrp="1"/>
          </p:cNvSpPr>
          <p:nvPr>
            <p:ph type="title"/>
          </p:nvPr>
        </p:nvSpPr>
        <p:spPr>
          <a:xfrm>
            <a:off x="304800" y="76199"/>
            <a:ext cx="8534400" cy="675219"/>
          </a:xfrm>
          <a:prstGeom prst="rect">
            <a:avLst/>
          </a:prstGeom>
        </p:spPr>
        <p:txBody>
          <a:bodyPr/>
          <a:lstStyle>
            <a:lvl1pPr>
              <a:defRPr sz="2200"/>
            </a:lvl1pPr>
          </a:lstStyle>
          <a:p>
            <a:r>
              <a:t>Many of my teachers were fascinated with batteries</a:t>
            </a:r>
          </a:p>
        </p:txBody>
      </p:sp>
      <p:sp>
        <p:nvSpPr>
          <p:cNvPr id="196" name="Rectangle 3"/>
          <p:cNvSpPr txBox="1">
            <a:spLocks noGrp="1"/>
          </p:cNvSpPr>
          <p:nvPr>
            <p:ph type="body" sz="half" idx="1"/>
          </p:nvPr>
        </p:nvSpPr>
        <p:spPr>
          <a:xfrm>
            <a:off x="215900" y="820706"/>
            <a:ext cx="8534400" cy="1895709"/>
          </a:xfrm>
          <a:prstGeom prst="rect">
            <a:avLst/>
          </a:prstGeom>
        </p:spPr>
        <p:txBody>
          <a:bodyPr/>
          <a:lstStyle/>
          <a:p>
            <a:pPr>
              <a:tabLst/>
            </a:pPr>
            <a:r>
              <a:t>Elementary school teachers had us wire together slivers of metal stuck into lemons</a:t>
            </a:r>
          </a:p>
          <a:p>
            <a:pPr>
              <a:tabLst/>
              <a:defRPr sz="1100"/>
            </a:pPr>
            <a:endParaRPr/>
          </a:p>
          <a:p>
            <a:pPr marL="0" lvl="6" indent="2948939">
              <a:buSzTx/>
              <a:buNone/>
              <a:defRPr sz="1800">
                <a:latin typeface="+mn-lt"/>
                <a:ea typeface="+mn-ea"/>
                <a:cs typeface="+mn-cs"/>
                <a:sym typeface="Arial"/>
              </a:defRPr>
            </a:pPr>
            <a:r>
              <a:t>Which WERE a lot of fun to mess around with</a:t>
            </a:r>
          </a:p>
          <a:p>
            <a:pPr marL="0" lvl="6" indent="2948939">
              <a:buSzTx/>
              <a:buNone/>
              <a:defRPr sz="1100">
                <a:solidFill>
                  <a:srgbClr val="FBC901"/>
                </a:solidFill>
                <a:latin typeface="+mn-lt"/>
                <a:ea typeface="+mn-ea"/>
                <a:cs typeface="+mn-cs"/>
                <a:sym typeface="Arial"/>
              </a:defRPr>
            </a:pPr>
            <a:endParaRPr/>
          </a:p>
          <a:p>
            <a:pPr marL="0" lvl="7" indent="3406140">
              <a:buSzTx/>
              <a:buNone/>
              <a:defRPr sz="1800" b="1" i="1">
                <a:solidFill>
                  <a:srgbClr val="FBC901"/>
                </a:solidFill>
                <a:latin typeface="+mn-lt"/>
                <a:ea typeface="+mn-ea"/>
                <a:cs typeface="+mn-cs"/>
                <a:sym typeface="Arial"/>
              </a:defRPr>
            </a:pPr>
            <a:r>
              <a:t>But they looked like no battery I'd ever seen!</a:t>
            </a:r>
          </a:p>
        </p:txBody>
      </p:sp>
      <p:sp>
        <p:nvSpPr>
          <p:cNvPr id="197" name="Rectangle 3"/>
          <p:cNvSpPr txBox="1"/>
          <p:nvPr/>
        </p:nvSpPr>
        <p:spPr>
          <a:xfrm>
            <a:off x="228600" y="2883828"/>
            <a:ext cx="8782199" cy="3507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High school Chemistry teachers then went on and on (and on) about how metals </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dissolved into water as ions (and the converse),</a:t>
            </a:r>
          </a:p>
          <a:p>
            <a:pPr lvl="1" indent="640896">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which they breathlessly labeled "</a:t>
            </a:r>
            <a:r>
              <a:rPr b="1"/>
              <a:t>Redox reactions"</a:t>
            </a:r>
          </a:p>
          <a:p>
            <a:pPr lvl="2" indent="1085850">
              <a:spcBef>
                <a:spcPts val="400"/>
              </a:spcBef>
              <a:defRPr sz="1100" b="0">
                <a:solidFill>
                  <a:srgbClr val="FFFFFF"/>
                </a:solidFill>
                <a:effectLst>
                  <a:outerShdw blurRad="38100" dist="38100" dir="2700000" rotWithShape="0">
                    <a:srgbClr val="000000"/>
                  </a:outerShdw>
                </a:effectLst>
                <a:latin typeface="+mn-lt"/>
                <a:ea typeface="+mn-ea"/>
                <a:cs typeface="+mn-cs"/>
                <a:sym typeface="Arial"/>
              </a:defRPr>
            </a:pPr>
            <a:endParaRPr b="1"/>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Our textbooks said this enabled batteries looking like this:</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i="1">
                <a:solidFill>
                  <a:srgbClr val="FBC901"/>
                </a:solidFill>
                <a:effectLst>
                  <a:outerShdw blurRad="38100" dist="38100" dir="2700000" rotWithShape="0">
                    <a:srgbClr val="000000"/>
                  </a:outerShdw>
                </a:effectLst>
                <a:latin typeface="+mn-lt"/>
                <a:ea typeface="+mn-ea"/>
                <a:cs typeface="+mn-cs"/>
                <a:sym typeface="Arial"/>
              </a:defRPr>
            </a:pPr>
            <a:r>
              <a:t>Which ALSO looked like no battery I'd ever seen!</a:t>
            </a:r>
            <a:endParaRPr i="0"/>
          </a:p>
          <a:p>
            <a:pPr>
              <a:spcBef>
                <a:spcPts val="400"/>
              </a:spcBef>
              <a:defRPr sz="1100" b="0">
                <a:solidFill>
                  <a:srgbClr val="FFFFFF"/>
                </a:solidFill>
                <a:effectLst>
                  <a:outerShdw blurRad="38100" dist="38100" dir="2700000" rotWithShape="0">
                    <a:srgbClr val="000000"/>
                  </a:outerShdw>
                </a:effectLst>
                <a:latin typeface="+mn-lt"/>
                <a:ea typeface="+mn-ea"/>
                <a:cs typeface="+mn-cs"/>
                <a:sym typeface="Arial"/>
              </a:defRPr>
            </a:pPr>
            <a:endParaRPr i="0"/>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b="1"/>
              <a:t>AND </a:t>
            </a:r>
            <a:r>
              <a:t>which had unexplained features (e.g., glass "salt bridges")</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that seemed both bizarre and hopelessly impractical</a:t>
            </a:r>
          </a:p>
        </p:txBody>
      </p:sp>
      <p:pic>
        <p:nvPicPr>
          <p:cNvPr id="198" name="Picture 4" descr="Picture 4"/>
          <p:cNvPicPr>
            <a:picLocks noChangeAspect="1"/>
          </p:cNvPicPr>
          <p:nvPr/>
        </p:nvPicPr>
        <p:blipFill>
          <a:blip r:embed="rId2"/>
          <a:stretch>
            <a:fillRect/>
          </a:stretch>
        </p:blipFill>
        <p:spPr>
          <a:xfrm>
            <a:off x="469900" y="1224603"/>
            <a:ext cx="2372910" cy="1574031"/>
          </a:xfrm>
          <a:prstGeom prst="rect">
            <a:avLst/>
          </a:prstGeom>
          <a:ln w="12700">
            <a:miter lim="400000"/>
          </a:ln>
        </p:spPr>
      </p:pic>
      <p:pic>
        <p:nvPicPr>
          <p:cNvPr id="199" name="Picture 5" descr="Picture 5"/>
          <p:cNvPicPr>
            <a:picLocks noChangeAspect="1"/>
          </p:cNvPicPr>
          <p:nvPr/>
        </p:nvPicPr>
        <p:blipFill>
          <a:blip r:embed="rId3"/>
          <a:stretch>
            <a:fillRect/>
          </a:stretch>
        </p:blipFill>
        <p:spPr>
          <a:xfrm>
            <a:off x="6901006" y="3549634"/>
            <a:ext cx="2117645" cy="2790186"/>
          </a:xfrm>
          <a:prstGeom prst="rect">
            <a:avLst/>
          </a:prstGeom>
          <a:ln w="12700">
            <a:miter lim="400000"/>
          </a:ln>
        </p:spPr>
      </p:pic>
      <p:sp>
        <p:nvSpPr>
          <p:cNvPr id="200" name="Rectangle 5"/>
          <p:cNvSpPr txBox="1"/>
          <p:nvPr/>
        </p:nvSpPr>
        <p:spPr>
          <a:xfrm>
            <a:off x="304800" y="6377845"/>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Top figure (and excellent tutorial): http://www.edinformatics.com/math_science/how_does_a_battery_work.htm</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Bottom figure: </a:t>
            </a:r>
            <a:r>
              <a:rPr i="0"/>
              <a:t>http://courses.washington.edu/bhchem/c456/ch11.pdf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Rectangle 5"/>
          <p:cNvSpPr txBox="1"/>
          <p:nvPr/>
        </p:nvSpPr>
        <p:spPr>
          <a:xfrm>
            <a:off x="304800" y="6203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Footnote</a:t>
            </a:r>
          </a:p>
        </p:txBody>
      </p:sp>
      <p:sp>
        <p:nvSpPr>
          <p:cNvPr id="1575" name="Rectangle 2"/>
          <p:cNvSpPr txBox="1">
            <a:spLocks noGrp="1"/>
          </p:cNvSpPr>
          <p:nvPr>
            <p:ph type="title"/>
          </p:nvPr>
        </p:nvSpPr>
        <p:spPr>
          <a:xfrm>
            <a:off x="304800" y="76199"/>
            <a:ext cx="8534400" cy="479252"/>
          </a:xfrm>
          <a:prstGeom prst="rect">
            <a:avLst/>
          </a:prstGeom>
        </p:spPr>
        <p:txBody>
          <a:bodyPr/>
          <a:lstStyle>
            <a:lvl1pPr>
              <a:defRPr sz="2200"/>
            </a:lvl1pPr>
          </a:lstStyle>
          <a:p>
            <a:r>
              <a:t>These "Redox half reactions" are tabulated in Chemistry textbooks</a:t>
            </a:r>
          </a:p>
        </p:txBody>
      </p:sp>
      <p:sp>
        <p:nvSpPr>
          <p:cNvPr id="1576" name="Rectangle 3"/>
          <p:cNvSpPr txBox="1">
            <a:spLocks noGrp="1"/>
          </p:cNvSpPr>
          <p:nvPr>
            <p:ph type="body" idx="1"/>
          </p:nvPr>
        </p:nvSpPr>
        <p:spPr>
          <a:xfrm>
            <a:off x="304800" y="706406"/>
            <a:ext cx="8534400" cy="3002268"/>
          </a:xfrm>
          <a:prstGeom prst="rect">
            <a:avLst/>
          </a:prstGeom>
        </p:spPr>
        <p:txBody>
          <a:bodyPr/>
          <a:lstStyle/>
          <a:p>
            <a:pPr>
              <a:tabLst/>
            </a:pPr>
            <a:r>
              <a:t>But those tables must deal with metals that dissolve as positive ions,</a:t>
            </a:r>
          </a:p>
          <a:p>
            <a:pPr>
              <a:tabLst/>
              <a:defRPr sz="700"/>
            </a:pPr>
            <a:endParaRPr/>
          </a:p>
          <a:p>
            <a:pPr marL="0" lvl="1" indent="640896">
              <a:buSzTx/>
              <a:buNone/>
              <a:tabLst/>
            </a:pPr>
            <a:r>
              <a:t>and metals that dissolve as negative ions,</a:t>
            </a:r>
          </a:p>
          <a:p>
            <a:pPr marL="0" lvl="1" indent="640896">
              <a:buSzTx/>
              <a:buNone/>
              <a:tabLst/>
              <a:defRPr sz="700"/>
            </a:pPr>
            <a:endParaRPr/>
          </a:p>
          <a:p>
            <a:pPr marL="0" lvl="2" indent="1085850">
              <a:buSzTx/>
              <a:buNone/>
              <a:tabLst/>
            </a:pPr>
            <a:r>
              <a:t>and metals that can have multiple ionic charge states</a:t>
            </a:r>
          </a:p>
          <a:p>
            <a:pPr marL="0" lvl="2" indent="1085850">
              <a:buSzTx/>
              <a:buNone/>
              <a:tabLst/>
              <a:defRPr sz="900"/>
            </a:pPr>
            <a:endParaRPr/>
          </a:p>
          <a:p>
            <a:pPr>
              <a:tabLst/>
            </a:pPr>
            <a:r>
              <a:t>Their reactions are thus consistently listed showing left to right </a:t>
            </a:r>
          </a:p>
          <a:p>
            <a:pPr>
              <a:tabLst/>
              <a:defRPr sz="700"/>
            </a:pPr>
            <a:endParaRPr/>
          </a:p>
          <a:p>
            <a:pPr marL="0" lvl="1" indent="640896">
              <a:buSzTx/>
              <a:buNone/>
              <a:tabLst/>
            </a:pPr>
            <a:r>
              <a:rPr>
                <a:solidFill>
                  <a:srgbClr val="FBC901"/>
                </a:solidFill>
              </a:rPr>
              <a:t>addition of electrons</a:t>
            </a:r>
            <a:r>
              <a:t> to the metal, which Chemists term </a:t>
            </a:r>
            <a:r>
              <a:rPr b="1">
                <a:solidFill>
                  <a:srgbClr val="FBC901"/>
                </a:solidFill>
              </a:rPr>
              <a:t>REDUCTION</a:t>
            </a:r>
            <a:r>
              <a:t>  </a:t>
            </a:r>
          </a:p>
          <a:p>
            <a:pPr marL="0" lvl="1" indent="640896">
              <a:buSzTx/>
              <a:buNone/>
              <a:tabLst/>
              <a:defRPr sz="700"/>
            </a:pPr>
            <a:endParaRPr/>
          </a:p>
          <a:p>
            <a:pPr marL="0" lvl="2" indent="1085850">
              <a:buSzTx/>
              <a:buNone/>
              <a:tabLst/>
            </a:pPr>
            <a:r>
              <a:t>(as opposed to </a:t>
            </a:r>
            <a:r>
              <a:rPr>
                <a:solidFill>
                  <a:srgbClr val="FBC901"/>
                </a:solidFill>
              </a:rPr>
              <a:t>loss of electrons</a:t>
            </a:r>
            <a:r>
              <a:t>, which Chemists term </a:t>
            </a:r>
            <a:r>
              <a:rPr b="1">
                <a:solidFill>
                  <a:srgbClr val="FBC901"/>
                </a:solidFill>
              </a:rPr>
              <a:t>OXIDATION</a:t>
            </a:r>
            <a:r>
              <a:t>)</a:t>
            </a:r>
          </a:p>
        </p:txBody>
      </p:sp>
      <p:pic>
        <p:nvPicPr>
          <p:cNvPr id="1577" name="phpQXthzD.png" descr="phpQXthzD.png"/>
          <p:cNvPicPr>
            <a:picLocks noChangeAspect="1"/>
          </p:cNvPicPr>
          <p:nvPr/>
        </p:nvPicPr>
        <p:blipFill>
          <a:blip r:embed="rId2"/>
          <a:stretch>
            <a:fillRect/>
          </a:stretch>
        </p:blipFill>
        <p:spPr>
          <a:xfrm>
            <a:off x="2622484" y="3562484"/>
            <a:ext cx="3725009" cy="3157451"/>
          </a:xfrm>
          <a:prstGeom prst="rect">
            <a:avLst/>
          </a:prstGeom>
          <a:ln w="12700">
            <a:miter lim="400000"/>
          </a:ln>
        </p:spPr>
      </p:pic>
      <p:sp>
        <p:nvSpPr>
          <p:cNvPr id="1578" name="Rectangle 5"/>
          <p:cNvSpPr txBox="1"/>
          <p:nvPr/>
        </p:nvSpPr>
        <p:spPr>
          <a:xfrm>
            <a:off x="6857245" y="4454502"/>
            <a:ext cx="1932665" cy="1546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This table is from:</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https://www.chegg.com/homework-help/questions-and-answers/use-table-1-determine-2-half-reactions-standard-reduction-potentionals-redox-reaction-occu-q9429859</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0" name="Rectangle 2"/>
          <p:cNvSpPr txBox="1">
            <a:spLocks noGrp="1"/>
          </p:cNvSpPr>
          <p:nvPr>
            <p:ph type="title"/>
          </p:nvPr>
        </p:nvSpPr>
        <p:spPr>
          <a:xfrm>
            <a:off x="304800" y="76199"/>
            <a:ext cx="8534400" cy="675219"/>
          </a:xfrm>
          <a:prstGeom prst="rect">
            <a:avLst/>
          </a:prstGeom>
        </p:spPr>
        <p:txBody>
          <a:bodyPr/>
          <a:lstStyle>
            <a:lvl1pPr>
              <a:defRPr sz="2200"/>
            </a:lvl1pPr>
          </a:lstStyle>
          <a:p>
            <a:r>
              <a:t>And aha!  The Eº 's must refer to the energy thereby released! </a:t>
            </a:r>
          </a:p>
        </p:txBody>
      </p:sp>
      <p:sp>
        <p:nvSpPr>
          <p:cNvPr id="1581" name="Rectangle 3"/>
          <p:cNvSpPr txBox="1">
            <a:spLocks noGrp="1"/>
          </p:cNvSpPr>
          <p:nvPr>
            <p:ph type="body" idx="1"/>
          </p:nvPr>
        </p:nvSpPr>
        <p:spPr>
          <a:xfrm>
            <a:off x="215900" y="960406"/>
            <a:ext cx="8909978" cy="5368989"/>
          </a:xfrm>
          <a:prstGeom prst="rect">
            <a:avLst/>
          </a:prstGeom>
        </p:spPr>
        <p:txBody>
          <a:bodyPr/>
          <a:lstStyle/>
          <a:p>
            <a:pPr>
              <a:tabLst/>
            </a:pPr>
            <a:r>
              <a:t>No, that's the Physicist in me jumping to a premature conclusion</a:t>
            </a:r>
          </a:p>
          <a:p>
            <a:pPr>
              <a:tabLst/>
              <a:defRPr sz="800"/>
            </a:pPr>
            <a:endParaRPr/>
          </a:p>
          <a:p>
            <a:pPr marL="0" lvl="1" indent="640896">
              <a:buSzTx/>
              <a:buNone/>
              <a:tabLst/>
              <a:defRPr>
                <a:solidFill>
                  <a:srgbClr val="FBC901"/>
                </a:solidFill>
              </a:defRPr>
            </a:pPr>
            <a:r>
              <a:t>Higher Eº values DO reflect a greater tendency of those reactions to proceed</a:t>
            </a:r>
          </a:p>
          <a:p>
            <a:pPr>
              <a:tabLst/>
              <a:defRPr sz="1100"/>
            </a:pPr>
            <a:endParaRPr/>
          </a:p>
          <a:p>
            <a:pPr>
              <a:tabLst/>
            </a:pPr>
            <a:r>
              <a:t>But Chemists label these </a:t>
            </a:r>
            <a:r>
              <a:rPr b="1">
                <a:solidFill>
                  <a:srgbClr val="FBC901"/>
                </a:solidFill>
              </a:rPr>
              <a:t>Redox HALF reactions</a:t>
            </a:r>
            <a:r>
              <a:t> because they cannot occur alone </a:t>
            </a:r>
          </a:p>
          <a:p>
            <a:pPr>
              <a:tabLst/>
              <a:defRPr sz="800"/>
            </a:pPr>
            <a:endParaRPr/>
          </a:p>
          <a:p>
            <a:pPr marL="0" lvl="1" indent="640896">
              <a:buSzTx/>
              <a:buNone/>
              <a:tabLst/>
            </a:pPr>
            <a:r>
              <a:t>Electrons MUST end up moving from one atom to another atom</a:t>
            </a:r>
          </a:p>
          <a:p>
            <a:pPr marL="0" lvl="1" indent="640896">
              <a:buSzTx/>
              <a:buNone/>
              <a:tabLst/>
              <a:defRPr sz="800"/>
            </a:pPr>
            <a:endParaRPr/>
          </a:p>
          <a:p>
            <a:pPr marL="0" lvl="1" indent="640896">
              <a:buSzTx/>
              <a:buNone/>
              <a:tabLst/>
            </a:pPr>
            <a:r>
              <a:t>Thus, in the bigger picture (such as a real world battery)</a:t>
            </a:r>
          </a:p>
          <a:p>
            <a:pPr marL="0" lvl="1" indent="640896">
              <a:buSzTx/>
              <a:buNone/>
              <a:tabLst/>
              <a:defRPr sz="800"/>
            </a:pPr>
            <a:endParaRPr/>
          </a:p>
          <a:p>
            <a:pPr marL="0" lvl="2" indent="1085850">
              <a:buSzTx/>
              <a:buNone/>
              <a:tabLst/>
            </a:pPr>
            <a:r>
              <a:t>a rightward half reaction MUST BE COUPLED with a leftward half reaction </a:t>
            </a:r>
          </a:p>
          <a:p>
            <a:pPr marL="0" lvl="2" indent="1085850">
              <a:buSzTx/>
              <a:buNone/>
              <a:tabLst/>
              <a:defRPr sz="1100"/>
            </a:pPr>
            <a:endParaRPr/>
          </a:p>
          <a:p>
            <a:pPr>
              <a:tabLst/>
            </a:pPr>
            <a:r>
              <a:t>One such coupling would be:   </a:t>
            </a:r>
            <a:r>
              <a:rPr b="1"/>
              <a:t>Cu</a:t>
            </a:r>
            <a:r>
              <a:rPr b="1" baseline="31999"/>
              <a:t>+2 </a:t>
            </a:r>
            <a:r>
              <a:rPr b="1"/>
              <a:t>+ 2 e</a:t>
            </a:r>
            <a:r>
              <a:rPr b="1" baseline="31999"/>
              <a:t>- </a:t>
            </a:r>
            <a:r>
              <a:rPr b="1"/>
              <a:t>&lt;=&gt; Cu</a:t>
            </a:r>
            <a:r>
              <a:t>    with:   </a:t>
            </a:r>
            <a:r>
              <a:rPr b="1"/>
              <a:t>Zn &lt;=&gt; Zn</a:t>
            </a:r>
            <a:r>
              <a:rPr b="1" baseline="31999"/>
              <a:t>+2</a:t>
            </a:r>
            <a:r>
              <a:rPr b="1"/>
              <a:t> + 2 e</a:t>
            </a:r>
            <a:r>
              <a:rPr b="1" baseline="31999"/>
              <a:t>-</a:t>
            </a:r>
            <a:endParaRPr b="1"/>
          </a:p>
          <a:p>
            <a:pPr marL="0" lvl="1" indent="640896">
              <a:buSzTx/>
              <a:buNone/>
              <a:tabLst/>
              <a:defRPr sz="800"/>
            </a:pPr>
            <a:endParaRPr b="1"/>
          </a:p>
          <a:p>
            <a:pPr marL="0" lvl="1" indent="640896">
              <a:buSzTx/>
              <a:buNone/>
              <a:tabLst/>
            </a:pPr>
            <a:r>
              <a:t>Adding these together yields a FULL atom-to-atom charge transfer reaction</a:t>
            </a:r>
          </a:p>
          <a:p>
            <a:pPr marL="0" lvl="1" indent="640896">
              <a:buSzTx/>
              <a:buNone/>
              <a:tabLst/>
              <a:defRPr sz="800"/>
            </a:pPr>
            <a:endParaRPr/>
          </a:p>
          <a:p>
            <a:pPr marL="0" lvl="2" indent="1085850">
              <a:buSzTx/>
              <a:buNone/>
              <a:tabLst/>
            </a:pPr>
            <a:r>
              <a:t> </a:t>
            </a:r>
            <a:r>
              <a:rPr i="1"/>
              <a:t>(where, because 2e</a:t>
            </a:r>
            <a:r>
              <a:rPr i="1" baseline="31999"/>
              <a:t>-</a:t>
            </a:r>
            <a:r>
              <a:rPr i="1"/>
              <a:t> then appears on both sides, it cancels out): </a:t>
            </a:r>
            <a:r>
              <a:rPr i="1" baseline="31999"/>
              <a:t>1</a:t>
            </a:r>
            <a:endParaRPr i="1"/>
          </a:p>
          <a:p>
            <a:pPr marL="0" lvl="2" indent="1085850">
              <a:buSzTx/>
              <a:buNone/>
              <a:tabLst/>
            </a:pPr>
            <a:endParaRPr i="1"/>
          </a:p>
          <a:p>
            <a:pPr algn="ctr">
              <a:tabLst/>
              <a:defRPr b="1"/>
            </a:pPr>
            <a:r>
              <a:t>Cu</a:t>
            </a:r>
            <a:r>
              <a:rPr baseline="31999"/>
              <a:t>+2</a:t>
            </a:r>
            <a:r>
              <a:t> + Zn &lt;=&gt; Cu + Zn</a:t>
            </a:r>
            <a:r>
              <a:rPr baseline="31999"/>
              <a:t>+2</a:t>
            </a:r>
          </a:p>
        </p:txBody>
      </p:sp>
      <p:sp>
        <p:nvSpPr>
          <p:cNvPr id="1582" name="Rectangle 5"/>
          <p:cNvSpPr txBox="1"/>
          <p:nvPr/>
        </p:nvSpPr>
        <p:spPr>
          <a:xfrm>
            <a:off x="304800" y="63175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E5FFFF"/>
                </a:solidFill>
                <a:effectLst>
                  <a:outerShdw blurRad="38100" dist="38100" dir="2700000" rotWithShape="0">
                    <a:srgbClr val="000000"/>
                  </a:outerShdw>
                </a:effectLst>
                <a:latin typeface="+mn-lt"/>
                <a:ea typeface="+mn-ea"/>
                <a:cs typeface="+mn-cs"/>
                <a:sym typeface="Arial"/>
              </a:defRPr>
            </a:pPr>
            <a:r>
              <a:t>1) Chemistry sources can't make up their mind about how to express an ion's charge, e.g., Cu</a:t>
            </a:r>
            <a:r>
              <a:rPr baseline="31999"/>
              <a:t>+2</a:t>
            </a:r>
            <a:r>
              <a:t> vs. Cu</a:t>
            </a:r>
            <a:r>
              <a:rPr baseline="31999"/>
              <a:t>2+</a:t>
            </a:r>
            <a:r>
              <a:t>  </a:t>
            </a:r>
            <a:br/>
            <a:r>
              <a:t>In my own text and figures I'll just stick with the Physicist's convention of sign then number, e.g., Cu</a:t>
            </a:r>
            <a:r>
              <a:rPr baseline="31999"/>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Rectangle 2"/>
          <p:cNvSpPr txBox="1">
            <a:spLocks noGrp="1"/>
          </p:cNvSpPr>
          <p:nvPr>
            <p:ph type="title"/>
          </p:nvPr>
        </p:nvSpPr>
        <p:spPr>
          <a:xfrm>
            <a:off x="304800" y="-1"/>
            <a:ext cx="8534400" cy="523988"/>
          </a:xfrm>
          <a:prstGeom prst="rect">
            <a:avLst/>
          </a:prstGeom>
        </p:spPr>
        <p:txBody>
          <a:bodyPr/>
          <a:lstStyle>
            <a:lvl1pPr defTabSz="905255">
              <a:defRPr sz="2178">
                <a:effectLst>
                  <a:outerShdw blurRad="37719" dist="37719" dir="2700000" rotWithShape="0">
                    <a:srgbClr val="000000"/>
                  </a:outerShdw>
                </a:effectLst>
              </a:defRPr>
            </a:lvl1pPr>
          </a:lstStyle>
          <a:p>
            <a:r>
              <a:t>Significance &amp; utility of those Eº half reaction "Reduction Potentials?"</a:t>
            </a:r>
          </a:p>
        </p:txBody>
      </p:sp>
      <p:sp>
        <p:nvSpPr>
          <p:cNvPr id="1585" name="Rectangle 5"/>
          <p:cNvSpPr txBox="1"/>
          <p:nvPr/>
        </p:nvSpPr>
        <p:spPr>
          <a:xfrm>
            <a:off x="191631" y="6202446"/>
            <a:ext cx="8534401" cy="65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For a more extensive explanation I recommend these two sources: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https://en.wikipedia.org/wiki/Galvanic_cell  </a:t>
            </a:r>
            <a:br/>
            <a:r>
              <a:t>  https://www.britannica.com/science/oxidation-reduction-reaction/Redox-potentials-for-common-half-reactions</a:t>
            </a:r>
          </a:p>
        </p:txBody>
      </p:sp>
      <p:sp>
        <p:nvSpPr>
          <p:cNvPr id="1586" name="Rectangle 3"/>
          <p:cNvSpPr txBox="1"/>
          <p:nvPr/>
        </p:nvSpPr>
        <p:spPr>
          <a:xfrm>
            <a:off x="219481" y="681216"/>
            <a:ext cx="8705038" cy="405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Sticking with the example of coupled copper and zinc, the table's entries were:</a:t>
            </a:r>
          </a:p>
        </p:txBody>
      </p:sp>
      <p:sp>
        <p:nvSpPr>
          <p:cNvPr id="1587" name="Rectangle 3"/>
          <p:cNvSpPr txBox="1"/>
          <p:nvPr/>
        </p:nvSpPr>
        <p:spPr>
          <a:xfrm>
            <a:off x="1431201" y="1110384"/>
            <a:ext cx="2230484" cy="873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Cu</a:t>
            </a:r>
            <a:r>
              <a:rPr baseline="31999"/>
              <a:t>+2</a:t>
            </a:r>
            <a:r>
              <a:t> + 2 e</a:t>
            </a:r>
            <a:r>
              <a:rPr baseline="31999"/>
              <a:t>-</a:t>
            </a:r>
            <a:r>
              <a:t> &lt;=&gt; Cu</a:t>
            </a:r>
          </a:p>
          <a:p>
            <a:pPr>
              <a:spcBef>
                <a:spcPts val="400"/>
              </a:spcBef>
              <a:defRPr sz="8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Zn</a:t>
            </a:r>
            <a:r>
              <a:rPr baseline="31999"/>
              <a:t>+2</a:t>
            </a:r>
            <a:r>
              <a:t> + 2 e</a:t>
            </a:r>
            <a:r>
              <a:rPr baseline="31999"/>
              <a:t>-</a:t>
            </a:r>
            <a:r>
              <a:t> &lt;=&gt; Zn</a:t>
            </a:r>
          </a:p>
        </p:txBody>
      </p:sp>
      <p:sp>
        <p:nvSpPr>
          <p:cNvPr id="1588" name="Rectangle 3"/>
          <p:cNvSpPr txBox="1"/>
          <p:nvPr/>
        </p:nvSpPr>
        <p:spPr>
          <a:xfrm>
            <a:off x="4019235" y="1091165"/>
            <a:ext cx="2230484" cy="873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Eº = +0.34 V</a:t>
            </a:r>
          </a:p>
          <a:p>
            <a:pPr>
              <a:spcBef>
                <a:spcPts val="400"/>
              </a:spcBef>
              <a:defRPr sz="8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Eº = -0.76 V</a:t>
            </a:r>
          </a:p>
        </p:txBody>
      </p:sp>
      <p:sp>
        <p:nvSpPr>
          <p:cNvPr id="1589" name="Rectangle 3"/>
          <p:cNvSpPr txBox="1"/>
          <p:nvPr/>
        </p:nvSpPr>
        <p:spPr>
          <a:xfrm>
            <a:off x="232181" y="2014716"/>
            <a:ext cx="8705038" cy="405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But we inverted the second reaction, which flips the sign on its Eº</a:t>
            </a:r>
          </a:p>
        </p:txBody>
      </p:sp>
      <p:sp>
        <p:nvSpPr>
          <p:cNvPr id="1590" name="Rectangle 3"/>
          <p:cNvSpPr txBox="1"/>
          <p:nvPr/>
        </p:nvSpPr>
        <p:spPr>
          <a:xfrm>
            <a:off x="1431201" y="2456832"/>
            <a:ext cx="2230484" cy="8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Cu</a:t>
            </a:r>
            <a:r>
              <a:rPr baseline="31999"/>
              <a:t>+2</a:t>
            </a:r>
            <a:r>
              <a:t> + 2 e</a:t>
            </a:r>
            <a:r>
              <a:rPr baseline="31999"/>
              <a:t>-</a:t>
            </a:r>
            <a:r>
              <a:t> &lt;=&gt; Cu</a:t>
            </a:r>
          </a:p>
          <a:p>
            <a:pPr>
              <a:spcBef>
                <a:spcPts val="400"/>
              </a:spcBef>
              <a:defRPr sz="8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Zn &lt;=&gt; Zn</a:t>
            </a:r>
            <a:r>
              <a:rPr baseline="31999"/>
              <a:t>+2</a:t>
            </a:r>
            <a:r>
              <a:t> + 2 e</a:t>
            </a:r>
            <a:r>
              <a:rPr baseline="31999"/>
              <a:t>-</a:t>
            </a:r>
            <a:r>
              <a:t> </a:t>
            </a:r>
          </a:p>
        </p:txBody>
      </p:sp>
      <p:sp>
        <p:nvSpPr>
          <p:cNvPr id="1591" name="Rectangle 3"/>
          <p:cNvSpPr txBox="1"/>
          <p:nvPr/>
        </p:nvSpPr>
        <p:spPr>
          <a:xfrm>
            <a:off x="4006535" y="2437365"/>
            <a:ext cx="2230484" cy="873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Eº = +0.34 V</a:t>
            </a:r>
          </a:p>
          <a:p>
            <a:pPr>
              <a:spcBef>
                <a:spcPts val="400"/>
              </a:spcBef>
              <a:defRPr sz="8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Eº = +0.76 V</a:t>
            </a:r>
          </a:p>
        </p:txBody>
      </p:sp>
      <p:sp>
        <p:nvSpPr>
          <p:cNvPr id="1592" name="Rectangle 3"/>
          <p:cNvSpPr txBox="1"/>
          <p:nvPr/>
        </p:nvSpPr>
        <p:spPr>
          <a:xfrm>
            <a:off x="232181" y="3392666"/>
            <a:ext cx="8705038" cy="405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These are then added together to yield a full charge transfer reaction of:</a:t>
            </a:r>
          </a:p>
        </p:txBody>
      </p:sp>
      <p:sp>
        <p:nvSpPr>
          <p:cNvPr id="1593" name="Rectangle 3"/>
          <p:cNvSpPr txBox="1"/>
          <p:nvPr/>
        </p:nvSpPr>
        <p:spPr>
          <a:xfrm>
            <a:off x="1418501" y="3873631"/>
            <a:ext cx="7602531" cy="405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Cu</a:t>
            </a:r>
            <a:r>
              <a:rPr baseline="31999"/>
              <a:t>+2</a:t>
            </a:r>
            <a:r>
              <a:t> + Zn &lt;=&gt; Cu + Zn</a:t>
            </a:r>
            <a:r>
              <a:rPr baseline="31999"/>
              <a:t>+2        </a:t>
            </a:r>
            <a:r>
              <a:rPr b="0"/>
              <a:t>with a full Eº of:   </a:t>
            </a:r>
            <a:r>
              <a:rPr>
                <a:solidFill>
                  <a:srgbClr val="FBC901"/>
                </a:solidFill>
              </a:rPr>
              <a:t> 0.34 V + 0.76 V = 1.10 V</a:t>
            </a:r>
          </a:p>
        </p:txBody>
      </p:sp>
      <p:sp>
        <p:nvSpPr>
          <p:cNvPr id="1594" name="Rectangle 3"/>
          <p:cNvSpPr txBox="1"/>
          <p:nvPr/>
        </p:nvSpPr>
        <p:spPr>
          <a:xfrm>
            <a:off x="232181" y="4332466"/>
            <a:ext cx="8705038" cy="19525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1.10 V</a:t>
            </a:r>
            <a:r>
              <a:t> is the number with real world significance:</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To a Physicist, it's the transferred electrons' change in potential energy / q</a:t>
            </a:r>
          </a:p>
          <a:p>
            <a:pPr lvl="1" indent="640896">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Where q = the charge carried by an electron = 1.6 x 10</a:t>
            </a:r>
            <a:r>
              <a:rPr baseline="31999"/>
              <a:t>-19</a:t>
            </a:r>
            <a:r>
              <a:t> Coulombs</a:t>
            </a:r>
          </a:p>
          <a:p>
            <a:pPr lvl="2" indent="1085850">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To a Chemist, it's the Voltage established between the Cu and Zn electrodes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 name="Rectangle 2"/>
          <p:cNvSpPr txBox="1">
            <a:spLocks noGrp="1"/>
          </p:cNvSpPr>
          <p:nvPr>
            <p:ph type="title"/>
          </p:nvPr>
        </p:nvSpPr>
        <p:spPr>
          <a:xfrm>
            <a:off x="304800" y="76199"/>
            <a:ext cx="8534400" cy="675219"/>
          </a:xfrm>
          <a:prstGeom prst="rect">
            <a:avLst/>
          </a:prstGeom>
        </p:spPr>
        <p:txBody>
          <a:bodyPr/>
          <a:lstStyle/>
          <a:p>
            <a:pPr>
              <a:defRPr sz="2200"/>
            </a:pPr>
            <a:r>
              <a:t>To which one qualifier + one elaboration must be added: </a:t>
            </a:r>
            <a:r>
              <a:rPr baseline="31999"/>
              <a:t>1, 2</a:t>
            </a:r>
          </a:p>
        </p:txBody>
      </p:sp>
      <p:sp>
        <p:nvSpPr>
          <p:cNvPr id="1597" name="Rectangle 3"/>
          <p:cNvSpPr txBox="1">
            <a:spLocks noGrp="1"/>
          </p:cNvSpPr>
          <p:nvPr>
            <p:ph type="body" idx="1"/>
          </p:nvPr>
        </p:nvSpPr>
        <p:spPr>
          <a:xfrm>
            <a:off x="203200" y="846106"/>
            <a:ext cx="8792789" cy="4992331"/>
          </a:xfrm>
          <a:prstGeom prst="rect">
            <a:avLst/>
          </a:prstGeom>
        </p:spPr>
        <p:txBody>
          <a:bodyPr/>
          <a:lstStyle/>
          <a:p>
            <a:pPr>
              <a:tabLst/>
            </a:pPr>
            <a:r>
              <a:t>Qualifier:  Tabulated half reaction Eº potentials assume </a:t>
            </a:r>
            <a:r>
              <a:rPr b="1">
                <a:solidFill>
                  <a:srgbClr val="FBC901"/>
                </a:solidFill>
              </a:rPr>
              <a:t>1 molar</a:t>
            </a:r>
            <a:r>
              <a:t> ion concentrations</a:t>
            </a:r>
          </a:p>
          <a:p>
            <a:pPr>
              <a:tabLst/>
              <a:defRPr sz="800"/>
            </a:pPr>
            <a:endParaRPr/>
          </a:p>
          <a:p>
            <a:pPr marL="0" lvl="1" indent="640896">
              <a:buSzTx/>
              <a:buNone/>
              <a:tabLst/>
            </a:pPr>
            <a:r>
              <a:t>For other ion concentrations Eº's shift according to the </a:t>
            </a:r>
            <a:r>
              <a:rPr b="1">
                <a:solidFill>
                  <a:srgbClr val="FBC901"/>
                </a:solidFill>
              </a:rPr>
              <a:t>Nernst Equation</a:t>
            </a:r>
            <a:r>
              <a:t> </a:t>
            </a:r>
            <a:r>
              <a:rPr baseline="31999"/>
              <a:t>3</a:t>
            </a:r>
            <a:r>
              <a:t> </a:t>
            </a:r>
          </a:p>
          <a:p>
            <a:pPr>
              <a:tabLst/>
            </a:pPr>
            <a:endParaRPr/>
          </a:p>
          <a:p>
            <a:pPr>
              <a:tabLst/>
            </a:pPr>
            <a:r>
              <a:t>Elaboration:  Combined Eº half potentials =&gt; Change in electron </a:t>
            </a:r>
            <a:r>
              <a:rPr b="1"/>
              <a:t>potential energy</a:t>
            </a:r>
          </a:p>
          <a:p>
            <a:pPr marL="0" lvl="1" indent="640896">
              <a:buSzTx/>
              <a:buNone/>
              <a:tabLst/>
              <a:defRPr sz="700"/>
            </a:pPr>
            <a:endParaRPr b="1"/>
          </a:p>
          <a:p>
            <a:pPr marL="0" lvl="1" indent="640896">
              <a:buSzTx/>
              <a:buNone/>
              <a:tabLst/>
            </a:pPr>
            <a:r>
              <a:t>But while </a:t>
            </a:r>
            <a:r>
              <a:rPr b="1"/>
              <a:t>kinetic energy</a:t>
            </a:r>
            <a:r>
              <a:t> is absolutely defined by the equation 1/2 mv</a:t>
            </a:r>
            <a:r>
              <a:rPr baseline="31999"/>
              <a:t>2</a:t>
            </a:r>
          </a:p>
          <a:p>
            <a:pPr marL="0" lvl="1" indent="640896">
              <a:buSzTx/>
              <a:buNone/>
              <a:tabLst/>
              <a:defRPr sz="800"/>
            </a:pPr>
            <a:endParaRPr baseline="31999"/>
          </a:p>
          <a:p>
            <a:pPr marL="0" lvl="1" indent="640896">
              <a:buSzTx/>
              <a:buNone/>
              <a:tabLst/>
            </a:pPr>
            <a:r>
              <a:t>Potential energies are not absolute, and are only manifested by their change</a:t>
            </a:r>
          </a:p>
          <a:p>
            <a:pPr marL="0" lvl="1" indent="640896">
              <a:buSzTx/>
              <a:buNone/>
              <a:tabLst/>
              <a:defRPr sz="800"/>
            </a:pPr>
            <a:endParaRPr/>
          </a:p>
          <a:p>
            <a:pPr marL="0" lvl="2" indent="1085850">
              <a:buSzTx/>
              <a:buNone/>
              <a:tabLst/>
            </a:pPr>
            <a:r>
              <a:t>e.g., by the change in gravitational energy when an object rises or falls</a:t>
            </a:r>
          </a:p>
          <a:p>
            <a:pPr marL="0" lvl="2" indent="1085850">
              <a:buSzTx/>
              <a:buNone/>
              <a:tabLst/>
              <a:defRPr sz="900"/>
            </a:pPr>
            <a:endParaRPr/>
          </a:p>
          <a:p>
            <a:pPr marL="0" lvl="1" indent="640896">
              <a:buSzTx/>
              <a:buNone/>
              <a:tabLst/>
            </a:pPr>
            <a:r>
              <a:t>Eº </a:t>
            </a:r>
            <a:r>
              <a:rPr b="1"/>
              <a:t>half</a:t>
            </a:r>
            <a:r>
              <a:t> potentials are similarly not absolutely defined, instead:</a:t>
            </a:r>
          </a:p>
          <a:p>
            <a:pPr marL="0" lvl="1" indent="640896">
              <a:buSzTx/>
              <a:buNone/>
              <a:tabLst/>
              <a:defRPr sz="700"/>
            </a:pPr>
            <a:endParaRPr/>
          </a:p>
          <a:p>
            <a:pPr marL="0" lvl="2" indent="1085850">
              <a:buSzTx/>
              <a:buNone/>
              <a:tabLst/>
            </a:pPr>
            <a:r>
              <a:t>The half reaction  2 H</a:t>
            </a:r>
            <a:r>
              <a:rPr baseline="31999"/>
              <a:t>+</a:t>
            </a:r>
            <a:r>
              <a:t> + 2 e</a:t>
            </a:r>
            <a:r>
              <a:rPr baseline="31999"/>
              <a:t>-</a:t>
            </a:r>
            <a:r>
              <a:t> = H</a:t>
            </a:r>
            <a:r>
              <a:rPr baseline="-5999"/>
              <a:t>2</a:t>
            </a:r>
            <a:r>
              <a:t>  is </a:t>
            </a:r>
            <a:r>
              <a:rPr b="1">
                <a:solidFill>
                  <a:srgbClr val="FBC901"/>
                </a:solidFill>
              </a:rPr>
              <a:t>arbitrarily</a:t>
            </a:r>
            <a:r>
              <a:t> assigned Eº = 0.0 Volts</a:t>
            </a:r>
          </a:p>
          <a:p>
            <a:pPr marL="0" lvl="2" indent="1085850">
              <a:buSzTx/>
              <a:buNone/>
              <a:tabLst/>
              <a:defRPr sz="700"/>
            </a:pPr>
            <a:endParaRPr/>
          </a:p>
          <a:p>
            <a:pPr marL="0" lvl="2" indent="1085850">
              <a:buSzTx/>
              <a:buNone/>
              <a:tabLst/>
            </a:pPr>
            <a:r>
              <a:t>A Metal's Eº is then defined as the voltage from a cell combining an</a:t>
            </a:r>
          </a:p>
          <a:p>
            <a:pPr marL="0" lvl="2" indent="1085850">
              <a:buSzTx/>
              <a:buNone/>
              <a:tabLst/>
              <a:defRPr sz="700"/>
            </a:pPr>
            <a:endParaRPr/>
          </a:p>
          <a:p>
            <a:pPr marL="0" lvl="3" indent="1577339">
              <a:buSzTx/>
              <a:buNone/>
              <a:tabLst/>
            </a:pPr>
            <a:r>
              <a:t>electrode of that metal with a "Hydrogen reference electrode" </a:t>
            </a:r>
            <a:r>
              <a:rPr baseline="31999"/>
              <a:t>2, 4</a:t>
            </a:r>
          </a:p>
        </p:txBody>
      </p:sp>
      <p:sp>
        <p:nvSpPr>
          <p:cNvPr id="1598" name="Rectangle 5"/>
          <p:cNvSpPr txBox="1"/>
          <p:nvPr/>
        </p:nvSpPr>
        <p:spPr>
          <a:xfrm>
            <a:off x="180314" y="5933125"/>
            <a:ext cx="8534401" cy="10516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https://en.wikipedia.org/wiki/Galvanic_cell  </a:t>
            </a:r>
            <a:br/>
            <a:r>
              <a:t>2)  https://www.britannica.com/science/oxidation-reduction-reaction/Redox-potentials-for-common-half-reactions</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https://en.wikipedia.org/wiki/Nernst_equation       </a:t>
            </a:r>
            <a:br/>
            <a:r>
              <a:t>4)  https://courses.lumenlearning.com/boundless-chemistry/chapter/standard-reduction-potentials/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 name="Rectangle 2"/>
          <p:cNvSpPr txBox="1">
            <a:spLocks noGrp="1"/>
          </p:cNvSpPr>
          <p:nvPr>
            <p:ph type="title"/>
          </p:nvPr>
        </p:nvSpPr>
        <p:spPr>
          <a:xfrm>
            <a:off x="215900" y="2006600"/>
            <a:ext cx="8534400" cy="1168632"/>
          </a:xfrm>
          <a:prstGeom prst="rect">
            <a:avLst/>
          </a:prstGeom>
        </p:spPr>
        <p:txBody>
          <a:bodyPr/>
          <a:lstStyle>
            <a:lvl1pPr>
              <a:defRPr sz="2400" b="1">
                <a:solidFill>
                  <a:srgbClr val="FBC901"/>
                </a:solidFill>
              </a:defRPr>
            </a:lvl1pPr>
          </a:lstStyle>
          <a:p>
            <a:r>
              <a:t>Batteries in TODAY's homes &amp; ground vehicles</a:t>
            </a:r>
          </a:p>
        </p:txBody>
      </p:sp>
      <p:sp>
        <p:nvSpPr>
          <p:cNvPr id="1601"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 name="Rectangle 5"/>
          <p:cNvSpPr txBox="1"/>
          <p:nvPr/>
        </p:nvSpPr>
        <p:spPr>
          <a:xfrm>
            <a:off x="279400" y="65207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https://en.wikipedia.org/wiki/Lead–acid_battery              2) https://www.ausetute.com.au/pbbattery.html </a:t>
            </a:r>
          </a:p>
        </p:txBody>
      </p:sp>
      <p:sp>
        <p:nvSpPr>
          <p:cNvPr id="1604" name="Rectangle 2"/>
          <p:cNvSpPr txBox="1">
            <a:spLocks noGrp="1"/>
          </p:cNvSpPr>
          <p:nvPr>
            <p:ph type="title"/>
          </p:nvPr>
        </p:nvSpPr>
        <p:spPr>
          <a:xfrm>
            <a:off x="110291" y="76199"/>
            <a:ext cx="8923418" cy="675219"/>
          </a:xfrm>
          <a:prstGeom prst="rect">
            <a:avLst/>
          </a:prstGeom>
        </p:spPr>
        <p:txBody>
          <a:bodyPr/>
          <a:lstStyle/>
          <a:p>
            <a:pPr defTabSz="896111">
              <a:defRPr sz="1372" b="1">
                <a:solidFill>
                  <a:srgbClr val="FBC901"/>
                </a:solidFill>
                <a:effectLst>
                  <a:outerShdw blurRad="37338" dist="37338" dir="2700000" rotWithShape="0">
                    <a:srgbClr val="000000"/>
                  </a:outerShdw>
                </a:effectLst>
              </a:defRPr>
            </a:pPr>
            <a:r>
              <a:t>Your Car's Starting Battery:</a:t>
            </a:r>
          </a:p>
          <a:p>
            <a:pPr defTabSz="896111">
              <a:defRPr sz="588" b="1">
                <a:solidFill>
                  <a:srgbClr val="FBC901"/>
                </a:solidFill>
                <a:effectLst>
                  <a:outerShdw blurRad="37338" dist="37338" dir="2700000" rotWithShape="0">
                    <a:srgbClr val="000000"/>
                  </a:outerShdw>
                </a:effectLst>
              </a:defRPr>
            </a:pPr>
            <a:endParaRPr/>
          </a:p>
          <a:p>
            <a:pPr defTabSz="896111">
              <a:defRPr sz="2156" b="1">
                <a:solidFill>
                  <a:srgbClr val="FFFFFF"/>
                </a:solidFill>
                <a:effectLst>
                  <a:outerShdw blurRad="37338" dist="37338" dir="2700000" rotWithShape="0">
                    <a:srgbClr val="000000"/>
                  </a:outerShdw>
                </a:effectLst>
              </a:defRPr>
            </a:pPr>
            <a:r>
              <a:rPr b="0"/>
              <a:t>The Rechargeable</a:t>
            </a:r>
            <a:r>
              <a:t> </a:t>
            </a:r>
            <a:r>
              <a:rPr>
                <a:solidFill>
                  <a:srgbClr val="FBC901"/>
                </a:solidFill>
              </a:rPr>
              <a:t>Lead Acid Battery</a:t>
            </a:r>
            <a:r>
              <a:t> </a:t>
            </a:r>
            <a:r>
              <a:rPr baseline="31999"/>
              <a:t>1</a:t>
            </a:r>
          </a:p>
        </p:txBody>
      </p:sp>
      <p:sp>
        <p:nvSpPr>
          <p:cNvPr id="1605" name="Rectangle 3"/>
          <p:cNvSpPr txBox="1">
            <a:spLocks noGrp="1"/>
          </p:cNvSpPr>
          <p:nvPr>
            <p:ph type="body" idx="1"/>
          </p:nvPr>
        </p:nvSpPr>
        <p:spPr>
          <a:xfrm>
            <a:off x="167614" y="999889"/>
            <a:ext cx="8977880" cy="3123668"/>
          </a:xfrm>
          <a:prstGeom prst="rect">
            <a:avLst/>
          </a:prstGeom>
        </p:spPr>
        <p:txBody>
          <a:bodyPr/>
          <a:lstStyle/>
          <a:p>
            <a:pPr>
              <a:tabLst/>
            </a:pPr>
            <a:r>
              <a:t>Which accounts for nearly one half of </a:t>
            </a:r>
            <a:r>
              <a:rPr b="1"/>
              <a:t>today's</a:t>
            </a:r>
            <a:r>
              <a:t> worldwide batteries</a:t>
            </a:r>
          </a:p>
          <a:p>
            <a:pPr>
              <a:tabLst/>
              <a:defRPr sz="700"/>
            </a:pPr>
            <a:endParaRPr/>
          </a:p>
          <a:p>
            <a:pPr marL="0" lvl="1" indent="640896">
              <a:buSzTx/>
              <a:buNone/>
              <a:tabLst/>
            </a:pPr>
            <a:r>
              <a:t>Despite being invented in 1859 (not long after Volta's &amp; Daniell's batteries)</a:t>
            </a:r>
          </a:p>
          <a:p>
            <a:pPr>
              <a:tabLst/>
              <a:defRPr sz="900"/>
            </a:pPr>
            <a:endParaRPr/>
          </a:p>
          <a:p>
            <a:pPr>
              <a:tabLst/>
              <a:defRPr>
                <a:solidFill>
                  <a:srgbClr val="FBC901"/>
                </a:solidFill>
              </a:defRPr>
            </a:pPr>
            <a:r>
              <a:t>As in other batteries that follow, somewhat conductive metal oxides play a key role:</a:t>
            </a:r>
          </a:p>
          <a:p>
            <a:pPr>
              <a:tabLst/>
              <a:defRPr sz="700"/>
            </a:pPr>
            <a:endParaRPr/>
          </a:p>
          <a:p>
            <a:pPr marL="0" lvl="1" indent="457200">
              <a:buSzTx/>
              <a:buNone/>
              <a:tabLst/>
            </a:pPr>
            <a:r>
              <a:t>Lead Acid batteries use Pb as one electrode and PbO</a:t>
            </a:r>
            <a:r>
              <a:rPr baseline="-5999"/>
              <a:t>2</a:t>
            </a:r>
            <a:r>
              <a:t> as the other</a:t>
            </a:r>
          </a:p>
          <a:p>
            <a:pPr marL="0" lvl="1" indent="457200">
              <a:buSzTx/>
              <a:buNone/>
              <a:tabLst/>
              <a:defRPr sz="1100"/>
            </a:pPr>
            <a:endParaRPr/>
          </a:p>
          <a:p>
            <a:pPr>
              <a:tabLst/>
            </a:pPr>
            <a:r>
              <a:t>These are separated by a sulfuric acid </a:t>
            </a:r>
            <a:r>
              <a:rPr b="1">
                <a:solidFill>
                  <a:srgbClr val="FBC901"/>
                </a:solidFill>
              </a:rPr>
              <a:t>electrolyte</a:t>
            </a:r>
            <a:r>
              <a:rPr>
                <a:solidFill>
                  <a:srgbClr val="FBC901"/>
                </a:solidFill>
              </a:rPr>
              <a:t> </a:t>
            </a:r>
            <a:r>
              <a:t>(H</a:t>
            </a:r>
            <a:r>
              <a:rPr baseline="-5999"/>
              <a:t>2</a:t>
            </a:r>
            <a:r>
              <a:t>SO</a:t>
            </a:r>
            <a:r>
              <a:rPr baseline="-5999"/>
              <a:t>4</a:t>
            </a:r>
            <a:r>
              <a:t> =&gt; 2 H</a:t>
            </a:r>
            <a:r>
              <a:rPr baseline="31999"/>
              <a:t>+</a:t>
            </a:r>
            <a:r>
              <a:t> + SO</a:t>
            </a:r>
            <a:r>
              <a:rPr baseline="-5999"/>
              <a:t>4</a:t>
            </a:r>
            <a:r>
              <a:rPr baseline="31999"/>
              <a:t>-2</a:t>
            </a:r>
            <a:r>
              <a:t>)</a:t>
            </a:r>
          </a:p>
          <a:p>
            <a:pPr>
              <a:tabLst/>
              <a:defRPr sz="900"/>
            </a:pPr>
            <a:endParaRPr/>
          </a:p>
          <a:p>
            <a:pPr>
              <a:tabLst/>
            </a:pPr>
            <a:r>
              <a:t>During discharge, at the somewhat porous / spongy lead anode: </a:t>
            </a:r>
            <a:r>
              <a:rPr baseline="31999"/>
              <a:t>2</a:t>
            </a:r>
          </a:p>
        </p:txBody>
      </p:sp>
      <p:sp>
        <p:nvSpPr>
          <p:cNvPr id="1606" name="Rectangle 3"/>
          <p:cNvSpPr txBox="1"/>
          <p:nvPr/>
        </p:nvSpPr>
        <p:spPr>
          <a:xfrm>
            <a:off x="133860" y="5036454"/>
            <a:ext cx="8977880" cy="1441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1" indent="22860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That PbSO</a:t>
            </a:r>
            <a:r>
              <a:rPr baseline="-5999"/>
              <a:t>4 </a:t>
            </a:r>
            <a:r>
              <a:t>solid then precipitates onto the anode's surface </a:t>
            </a:r>
          </a:p>
          <a:p>
            <a:pP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Yielding a combined effective anode half reaction (which is here already reversed): </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Pb(s) + SO</a:t>
            </a:r>
            <a:r>
              <a:rPr baseline="-5999"/>
              <a:t>4</a:t>
            </a:r>
            <a:r>
              <a:rPr baseline="31999"/>
              <a:t>-2 </a:t>
            </a:r>
            <a:r>
              <a:t>=&gt; 2 PbSO</a:t>
            </a:r>
            <a:r>
              <a:rPr baseline="-21333"/>
              <a:t>4</a:t>
            </a:r>
            <a:r>
              <a:t>(s) + 2 e</a:t>
            </a:r>
            <a:r>
              <a:rPr baseline="31999"/>
              <a:t>-</a:t>
            </a:r>
          </a:p>
        </p:txBody>
      </p:sp>
      <p:sp>
        <p:nvSpPr>
          <p:cNvPr id="1607" name="Rectangle 3"/>
          <p:cNvSpPr txBox="1"/>
          <p:nvPr/>
        </p:nvSpPr>
        <p:spPr>
          <a:xfrm>
            <a:off x="371310" y="4027690"/>
            <a:ext cx="3643384" cy="874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lnSpcReduction="20000"/>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Pb is released as ions:		</a:t>
            </a:r>
            <a:endParaRPr baseline="31999"/>
          </a:p>
          <a:p>
            <a:pPr>
              <a:spcBef>
                <a:spcPts val="400"/>
              </a:spcBef>
              <a:defRPr sz="700" b="0" baseline="31999">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Which react with the acid's SO</a:t>
            </a:r>
            <a:r>
              <a:rPr baseline="-5999"/>
              <a:t>4</a:t>
            </a:r>
            <a:r>
              <a:rPr baseline="31999"/>
              <a:t>-2</a:t>
            </a:r>
            <a:r>
              <a:t>:    </a:t>
            </a:r>
          </a:p>
        </p:txBody>
      </p:sp>
      <p:sp>
        <p:nvSpPr>
          <p:cNvPr id="1608" name="Rectangle 3"/>
          <p:cNvSpPr txBox="1"/>
          <p:nvPr/>
        </p:nvSpPr>
        <p:spPr>
          <a:xfrm>
            <a:off x="4046423" y="4027690"/>
            <a:ext cx="3917971" cy="874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Pb(s) =&gt; Pb</a:t>
            </a:r>
            <a:r>
              <a:rPr baseline="31999"/>
              <a:t>+2</a:t>
            </a:r>
            <a:r>
              <a:t>(aq) + 2 e</a:t>
            </a:r>
            <a:r>
              <a:rPr baseline="31999"/>
              <a:t>− </a:t>
            </a:r>
          </a:p>
          <a:p>
            <a:pPr>
              <a:spcBef>
                <a:spcPts val="400"/>
              </a:spcBef>
              <a:defRPr sz="700" b="0" baseline="31999">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Pb</a:t>
            </a:r>
            <a:r>
              <a:rPr baseline="31999"/>
              <a:t>+2</a:t>
            </a:r>
            <a:r>
              <a:t>(aq) + SO</a:t>
            </a:r>
            <a:r>
              <a:rPr baseline="-5999"/>
              <a:t>4</a:t>
            </a:r>
            <a:r>
              <a:rPr baseline="31999"/>
              <a:t>-2</a:t>
            </a:r>
            <a:r>
              <a:t> =&gt; PbSO</a:t>
            </a:r>
            <a:r>
              <a:rPr baseline="-5999"/>
              <a:t>4</a:t>
            </a:r>
            <a:r>
              <a: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 name="Rectangle 5"/>
          <p:cNvSpPr txBox="1"/>
          <p:nvPr/>
        </p:nvSpPr>
        <p:spPr>
          <a:xfrm>
            <a:off x="279400" y="6304820"/>
            <a:ext cx="8534400" cy="48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FFFFFF"/>
                </a:solidFill>
                <a:effectLst>
                  <a:outerShdw blurRad="38100" dist="38100" dir="2700000" rotWithShape="0">
                    <a:srgbClr val="000000"/>
                  </a:outerShdw>
                </a:effectLst>
                <a:latin typeface="+mn-lt"/>
                <a:ea typeface="+mn-ea"/>
                <a:cs typeface="+mn-cs"/>
                <a:sym typeface="Arial"/>
              </a:defRPr>
            </a:pPr>
            <a:r>
              <a:t>1) This is again based on the ONLY website I found providing a COMPLETE view of this battery's inner workings:</a:t>
            </a:r>
          </a:p>
          <a:p>
            <a:pPr algn="ctr">
              <a:spcBef>
                <a:spcPts val="300"/>
              </a:spcBef>
              <a:defRPr sz="1200" b="0" i="1">
                <a:solidFill>
                  <a:srgbClr val="FFFFFF"/>
                </a:solidFill>
                <a:effectLst>
                  <a:outerShdw blurRad="38100" dist="38100" dir="2700000" rotWithShape="0">
                    <a:srgbClr val="000000"/>
                  </a:outerShdw>
                </a:effectLst>
                <a:latin typeface="+mn-lt"/>
                <a:ea typeface="+mn-ea"/>
                <a:cs typeface="+mn-cs"/>
                <a:sym typeface="Arial"/>
              </a:defRPr>
            </a:pPr>
            <a:r>
              <a:t>AUS-e-TUTE.com.au's    https://www.ausetute.com.au/pbbattery.html </a:t>
            </a:r>
          </a:p>
        </p:txBody>
      </p:sp>
      <p:sp>
        <p:nvSpPr>
          <p:cNvPr id="1611" name="Rectangle 2"/>
          <p:cNvSpPr txBox="1">
            <a:spLocks noGrp="1"/>
          </p:cNvSpPr>
          <p:nvPr>
            <p:ph type="title"/>
          </p:nvPr>
        </p:nvSpPr>
        <p:spPr>
          <a:xfrm>
            <a:off x="110291" y="-1"/>
            <a:ext cx="8923418" cy="619447"/>
          </a:xfrm>
          <a:prstGeom prst="rect">
            <a:avLst/>
          </a:prstGeom>
        </p:spPr>
        <p:txBody>
          <a:bodyPr/>
          <a:lstStyle>
            <a:lvl1pPr>
              <a:defRPr sz="2200">
                <a:solidFill>
                  <a:srgbClr val="FFFFFF"/>
                </a:solidFill>
              </a:defRPr>
            </a:lvl1pPr>
          </a:lstStyle>
          <a:p>
            <a:pPr>
              <a:defRPr b="1"/>
            </a:pPr>
            <a:r>
              <a:rPr b="0"/>
              <a:t>The cathode discharge half reaction is also multi-step:</a:t>
            </a:r>
          </a:p>
        </p:txBody>
      </p:sp>
      <p:sp>
        <p:nvSpPr>
          <p:cNvPr id="1612" name="Rectangle 3"/>
          <p:cNvSpPr txBox="1">
            <a:spLocks noGrp="1"/>
          </p:cNvSpPr>
          <p:nvPr>
            <p:ph type="body" sz="quarter" idx="1"/>
          </p:nvPr>
        </p:nvSpPr>
        <p:spPr>
          <a:xfrm>
            <a:off x="180314" y="695089"/>
            <a:ext cx="8977880" cy="919871"/>
          </a:xfrm>
          <a:prstGeom prst="rect">
            <a:avLst/>
          </a:prstGeom>
        </p:spPr>
        <p:txBody>
          <a:bodyPr/>
          <a:lstStyle/>
          <a:p>
            <a:pPr>
              <a:tabLst/>
            </a:pPr>
            <a:r>
              <a:t>The charged cathode consists of solid lead dioxide, PbO</a:t>
            </a:r>
            <a:r>
              <a:rPr baseline="-5999"/>
              <a:t>2</a:t>
            </a:r>
            <a:r>
              <a:t>(s), on top of a lead core</a:t>
            </a:r>
          </a:p>
          <a:p>
            <a:pPr>
              <a:tabLst/>
              <a:defRPr sz="900"/>
            </a:pPr>
            <a:endParaRPr/>
          </a:p>
          <a:p>
            <a:pPr>
              <a:tabLst/>
            </a:pPr>
            <a:r>
              <a:t>During discharge: </a:t>
            </a:r>
            <a:r>
              <a:rPr baseline="31999"/>
              <a:t>1</a:t>
            </a:r>
          </a:p>
        </p:txBody>
      </p:sp>
      <p:sp>
        <p:nvSpPr>
          <p:cNvPr id="1613" name="Rectangle 3"/>
          <p:cNvSpPr txBox="1"/>
          <p:nvPr/>
        </p:nvSpPr>
        <p:spPr>
          <a:xfrm>
            <a:off x="646791" y="1695339"/>
            <a:ext cx="3090735" cy="9200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PbO</a:t>
            </a:r>
            <a:r>
              <a:rPr baseline="-5999"/>
              <a:t>2</a:t>
            </a:r>
            <a:r>
              <a:t>(s) decomposes:</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Pb</a:t>
            </a:r>
            <a:r>
              <a:rPr baseline="31999"/>
              <a:t>+2</a:t>
            </a:r>
            <a:r>
              <a:t> reacts with acid's SO</a:t>
            </a:r>
            <a:r>
              <a:rPr baseline="-5999"/>
              <a:t>4</a:t>
            </a:r>
            <a:r>
              <a:rPr baseline="31999"/>
              <a:t>-2</a:t>
            </a:r>
            <a:r>
              <a:t>:</a:t>
            </a:r>
          </a:p>
        </p:txBody>
      </p:sp>
      <p:sp>
        <p:nvSpPr>
          <p:cNvPr id="1614" name="Rectangle 3"/>
          <p:cNvSpPr txBox="1"/>
          <p:nvPr/>
        </p:nvSpPr>
        <p:spPr>
          <a:xfrm>
            <a:off x="3800459" y="1697399"/>
            <a:ext cx="5281485" cy="9198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PbO</a:t>
            </a:r>
            <a:r>
              <a:rPr baseline="-5999"/>
              <a:t>2</a:t>
            </a:r>
            <a:r>
              <a:t>(s) + 4 H</a:t>
            </a:r>
            <a:r>
              <a:rPr baseline="31999"/>
              <a:t>+</a:t>
            </a:r>
            <a:r>
              <a:t>(aq) + 2 e</a:t>
            </a:r>
            <a:r>
              <a:rPr baseline="31999"/>
              <a:t>-</a:t>
            </a:r>
            <a:r>
              <a:t> =&gt; Pb</a:t>
            </a:r>
            <a:r>
              <a:rPr baseline="31999"/>
              <a:t>+2</a:t>
            </a:r>
            <a:r>
              <a:t>(aq) + 2 H</a:t>
            </a:r>
            <a:r>
              <a:rPr baseline="-5999"/>
              <a:t>2</a:t>
            </a:r>
            <a:r>
              <a:t>O(aq)</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Pb</a:t>
            </a:r>
            <a:r>
              <a:rPr baseline="31999"/>
              <a:t>+2</a:t>
            </a:r>
            <a:r>
              <a:t>(aq) + SO</a:t>
            </a:r>
            <a:r>
              <a:rPr baseline="-5999"/>
              <a:t>4</a:t>
            </a:r>
            <a:r>
              <a:rPr baseline="31999"/>
              <a:t>-2 </a:t>
            </a:r>
            <a:r>
              <a:t>=&gt; PbSO</a:t>
            </a:r>
            <a:r>
              <a:rPr baseline="-21333"/>
              <a:t>4</a:t>
            </a:r>
            <a:r>
              <a:t>(s)	</a:t>
            </a:r>
          </a:p>
        </p:txBody>
      </p:sp>
      <p:sp>
        <p:nvSpPr>
          <p:cNvPr id="1615" name="Rectangle 3"/>
          <p:cNvSpPr txBox="1"/>
          <p:nvPr/>
        </p:nvSpPr>
        <p:spPr>
          <a:xfrm>
            <a:off x="151491" y="2683085"/>
            <a:ext cx="8977880" cy="3477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lvl="1">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That PbSO</a:t>
            </a:r>
            <a:r>
              <a:rPr baseline="-5999"/>
              <a:t>4 </a:t>
            </a:r>
            <a:r>
              <a:t>(s) then precipitates onto the cathode's surface</a:t>
            </a:r>
          </a:p>
          <a:p>
            <a:pPr lvl="1">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Yielding a combined effective cathode half reaction of:</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PbO</a:t>
            </a:r>
            <a:r>
              <a:rPr baseline="-5999"/>
              <a:t>2</a:t>
            </a:r>
            <a:r>
              <a:t>(s) + 4 H</a:t>
            </a:r>
            <a:r>
              <a:rPr baseline="31999"/>
              <a:t>+</a:t>
            </a:r>
            <a:r>
              <a:t>(aq) + 2 e</a:t>
            </a:r>
            <a:r>
              <a:rPr baseline="31999"/>
              <a:t>-</a:t>
            </a:r>
            <a:r>
              <a:t> + SO</a:t>
            </a:r>
            <a:r>
              <a:rPr baseline="31999"/>
              <a:t>4</a:t>
            </a:r>
            <a:r>
              <a:t>-</a:t>
            </a:r>
            <a:r>
              <a:rPr baseline="-5999"/>
              <a:t>2</a:t>
            </a:r>
            <a:r>
              <a:t>(aq) =&gt; PbSO</a:t>
            </a:r>
            <a:r>
              <a:rPr baseline="-5999"/>
              <a:t>4</a:t>
            </a:r>
            <a:r>
              <a:t>(s) + 2 H</a:t>
            </a:r>
            <a:r>
              <a:rPr baseline="-5999"/>
              <a:t>2</a:t>
            </a:r>
            <a:r>
              <a:t>O(l)</a:t>
            </a:r>
          </a:p>
          <a:p>
            <a:pPr algn="ct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Adding anode and cathode half reactions yields the full cell discharge reaction:</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Pb(s) + PbO</a:t>
            </a:r>
            <a:r>
              <a:rPr baseline="-5999"/>
              <a:t>2</a:t>
            </a:r>
            <a:r>
              <a:t>(s) + 4 H</a:t>
            </a:r>
            <a:r>
              <a:rPr baseline="31999"/>
              <a:t>+</a:t>
            </a:r>
            <a:r>
              <a:t> (aq) + 2 SO</a:t>
            </a:r>
            <a:r>
              <a:rPr baseline="-5999"/>
              <a:t>4</a:t>
            </a:r>
            <a:r>
              <a:rPr baseline="31999"/>
              <a:t>+2</a:t>
            </a:r>
            <a:r>
              <a:t> =&gt; 2 PbSO</a:t>
            </a:r>
            <a:r>
              <a:rPr baseline="-5999"/>
              <a:t>4</a:t>
            </a:r>
            <a:r>
              <a:t>(s) + 2 H</a:t>
            </a:r>
            <a:r>
              <a:rPr sz="1700" baseline="-5999"/>
              <a:t>2</a:t>
            </a:r>
            <a:r>
              <a:t>O(l)      E</a:t>
            </a:r>
            <a:r>
              <a:rPr baseline="31999"/>
              <a:t>o</a:t>
            </a:r>
            <a:r>
              <a:t> = </a:t>
            </a:r>
            <a:r>
              <a:rPr>
                <a:solidFill>
                  <a:srgbClr val="FBC901"/>
                </a:solidFill>
              </a:rPr>
              <a:t>2.05 Volts</a:t>
            </a:r>
          </a:p>
          <a:p>
            <a:pP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BC901"/>
              </a:solidFill>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This battery's discharge converts BOTH the </a:t>
            </a:r>
            <a:r>
              <a:rPr b="1">
                <a:solidFill>
                  <a:srgbClr val="FBC901"/>
                </a:solidFill>
              </a:rPr>
              <a:t>Pb anode</a:t>
            </a:r>
            <a:r>
              <a:t> into </a:t>
            </a:r>
            <a:r>
              <a:rPr b="1">
                <a:solidFill>
                  <a:srgbClr val="FBC901"/>
                </a:solidFill>
              </a:rPr>
              <a:t>PbSO</a:t>
            </a:r>
            <a:r>
              <a:rPr b="1" baseline="-5999">
                <a:solidFill>
                  <a:srgbClr val="FBC901"/>
                </a:solidFill>
              </a:rPr>
              <a:t>4</a:t>
            </a:r>
            <a:r>
              <a:rPr b="1">
                <a:solidFill>
                  <a:srgbClr val="FBC901"/>
                </a:solidFill>
              </a:rPr>
              <a:t>(s) on a Pb core</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lvl="1" indent="22860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AND the </a:t>
            </a:r>
            <a:r>
              <a:rPr b="1">
                <a:solidFill>
                  <a:srgbClr val="FBC901"/>
                </a:solidFill>
              </a:rPr>
              <a:t>PbO</a:t>
            </a:r>
            <a:r>
              <a:rPr b="1" baseline="-5999">
                <a:solidFill>
                  <a:srgbClr val="FBC901"/>
                </a:solidFill>
              </a:rPr>
              <a:t>2</a:t>
            </a:r>
            <a:r>
              <a:rPr b="1">
                <a:solidFill>
                  <a:srgbClr val="FBC901"/>
                </a:solidFill>
              </a:rPr>
              <a:t> on a Pb core cathode</a:t>
            </a:r>
            <a:r>
              <a:t> into </a:t>
            </a:r>
            <a:r>
              <a:rPr b="1">
                <a:solidFill>
                  <a:srgbClr val="FBC901"/>
                </a:solidFill>
              </a:rPr>
              <a:t>PbSO</a:t>
            </a:r>
            <a:r>
              <a:rPr b="1" baseline="-5999">
                <a:solidFill>
                  <a:srgbClr val="FBC901"/>
                </a:solidFill>
              </a:rPr>
              <a:t>4</a:t>
            </a:r>
            <a:r>
              <a:rPr b="1">
                <a:solidFill>
                  <a:srgbClr val="FBC901"/>
                </a:solidFill>
              </a:rPr>
              <a:t>(s) on a Pb core</a:t>
            </a: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Rectangle 2"/>
          <p:cNvSpPr txBox="1">
            <a:spLocks noGrp="1"/>
          </p:cNvSpPr>
          <p:nvPr>
            <p:ph type="title"/>
          </p:nvPr>
        </p:nvSpPr>
        <p:spPr>
          <a:xfrm>
            <a:off x="266700" y="-12700"/>
            <a:ext cx="8738345" cy="635001"/>
          </a:xfrm>
          <a:prstGeom prst="rect">
            <a:avLst/>
          </a:prstGeom>
        </p:spPr>
        <p:txBody>
          <a:bodyPr/>
          <a:lstStyle>
            <a:lvl1pPr>
              <a:defRPr sz="2200" i="1">
                <a:solidFill>
                  <a:srgbClr val="FFFFFF"/>
                </a:solidFill>
                <a:latin typeface="+mn-lt"/>
                <a:ea typeface="+mn-ea"/>
                <a:cs typeface="+mn-cs"/>
                <a:sym typeface="Arial"/>
              </a:defRPr>
            </a:lvl1pPr>
          </a:lstStyle>
          <a:p>
            <a:r>
              <a:t>Those reactions are unusually complex</a:t>
            </a:r>
          </a:p>
        </p:txBody>
      </p:sp>
      <p:sp>
        <p:nvSpPr>
          <p:cNvPr id="1618" name="Rectangle 3"/>
          <p:cNvSpPr txBox="1"/>
          <p:nvPr/>
        </p:nvSpPr>
        <p:spPr>
          <a:xfrm>
            <a:off x="139700" y="586830"/>
            <a:ext cx="8864600" cy="1327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Ease of fabrication may thus explain the very early invention of Lead Acid batteries</a:t>
            </a:r>
          </a:p>
          <a:p>
            <a:pPr>
              <a:spcBef>
                <a:spcPts val="400"/>
              </a:spcBef>
              <a:defRPr sz="800" b="0" baseline="-5999">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Their fabrication begins with obtaining two IDENTICAL lead plates:</a:t>
            </a:r>
          </a:p>
          <a:p>
            <a:pPr lvl="1" indent="640896">
              <a:spcBef>
                <a:spcPts val="400"/>
              </a:spcBef>
              <a:defRPr sz="70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Which is easy because we've mined &amp; refined lead for thousands of years</a:t>
            </a:r>
          </a:p>
        </p:txBody>
      </p:sp>
      <p:sp>
        <p:nvSpPr>
          <p:cNvPr id="1619" name="Rectangle 3"/>
          <p:cNvSpPr txBox="1"/>
          <p:nvPr/>
        </p:nvSpPr>
        <p:spPr>
          <a:xfrm>
            <a:off x="139700" y="2974068"/>
            <a:ext cx="8864600" cy="2779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86968">
              <a:spcBef>
                <a:spcPts val="400"/>
              </a:spcBef>
              <a:defRPr sz="1746" b="0">
                <a:solidFill>
                  <a:srgbClr val="FFFFFF"/>
                </a:solidFill>
                <a:effectLst>
                  <a:outerShdw blurRad="36957" dist="36957" dir="2700000" rotWithShape="0">
                    <a:srgbClr val="000000"/>
                  </a:outerShdw>
                </a:effectLst>
                <a:latin typeface="+mn-lt"/>
                <a:ea typeface="+mn-ea"/>
                <a:cs typeface="+mn-cs"/>
                <a:sym typeface="Arial"/>
              </a:defRPr>
            </a:pPr>
            <a:r>
              <a:t>Next obtain sulfuric acid which, because it forms naturally from water + sulfurous rocks,</a:t>
            </a:r>
          </a:p>
          <a:p>
            <a:pPr defTabSz="886968">
              <a:spcBef>
                <a:spcPts val="400"/>
              </a:spcBef>
              <a:defRPr sz="679" b="0">
                <a:solidFill>
                  <a:srgbClr val="FFFFFF"/>
                </a:solidFill>
                <a:effectLst>
                  <a:outerShdw blurRad="36957" dist="36957" dir="2700000" rotWithShape="0">
                    <a:srgbClr val="000000"/>
                  </a:outerShdw>
                </a:effectLst>
                <a:latin typeface="+mn-lt"/>
                <a:ea typeface="+mn-ea"/>
                <a:cs typeface="+mn-cs"/>
                <a:sym typeface="Arial"/>
              </a:defRPr>
            </a:pPr>
            <a:endParaRPr/>
          </a:p>
          <a:p>
            <a:pPr lvl="1" indent="621669" defTabSz="886968">
              <a:spcBef>
                <a:spcPts val="400"/>
              </a:spcBef>
              <a:defRPr sz="1746" b="0">
                <a:solidFill>
                  <a:srgbClr val="FFFFFF"/>
                </a:solidFill>
                <a:effectLst>
                  <a:outerShdw blurRad="36957" dist="36957" dir="2700000" rotWithShape="0">
                    <a:srgbClr val="000000"/>
                  </a:outerShdw>
                </a:effectLst>
                <a:latin typeface="+mn-lt"/>
                <a:ea typeface="+mn-ea"/>
                <a:cs typeface="+mn-cs"/>
                <a:sym typeface="Arial"/>
              </a:defRPr>
            </a:pPr>
            <a:r>
              <a:t>has ALSO been known and exploited by man for thousands of years</a:t>
            </a:r>
          </a:p>
          <a:p>
            <a:pPr defTabSz="886968">
              <a:spcBef>
                <a:spcPts val="400"/>
              </a:spcBef>
              <a:defRPr sz="873" b="0">
                <a:solidFill>
                  <a:srgbClr val="FFFFFF"/>
                </a:solidFill>
                <a:effectLst>
                  <a:outerShdw blurRad="36957" dist="36957" dir="2700000" rotWithShape="0">
                    <a:srgbClr val="000000"/>
                  </a:outerShdw>
                </a:effectLst>
                <a:latin typeface="+mn-lt"/>
                <a:ea typeface="+mn-ea"/>
                <a:cs typeface="+mn-cs"/>
                <a:sym typeface="Arial"/>
              </a:defRPr>
            </a:pPr>
            <a:endParaRPr/>
          </a:p>
          <a:p>
            <a:pPr defTabSz="886968">
              <a:spcBef>
                <a:spcPts val="400"/>
              </a:spcBef>
              <a:defRPr sz="1746" b="0">
                <a:solidFill>
                  <a:srgbClr val="FFFFFF"/>
                </a:solidFill>
                <a:effectLst>
                  <a:outerShdw blurRad="36957" dist="36957" dir="2700000" rotWithShape="0">
                    <a:srgbClr val="000000"/>
                  </a:outerShdw>
                </a:effectLst>
                <a:latin typeface="+mn-lt"/>
                <a:ea typeface="+mn-ea"/>
                <a:cs typeface="+mn-cs"/>
                <a:sym typeface="Arial"/>
              </a:defRPr>
            </a:pPr>
            <a:r>
              <a:t>Immerse one of the lead plates in the sulfuric acid (along with a different metal electrode)</a:t>
            </a:r>
          </a:p>
          <a:p>
            <a:pPr defTabSz="886968">
              <a:spcBef>
                <a:spcPts val="400"/>
              </a:spcBef>
              <a:defRPr sz="679" b="0">
                <a:solidFill>
                  <a:srgbClr val="FFFFFF"/>
                </a:solidFill>
                <a:effectLst>
                  <a:outerShdw blurRad="36957" dist="36957" dir="2700000" rotWithShape="0">
                    <a:srgbClr val="000000"/>
                  </a:outerShdw>
                </a:effectLst>
                <a:latin typeface="+mn-lt"/>
                <a:ea typeface="+mn-ea"/>
                <a:cs typeface="+mn-cs"/>
                <a:sym typeface="Arial"/>
              </a:defRPr>
            </a:pPr>
            <a:endParaRPr/>
          </a:p>
          <a:p>
            <a:pPr lvl="1" indent="621669" defTabSz="886968">
              <a:spcBef>
                <a:spcPts val="400"/>
              </a:spcBef>
              <a:defRPr sz="1746" b="0">
                <a:solidFill>
                  <a:srgbClr val="FFFFFF"/>
                </a:solidFill>
                <a:effectLst>
                  <a:outerShdw blurRad="36957" dist="36957" dir="2700000" rotWithShape="0">
                    <a:srgbClr val="000000"/>
                  </a:outerShdw>
                </a:effectLst>
                <a:latin typeface="+mn-lt"/>
                <a:ea typeface="+mn-ea"/>
                <a:cs typeface="+mn-cs"/>
                <a:sym typeface="Arial"/>
              </a:defRPr>
            </a:pPr>
            <a:r>
              <a:t>Apply a positive voltage to the lead, driving the reaction:</a:t>
            </a:r>
          </a:p>
          <a:p>
            <a:pPr defTabSz="886968">
              <a:spcBef>
                <a:spcPts val="400"/>
              </a:spcBef>
              <a:defRPr sz="776" b="0">
                <a:solidFill>
                  <a:srgbClr val="FFFFFF"/>
                </a:solidFill>
                <a:effectLst>
                  <a:outerShdw blurRad="36957" dist="36957" dir="2700000" rotWithShape="0">
                    <a:srgbClr val="000000"/>
                  </a:outerShdw>
                </a:effectLst>
                <a:latin typeface="+mn-lt"/>
                <a:ea typeface="+mn-ea"/>
                <a:cs typeface="+mn-cs"/>
                <a:sym typeface="Arial"/>
              </a:defRPr>
            </a:pPr>
            <a:r>
              <a:t>	</a:t>
            </a:r>
          </a:p>
          <a:p>
            <a:pPr lvl="2" indent="1053274" defTabSz="886968">
              <a:spcBef>
                <a:spcPts val="400"/>
              </a:spcBef>
              <a:defRPr sz="1746" b="0">
                <a:solidFill>
                  <a:srgbClr val="FFFFFF"/>
                </a:solidFill>
                <a:effectLst>
                  <a:outerShdw blurRad="36957" dist="36957" dir="2700000" rotWithShape="0">
                    <a:srgbClr val="000000"/>
                  </a:outerShdw>
                </a:effectLst>
                <a:latin typeface="+mn-lt"/>
                <a:ea typeface="+mn-ea"/>
                <a:cs typeface="+mn-cs"/>
                <a:sym typeface="Arial"/>
              </a:defRPr>
            </a:pPr>
            <a:r>
              <a:t>Pb (solid) + HSO</a:t>
            </a:r>
            <a:r>
              <a:rPr b="1" baseline="-25587"/>
              <a:t>4</a:t>
            </a:r>
            <a:r>
              <a:rPr b="1" baseline="29938"/>
              <a:t>-  </a:t>
            </a:r>
            <a:r>
              <a:rPr b="1" baseline="-2061"/>
              <a:t>=&gt;</a:t>
            </a:r>
            <a:r>
              <a:rPr b="1" baseline="29938"/>
              <a:t> </a:t>
            </a:r>
            <a:r>
              <a:t>PbSO</a:t>
            </a:r>
            <a:r>
              <a:rPr baseline="-25587"/>
              <a:t>4</a:t>
            </a:r>
            <a:r>
              <a:t> (solid) + H</a:t>
            </a:r>
            <a:r>
              <a:rPr b="1" baseline="29938"/>
              <a:t>+</a:t>
            </a:r>
            <a:r>
              <a:t> + 2 e</a:t>
            </a:r>
            <a:r>
              <a:rPr b="1" baseline="29938"/>
              <a:t>-</a:t>
            </a:r>
          </a:p>
          <a:p>
            <a:pPr lvl="2" indent="1053274" defTabSz="886968">
              <a:spcBef>
                <a:spcPts val="400"/>
              </a:spcBef>
              <a:defRPr sz="582" b="0">
                <a:solidFill>
                  <a:srgbClr val="FFFFFF"/>
                </a:solidFill>
                <a:effectLst>
                  <a:outerShdw blurRad="36957" dist="36957" dir="2700000" rotWithShape="0">
                    <a:srgbClr val="000000"/>
                  </a:outerShdw>
                </a:effectLst>
                <a:latin typeface="+mn-lt"/>
                <a:ea typeface="+mn-ea"/>
                <a:cs typeface="+mn-cs"/>
                <a:sym typeface="Arial"/>
              </a:defRPr>
            </a:pPr>
            <a:endParaRPr b="1" baseline="25814"/>
          </a:p>
          <a:p>
            <a:pPr lvl="1" indent="621669" defTabSz="886968">
              <a:spcBef>
                <a:spcPts val="400"/>
              </a:spcBef>
              <a:defRPr sz="1746" b="0" baseline="-2061">
                <a:solidFill>
                  <a:srgbClr val="FFFFFF"/>
                </a:solidFill>
                <a:effectLst>
                  <a:outerShdw blurRad="36957" dist="36957" dir="2700000" rotWithShape="0">
                    <a:srgbClr val="000000"/>
                  </a:outerShdw>
                </a:effectLst>
                <a:latin typeface="+mn-lt"/>
                <a:ea typeface="+mn-ea"/>
                <a:cs typeface="+mn-cs"/>
                <a:sym typeface="Arial"/>
              </a:defRPr>
            </a:pPr>
            <a:r>
              <a:t>Repeat that process with the other lead plate, leaving you with:</a:t>
            </a:r>
          </a:p>
        </p:txBody>
      </p:sp>
      <p:grpSp>
        <p:nvGrpSpPr>
          <p:cNvPr id="1624" name="Group"/>
          <p:cNvGrpSpPr/>
          <p:nvPr/>
        </p:nvGrpSpPr>
        <p:grpSpPr>
          <a:xfrm>
            <a:off x="3186590" y="2021275"/>
            <a:ext cx="2355514" cy="871658"/>
            <a:chOff x="0" y="0"/>
            <a:chExt cx="2355513" cy="871656"/>
          </a:xfrm>
        </p:grpSpPr>
        <p:sp>
          <p:nvSpPr>
            <p:cNvPr id="1620" name="Rectangle 14"/>
            <p:cNvSpPr/>
            <p:nvPr/>
          </p:nvSpPr>
          <p:spPr>
            <a:xfrm>
              <a:off x="143824" y="0"/>
              <a:ext cx="647211" cy="871657"/>
            </a:xfrm>
            <a:prstGeom prst="rect">
              <a:avLst/>
            </a:prstGeom>
            <a:solidFill>
              <a:srgbClr val="FF7E79"/>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1621" name="TextBox 16"/>
            <p:cNvSpPr txBox="1"/>
            <p:nvPr/>
          </p:nvSpPr>
          <p:spPr>
            <a:xfrm>
              <a:off x="0" y="272448"/>
              <a:ext cx="934860" cy="3267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600" b="0">
                  <a:solidFill>
                    <a:srgbClr val="2B5481"/>
                  </a:solidFill>
                </a:defRPr>
              </a:lvl1pPr>
            </a:lstStyle>
            <a:p>
              <a:r>
                <a:t>Pb</a:t>
              </a:r>
            </a:p>
          </p:txBody>
        </p:sp>
        <p:sp>
          <p:nvSpPr>
            <p:cNvPr id="1622" name="Rectangle 14"/>
            <p:cNvSpPr/>
            <p:nvPr/>
          </p:nvSpPr>
          <p:spPr>
            <a:xfrm>
              <a:off x="1564477" y="0"/>
              <a:ext cx="647212" cy="871657"/>
            </a:xfrm>
            <a:prstGeom prst="rect">
              <a:avLst/>
            </a:prstGeom>
            <a:solidFill>
              <a:srgbClr val="FF7E79"/>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1623" name="TextBox 16"/>
            <p:cNvSpPr txBox="1"/>
            <p:nvPr/>
          </p:nvSpPr>
          <p:spPr>
            <a:xfrm>
              <a:off x="1420653" y="272448"/>
              <a:ext cx="934861" cy="3267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600" b="0">
                  <a:solidFill>
                    <a:srgbClr val="2B5481"/>
                  </a:solidFill>
                </a:defRPr>
              </a:lvl1pPr>
            </a:lstStyle>
            <a:p>
              <a:r>
                <a:t>Pb</a:t>
              </a:r>
            </a:p>
          </p:txBody>
        </p:sp>
      </p:grpSp>
      <p:grpSp>
        <p:nvGrpSpPr>
          <p:cNvPr id="1629" name="Group"/>
          <p:cNvGrpSpPr/>
          <p:nvPr/>
        </p:nvGrpSpPr>
        <p:grpSpPr>
          <a:xfrm>
            <a:off x="3199290" y="5860588"/>
            <a:ext cx="2332220" cy="871657"/>
            <a:chOff x="0" y="0"/>
            <a:chExt cx="2332219" cy="871656"/>
          </a:xfrm>
        </p:grpSpPr>
        <p:sp>
          <p:nvSpPr>
            <p:cNvPr id="1625" name="Rectangle 14"/>
            <p:cNvSpPr/>
            <p:nvPr/>
          </p:nvSpPr>
          <p:spPr>
            <a:xfrm>
              <a:off x="1557299" y="0"/>
              <a:ext cx="647211" cy="871657"/>
            </a:xfrm>
            <a:prstGeom prst="rect">
              <a:avLst/>
            </a:prstGeom>
            <a:solidFill>
              <a:srgbClr val="FF7E79"/>
            </a:solidFill>
            <a:ln w="508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26" name="Rectangle 14"/>
            <p:cNvSpPr/>
            <p:nvPr/>
          </p:nvSpPr>
          <p:spPr>
            <a:xfrm>
              <a:off x="136645" y="0"/>
              <a:ext cx="647212" cy="871657"/>
            </a:xfrm>
            <a:prstGeom prst="rect">
              <a:avLst/>
            </a:prstGeom>
            <a:solidFill>
              <a:srgbClr val="FF7E79"/>
            </a:solidFill>
            <a:ln w="508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27" name="TextBox 16"/>
            <p:cNvSpPr txBox="1"/>
            <p:nvPr/>
          </p:nvSpPr>
          <p:spPr>
            <a:xfrm>
              <a:off x="0" y="129458"/>
              <a:ext cx="897120"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2B5481"/>
                  </a:solidFill>
                </a:defRPr>
              </a:pPr>
              <a:r>
                <a:t>PbSO</a:t>
              </a:r>
              <a:r>
                <a:rPr baseline="-27714"/>
                <a:t>4</a:t>
              </a:r>
            </a:p>
            <a:p>
              <a:pPr algn="ctr">
                <a:defRPr sz="1400" b="0">
                  <a:solidFill>
                    <a:srgbClr val="2B5481"/>
                  </a:solidFill>
                </a:defRPr>
              </a:pPr>
              <a:r>
                <a:rPr baseline="-21714"/>
                <a:t>on Pb</a:t>
              </a:r>
            </a:p>
          </p:txBody>
        </p:sp>
        <p:sp>
          <p:nvSpPr>
            <p:cNvPr id="1628" name="TextBox 16"/>
            <p:cNvSpPr txBox="1"/>
            <p:nvPr/>
          </p:nvSpPr>
          <p:spPr>
            <a:xfrm>
              <a:off x="1435099" y="129458"/>
              <a:ext cx="897121"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2B5481"/>
                  </a:solidFill>
                </a:defRPr>
              </a:pPr>
              <a:r>
                <a:t>PbSO</a:t>
              </a:r>
              <a:r>
                <a:rPr baseline="-27714"/>
                <a:t>4</a:t>
              </a:r>
            </a:p>
            <a:p>
              <a:pPr algn="ctr">
                <a:defRPr sz="1400" b="0">
                  <a:solidFill>
                    <a:srgbClr val="2B5481"/>
                  </a:solidFill>
                </a:defRPr>
              </a:pPr>
              <a:r>
                <a:rPr baseline="-21714"/>
                <a:t>on Pb</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 name="Rectangle 3"/>
          <p:cNvSpPr txBox="1"/>
          <p:nvPr/>
        </p:nvSpPr>
        <p:spPr>
          <a:xfrm>
            <a:off x="114672" y="248064"/>
            <a:ext cx="8974216" cy="42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With a gap between those two PbSO</a:t>
            </a:r>
            <a:r>
              <a:rPr baseline="-5999"/>
              <a:t>4</a:t>
            </a:r>
            <a:r>
              <a:t> on Pb plates, immerse both in weak sulfuric acid:</a:t>
            </a:r>
          </a:p>
        </p:txBody>
      </p:sp>
      <p:sp>
        <p:nvSpPr>
          <p:cNvPr id="1632" name="Rectangle 3"/>
          <p:cNvSpPr txBox="1"/>
          <p:nvPr/>
        </p:nvSpPr>
        <p:spPr>
          <a:xfrm>
            <a:off x="139700" y="2048967"/>
            <a:ext cx="8864600" cy="2876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Apply negative voltage to the left plate, driving its surface back to pure lead:</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PbSO</a:t>
            </a:r>
            <a:r>
              <a:rPr baseline="-25000"/>
              <a:t>4</a:t>
            </a:r>
            <a:r>
              <a:t> (solid) + H</a:t>
            </a:r>
            <a:r>
              <a:rPr b="1" baseline="30000"/>
              <a:t>+</a:t>
            </a:r>
            <a:r>
              <a:t> + 2 e</a:t>
            </a:r>
            <a:r>
              <a:rPr b="1" baseline="30000"/>
              <a:t>-</a:t>
            </a:r>
            <a:r>
              <a:t> =&gt; Pb (solid) + HSO</a:t>
            </a:r>
            <a:r>
              <a:rPr b="1" baseline="-25000"/>
              <a:t>4</a:t>
            </a:r>
            <a:r>
              <a:rPr b="1" baseline="30000"/>
              <a:t>- </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b="1" baseline="26857"/>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As the positive voltage on the right plate drives its surface from PbSO</a:t>
            </a:r>
            <a:r>
              <a:rPr baseline="-5999"/>
              <a:t>4</a:t>
            </a:r>
            <a:r>
              <a:t> to PbO</a:t>
            </a:r>
            <a:r>
              <a:rPr baseline="-5999"/>
              <a:t>2</a:t>
            </a:r>
            <a:r>
              <a:t>:</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PbSO</a:t>
            </a:r>
            <a:r>
              <a:rPr baseline="-25000"/>
              <a:t>4</a:t>
            </a:r>
            <a:r>
              <a:t> (solid) + 2 H</a:t>
            </a:r>
            <a:r>
              <a:rPr baseline="-25000"/>
              <a:t>2</a:t>
            </a:r>
            <a:r>
              <a:t>O =&gt; PbO</a:t>
            </a:r>
            <a:r>
              <a:rPr baseline="-25000"/>
              <a:t>2</a:t>
            </a:r>
            <a:r>
              <a:t> (solid) + HSO</a:t>
            </a:r>
            <a:r>
              <a:rPr b="1" baseline="-25000"/>
              <a:t>4</a:t>
            </a:r>
            <a:r>
              <a:rPr b="1" baseline="30000"/>
              <a:t>-  </a:t>
            </a:r>
            <a:r>
              <a:t>+ 3 H</a:t>
            </a:r>
            <a:r>
              <a:rPr b="1" baseline="30000"/>
              <a:t>+</a:t>
            </a:r>
            <a:r>
              <a:t> + 2 e</a:t>
            </a:r>
            <a:r>
              <a:rPr b="1" baseline="30000"/>
              <a:t>-</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b="1" baseline="30000"/>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Both reactions liberate HSO</a:t>
            </a:r>
            <a:r>
              <a:rPr sz="1700" baseline="-5999"/>
              <a:t>4</a:t>
            </a:r>
            <a:r>
              <a:t>- which converts the formerly weak acid to strong acid</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a:solidFill>
                  <a:srgbClr val="FBC901"/>
                </a:solidFill>
                <a:effectLst>
                  <a:outerShdw blurRad="38100" dist="38100" dir="2700000" rotWithShape="0">
                    <a:srgbClr val="000000"/>
                  </a:outerShdw>
                </a:effectLst>
                <a:latin typeface="+mn-lt"/>
                <a:ea typeface="+mn-ea"/>
                <a:cs typeface="+mn-cs"/>
                <a:sym typeface="Arial"/>
              </a:defRPr>
            </a:pPr>
            <a:r>
              <a:t>The result is a fully charged Lead Acid battery, ready for use:</a:t>
            </a:r>
          </a:p>
        </p:txBody>
      </p:sp>
      <p:sp>
        <p:nvSpPr>
          <p:cNvPr id="1633" name="Rectangle 3"/>
          <p:cNvSpPr txBox="1"/>
          <p:nvPr/>
        </p:nvSpPr>
        <p:spPr>
          <a:xfrm>
            <a:off x="139700" y="6297484"/>
            <a:ext cx="8864600" cy="42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Discharge reverses those reactions, restoring the battery to the upper configuration</a:t>
            </a:r>
          </a:p>
        </p:txBody>
      </p:sp>
      <p:grpSp>
        <p:nvGrpSpPr>
          <p:cNvPr id="1641" name="Group"/>
          <p:cNvGrpSpPr/>
          <p:nvPr/>
        </p:nvGrpSpPr>
        <p:grpSpPr>
          <a:xfrm>
            <a:off x="3429288" y="4945062"/>
            <a:ext cx="2285425" cy="1379727"/>
            <a:chOff x="0" y="0"/>
            <a:chExt cx="2285423" cy="1379726"/>
          </a:xfrm>
        </p:grpSpPr>
        <p:sp>
          <p:nvSpPr>
            <p:cNvPr id="1634" name="TextBox 20"/>
            <p:cNvSpPr txBox="1"/>
            <p:nvPr/>
          </p:nvSpPr>
          <p:spPr>
            <a:xfrm>
              <a:off x="447359" y="1062077"/>
              <a:ext cx="1449193" cy="3176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CC00"/>
                  </a:solidFill>
                </a:defRPr>
              </a:lvl1pPr>
            </a:lstStyle>
            <a:p>
              <a:r>
                <a:t>(Charged)</a:t>
              </a:r>
            </a:p>
          </p:txBody>
        </p:sp>
        <p:sp>
          <p:nvSpPr>
            <p:cNvPr id="1635" name="Rectangle 14"/>
            <p:cNvSpPr/>
            <p:nvPr/>
          </p:nvSpPr>
          <p:spPr>
            <a:xfrm>
              <a:off x="85845" y="0"/>
              <a:ext cx="2199579" cy="1073879"/>
            </a:xfrm>
            <a:prstGeom prst="rect">
              <a:avLst/>
            </a:prstGeom>
            <a:solidFill>
              <a:srgbClr val="76D6FF"/>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1636" name="TextBox 18"/>
            <p:cNvSpPr txBox="1"/>
            <p:nvPr/>
          </p:nvSpPr>
          <p:spPr>
            <a:xfrm>
              <a:off x="737074" y="244839"/>
              <a:ext cx="897121"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2B5481"/>
                  </a:solidFill>
                </a:defRPr>
              </a:pPr>
              <a:r>
                <a:t>Strong</a:t>
              </a:r>
              <a:endParaRPr>
                <a:solidFill>
                  <a:srgbClr val="FFFFFF"/>
                </a:solidFill>
              </a:endParaRPr>
            </a:p>
            <a:p>
              <a:pPr algn="ctr">
                <a:defRPr sz="1400" b="0">
                  <a:solidFill>
                    <a:srgbClr val="2B5481"/>
                  </a:solidFill>
                </a:defRPr>
              </a:pPr>
              <a:r>
                <a:t>H</a:t>
              </a:r>
              <a:r>
                <a:rPr baseline="-27714"/>
                <a:t>2</a:t>
              </a:r>
              <a:r>
                <a:t>SO</a:t>
              </a:r>
              <a:r>
                <a:rPr baseline="-27714"/>
                <a:t>4</a:t>
              </a:r>
            </a:p>
          </p:txBody>
        </p:sp>
        <p:sp>
          <p:nvSpPr>
            <p:cNvPr id="1637" name="Rectangle 14"/>
            <p:cNvSpPr/>
            <p:nvPr/>
          </p:nvSpPr>
          <p:spPr>
            <a:xfrm>
              <a:off x="1560054" y="101111"/>
              <a:ext cx="647211" cy="871657"/>
            </a:xfrm>
            <a:prstGeom prst="rect">
              <a:avLst/>
            </a:prstGeom>
            <a:solidFill>
              <a:srgbClr val="FF7E79"/>
            </a:solidFill>
            <a:ln w="254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38" name="Rectangle 14"/>
            <p:cNvSpPr/>
            <p:nvPr/>
          </p:nvSpPr>
          <p:spPr>
            <a:xfrm>
              <a:off x="135563" y="87482"/>
              <a:ext cx="686394" cy="898915"/>
            </a:xfrm>
            <a:prstGeom prst="rect">
              <a:avLst/>
            </a:prstGeom>
            <a:solidFill>
              <a:srgbClr val="FF7E79"/>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1639" name="TextBox 16"/>
            <p:cNvSpPr txBox="1"/>
            <p:nvPr/>
          </p:nvSpPr>
          <p:spPr>
            <a:xfrm>
              <a:off x="0" y="356640"/>
              <a:ext cx="897120" cy="3176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400" b="0">
                  <a:solidFill>
                    <a:srgbClr val="2B5481"/>
                  </a:solidFill>
                </a:defRPr>
              </a:lvl1pPr>
            </a:lstStyle>
            <a:p>
              <a:r>
                <a:t>Pb</a:t>
              </a:r>
            </a:p>
          </p:txBody>
        </p:sp>
        <p:sp>
          <p:nvSpPr>
            <p:cNvPr id="1640" name="TextBox 16"/>
            <p:cNvSpPr txBox="1"/>
            <p:nvPr/>
          </p:nvSpPr>
          <p:spPr>
            <a:xfrm>
              <a:off x="1499653" y="229640"/>
              <a:ext cx="769066"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2B5481"/>
                  </a:solidFill>
                </a:defRPr>
              </a:pPr>
              <a:r>
                <a:t>PbSO</a:t>
              </a:r>
              <a:r>
                <a:rPr baseline="-27714"/>
                <a:t>2</a:t>
              </a:r>
            </a:p>
            <a:p>
              <a:pPr algn="ctr">
                <a:defRPr sz="1400" b="0">
                  <a:solidFill>
                    <a:srgbClr val="2B5481"/>
                  </a:solidFill>
                </a:defRPr>
              </a:pPr>
              <a:r>
                <a:rPr baseline="-21714"/>
                <a:t>on Pb</a:t>
              </a:r>
            </a:p>
          </p:txBody>
        </p:sp>
      </p:grpSp>
      <p:grpSp>
        <p:nvGrpSpPr>
          <p:cNvPr id="1649" name="Group"/>
          <p:cNvGrpSpPr/>
          <p:nvPr/>
        </p:nvGrpSpPr>
        <p:grpSpPr>
          <a:xfrm>
            <a:off x="3524569" y="731648"/>
            <a:ext cx="2332221" cy="1350394"/>
            <a:chOff x="0" y="0"/>
            <a:chExt cx="2332219" cy="1350393"/>
          </a:xfrm>
        </p:grpSpPr>
        <p:sp>
          <p:nvSpPr>
            <p:cNvPr id="1642" name="Rectangle 14"/>
            <p:cNvSpPr/>
            <p:nvPr/>
          </p:nvSpPr>
          <p:spPr>
            <a:xfrm>
              <a:off x="22673" y="0"/>
              <a:ext cx="2286872" cy="1027876"/>
            </a:xfrm>
            <a:prstGeom prst="rect">
              <a:avLst/>
            </a:prstGeom>
            <a:solidFill>
              <a:srgbClr val="88E5FF"/>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1643" name="TextBox 18"/>
            <p:cNvSpPr txBox="1"/>
            <p:nvPr/>
          </p:nvSpPr>
          <p:spPr>
            <a:xfrm>
              <a:off x="737075" y="223747"/>
              <a:ext cx="897120"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2B5481"/>
                  </a:solidFill>
                </a:defRPr>
              </a:pPr>
              <a:r>
                <a:t>Weak</a:t>
              </a:r>
              <a:endParaRPr>
                <a:solidFill>
                  <a:srgbClr val="FFFFFF"/>
                </a:solidFill>
              </a:endParaRPr>
            </a:p>
            <a:p>
              <a:pPr algn="ctr">
                <a:defRPr sz="1400" b="0">
                  <a:solidFill>
                    <a:srgbClr val="2B5481"/>
                  </a:solidFill>
                </a:defRPr>
              </a:pPr>
              <a:r>
                <a:t>H</a:t>
              </a:r>
              <a:r>
                <a:rPr baseline="-27714"/>
                <a:t>2</a:t>
              </a:r>
              <a:r>
                <a:t>SO</a:t>
              </a:r>
              <a:r>
                <a:rPr baseline="-27714"/>
                <a:t>4</a:t>
              </a:r>
            </a:p>
          </p:txBody>
        </p:sp>
        <p:sp>
          <p:nvSpPr>
            <p:cNvPr id="1644" name="Rectangle 14"/>
            <p:cNvSpPr/>
            <p:nvPr/>
          </p:nvSpPr>
          <p:spPr>
            <a:xfrm>
              <a:off x="1560054" y="92718"/>
              <a:ext cx="647211" cy="871658"/>
            </a:xfrm>
            <a:prstGeom prst="rect">
              <a:avLst/>
            </a:prstGeom>
            <a:solidFill>
              <a:srgbClr val="FF7E79"/>
            </a:solidFill>
            <a:ln w="508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45" name="Rectangle 14"/>
            <p:cNvSpPr/>
            <p:nvPr/>
          </p:nvSpPr>
          <p:spPr>
            <a:xfrm>
              <a:off x="136645" y="91789"/>
              <a:ext cx="647212" cy="871658"/>
            </a:xfrm>
            <a:prstGeom prst="rect">
              <a:avLst/>
            </a:prstGeom>
            <a:solidFill>
              <a:srgbClr val="FF7E79"/>
            </a:solidFill>
            <a:ln w="508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46" name="TextBox 16"/>
            <p:cNvSpPr txBox="1"/>
            <p:nvPr/>
          </p:nvSpPr>
          <p:spPr>
            <a:xfrm>
              <a:off x="0" y="221248"/>
              <a:ext cx="897120"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2B5481"/>
                  </a:solidFill>
                </a:defRPr>
              </a:pPr>
              <a:r>
                <a:t>PbSO</a:t>
              </a:r>
              <a:r>
                <a:rPr baseline="-27714"/>
                <a:t>4</a:t>
              </a:r>
            </a:p>
            <a:p>
              <a:pPr algn="ctr">
                <a:defRPr sz="1400" b="0">
                  <a:solidFill>
                    <a:srgbClr val="2B5481"/>
                  </a:solidFill>
                </a:defRPr>
              </a:pPr>
              <a:r>
                <a:rPr baseline="-21714"/>
                <a:t>on Pb</a:t>
              </a:r>
            </a:p>
          </p:txBody>
        </p:sp>
        <p:sp>
          <p:nvSpPr>
            <p:cNvPr id="1647" name="TextBox 16"/>
            <p:cNvSpPr txBox="1"/>
            <p:nvPr/>
          </p:nvSpPr>
          <p:spPr>
            <a:xfrm>
              <a:off x="1435100" y="221248"/>
              <a:ext cx="897120"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2B5481"/>
                  </a:solidFill>
                </a:defRPr>
              </a:pPr>
              <a:r>
                <a:t>PbSO</a:t>
              </a:r>
              <a:r>
                <a:rPr baseline="-27714"/>
                <a:t>4</a:t>
              </a:r>
            </a:p>
            <a:p>
              <a:pPr algn="ctr">
                <a:defRPr sz="1400" b="0">
                  <a:solidFill>
                    <a:srgbClr val="2B5481"/>
                  </a:solidFill>
                </a:defRPr>
              </a:pPr>
              <a:r>
                <a:rPr baseline="-21714"/>
                <a:t>on Pb</a:t>
              </a:r>
            </a:p>
          </p:txBody>
        </p:sp>
        <p:sp>
          <p:nvSpPr>
            <p:cNvPr id="1648" name="TextBox 20"/>
            <p:cNvSpPr txBox="1"/>
            <p:nvPr/>
          </p:nvSpPr>
          <p:spPr>
            <a:xfrm>
              <a:off x="441513" y="1015974"/>
              <a:ext cx="1449194" cy="3344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CC00"/>
                  </a:solidFill>
                </a:defRPr>
              </a:lvl1pPr>
            </a:lstStyle>
            <a:p>
              <a:r>
                <a:t>(Discharged)</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1" name="Rectangle 5"/>
          <p:cNvSpPr txBox="1"/>
          <p:nvPr/>
        </p:nvSpPr>
        <p:spPr>
          <a:xfrm>
            <a:off x="304800" y="61651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Reference 1 and figure:   https://en.wikipedia.org/wiki/Lead–acid_battery</a:t>
            </a:r>
          </a:p>
        </p:txBody>
      </p:sp>
      <p:sp>
        <p:nvSpPr>
          <p:cNvPr id="1652" name="Rectangle 2"/>
          <p:cNvSpPr txBox="1">
            <a:spLocks noGrp="1"/>
          </p:cNvSpPr>
          <p:nvPr>
            <p:ph type="title"/>
          </p:nvPr>
        </p:nvSpPr>
        <p:spPr>
          <a:xfrm>
            <a:off x="165100" y="25400"/>
            <a:ext cx="8839200" cy="615810"/>
          </a:xfrm>
          <a:prstGeom prst="rect">
            <a:avLst/>
          </a:prstGeom>
        </p:spPr>
        <p:txBody>
          <a:bodyPr/>
          <a:lstStyle>
            <a:lvl1pPr>
              <a:defRPr sz="2200" i="1">
                <a:latin typeface="+mn-lt"/>
                <a:ea typeface="+mn-ea"/>
                <a:cs typeface="+mn-cs"/>
                <a:sym typeface="Arial"/>
              </a:defRPr>
            </a:lvl1pPr>
          </a:lstStyle>
          <a:p>
            <a:r>
              <a:t>Two ancient technologies: Lead + Sulfuric acid</a:t>
            </a:r>
          </a:p>
        </p:txBody>
      </p:sp>
      <p:sp>
        <p:nvSpPr>
          <p:cNvPr id="1653" name="Rectangle 3"/>
          <p:cNvSpPr txBox="1"/>
          <p:nvPr/>
        </p:nvSpPr>
        <p:spPr>
          <a:xfrm>
            <a:off x="152400" y="786894"/>
            <a:ext cx="8839200" cy="5016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Which likely explains why the Lead Acid battery could be invented as early as 1859</a:t>
            </a:r>
          </a:p>
          <a:p>
            <a:pPr>
              <a:spcBef>
                <a:spcPts val="400"/>
              </a:spcBef>
              <a:defRPr sz="11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Nevertheless, when six such cells are connected within a plastic box </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you get the 20</a:t>
            </a:r>
            <a:r>
              <a:rPr baseline="31999"/>
              <a:t>th</a:t>
            </a:r>
            <a:r>
              <a:t> century </a:t>
            </a:r>
            <a:r>
              <a:rPr b="1">
                <a:solidFill>
                  <a:srgbClr val="FBC901"/>
                </a:solidFill>
              </a:rPr>
              <a:t>12 Volt</a:t>
            </a:r>
            <a:r>
              <a:t> battery that still starts our cars</a:t>
            </a:r>
          </a:p>
          <a:p>
            <a:pPr lvl="1">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or the 21st century battery that still stores the energy from </a:t>
            </a:r>
          </a:p>
          <a:p>
            <a:pPr lvl="1">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lvl="2">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 substantial fraction of our </a:t>
            </a:r>
            <a:r>
              <a:rPr b="1">
                <a:solidFill>
                  <a:srgbClr val="FBC901"/>
                </a:solidFill>
              </a:rPr>
              <a:t>rooftop solar cell arrays</a:t>
            </a:r>
          </a:p>
          <a:p>
            <a:pPr>
              <a:spcBef>
                <a:spcPts val="400"/>
              </a:spcBef>
              <a:defRPr sz="11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Lead Acid battery energy storage per weight or volume is </a:t>
            </a:r>
            <a:r>
              <a:rPr b="1"/>
              <a:t>not</a:t>
            </a:r>
            <a:r>
              <a:t> particularly high: </a:t>
            </a:r>
            <a:r>
              <a:rPr baseline="30000"/>
              <a:t>1</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baseline="30000"/>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	Energy / mass = 33-42 W-h / kg	Energy / volume = 60-110 W-h / liter</a:t>
            </a:r>
          </a:p>
          <a:p>
            <a:pPr>
              <a:spcBef>
                <a:spcPts val="400"/>
              </a:spcBef>
              <a:defRPr sz="11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And Pb-Acid batteries </a:t>
            </a:r>
            <a:r>
              <a:rPr b="1"/>
              <a:t>do</a:t>
            </a:r>
            <a:r>
              <a:t> use (and require the mining and disposal of) </a:t>
            </a:r>
            <a:r>
              <a:rPr b="1"/>
              <a:t>toxic lead</a:t>
            </a:r>
            <a:endParaRPr b="1">
              <a:solidFill>
                <a:srgbClr val="FFCC00"/>
              </a:solidFill>
            </a:endParaRPr>
          </a:p>
          <a:p>
            <a:pPr lvl="1">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FCC00"/>
              </a:solidFill>
            </a:endParaRPr>
          </a:p>
          <a:p>
            <a:pPr lvl="1">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this is mitigated by they're also being </a:t>
            </a:r>
            <a:r>
              <a:rPr b="1"/>
              <a:t>the</a:t>
            </a:r>
            <a:r>
              <a:t> </a:t>
            </a:r>
            <a:r>
              <a:rPr b="1"/>
              <a:t>world's most recycled battery</a:t>
            </a:r>
            <a:r>
              <a:t>:</a:t>
            </a:r>
          </a:p>
          <a:p>
            <a:pPr lvl="1">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b="0" i="1">
                <a:solidFill>
                  <a:srgbClr val="FBC901"/>
                </a:solidFill>
                <a:effectLst>
                  <a:outerShdw blurRad="38100" dist="38100" dir="2700000" rotWithShape="0">
                    <a:srgbClr val="000000"/>
                  </a:outerShdw>
                </a:effectLst>
                <a:latin typeface="+mn-lt"/>
                <a:ea typeface="+mn-ea"/>
                <a:cs typeface="+mn-cs"/>
                <a:sym typeface="Arial"/>
              </a:defRPr>
            </a:pPr>
            <a:r>
              <a:t>"In the United States 99% of all battery lead was recycled between 2009 and 2013" </a:t>
            </a:r>
            <a:r>
              <a:rPr baseline="31999"/>
              <a:t>1</a:t>
            </a:r>
          </a:p>
        </p:txBody>
      </p:sp>
      <p:pic>
        <p:nvPicPr>
          <p:cNvPr id="1654" name="Picture 4" descr="Picture 4"/>
          <p:cNvPicPr>
            <a:picLocks noChangeAspect="1"/>
          </p:cNvPicPr>
          <p:nvPr/>
        </p:nvPicPr>
        <p:blipFill>
          <a:blip r:embed="rId2"/>
          <a:stretch>
            <a:fillRect/>
          </a:stretch>
        </p:blipFill>
        <p:spPr>
          <a:xfrm>
            <a:off x="7127478" y="1830044"/>
            <a:ext cx="1880704" cy="1390297"/>
          </a:xfrm>
          <a:prstGeom prst="rect">
            <a:avLst/>
          </a:prstGeom>
          <a:ln w="12700">
            <a:miter lim="400000"/>
          </a:ln>
        </p:spPr>
      </p:pic>
      <p:sp>
        <p:nvSpPr>
          <p:cNvPr id="1655" name="Rectangle 5"/>
          <p:cNvSpPr txBox="1"/>
          <p:nvPr/>
        </p:nvSpPr>
        <p:spPr>
          <a:xfrm>
            <a:off x="304800" y="65461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Rectangle 2"/>
          <p:cNvSpPr txBox="1">
            <a:spLocks noGrp="1"/>
          </p:cNvSpPr>
          <p:nvPr>
            <p:ph type="title"/>
          </p:nvPr>
        </p:nvSpPr>
        <p:spPr>
          <a:xfrm>
            <a:off x="304800" y="76199"/>
            <a:ext cx="8534400" cy="675219"/>
          </a:xfrm>
          <a:prstGeom prst="rect">
            <a:avLst/>
          </a:prstGeom>
        </p:spPr>
        <p:txBody>
          <a:bodyPr/>
          <a:lstStyle>
            <a:lvl1pPr>
              <a:defRPr sz="2200"/>
            </a:lvl1pPr>
          </a:lstStyle>
          <a:p>
            <a:r>
              <a:t>And batteries didn't have a big impact on my day-to-day life</a:t>
            </a:r>
          </a:p>
        </p:txBody>
      </p:sp>
      <p:sp>
        <p:nvSpPr>
          <p:cNvPr id="203" name="Rectangle 3"/>
          <p:cNvSpPr txBox="1">
            <a:spLocks noGrp="1"/>
          </p:cNvSpPr>
          <p:nvPr>
            <p:ph type="body" idx="1"/>
          </p:nvPr>
        </p:nvSpPr>
        <p:spPr>
          <a:xfrm>
            <a:off x="304800" y="922306"/>
            <a:ext cx="8849470" cy="5668826"/>
          </a:xfrm>
          <a:prstGeom prst="rect">
            <a:avLst/>
          </a:prstGeom>
        </p:spPr>
        <p:txBody>
          <a:bodyPr/>
          <a:lstStyle/>
          <a:p>
            <a:pPr>
              <a:tabLst/>
            </a:pPr>
            <a:r>
              <a:t>Yes, they powered an occasional portable radio or toy</a:t>
            </a:r>
          </a:p>
          <a:p>
            <a:pPr>
              <a:tabLst/>
              <a:defRPr sz="700"/>
            </a:pPr>
            <a:endParaRPr/>
          </a:p>
          <a:p>
            <a:pPr marL="0" lvl="1" indent="640896">
              <a:buSzTx/>
              <a:buNone/>
              <a:tabLst/>
            </a:pPr>
            <a:r>
              <a:t>And, if I'd stopped to think about it, they kick-started the family cars </a:t>
            </a:r>
          </a:p>
          <a:p>
            <a:pPr marL="0" lvl="1" indent="640896">
              <a:buSzTx/>
              <a:buNone/>
              <a:tabLst/>
              <a:defRPr sz="1100"/>
            </a:pPr>
            <a:endParaRPr/>
          </a:p>
          <a:p>
            <a:pPr>
              <a:tabLst/>
            </a:pPr>
            <a:r>
              <a:t>But their major function seemed to be powering household flashlights, </a:t>
            </a:r>
          </a:p>
          <a:p>
            <a:pPr>
              <a:tabLst/>
              <a:defRPr sz="700"/>
            </a:pPr>
            <a:endParaRPr/>
          </a:p>
          <a:p>
            <a:pPr marL="0" lvl="1" indent="640896">
              <a:buSzTx/>
              <a:buNone/>
              <a:tabLst/>
            </a:pPr>
            <a:r>
              <a:t>something they could do for only a </a:t>
            </a:r>
            <a:r>
              <a:rPr b="1"/>
              <a:t>frustratingly short period of time</a:t>
            </a:r>
          </a:p>
          <a:p>
            <a:pPr marL="0" lvl="1" indent="640896">
              <a:buSzTx/>
              <a:buNone/>
              <a:tabLst/>
              <a:defRPr sz="1200"/>
            </a:pPr>
            <a:endParaRPr b="1"/>
          </a:p>
          <a:p>
            <a:pPr>
              <a:tabLst/>
            </a:pPr>
            <a:r>
              <a:t>And when I left school and joined the Research Division of Bell Telephone Labs,</a:t>
            </a:r>
          </a:p>
          <a:p>
            <a:pPr>
              <a:tabLst/>
              <a:defRPr sz="700"/>
            </a:pPr>
            <a:endParaRPr/>
          </a:p>
          <a:p>
            <a:pPr marL="0" lvl="1" indent="640896">
              <a:buSzTx/>
              <a:buNone/>
              <a:tabLst/>
            </a:pPr>
            <a:r>
              <a:t>(then the biggest and most productive industrial research lab in the world)</a:t>
            </a:r>
          </a:p>
          <a:p>
            <a:pPr>
              <a:tabLst/>
              <a:defRPr sz="1100"/>
            </a:pPr>
            <a:endParaRPr/>
          </a:p>
          <a:p>
            <a:pPr>
              <a:tabLst/>
            </a:pPr>
            <a:r>
              <a:t>I was given a free choice of my own research direction  </a:t>
            </a:r>
          </a:p>
          <a:p>
            <a:pPr marL="0" lvl="2" indent="1085850">
              <a:buSzTx/>
              <a:buNone/>
              <a:tabLst/>
              <a:defRPr sz="700"/>
            </a:pPr>
            <a:endParaRPr/>
          </a:p>
          <a:p>
            <a:pPr marL="0" lvl="1" indent="640896">
              <a:buSzTx/>
              <a:buNone/>
              <a:tabLst/>
            </a:pPr>
            <a:r>
              <a:t>But mentors (including Chemists) counseled me against battery research</a:t>
            </a:r>
          </a:p>
          <a:p>
            <a:pPr marL="0" lvl="3" indent="1577339">
              <a:buSzTx/>
              <a:buNone/>
              <a:tabLst/>
              <a:defRPr sz="700"/>
            </a:pPr>
            <a:endParaRPr/>
          </a:p>
          <a:p>
            <a:pPr marL="0" lvl="2" indent="1085850">
              <a:buSzTx/>
              <a:buNone/>
              <a:tabLst/>
            </a:pPr>
            <a:r>
              <a:t>because they considered it not only slow moving (if not stagnant) </a:t>
            </a:r>
          </a:p>
          <a:p>
            <a:pPr marL="0" lvl="3" indent="1577339">
              <a:buSzTx/>
              <a:buNone/>
              <a:tabLst/>
              <a:defRPr sz="700"/>
            </a:pPr>
            <a:endParaRPr/>
          </a:p>
          <a:p>
            <a:pPr marL="0" lvl="3" indent="1577339">
              <a:buSzTx/>
              <a:buNone/>
              <a:tabLst/>
            </a:pPr>
            <a:r>
              <a:t>but also of limited relevance to real world or Bell System problems</a:t>
            </a:r>
          </a:p>
          <a:p>
            <a:pPr algn="ctr">
              <a:tabLst/>
              <a:defRPr sz="1400"/>
            </a:pPr>
            <a:r>
              <a:t> </a:t>
            </a:r>
            <a:endParaRPr i="1"/>
          </a:p>
          <a:p>
            <a:pPr algn="ctr">
              <a:tabLst/>
              <a:defRPr i="1">
                <a:solidFill>
                  <a:srgbClr val="FBC901"/>
                </a:solidFill>
              </a:defRPr>
            </a:pPr>
            <a:r>
              <a:t>All of which effectively curtailed my interest in, and study of, batteries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 name="Rectangle 5"/>
          <p:cNvSpPr txBox="1"/>
          <p:nvPr/>
        </p:nvSpPr>
        <p:spPr>
          <a:xfrm>
            <a:off x="3488444" y="5967622"/>
            <a:ext cx="5576757" cy="836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From: </a:t>
            </a:r>
            <a:br/>
            <a:r>
              <a:t>http://ch302.cm.utexas.edu/echem/echem-cells/selector.php?name=std-red-potentials</a:t>
            </a:r>
          </a:p>
          <a:p>
            <a:pPr algn="ctr">
              <a:spcBef>
                <a:spcPts val="300"/>
              </a:spcBef>
              <a:defRPr sz="4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Which, in turn, was drawn from a vastly longer Wikipedia listing:</a:t>
            </a:r>
            <a:br/>
            <a:r>
              <a:t>https://en.wikipedia.org/wiki/Standard_electrode_potential_(data_page) </a:t>
            </a:r>
          </a:p>
        </p:txBody>
      </p:sp>
      <p:sp>
        <p:nvSpPr>
          <p:cNvPr id="1658" name="Rectangle 2"/>
          <p:cNvSpPr txBox="1">
            <a:spLocks noGrp="1"/>
          </p:cNvSpPr>
          <p:nvPr>
            <p:ph type="title"/>
          </p:nvPr>
        </p:nvSpPr>
        <p:spPr>
          <a:xfrm>
            <a:off x="304800" y="-12701"/>
            <a:ext cx="8534400" cy="675219"/>
          </a:xfrm>
          <a:prstGeom prst="rect">
            <a:avLst/>
          </a:prstGeom>
        </p:spPr>
        <p:txBody>
          <a:bodyPr/>
          <a:lstStyle/>
          <a:p>
            <a:pPr>
              <a:defRPr sz="2200"/>
            </a:pPr>
            <a:r>
              <a:t>Expanded list of Reduction half reactions </a:t>
            </a:r>
            <a:r>
              <a:rPr b="1">
                <a:solidFill>
                  <a:srgbClr val="FBC901"/>
                </a:solidFill>
              </a:rPr>
              <a:t>including metal oxides</a:t>
            </a:r>
          </a:p>
        </p:txBody>
      </p:sp>
      <p:grpSp>
        <p:nvGrpSpPr>
          <p:cNvPr id="1663" name="Group"/>
          <p:cNvGrpSpPr/>
          <p:nvPr/>
        </p:nvGrpSpPr>
        <p:grpSpPr>
          <a:xfrm>
            <a:off x="5791395" y="790349"/>
            <a:ext cx="3137344" cy="4820716"/>
            <a:chOff x="0" y="0"/>
            <a:chExt cx="3137342" cy="4820714"/>
          </a:xfrm>
        </p:grpSpPr>
        <p:pic>
          <p:nvPicPr>
            <p:cNvPr id="1659" name="standard-potentials.png" descr="standard-potentials.png"/>
            <p:cNvPicPr>
              <a:picLocks noChangeAspect="1"/>
            </p:cNvPicPr>
            <p:nvPr/>
          </p:nvPicPr>
          <p:blipFill>
            <a:blip r:embed="rId2"/>
            <a:srcRect l="49850" b="18602"/>
            <a:stretch>
              <a:fillRect/>
            </a:stretch>
          </p:blipFill>
          <p:spPr>
            <a:xfrm>
              <a:off x="0" y="0"/>
              <a:ext cx="2732486" cy="4820715"/>
            </a:xfrm>
            <a:prstGeom prst="rect">
              <a:avLst/>
            </a:prstGeom>
            <a:ln w="12700" cap="flat">
              <a:noFill/>
              <a:miter lim="400000"/>
            </a:ln>
            <a:effectLst/>
          </p:spPr>
        </p:pic>
        <p:sp>
          <p:nvSpPr>
            <p:cNvPr id="1660" name="Line"/>
            <p:cNvSpPr/>
            <p:nvPr/>
          </p:nvSpPr>
          <p:spPr>
            <a:xfrm flipH="1">
              <a:off x="2811225" y="1987027"/>
              <a:ext cx="326118" cy="1"/>
            </a:xfrm>
            <a:prstGeom prst="line">
              <a:avLst/>
            </a:prstGeom>
            <a:noFill/>
            <a:ln w="25400" cap="flat">
              <a:solidFill>
                <a:srgbClr val="FBC901"/>
              </a:solidFill>
              <a:prstDash val="solid"/>
              <a:round/>
              <a:tailEnd type="triangle" w="med" len="me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1661" name="Line"/>
            <p:cNvSpPr/>
            <p:nvPr/>
          </p:nvSpPr>
          <p:spPr>
            <a:xfrm flipH="1">
              <a:off x="2811225" y="814105"/>
              <a:ext cx="326118" cy="1"/>
            </a:xfrm>
            <a:prstGeom prst="line">
              <a:avLst/>
            </a:prstGeom>
            <a:noFill/>
            <a:ln w="25400" cap="flat">
              <a:solidFill>
                <a:srgbClr val="FBC901"/>
              </a:solidFill>
              <a:prstDash val="solid"/>
              <a:round/>
              <a:tailEnd type="triangle" w="med" len="me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1662" name="Line"/>
            <p:cNvSpPr/>
            <p:nvPr/>
          </p:nvSpPr>
          <p:spPr>
            <a:xfrm flipH="1">
              <a:off x="2811225" y="3320527"/>
              <a:ext cx="326118" cy="1"/>
            </a:xfrm>
            <a:prstGeom prst="line">
              <a:avLst/>
            </a:prstGeom>
            <a:noFill/>
            <a:ln w="25400" cap="flat">
              <a:solidFill>
                <a:srgbClr val="FF7E79"/>
              </a:solidFill>
              <a:prstDash val="solid"/>
              <a:round/>
              <a:tailEnd type="triangle" w="med" len="me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grpSp>
      <p:grpSp>
        <p:nvGrpSpPr>
          <p:cNvPr id="1671" name="Group"/>
          <p:cNvGrpSpPr/>
          <p:nvPr/>
        </p:nvGrpSpPr>
        <p:grpSpPr>
          <a:xfrm>
            <a:off x="512580" y="719658"/>
            <a:ext cx="5147504" cy="5937420"/>
            <a:chOff x="0" y="0"/>
            <a:chExt cx="5147502" cy="5937418"/>
          </a:xfrm>
        </p:grpSpPr>
        <p:pic>
          <p:nvPicPr>
            <p:cNvPr id="1664" name="standard-potentials.png" descr="standard-potentials.png"/>
            <p:cNvPicPr>
              <a:picLocks noChangeAspect="1"/>
            </p:cNvPicPr>
            <p:nvPr/>
          </p:nvPicPr>
          <p:blipFill>
            <a:blip r:embed="rId2"/>
            <a:srcRect r="49978"/>
            <a:stretch>
              <a:fillRect/>
            </a:stretch>
          </p:blipFill>
          <p:spPr>
            <a:xfrm>
              <a:off x="0" y="0"/>
              <a:ext cx="2732385" cy="5937419"/>
            </a:xfrm>
            <a:prstGeom prst="rect">
              <a:avLst/>
            </a:prstGeom>
            <a:ln w="12700" cap="flat">
              <a:noFill/>
              <a:miter lim="400000"/>
            </a:ln>
            <a:effectLst/>
          </p:spPr>
        </p:pic>
        <p:sp>
          <p:nvSpPr>
            <p:cNvPr id="1665" name="Line"/>
            <p:cNvSpPr/>
            <p:nvPr/>
          </p:nvSpPr>
          <p:spPr>
            <a:xfrm flipH="1">
              <a:off x="2799259" y="1033074"/>
              <a:ext cx="326119" cy="1"/>
            </a:xfrm>
            <a:prstGeom prst="line">
              <a:avLst/>
            </a:prstGeom>
            <a:noFill/>
            <a:ln w="25400" cap="flat">
              <a:solidFill>
                <a:srgbClr val="FBC901"/>
              </a:solidFill>
              <a:prstDash val="solid"/>
              <a:round/>
              <a:tailEnd type="triangle" w="med" len="me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1666" name="Rectangle 2"/>
            <p:cNvSpPr txBox="1"/>
            <p:nvPr/>
          </p:nvSpPr>
          <p:spPr>
            <a:xfrm>
              <a:off x="3114318" y="884158"/>
              <a:ext cx="1433570" cy="297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lnSpcReduction="10000"/>
            </a:bodyPr>
            <a:lstStyle>
              <a:lvl1pPr algn="ctr">
                <a:defRPr sz="1400" b="0">
                  <a:solidFill>
                    <a:srgbClr val="FBC901"/>
                  </a:solidFill>
                  <a:effectLst>
                    <a:outerShdw blurRad="38100" dist="38100" dir="2700000" rotWithShape="0">
                      <a:srgbClr val="000000"/>
                    </a:outerShdw>
                  </a:effectLst>
                  <a:latin typeface="+mn-lt"/>
                  <a:ea typeface="+mn-ea"/>
                  <a:cs typeface="+mn-cs"/>
                  <a:sym typeface="Arial"/>
                </a:defRPr>
              </a:lvl1pPr>
            </a:lstStyle>
            <a:p>
              <a:r>
                <a:t>As in Lead-Acid</a:t>
              </a:r>
            </a:p>
          </p:txBody>
        </p:sp>
        <p:sp>
          <p:nvSpPr>
            <p:cNvPr id="1667" name="Line"/>
            <p:cNvSpPr/>
            <p:nvPr/>
          </p:nvSpPr>
          <p:spPr>
            <a:xfrm flipH="1">
              <a:off x="2863795" y="2010509"/>
              <a:ext cx="326119" cy="1"/>
            </a:xfrm>
            <a:prstGeom prst="line">
              <a:avLst/>
            </a:prstGeom>
            <a:noFill/>
            <a:ln w="25400" cap="flat">
              <a:solidFill>
                <a:srgbClr val="FF7E79"/>
              </a:solidFill>
              <a:prstDash val="solid"/>
              <a:round/>
              <a:tailEnd type="triangle" w="med" len="me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1668" name="Rectangle 2"/>
            <p:cNvSpPr txBox="1"/>
            <p:nvPr/>
          </p:nvSpPr>
          <p:spPr>
            <a:xfrm>
              <a:off x="3157111" y="1861592"/>
              <a:ext cx="1990392" cy="2978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rmAutofit lnSpcReduction="10000"/>
            </a:bodyPr>
            <a:lstStyle>
              <a:lvl1pPr algn="ctr">
                <a:defRPr sz="1400" b="0">
                  <a:solidFill>
                    <a:srgbClr val="FF7E79"/>
                  </a:solidFill>
                  <a:effectLst>
                    <a:outerShdw blurRad="38100" dist="38100" dir="2700000" rotWithShape="0">
                      <a:srgbClr val="000000"/>
                    </a:outerShdw>
                  </a:effectLst>
                  <a:latin typeface="+mn-lt"/>
                  <a:ea typeface="+mn-ea"/>
                  <a:cs typeface="+mn-cs"/>
                  <a:sym typeface="Arial"/>
                </a:defRPr>
              </a:lvl1pPr>
            </a:lstStyle>
            <a:p>
              <a:r>
                <a:t>As in Zn-C &amp; Alkalines</a:t>
              </a:r>
            </a:p>
          </p:txBody>
        </p:sp>
        <p:sp>
          <p:nvSpPr>
            <p:cNvPr id="1669" name="Line"/>
            <p:cNvSpPr/>
            <p:nvPr/>
          </p:nvSpPr>
          <p:spPr>
            <a:xfrm flipH="1">
              <a:off x="2863795" y="4471384"/>
              <a:ext cx="326119" cy="1"/>
            </a:xfrm>
            <a:prstGeom prst="line">
              <a:avLst/>
            </a:prstGeom>
            <a:noFill/>
            <a:ln w="25400" cap="flat">
              <a:solidFill>
                <a:srgbClr val="FF7E79"/>
              </a:solidFill>
              <a:prstDash val="solid"/>
              <a:round/>
              <a:tailEnd type="triangle" w="med" len="me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1670" name="Line"/>
            <p:cNvSpPr/>
            <p:nvPr/>
          </p:nvSpPr>
          <p:spPr>
            <a:xfrm flipH="1">
              <a:off x="2863795" y="2899987"/>
              <a:ext cx="326119" cy="1"/>
            </a:xfrm>
            <a:prstGeom prst="line">
              <a:avLst/>
            </a:prstGeom>
            <a:noFill/>
            <a:ln w="25400" cap="flat">
              <a:solidFill>
                <a:srgbClr val="FF7E79"/>
              </a:solidFill>
              <a:prstDash val="solid"/>
              <a:round/>
              <a:tailEnd type="triangle" w="med" len="med"/>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 name="Rectangle 5"/>
          <p:cNvSpPr txBox="1"/>
          <p:nvPr/>
        </p:nvSpPr>
        <p:spPr>
          <a:xfrm>
            <a:off x="304800" y="6231531"/>
            <a:ext cx="5667524" cy="657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https://en.wikipedia.org/wiki/Zinc%E2%80%93carbon_battery</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adapted from: https://www.diligentshopper.com/primary-batteries-types-and-performance/</a:t>
            </a:r>
          </a:p>
        </p:txBody>
      </p:sp>
      <p:sp>
        <p:nvSpPr>
          <p:cNvPr id="1674" name="Rectangle 2"/>
          <p:cNvSpPr txBox="1">
            <a:spLocks noGrp="1"/>
          </p:cNvSpPr>
          <p:nvPr>
            <p:ph type="title"/>
          </p:nvPr>
        </p:nvSpPr>
        <p:spPr>
          <a:xfrm>
            <a:off x="304800" y="25399"/>
            <a:ext cx="8534400" cy="806035"/>
          </a:xfrm>
          <a:prstGeom prst="rect">
            <a:avLst/>
          </a:prstGeom>
        </p:spPr>
        <p:txBody>
          <a:bodyPr/>
          <a:lstStyle/>
          <a:p>
            <a:pPr>
              <a:defRPr sz="1400" b="1">
                <a:solidFill>
                  <a:srgbClr val="FBC901"/>
                </a:solidFill>
              </a:defRPr>
            </a:pPr>
            <a:r>
              <a:t>Your Home's Economy Disposable Battery:</a:t>
            </a:r>
          </a:p>
          <a:p>
            <a:pPr>
              <a:defRPr sz="500" b="1">
                <a:solidFill>
                  <a:srgbClr val="FBC901"/>
                </a:solidFill>
              </a:defRPr>
            </a:pPr>
            <a:endParaRPr/>
          </a:p>
          <a:p>
            <a:pPr>
              <a:defRPr sz="2200"/>
            </a:pPr>
            <a:r>
              <a:t>The Non-Rechargeable </a:t>
            </a:r>
            <a:r>
              <a:rPr>
                <a:solidFill>
                  <a:srgbClr val="FBC901"/>
                </a:solidFill>
              </a:rPr>
              <a:t>"</a:t>
            </a:r>
            <a:r>
              <a:rPr b="1">
                <a:solidFill>
                  <a:srgbClr val="FBC901"/>
                </a:solidFill>
              </a:rPr>
              <a:t>Zinc Carbon" Battery</a:t>
            </a:r>
            <a:r>
              <a:t> </a:t>
            </a:r>
            <a:r>
              <a:rPr baseline="31999"/>
              <a:t>1</a:t>
            </a:r>
          </a:p>
        </p:txBody>
      </p:sp>
      <p:sp>
        <p:nvSpPr>
          <p:cNvPr id="1675" name="Rectangle 3"/>
          <p:cNvSpPr txBox="1">
            <a:spLocks noGrp="1"/>
          </p:cNvSpPr>
          <p:nvPr>
            <p:ph type="body" idx="1"/>
          </p:nvPr>
        </p:nvSpPr>
        <p:spPr>
          <a:xfrm>
            <a:off x="101600" y="885871"/>
            <a:ext cx="8959668" cy="5240423"/>
          </a:xfrm>
          <a:prstGeom prst="rect">
            <a:avLst/>
          </a:prstGeom>
        </p:spPr>
        <p:txBody>
          <a:bodyPr/>
          <a:lstStyle/>
          <a:p>
            <a:pPr>
              <a:tabLst/>
            </a:pPr>
            <a:r>
              <a:t>It's actually based on </a:t>
            </a:r>
            <a:r>
              <a:rPr b="1"/>
              <a:t>Zinc &amp; Manganese Oxide</a:t>
            </a:r>
            <a:r>
              <a:t> (with carbon playing only a minor role)</a:t>
            </a:r>
          </a:p>
          <a:p>
            <a:pPr>
              <a:tabLst/>
              <a:defRPr sz="700"/>
            </a:pPr>
            <a:endParaRPr/>
          </a:p>
          <a:p>
            <a:pPr marL="0" lvl="1" indent="640896">
              <a:buSzTx/>
              <a:buNone/>
              <a:tabLst/>
            </a:pPr>
            <a:r>
              <a:t>A</a:t>
            </a:r>
            <a:r>
              <a:rPr b="1"/>
              <a:t> wet </a:t>
            </a:r>
            <a:r>
              <a:t>version using NH</a:t>
            </a:r>
            <a:r>
              <a:rPr baseline="-5999"/>
              <a:t>4</a:t>
            </a:r>
            <a:r>
              <a:t>Cl electrolyte was developed by LeLanche in 1876 </a:t>
            </a:r>
          </a:p>
          <a:p>
            <a:pPr marL="0" lvl="1" indent="640896">
              <a:buSzTx/>
              <a:buNone/>
              <a:tabLst/>
              <a:defRPr sz="700"/>
            </a:pPr>
            <a:endParaRPr/>
          </a:p>
          <a:p>
            <a:pPr marL="0" lvl="1" indent="640896">
              <a:buSzTx/>
              <a:buNone/>
              <a:tabLst/>
            </a:pPr>
            <a:r>
              <a:t>A </a:t>
            </a:r>
            <a:r>
              <a:rPr b="1"/>
              <a:t>dry </a:t>
            </a:r>
            <a:r>
              <a:t>version changed the electrolyte to a water-based paste in 1886</a:t>
            </a:r>
          </a:p>
          <a:p>
            <a:pPr marL="0" lvl="1" indent="640896">
              <a:buSzTx/>
              <a:buNone/>
              <a:tabLst/>
              <a:defRPr sz="700"/>
            </a:pPr>
            <a:endParaRPr/>
          </a:p>
          <a:p>
            <a:pPr marL="0" lvl="2" indent="1085850">
              <a:buSzTx/>
              <a:buNone/>
              <a:tabLst/>
              <a:defRPr>
                <a:solidFill>
                  <a:srgbClr val="FBC901"/>
                </a:solidFill>
              </a:defRPr>
            </a:pPr>
            <a:r>
              <a:t>That version went on to power the </a:t>
            </a:r>
            <a:r>
              <a:rPr b="1"/>
              <a:t>world's first flashlight</a:t>
            </a:r>
          </a:p>
          <a:p>
            <a:pPr marL="0" lvl="1" indent="640896">
              <a:buSzTx/>
              <a:buNone/>
              <a:tabLst/>
              <a:defRPr sz="700"/>
            </a:pPr>
            <a:endParaRPr b="1"/>
          </a:p>
          <a:p>
            <a:pPr marL="0" lvl="1" indent="640896">
              <a:buSzTx/>
              <a:buNone/>
              <a:tabLst/>
            </a:pPr>
            <a:r>
              <a:t>Today's </a:t>
            </a:r>
            <a:r>
              <a:rPr b="1"/>
              <a:t>heavy duty / dry</a:t>
            </a:r>
            <a:r>
              <a:t> version uses an electrolyte of NH</a:t>
            </a:r>
            <a:r>
              <a:rPr baseline="-5999"/>
              <a:t>4</a:t>
            </a:r>
            <a:r>
              <a:t>Cl </a:t>
            </a:r>
            <a:r>
              <a:rPr b="1"/>
              <a:t>plus</a:t>
            </a:r>
            <a:r>
              <a:t> ZnCl</a:t>
            </a:r>
            <a:r>
              <a:rPr baseline="-5999"/>
              <a:t>2</a:t>
            </a:r>
          </a:p>
          <a:p>
            <a:pPr marL="0" lvl="1" indent="640896">
              <a:buSzTx/>
              <a:buNone/>
              <a:tabLst/>
              <a:defRPr sz="900"/>
            </a:pPr>
            <a:endParaRPr baseline="-5999"/>
          </a:p>
          <a:p>
            <a:pPr>
              <a:tabLst/>
            </a:pPr>
            <a:r>
              <a:t>At the literal </a:t>
            </a:r>
            <a:r>
              <a:rPr b="1"/>
              <a:t>core</a:t>
            </a:r>
            <a:r>
              <a:t> of the "dry" versions IS </a:t>
            </a:r>
            <a:r>
              <a:rPr b="1"/>
              <a:t>carbon powder</a:t>
            </a:r>
            <a:r>
              <a:t>,</a:t>
            </a:r>
          </a:p>
          <a:p>
            <a:pPr>
              <a:tabLst/>
              <a:defRPr sz="700"/>
            </a:pPr>
            <a:endParaRPr/>
          </a:p>
          <a:p>
            <a:pPr marL="0" lvl="1" indent="640896">
              <a:buSzTx/>
              <a:buNone/>
              <a:tabLst/>
            </a:pPr>
            <a:r>
              <a:t>but it is surrounded by wet paper impregnated with </a:t>
            </a:r>
            <a:r>
              <a:rPr b="1">
                <a:solidFill>
                  <a:srgbClr val="FBC901"/>
                </a:solidFill>
              </a:rPr>
              <a:t>MnO</a:t>
            </a:r>
            <a:r>
              <a:rPr b="1" baseline="-5999">
                <a:solidFill>
                  <a:srgbClr val="FBC901"/>
                </a:solidFill>
              </a:rPr>
              <a:t>2</a:t>
            </a:r>
            <a:r>
              <a:rPr b="1">
                <a:solidFill>
                  <a:srgbClr val="FBC901"/>
                </a:solidFill>
              </a:rPr>
              <a:t> powder</a:t>
            </a:r>
            <a:r>
              <a:t> </a:t>
            </a:r>
          </a:p>
          <a:p>
            <a:pPr marL="0" lvl="1" indent="640896">
              <a:buSzTx/>
              <a:buNone/>
              <a:tabLst/>
              <a:defRPr sz="700"/>
            </a:pPr>
            <a:endParaRPr/>
          </a:p>
          <a:p>
            <a:pPr marL="0" lvl="1" indent="640896">
              <a:buSzTx/>
              <a:buNone/>
              <a:tabLst/>
            </a:pPr>
            <a:r>
              <a:t>That </a:t>
            </a:r>
            <a:r>
              <a:rPr b="1"/>
              <a:t>MnO</a:t>
            </a:r>
            <a:r>
              <a:rPr b="1" baseline="-5999"/>
              <a:t>2</a:t>
            </a:r>
            <a:r>
              <a:t> provides the cathode's electrochemically reactive surface </a:t>
            </a:r>
          </a:p>
          <a:p>
            <a:pPr marL="0" lvl="1" indent="640896">
              <a:buSzTx/>
              <a:buNone/>
              <a:tabLst/>
              <a:defRPr sz="700"/>
            </a:pPr>
            <a:endParaRPr/>
          </a:p>
          <a:p>
            <a:pPr marL="0" lvl="2" indent="1085850">
              <a:buSzTx/>
              <a:buNone/>
              <a:tabLst/>
            </a:pPr>
            <a:r>
              <a:t>(and is thus the TRUE cathode material)</a:t>
            </a:r>
          </a:p>
          <a:p>
            <a:pPr marL="0" lvl="1" indent="640896">
              <a:buSzTx/>
              <a:buNone/>
              <a:tabLst/>
              <a:defRPr sz="900"/>
            </a:pPr>
            <a:endParaRPr/>
          </a:p>
          <a:p>
            <a:pPr>
              <a:tabLst/>
            </a:pPr>
            <a:r>
              <a:t>The anode is the battery's outer Zinc metal case</a:t>
            </a:r>
          </a:p>
          <a:p>
            <a:pPr>
              <a:tabLst/>
              <a:defRPr sz="900"/>
            </a:pPr>
            <a:endParaRPr/>
          </a:p>
          <a:p>
            <a:pPr>
              <a:tabLst/>
            </a:pPr>
            <a:r>
              <a:t>The separating electrolyte is NH</a:t>
            </a:r>
            <a:r>
              <a:rPr baseline="-5999"/>
              <a:t>4</a:t>
            </a:r>
            <a:r>
              <a:t>Cl or NH</a:t>
            </a:r>
            <a:r>
              <a:rPr baseline="-5999"/>
              <a:t>4</a:t>
            </a:r>
            <a:r>
              <a:t>Cl + ZnCl</a:t>
            </a:r>
            <a:r>
              <a:rPr baseline="-5999"/>
              <a:t>2</a:t>
            </a:r>
            <a:r>
              <a:t> paste:</a:t>
            </a:r>
          </a:p>
        </p:txBody>
      </p:sp>
      <p:grpSp>
        <p:nvGrpSpPr>
          <p:cNvPr id="1678" name="Group"/>
          <p:cNvGrpSpPr/>
          <p:nvPr/>
        </p:nvGrpSpPr>
        <p:grpSpPr>
          <a:xfrm>
            <a:off x="6318745" y="4623542"/>
            <a:ext cx="2738548" cy="2188016"/>
            <a:chOff x="0" y="0"/>
            <a:chExt cx="2738546" cy="2188014"/>
          </a:xfrm>
        </p:grpSpPr>
        <p:pic>
          <p:nvPicPr>
            <p:cNvPr id="1676" name="Image" descr="Image"/>
            <p:cNvPicPr>
              <a:picLocks noChangeAspect="1"/>
            </p:cNvPicPr>
            <p:nvPr/>
          </p:nvPicPr>
          <p:blipFill>
            <a:blip r:embed="rId2"/>
            <a:stretch>
              <a:fillRect/>
            </a:stretch>
          </p:blipFill>
          <p:spPr>
            <a:xfrm>
              <a:off x="0" y="0"/>
              <a:ext cx="2738547" cy="2188015"/>
            </a:xfrm>
            <a:prstGeom prst="rect">
              <a:avLst/>
            </a:prstGeom>
            <a:ln w="12700" cap="flat">
              <a:noFill/>
              <a:miter lim="400000"/>
            </a:ln>
            <a:effectLst/>
          </p:spPr>
        </p:pic>
        <p:sp>
          <p:nvSpPr>
            <p:cNvPr id="1677" name="Rectangle 3"/>
            <p:cNvSpPr txBox="1"/>
            <p:nvPr/>
          </p:nvSpPr>
          <p:spPr>
            <a:xfrm>
              <a:off x="1567747" y="1737456"/>
              <a:ext cx="861107" cy="2522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lvl1pPr defTabSz="457200">
                <a:defRPr sz="800">
                  <a:solidFill>
                    <a:srgbClr val="000000"/>
                  </a:solidFill>
                  <a:latin typeface="+mn-lt"/>
                  <a:ea typeface="+mn-ea"/>
                  <a:cs typeface="+mn-cs"/>
                  <a:sym typeface="Arial"/>
                </a:defRPr>
              </a:lvl1pPr>
            </a:lstStyle>
            <a:p>
              <a:r>
                <a:t>&amp; zinc chloride</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 name="Rectangle 2"/>
          <p:cNvSpPr txBox="1">
            <a:spLocks noGrp="1"/>
          </p:cNvSpPr>
          <p:nvPr>
            <p:ph type="title"/>
          </p:nvPr>
        </p:nvSpPr>
        <p:spPr>
          <a:xfrm>
            <a:off x="304800" y="88899"/>
            <a:ext cx="8534400" cy="452988"/>
          </a:xfrm>
          <a:prstGeom prst="rect">
            <a:avLst/>
          </a:prstGeom>
        </p:spPr>
        <p:txBody>
          <a:bodyPr/>
          <a:lstStyle>
            <a:lvl1pPr>
              <a:defRPr sz="2200"/>
            </a:lvl1pPr>
          </a:lstStyle>
          <a:p>
            <a:r>
              <a:t>Pinning down this battery's exact chemistry is surprisingly difficult:</a:t>
            </a:r>
          </a:p>
        </p:txBody>
      </p:sp>
      <p:sp>
        <p:nvSpPr>
          <p:cNvPr id="1681" name="Rectangle 3"/>
          <p:cNvSpPr txBox="1">
            <a:spLocks noGrp="1"/>
          </p:cNvSpPr>
          <p:nvPr>
            <p:ph type="body" idx="1"/>
          </p:nvPr>
        </p:nvSpPr>
        <p:spPr>
          <a:xfrm>
            <a:off x="304800" y="719106"/>
            <a:ext cx="8837899" cy="5368989"/>
          </a:xfrm>
          <a:prstGeom prst="rect">
            <a:avLst/>
          </a:prstGeom>
        </p:spPr>
        <p:txBody>
          <a:bodyPr/>
          <a:lstStyle/>
          <a:p>
            <a:pPr defTabSz="841247">
              <a:spcBef>
                <a:spcPts val="300"/>
              </a:spcBef>
              <a:tabLst/>
              <a:defRPr sz="1656">
                <a:effectLst>
                  <a:outerShdw blurRad="35052" dist="35052" dir="2700000" rotWithShape="0">
                    <a:srgbClr val="000000"/>
                  </a:outerShdw>
                </a:effectLst>
              </a:defRPr>
            </a:pPr>
            <a:r>
              <a:t>Confusion is produced by the (often ignored) multiplicity of versions:</a:t>
            </a:r>
          </a:p>
          <a:p>
            <a:pPr defTabSz="841247">
              <a:spcBef>
                <a:spcPts val="300"/>
              </a:spcBef>
              <a:tabLst/>
              <a:defRPr sz="644">
                <a:effectLst>
                  <a:outerShdw blurRad="35052" dist="35052" dir="2700000" rotWithShape="0">
                    <a:srgbClr val="000000"/>
                  </a:outerShdw>
                </a:effectLst>
              </a:defRPr>
            </a:pPr>
            <a:endParaRPr/>
          </a:p>
          <a:p>
            <a:pPr marL="0" lvl="1" indent="589624" defTabSz="841247">
              <a:spcBef>
                <a:spcPts val="300"/>
              </a:spcBef>
              <a:buSzTx/>
              <a:buNone/>
              <a:tabLst/>
              <a:defRPr sz="1656">
                <a:effectLst>
                  <a:outerShdw blurRad="35052" dist="35052" dir="2700000" rotWithShape="0">
                    <a:srgbClr val="000000"/>
                  </a:outerShdw>
                </a:effectLst>
              </a:defRPr>
            </a:pPr>
            <a:r>
              <a:t>"Wet" with NH</a:t>
            </a:r>
            <a:r>
              <a:rPr baseline="-5999"/>
              <a:t>4</a:t>
            </a:r>
            <a:r>
              <a:t>Cl vs. "Dry" with NH</a:t>
            </a:r>
            <a:r>
              <a:rPr baseline="-5999"/>
              <a:t>4</a:t>
            </a:r>
            <a:r>
              <a:t>Cl vs. "Dry" with NH</a:t>
            </a:r>
            <a:r>
              <a:rPr baseline="-5999"/>
              <a:t>4</a:t>
            </a:r>
            <a:r>
              <a:t>Cl and ZnCl</a:t>
            </a:r>
            <a:r>
              <a:rPr baseline="-5999"/>
              <a:t>2</a:t>
            </a:r>
          </a:p>
          <a:p>
            <a:pPr marL="0" lvl="1" indent="589624" defTabSz="841247">
              <a:spcBef>
                <a:spcPts val="300"/>
              </a:spcBef>
              <a:buSzTx/>
              <a:buNone/>
              <a:tabLst/>
              <a:defRPr sz="828">
                <a:effectLst>
                  <a:outerShdw blurRad="35052" dist="35052" dir="2700000" rotWithShape="0">
                    <a:srgbClr val="000000"/>
                  </a:outerShdw>
                </a:effectLst>
              </a:defRPr>
            </a:pPr>
            <a:endParaRPr baseline="-5999"/>
          </a:p>
          <a:p>
            <a:pPr defTabSz="841247">
              <a:spcBef>
                <a:spcPts val="300"/>
              </a:spcBef>
              <a:tabLst/>
              <a:defRPr sz="1656">
                <a:effectLst>
                  <a:outerShdw blurRad="35052" dist="35052" dir="2700000" rotWithShape="0">
                    <a:srgbClr val="000000"/>
                  </a:outerShdw>
                </a:effectLst>
              </a:defRPr>
            </a:pPr>
            <a:r>
              <a:t>And by the failure of many/most academic &amp; tutorial websites to even acknowledge </a:t>
            </a:r>
          </a:p>
          <a:p>
            <a:pPr defTabSz="841247">
              <a:spcBef>
                <a:spcPts val="300"/>
              </a:spcBef>
              <a:tabLst/>
              <a:defRPr sz="644">
                <a:effectLst>
                  <a:outerShdw blurRad="35052" dist="35052" dir="2700000" rotWithShape="0">
                    <a:srgbClr val="000000"/>
                  </a:outerShdw>
                </a:effectLst>
              </a:defRPr>
            </a:pPr>
            <a:endParaRPr/>
          </a:p>
          <a:p>
            <a:pPr marL="0" lvl="1" indent="589624" defTabSz="841247">
              <a:spcBef>
                <a:spcPts val="300"/>
              </a:spcBef>
              <a:buSzTx/>
              <a:buNone/>
              <a:tabLst/>
              <a:defRPr sz="1656">
                <a:effectLst>
                  <a:outerShdw blurRad="35052" dist="35052" dir="2700000" rotWithShape="0">
                    <a:srgbClr val="000000"/>
                  </a:outerShdw>
                </a:effectLst>
              </a:defRPr>
            </a:pPr>
            <a:r>
              <a:t>any but the oldest / now hopelessly dated and obsolete 1876 "wet" version</a:t>
            </a:r>
          </a:p>
          <a:p>
            <a:pPr marL="0" lvl="1" indent="589624" defTabSz="841247">
              <a:spcBef>
                <a:spcPts val="300"/>
              </a:spcBef>
              <a:buSzTx/>
              <a:buNone/>
              <a:tabLst/>
              <a:defRPr sz="828">
                <a:effectLst>
                  <a:outerShdw blurRad="35052" dist="35052" dir="2700000" rotWithShape="0">
                    <a:srgbClr val="000000"/>
                  </a:outerShdw>
                </a:effectLst>
              </a:defRPr>
            </a:pPr>
            <a:endParaRPr/>
          </a:p>
          <a:p>
            <a:pPr defTabSz="841247">
              <a:spcBef>
                <a:spcPts val="300"/>
              </a:spcBef>
              <a:tabLst/>
              <a:defRPr sz="1656">
                <a:effectLst>
                  <a:outerShdw blurRad="35052" dist="35052" dir="2700000" rotWithShape="0">
                    <a:srgbClr val="000000"/>
                  </a:outerShdw>
                </a:effectLst>
              </a:defRPr>
            </a:pPr>
            <a:r>
              <a:t>And by the fact that, within the newest Dry / NH</a:t>
            </a:r>
            <a:r>
              <a:rPr baseline="-5999"/>
              <a:t>4</a:t>
            </a:r>
            <a:r>
              <a:t>Cl + ZnCl</a:t>
            </a:r>
            <a:r>
              <a:rPr baseline="-5999"/>
              <a:t>2  </a:t>
            </a:r>
            <a:r>
              <a:t>/ Heavy Duty version,</a:t>
            </a:r>
          </a:p>
          <a:p>
            <a:pPr defTabSz="841247">
              <a:spcBef>
                <a:spcPts val="300"/>
              </a:spcBef>
              <a:tabLst/>
              <a:defRPr sz="644">
                <a:effectLst>
                  <a:outerShdw blurRad="35052" dist="35052" dir="2700000" rotWithShape="0">
                    <a:srgbClr val="000000"/>
                  </a:outerShdw>
                </a:effectLst>
              </a:defRPr>
            </a:pPr>
            <a:endParaRPr/>
          </a:p>
          <a:p>
            <a:pPr marL="0" lvl="1" indent="589624" defTabSz="841247">
              <a:spcBef>
                <a:spcPts val="300"/>
              </a:spcBef>
              <a:buSzTx/>
              <a:buNone/>
              <a:tabLst/>
              <a:defRPr sz="1656">
                <a:effectLst>
                  <a:outerShdw blurRad="35052" dist="35052" dir="2700000" rotWithShape="0">
                    <a:srgbClr val="000000"/>
                  </a:outerShdw>
                </a:effectLst>
              </a:defRPr>
            </a:pPr>
            <a:r>
              <a:t>both H</a:t>
            </a:r>
            <a:r>
              <a:rPr baseline="-5999"/>
              <a:t>2</a:t>
            </a:r>
            <a:r>
              <a:t> and NH</a:t>
            </a:r>
            <a:r>
              <a:rPr baseline="-5999"/>
              <a:t>3</a:t>
            </a:r>
            <a:r>
              <a:t> gases are produced which, within the sealed battery,</a:t>
            </a:r>
          </a:p>
          <a:p>
            <a:pPr marL="0" lvl="1" indent="589624" defTabSz="841247">
              <a:spcBef>
                <a:spcPts val="300"/>
              </a:spcBef>
              <a:buSzTx/>
              <a:buNone/>
              <a:tabLst/>
              <a:defRPr sz="644">
                <a:effectLst>
                  <a:outerShdw blurRad="35052" dist="35052" dir="2700000" rotWithShape="0">
                    <a:srgbClr val="000000"/>
                  </a:outerShdw>
                </a:effectLst>
              </a:defRPr>
            </a:pPr>
            <a:endParaRPr/>
          </a:p>
          <a:p>
            <a:pPr marL="0" lvl="2" indent="998982" defTabSz="841247">
              <a:spcBef>
                <a:spcPts val="300"/>
              </a:spcBef>
              <a:buSzTx/>
              <a:buNone/>
              <a:tabLst/>
              <a:defRPr sz="1656">
                <a:effectLst>
                  <a:outerShdw blurRad="35052" dist="35052" dir="2700000" rotWithShape="0">
                    <a:srgbClr val="000000"/>
                  </a:outerShdw>
                </a:effectLst>
              </a:defRPr>
            </a:pPr>
            <a:r>
              <a:t>then reabsorb via secondary reactions with the Zn, MnO</a:t>
            </a:r>
            <a:r>
              <a:rPr baseline="-5999"/>
              <a:t>2</a:t>
            </a:r>
            <a:r>
              <a:t> &amp; electrolytes</a:t>
            </a:r>
          </a:p>
          <a:p>
            <a:pPr marL="0" lvl="1" indent="589624" defTabSz="841247">
              <a:spcBef>
                <a:spcPts val="300"/>
              </a:spcBef>
              <a:buSzTx/>
              <a:buNone/>
              <a:tabLst/>
              <a:defRPr sz="828">
                <a:effectLst>
                  <a:outerShdw blurRad="35052" dist="35052" dir="2700000" rotWithShape="0">
                    <a:srgbClr val="000000"/>
                  </a:outerShdw>
                </a:effectLst>
              </a:defRPr>
            </a:pPr>
            <a:endParaRPr/>
          </a:p>
          <a:p>
            <a:pPr defTabSz="841247">
              <a:spcBef>
                <a:spcPts val="300"/>
              </a:spcBef>
              <a:tabLst/>
              <a:defRPr sz="1656">
                <a:effectLst>
                  <a:outerShdw blurRad="35052" dist="35052" dir="2700000" rotWithShape="0">
                    <a:srgbClr val="000000"/>
                  </a:outerShdw>
                </a:effectLst>
              </a:defRPr>
            </a:pPr>
            <a:r>
              <a:t>And by the fact that scientists are </a:t>
            </a:r>
            <a:r>
              <a:rPr b="1"/>
              <a:t>still arguing</a:t>
            </a:r>
            <a:r>
              <a:t> about those secondary reactions</a:t>
            </a:r>
          </a:p>
          <a:p>
            <a:pPr defTabSz="841247">
              <a:spcBef>
                <a:spcPts val="300"/>
              </a:spcBef>
              <a:tabLst/>
              <a:defRPr sz="828">
                <a:effectLst>
                  <a:outerShdw blurRad="35052" dist="35052" dir="2700000" rotWithShape="0">
                    <a:srgbClr val="000000"/>
                  </a:outerShdw>
                </a:effectLst>
              </a:defRPr>
            </a:pPr>
            <a:endParaRPr/>
          </a:p>
          <a:p>
            <a:pPr defTabSz="841247">
              <a:spcBef>
                <a:spcPts val="300"/>
              </a:spcBef>
              <a:tabLst/>
              <a:defRPr sz="1656">
                <a:effectLst>
                  <a:outerShdw blurRad="35052" dist="35052" dir="2700000" rotWithShape="0">
                    <a:srgbClr val="000000"/>
                  </a:outerShdw>
                </a:effectLst>
              </a:defRPr>
            </a:pPr>
            <a:r>
              <a:t>From three such websites </a:t>
            </a:r>
            <a:r>
              <a:rPr baseline="31999"/>
              <a:t>1-3 </a:t>
            </a:r>
            <a:r>
              <a:t> the incomplete/semi-obvious Anode &amp; Cathode reactions were:</a:t>
            </a:r>
          </a:p>
          <a:p>
            <a:pPr defTabSz="841247">
              <a:spcBef>
                <a:spcPts val="300"/>
              </a:spcBef>
              <a:tabLst/>
              <a:defRPr sz="644">
                <a:effectLst>
                  <a:outerShdw blurRad="35052" dist="35052" dir="2700000" rotWithShape="0">
                    <a:srgbClr val="000000"/>
                  </a:outerShdw>
                </a:effectLst>
              </a:defRPr>
            </a:pPr>
            <a:endParaRPr/>
          </a:p>
          <a:p>
            <a:pPr marL="0" lvl="1" indent="589624" defTabSz="841247">
              <a:spcBef>
                <a:spcPts val="300"/>
              </a:spcBef>
              <a:buSzTx/>
              <a:buNone/>
              <a:tabLst/>
              <a:defRPr sz="1656">
                <a:effectLst>
                  <a:outerShdw blurRad="35052" dist="35052" dir="2700000" rotWithShape="0">
                    <a:srgbClr val="000000"/>
                  </a:outerShdw>
                </a:effectLst>
              </a:defRPr>
            </a:pPr>
            <a:r>
              <a:t>Anode:  Zn(s) =&gt; Zn</a:t>
            </a:r>
            <a:r>
              <a:rPr baseline="31999"/>
              <a:t>+2</a:t>
            </a:r>
            <a:r>
              <a:t> + 2 e-		Cathode:  MnO</a:t>
            </a:r>
            <a:r>
              <a:rPr baseline="-5999"/>
              <a:t>2</a:t>
            </a:r>
            <a:r>
              <a:t> + 2e</a:t>
            </a:r>
            <a:r>
              <a:rPr baseline="31999"/>
              <a:t>–</a:t>
            </a:r>
            <a:r>
              <a:t> =&gt; Mn</a:t>
            </a:r>
            <a:r>
              <a:rPr baseline="-5999"/>
              <a:t>2</a:t>
            </a:r>
            <a:r>
              <a:t>O</a:t>
            </a:r>
            <a:r>
              <a:rPr baseline="-5999"/>
              <a:t>3</a:t>
            </a:r>
          </a:p>
          <a:p>
            <a:pPr defTabSz="841247">
              <a:spcBef>
                <a:spcPts val="300"/>
              </a:spcBef>
              <a:tabLst/>
              <a:defRPr sz="828">
                <a:effectLst>
                  <a:outerShdw blurRad="35052" dist="35052" dir="2700000" rotWithShape="0">
                    <a:srgbClr val="000000"/>
                  </a:outerShdw>
                </a:effectLst>
              </a:defRPr>
            </a:pPr>
            <a:endParaRPr baseline="-5999"/>
          </a:p>
          <a:p>
            <a:pPr defTabSz="841247">
              <a:spcBef>
                <a:spcPts val="300"/>
              </a:spcBef>
              <a:tabLst/>
              <a:defRPr sz="1656">
                <a:effectLst>
                  <a:outerShdw blurRad="35052" dist="35052" dir="2700000" rotWithShape="0">
                    <a:srgbClr val="000000"/>
                  </a:outerShdw>
                </a:effectLst>
              </a:defRPr>
            </a:pPr>
            <a:r>
              <a:t>But concerning the omitted details, for not one of the three Zn-C battery versions</a:t>
            </a:r>
          </a:p>
          <a:p>
            <a:pPr defTabSz="841247">
              <a:spcBef>
                <a:spcPts val="300"/>
              </a:spcBef>
              <a:tabLst/>
              <a:defRPr sz="644" baseline="-5999">
                <a:effectLst>
                  <a:outerShdw blurRad="35052" dist="35052" dir="2700000" rotWithShape="0">
                    <a:srgbClr val="000000"/>
                  </a:outerShdw>
                </a:effectLst>
              </a:defRPr>
            </a:pPr>
            <a:endParaRPr/>
          </a:p>
          <a:p>
            <a:pPr marL="0" lvl="1" indent="589624" defTabSz="841247">
              <a:spcBef>
                <a:spcPts val="300"/>
              </a:spcBef>
              <a:buSzTx/>
              <a:buNone/>
              <a:tabLst/>
              <a:defRPr sz="1656">
                <a:effectLst>
                  <a:outerShdw blurRad="35052" dist="35052" dir="2700000" rotWithShape="0">
                    <a:srgbClr val="000000"/>
                  </a:outerShdw>
                </a:effectLst>
              </a:defRPr>
            </a:pPr>
            <a:r>
              <a:t>could I seem to get even two of those three websites to fully agree!</a:t>
            </a:r>
          </a:p>
        </p:txBody>
      </p:sp>
      <p:sp>
        <p:nvSpPr>
          <p:cNvPr id="1682" name="Rectangle 5"/>
          <p:cNvSpPr txBox="1"/>
          <p:nvPr/>
        </p:nvSpPr>
        <p:spPr>
          <a:xfrm>
            <a:off x="266700" y="6231531"/>
            <a:ext cx="8534400" cy="619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1)Wikipedia:   https://en.wikipedia.org/wiki/Zinc%E2%80%93carbon_battery</a:t>
            </a:r>
            <a:br/>
            <a:r>
              <a:t>2) Cambridge University:   https://www.doitpoms.ac.uk/tlplib/batteries/batteries_zn_c.php</a:t>
            </a:r>
            <a:br/>
            <a:r>
              <a:t>3) Electrical4U.com:   https://www.electrical4u.com/zinc-carbon-battery/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4" name="Rectangle 2"/>
          <p:cNvSpPr txBox="1">
            <a:spLocks noGrp="1"/>
          </p:cNvSpPr>
          <p:nvPr>
            <p:ph type="title"/>
          </p:nvPr>
        </p:nvSpPr>
        <p:spPr>
          <a:xfrm>
            <a:off x="304800" y="12699"/>
            <a:ext cx="8534400" cy="675219"/>
          </a:xfrm>
          <a:prstGeom prst="rect">
            <a:avLst/>
          </a:prstGeom>
        </p:spPr>
        <p:txBody>
          <a:bodyPr/>
          <a:lstStyle>
            <a:lvl1pPr>
              <a:defRPr sz="2200"/>
            </a:lvl1pPr>
          </a:lstStyle>
          <a:p>
            <a:r>
              <a:t>Thus focusing on only points of apparent agreement:</a:t>
            </a:r>
          </a:p>
        </p:txBody>
      </p:sp>
      <p:sp>
        <p:nvSpPr>
          <p:cNvPr id="1685" name="Rectangle 3"/>
          <p:cNvSpPr txBox="1">
            <a:spLocks noGrp="1"/>
          </p:cNvSpPr>
          <p:nvPr>
            <p:ph type="body" idx="1"/>
          </p:nvPr>
        </p:nvSpPr>
        <p:spPr>
          <a:xfrm>
            <a:off x="304800" y="795306"/>
            <a:ext cx="8775595" cy="5858801"/>
          </a:xfrm>
          <a:prstGeom prst="rect">
            <a:avLst/>
          </a:prstGeom>
        </p:spPr>
        <p:txBody>
          <a:bodyPr/>
          <a:lstStyle/>
          <a:p>
            <a:pPr>
              <a:tabLst/>
              <a:defRPr b="1"/>
            </a:pPr>
            <a:r>
              <a:t>Regarding the more modern "dry" versions of "Zinc-Carbon" battery:</a:t>
            </a:r>
          </a:p>
          <a:p>
            <a:pPr>
              <a:tabLst/>
              <a:defRPr sz="900" b="1"/>
            </a:pPr>
            <a:endParaRPr/>
          </a:p>
          <a:p>
            <a:pPr marL="0" lvl="1" indent="640896">
              <a:buSzTx/>
              <a:buNone/>
              <a:tabLst/>
            </a:pPr>
            <a:r>
              <a:t>Discharge converts the Cathode's MnO</a:t>
            </a:r>
            <a:r>
              <a:rPr sz="1700" baseline="-5999"/>
              <a:t>2</a:t>
            </a:r>
            <a:r>
              <a:t> to Mn</a:t>
            </a:r>
            <a:r>
              <a:rPr baseline="-5999"/>
              <a:t>2</a:t>
            </a:r>
            <a:r>
              <a:t>O</a:t>
            </a:r>
            <a:r>
              <a:rPr sz="1700" baseline="-5999"/>
              <a:t>3</a:t>
            </a:r>
          </a:p>
          <a:p>
            <a:pPr marL="0" lvl="1" indent="640896">
              <a:buSzTx/>
              <a:buNone/>
              <a:tabLst/>
              <a:defRPr sz="900"/>
            </a:pPr>
            <a:endParaRPr sz="1700" baseline="-5999"/>
          </a:p>
          <a:p>
            <a:pPr marL="0" lvl="1" indent="640896">
              <a:buSzTx/>
              <a:buNone/>
              <a:tabLst/>
            </a:pPr>
            <a:r>
              <a:t>And, at least along the way, discharge converts the Anode's Zn to Zn</a:t>
            </a:r>
            <a:r>
              <a:rPr baseline="31999"/>
              <a:t>+2</a:t>
            </a:r>
          </a:p>
          <a:p>
            <a:pPr marL="0" lvl="1" indent="640896">
              <a:buSzTx/>
              <a:buNone/>
              <a:tabLst/>
              <a:defRPr sz="900"/>
            </a:pPr>
            <a:endParaRPr baseline="31999"/>
          </a:p>
          <a:p>
            <a:pPr marL="0" lvl="1" indent="640896">
              <a:buSzTx/>
              <a:buNone/>
              <a:tabLst/>
            </a:pPr>
            <a:r>
              <a:t>During discharge battery output drifts significantly downward thru </a:t>
            </a:r>
            <a:r>
              <a:rPr b="1">
                <a:solidFill>
                  <a:srgbClr val="FBC901"/>
                </a:solidFill>
              </a:rPr>
              <a:t>1.5 Volts</a:t>
            </a:r>
          </a:p>
          <a:p>
            <a:pPr marL="0" lvl="1" indent="640896">
              <a:buSzTx/>
              <a:buNone/>
              <a:tabLst/>
              <a:defRPr sz="900"/>
            </a:pPr>
            <a:endParaRPr b="1">
              <a:solidFill>
                <a:srgbClr val="FBC901"/>
              </a:solidFill>
            </a:endParaRPr>
          </a:p>
          <a:p>
            <a:pPr marL="0" lvl="1" indent="640896">
              <a:buSzTx/>
              <a:buNone/>
              <a:tabLst/>
            </a:pPr>
            <a:r>
              <a:t>Once discharged, a Zn-C battery </a:t>
            </a:r>
            <a:r>
              <a:rPr>
                <a:solidFill>
                  <a:srgbClr val="FBC901"/>
                </a:solidFill>
              </a:rPr>
              <a:t>cannot be recharged</a:t>
            </a:r>
          </a:p>
          <a:p>
            <a:pPr marL="0" lvl="1" indent="640896">
              <a:buSzTx/>
              <a:buNone/>
              <a:tabLst/>
              <a:defRPr sz="700"/>
            </a:pPr>
            <a:endParaRPr>
              <a:solidFill>
                <a:srgbClr val="FBC901"/>
              </a:solidFill>
            </a:endParaRPr>
          </a:p>
          <a:p>
            <a:pPr marL="0" lvl="2" indent="1085850">
              <a:buSzTx/>
              <a:buNone/>
              <a:tabLst/>
            </a:pPr>
            <a:r>
              <a:t>Making it a </a:t>
            </a:r>
            <a:r>
              <a:rPr b="1"/>
              <a:t>Primary</a:t>
            </a:r>
            <a:r>
              <a:t> / </a:t>
            </a:r>
            <a:r>
              <a:rPr b="1"/>
              <a:t>Charged-as-built </a:t>
            </a:r>
            <a:r>
              <a:t>/ </a:t>
            </a:r>
            <a:r>
              <a:rPr b="1"/>
              <a:t>Single-use</a:t>
            </a:r>
            <a:r>
              <a:t> battery</a:t>
            </a:r>
          </a:p>
          <a:p>
            <a:pPr marL="0" lvl="2" indent="1085850">
              <a:buSzTx/>
              <a:buNone/>
              <a:tabLst/>
              <a:defRPr sz="1000"/>
            </a:pPr>
            <a:endParaRPr/>
          </a:p>
          <a:p>
            <a:pPr marL="0" lvl="1" indent="640896">
              <a:buSzTx/>
              <a:buNone/>
              <a:tabLst/>
            </a:pPr>
            <a:r>
              <a:t>Sitting on a shelf (awaiting that single use) Zn-C batteries </a:t>
            </a:r>
            <a:r>
              <a:rPr>
                <a:solidFill>
                  <a:srgbClr val="FBC901"/>
                </a:solidFill>
              </a:rPr>
              <a:t>last only 1-2 years</a:t>
            </a:r>
          </a:p>
          <a:p>
            <a:pPr marL="0" lvl="1" indent="640896">
              <a:buSzTx/>
              <a:buNone/>
              <a:tabLst/>
              <a:defRPr sz="2100"/>
            </a:pPr>
            <a:endParaRPr>
              <a:solidFill>
                <a:srgbClr val="FBC901"/>
              </a:solidFill>
            </a:endParaRPr>
          </a:p>
          <a:p>
            <a:pPr>
              <a:tabLst/>
              <a:defRPr b="1"/>
            </a:pPr>
            <a:r>
              <a:t>Zinc-Carbon batteries enabled the 1</a:t>
            </a:r>
            <a:r>
              <a:rPr baseline="31999"/>
              <a:t>st</a:t>
            </a:r>
            <a:r>
              <a:t> generation of portable electronic devices</a:t>
            </a:r>
          </a:p>
          <a:p>
            <a:pPr>
              <a:tabLst/>
              <a:defRPr sz="900"/>
            </a:pPr>
            <a:endParaRPr/>
          </a:p>
          <a:p>
            <a:pPr marL="0" lvl="1" indent="640896">
              <a:buSzTx/>
              <a:buNone/>
              <a:tabLst/>
            </a:pPr>
            <a:r>
              <a:t>But the stunning success &amp; popularity of those devices only highlighted </a:t>
            </a:r>
          </a:p>
          <a:p>
            <a:pPr marL="0" lvl="1" indent="640896">
              <a:buSzTx/>
              <a:buNone/>
              <a:tabLst/>
              <a:defRPr sz="900"/>
            </a:pPr>
            <a:endParaRPr/>
          </a:p>
          <a:p>
            <a:pPr marL="0" lvl="2" indent="1085850">
              <a:buSzTx/>
              <a:buNone/>
              <a:tabLst/>
            </a:pPr>
            <a:r>
              <a:t>the shortcomings of the Zn-C batteries upon which the depended</a:t>
            </a:r>
          </a:p>
          <a:p>
            <a:pPr marL="0" lvl="1" indent="640896">
              <a:buSzTx/>
              <a:buNone/>
              <a:tabLst/>
              <a:defRPr sz="1100"/>
            </a:pPr>
            <a:endParaRPr/>
          </a:p>
          <a:p>
            <a:pPr algn="ctr">
              <a:tabLst/>
              <a:defRPr>
                <a:solidFill>
                  <a:srgbClr val="FBC901"/>
                </a:solidFill>
              </a:defRPr>
            </a:pPr>
            <a:r>
              <a:t>Which stimulated R&amp;D on whole new types of batteries including: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 name="Rectangle 2"/>
          <p:cNvSpPr txBox="1">
            <a:spLocks noGrp="1"/>
          </p:cNvSpPr>
          <p:nvPr>
            <p:ph type="title"/>
          </p:nvPr>
        </p:nvSpPr>
        <p:spPr>
          <a:xfrm>
            <a:off x="304800" y="25399"/>
            <a:ext cx="8534400" cy="744906"/>
          </a:xfrm>
          <a:prstGeom prst="rect">
            <a:avLst/>
          </a:prstGeom>
        </p:spPr>
        <p:txBody>
          <a:bodyPr/>
          <a:lstStyle/>
          <a:p>
            <a:pPr>
              <a:defRPr sz="1400" b="1">
                <a:solidFill>
                  <a:srgbClr val="FBC901"/>
                </a:solidFill>
              </a:defRPr>
            </a:pPr>
            <a:r>
              <a:t>Your Home's Premium Disposable Battery:</a:t>
            </a:r>
          </a:p>
          <a:p>
            <a:pPr>
              <a:defRPr sz="600" b="1">
                <a:solidFill>
                  <a:srgbClr val="FBC901"/>
                </a:solidFill>
              </a:defRPr>
            </a:pPr>
            <a:endParaRPr/>
          </a:p>
          <a:p>
            <a:pPr>
              <a:defRPr sz="2200"/>
            </a:pPr>
            <a:r>
              <a:t>The Non-Rechargeable </a:t>
            </a:r>
            <a:r>
              <a:rPr b="1">
                <a:solidFill>
                  <a:srgbClr val="FBC901"/>
                </a:solidFill>
              </a:rPr>
              <a:t>Alkaline Battery</a:t>
            </a:r>
          </a:p>
        </p:txBody>
      </p:sp>
      <p:sp>
        <p:nvSpPr>
          <p:cNvPr id="1688" name="Rectangle 3"/>
          <p:cNvSpPr txBox="1">
            <a:spLocks noGrp="1"/>
          </p:cNvSpPr>
          <p:nvPr>
            <p:ph type="body" sz="quarter" idx="1"/>
          </p:nvPr>
        </p:nvSpPr>
        <p:spPr>
          <a:xfrm>
            <a:off x="304800" y="884206"/>
            <a:ext cx="8763000" cy="1010286"/>
          </a:xfrm>
          <a:prstGeom prst="rect">
            <a:avLst/>
          </a:prstGeom>
        </p:spPr>
        <p:txBody>
          <a:bodyPr/>
          <a:lstStyle/>
          <a:p>
            <a:pPr>
              <a:tabLst/>
            </a:pPr>
            <a:r>
              <a:t>Early versions echoed the "Zinc Carbon" battery by also exploiting Zn and MnO</a:t>
            </a:r>
            <a:r>
              <a:rPr baseline="-5999"/>
              <a:t>2</a:t>
            </a:r>
          </a:p>
          <a:p>
            <a:pPr>
              <a:tabLst/>
              <a:defRPr sz="700"/>
            </a:pPr>
            <a:endParaRPr baseline="-5999"/>
          </a:p>
          <a:p>
            <a:pPr marL="0" lvl="1" indent="640896">
              <a:buSzTx/>
              <a:buNone/>
              <a:tabLst/>
            </a:pPr>
            <a:r>
              <a:t>which were </a:t>
            </a:r>
            <a:r>
              <a:rPr b="1"/>
              <a:t>both</a:t>
            </a:r>
            <a:r>
              <a:t> used in the form of wet compacted powders:</a:t>
            </a:r>
          </a:p>
        </p:txBody>
      </p:sp>
      <p:pic>
        <p:nvPicPr>
          <p:cNvPr id="1689" name="Image" descr="Image"/>
          <p:cNvPicPr>
            <a:picLocks noChangeAspect="1"/>
          </p:cNvPicPr>
          <p:nvPr/>
        </p:nvPicPr>
        <p:blipFill>
          <a:blip r:embed="rId2"/>
          <a:stretch>
            <a:fillRect/>
          </a:stretch>
        </p:blipFill>
        <p:spPr>
          <a:xfrm>
            <a:off x="2745030" y="1815625"/>
            <a:ext cx="4271629" cy="4038631"/>
          </a:xfrm>
          <a:prstGeom prst="rect">
            <a:avLst/>
          </a:prstGeom>
          <a:ln w="12700">
            <a:miter lim="400000"/>
          </a:ln>
        </p:spPr>
      </p:pic>
      <p:sp>
        <p:nvSpPr>
          <p:cNvPr id="1690" name="Rectangle 5"/>
          <p:cNvSpPr txBox="1"/>
          <p:nvPr/>
        </p:nvSpPr>
        <p:spPr>
          <a:xfrm>
            <a:off x="304800" y="6203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https://opentextbc.ca/chemistry/chapter/17-5-batteries-and-fuel-cells/</a:t>
            </a:r>
          </a:p>
        </p:txBody>
      </p:sp>
      <p:sp>
        <p:nvSpPr>
          <p:cNvPr id="1691"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Rectangle 2"/>
          <p:cNvSpPr txBox="1">
            <a:spLocks noGrp="1"/>
          </p:cNvSpPr>
          <p:nvPr>
            <p:ph type="title"/>
          </p:nvPr>
        </p:nvSpPr>
        <p:spPr>
          <a:xfrm>
            <a:off x="76200" y="25399"/>
            <a:ext cx="8763000" cy="675219"/>
          </a:xfrm>
          <a:prstGeom prst="rect">
            <a:avLst/>
          </a:prstGeom>
        </p:spPr>
        <p:txBody>
          <a:bodyPr/>
          <a:lstStyle>
            <a:lvl1pPr>
              <a:defRPr sz="2200"/>
            </a:lvl1pPr>
          </a:lstStyle>
          <a:p>
            <a:r>
              <a:t>But alkaline KOH electrolyte dramatically changed the inner workings:</a:t>
            </a:r>
          </a:p>
        </p:txBody>
      </p:sp>
      <p:sp>
        <p:nvSpPr>
          <p:cNvPr id="1694" name="Rectangle 3"/>
          <p:cNvSpPr txBox="1">
            <a:spLocks noGrp="1"/>
          </p:cNvSpPr>
          <p:nvPr>
            <p:ph type="body" sz="quarter" idx="1"/>
          </p:nvPr>
        </p:nvSpPr>
        <p:spPr>
          <a:xfrm>
            <a:off x="304800" y="744506"/>
            <a:ext cx="8763000" cy="1428527"/>
          </a:xfrm>
          <a:prstGeom prst="rect">
            <a:avLst/>
          </a:prstGeom>
        </p:spPr>
        <p:txBody>
          <a:bodyPr/>
          <a:lstStyle/>
          <a:p>
            <a:pPr>
              <a:tabLst/>
            </a:pPr>
            <a:r>
              <a:t>With this chemistry, only OH</a:t>
            </a:r>
            <a:r>
              <a:rPr baseline="31999"/>
              <a:t>-</a:t>
            </a:r>
            <a:r>
              <a:t> ions move between the anode and cathode</a:t>
            </a:r>
          </a:p>
          <a:p>
            <a:pPr marL="0" lvl="1" indent="640896">
              <a:buSzTx/>
              <a:buNone/>
              <a:tabLst/>
              <a:defRPr sz="700"/>
            </a:pPr>
            <a:endParaRPr/>
          </a:p>
          <a:p>
            <a:pPr marL="0" lvl="1" indent="640896">
              <a:buSzTx/>
              <a:buNone/>
              <a:tabLst/>
            </a:pPr>
            <a:r>
              <a:t>And metal is neither dissolved from, nor deposited on, those electrodes</a:t>
            </a:r>
          </a:p>
          <a:p>
            <a:pPr>
              <a:tabLst/>
              <a:defRPr sz="900"/>
            </a:pPr>
            <a:endParaRPr/>
          </a:p>
          <a:p>
            <a:pPr>
              <a:tabLst/>
            </a:pPr>
            <a:r>
              <a:t>Instead, as seen in my simplified representation: </a:t>
            </a:r>
          </a:p>
        </p:txBody>
      </p:sp>
      <p:sp>
        <p:nvSpPr>
          <p:cNvPr id="1695" name="Rectangle 3"/>
          <p:cNvSpPr txBox="1"/>
          <p:nvPr/>
        </p:nvSpPr>
        <p:spPr>
          <a:xfrm>
            <a:off x="546100" y="4388937"/>
            <a:ext cx="8224806" cy="2371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During discharge the left Zn anode's surface </a:t>
            </a:r>
            <a:r>
              <a:rPr b="1"/>
              <a:t>literally</a:t>
            </a:r>
            <a:r>
              <a:t> oxidizes:</a:t>
            </a:r>
          </a:p>
          <a:p>
            <a:pPr algn="ctr" defTabSz="457200">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Zn</a:t>
            </a:r>
            <a:r>
              <a:rPr baseline="-25000"/>
              <a:t> </a:t>
            </a:r>
            <a:r>
              <a:t>(solid) + 2 OH</a:t>
            </a:r>
            <a:r>
              <a:rPr baseline="30000"/>
              <a:t>−</a:t>
            </a:r>
            <a:r>
              <a:t> &lt;=&gt; ZnO</a:t>
            </a:r>
            <a:r>
              <a:rPr baseline="-25000"/>
              <a:t> </a:t>
            </a:r>
            <a:r>
              <a:t>(solid) + H</a:t>
            </a:r>
            <a:r>
              <a:rPr baseline="-25000"/>
              <a:t>2</a:t>
            </a:r>
            <a:r>
              <a:t>O + 2e</a:t>
            </a:r>
            <a:r>
              <a:rPr baseline="30000"/>
              <a:t>−</a:t>
            </a:r>
            <a:r>
              <a:t> </a:t>
            </a:r>
          </a:p>
          <a:p>
            <a:pPr algn="ctr" defTabSz="457200">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With that oxygen coming from atoms </a:t>
            </a:r>
            <a:r>
              <a:rPr b="1"/>
              <a:t>leeched out</a:t>
            </a:r>
            <a:r>
              <a:t> of the MnO</a:t>
            </a:r>
            <a:r>
              <a:rPr baseline="-5999"/>
              <a:t>2</a:t>
            </a:r>
            <a:r>
              <a:t> cathode:</a:t>
            </a:r>
          </a:p>
          <a:p>
            <a:pPr lvl="2" indent="1085850" algn="ctr" defTabSz="457200">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lgn="ct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2 MnO</a:t>
            </a:r>
            <a:r>
              <a:rPr baseline="-25000"/>
              <a:t>2</a:t>
            </a:r>
            <a:r>
              <a:t>(solid) + H</a:t>
            </a:r>
            <a:r>
              <a:rPr baseline="-25000"/>
              <a:t>2</a:t>
            </a:r>
            <a:r>
              <a:t>O + 2e</a:t>
            </a:r>
            <a:r>
              <a:rPr baseline="30000"/>
              <a:t>−</a:t>
            </a:r>
            <a:r>
              <a:t> &lt;=&gt; Mn</a:t>
            </a:r>
            <a:r>
              <a:rPr baseline="-25000"/>
              <a:t>2</a:t>
            </a:r>
            <a:r>
              <a:t>O</a:t>
            </a:r>
            <a:r>
              <a:rPr baseline="-25000"/>
              <a:t>3</a:t>
            </a:r>
            <a:r>
              <a:t>(solid) + 2 OH</a:t>
            </a:r>
            <a:r>
              <a:rPr baseline="30000"/>
              <a:t>−</a:t>
            </a:r>
            <a:endParaRPr sz="600" baseline="30000"/>
          </a:p>
          <a:p>
            <a:pPr algn="ct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endParaRPr sz="600" baseline="30000"/>
          </a:p>
          <a:p>
            <a:pPr algn="ct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And then transported via the OH</a:t>
            </a:r>
            <a:r>
              <a:rPr baseline="31999"/>
              <a:t>-</a:t>
            </a:r>
            <a:r>
              <a:t> ions in the alkaline KOH electrolyte</a:t>
            </a:r>
          </a:p>
        </p:txBody>
      </p:sp>
      <p:grpSp>
        <p:nvGrpSpPr>
          <p:cNvPr id="1772" name="Group"/>
          <p:cNvGrpSpPr/>
          <p:nvPr/>
        </p:nvGrpSpPr>
        <p:grpSpPr>
          <a:xfrm>
            <a:off x="2108200" y="2204748"/>
            <a:ext cx="5171521" cy="1939321"/>
            <a:chOff x="0" y="0"/>
            <a:chExt cx="5171519" cy="1939319"/>
          </a:xfrm>
        </p:grpSpPr>
        <p:sp>
          <p:nvSpPr>
            <p:cNvPr id="1696" name="TextBox 137"/>
            <p:cNvSpPr txBox="1"/>
            <p:nvPr/>
          </p:nvSpPr>
          <p:spPr>
            <a:xfrm>
              <a:off x="3305952" y="27805"/>
              <a:ext cx="1865568" cy="2668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100">
                  <a:solidFill>
                    <a:srgbClr val="FFFFFF"/>
                  </a:solidFill>
                </a:defRPr>
              </a:pPr>
              <a:r>
                <a:t>Cathode (MnO</a:t>
              </a:r>
              <a:r>
                <a:rPr baseline="-25000"/>
                <a:t>2</a:t>
              </a:r>
              <a:r>
                <a:t>/Mn</a:t>
              </a:r>
              <a:r>
                <a:rPr baseline="-25000"/>
                <a:t>2</a:t>
              </a:r>
              <a:r>
                <a:t>O</a:t>
              </a:r>
              <a:r>
                <a:rPr baseline="-25000"/>
                <a:t>3</a:t>
              </a:r>
              <a:r>
                <a:t>)</a:t>
              </a:r>
            </a:p>
          </p:txBody>
        </p:sp>
        <p:sp>
          <p:nvSpPr>
            <p:cNvPr id="1697" name="TextBox 138"/>
            <p:cNvSpPr txBox="1"/>
            <p:nvPr/>
          </p:nvSpPr>
          <p:spPr>
            <a:xfrm>
              <a:off x="58483" y="0"/>
              <a:ext cx="1312808" cy="2418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9933"/>
                  </a:solidFill>
                </a:defRPr>
              </a:lvl1pPr>
            </a:lstStyle>
            <a:p>
              <a:r>
                <a:t>Anode (Zn/ZnO)</a:t>
              </a:r>
            </a:p>
          </p:txBody>
        </p:sp>
        <p:sp>
          <p:nvSpPr>
            <p:cNvPr id="1698" name="Straight Connector 139"/>
            <p:cNvSpPr/>
            <p:nvPr/>
          </p:nvSpPr>
          <p:spPr>
            <a:xfrm flipH="1" flipV="1">
              <a:off x="592819" y="312795"/>
              <a:ext cx="3560418" cy="2"/>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99" name="Oval 261"/>
            <p:cNvSpPr/>
            <p:nvPr/>
          </p:nvSpPr>
          <p:spPr>
            <a:xfrm flipH="1">
              <a:off x="2052966" y="248448"/>
              <a:ext cx="154802" cy="125119"/>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00" name="TextBox 262"/>
            <p:cNvSpPr txBox="1"/>
            <p:nvPr/>
          </p:nvSpPr>
          <p:spPr>
            <a:xfrm>
              <a:off x="2037125" y="130281"/>
              <a:ext cx="309603" cy="3136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defRPr>
              </a:lvl1pPr>
            </a:lstStyle>
            <a:p>
              <a:r>
                <a:t>-</a:t>
              </a:r>
            </a:p>
          </p:txBody>
        </p:sp>
        <p:sp>
          <p:nvSpPr>
            <p:cNvPr id="1701" name="Rectangle 141"/>
            <p:cNvSpPr/>
            <p:nvPr/>
          </p:nvSpPr>
          <p:spPr>
            <a:xfrm flipH="1">
              <a:off x="2279331" y="546346"/>
              <a:ext cx="2476812" cy="137629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02" name="Rectangle 142"/>
            <p:cNvSpPr/>
            <p:nvPr/>
          </p:nvSpPr>
          <p:spPr>
            <a:xfrm flipH="1">
              <a:off x="0" y="546346"/>
              <a:ext cx="2476812" cy="137629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03" name="Straight Connector 143"/>
            <p:cNvSpPr/>
            <p:nvPr/>
          </p:nvSpPr>
          <p:spPr>
            <a:xfrm>
              <a:off x="4756143" y="546346"/>
              <a:ext cx="807" cy="137694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704" name="Straight Connector 144"/>
            <p:cNvSpPr/>
            <p:nvPr/>
          </p:nvSpPr>
          <p:spPr>
            <a:xfrm>
              <a:off x="806" y="522317"/>
              <a:ext cx="806" cy="141700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705" name="Straight Connector 145"/>
            <p:cNvSpPr/>
            <p:nvPr/>
          </p:nvSpPr>
          <p:spPr>
            <a:xfrm flipV="1">
              <a:off x="2279331" y="1922637"/>
              <a:ext cx="2476811" cy="1305"/>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706" name="Straight Connector 146"/>
            <p:cNvSpPr/>
            <p:nvPr/>
          </p:nvSpPr>
          <p:spPr>
            <a:xfrm flipV="1">
              <a:off x="-1" y="1922637"/>
              <a:ext cx="2476812" cy="1305"/>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707" name="Oval 147"/>
            <p:cNvSpPr/>
            <p:nvPr/>
          </p:nvSpPr>
          <p:spPr>
            <a:xfrm flipH="1">
              <a:off x="4291740" y="984257"/>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08" name="Oval 150"/>
            <p:cNvSpPr/>
            <p:nvPr/>
          </p:nvSpPr>
          <p:spPr>
            <a:xfrm flipH="1">
              <a:off x="4291740" y="1171933"/>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09" name="Oval 155"/>
            <p:cNvSpPr/>
            <p:nvPr/>
          </p:nvSpPr>
          <p:spPr>
            <a:xfrm flipH="1">
              <a:off x="4291740" y="1359609"/>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10" name="Oval 157"/>
            <p:cNvSpPr/>
            <p:nvPr/>
          </p:nvSpPr>
          <p:spPr>
            <a:xfrm flipH="1">
              <a:off x="4291740"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11" name="Oval 169"/>
            <p:cNvSpPr/>
            <p:nvPr/>
          </p:nvSpPr>
          <p:spPr>
            <a:xfrm flipH="1">
              <a:off x="4291740" y="608904"/>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12" name="Oval 170"/>
            <p:cNvSpPr/>
            <p:nvPr/>
          </p:nvSpPr>
          <p:spPr>
            <a:xfrm flipH="1">
              <a:off x="4291740" y="796581"/>
              <a:ext cx="232203" cy="18767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13" name="Oval 171"/>
            <p:cNvSpPr/>
            <p:nvPr/>
          </p:nvSpPr>
          <p:spPr>
            <a:xfrm flipH="1">
              <a:off x="4059539" y="984257"/>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14" name="Oval 172"/>
            <p:cNvSpPr/>
            <p:nvPr/>
          </p:nvSpPr>
          <p:spPr>
            <a:xfrm flipH="1">
              <a:off x="4059539" y="1171933"/>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15" name="Oval 173"/>
            <p:cNvSpPr/>
            <p:nvPr/>
          </p:nvSpPr>
          <p:spPr>
            <a:xfrm flipH="1">
              <a:off x="4059539" y="1359609"/>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16" name="Oval 174"/>
            <p:cNvSpPr/>
            <p:nvPr/>
          </p:nvSpPr>
          <p:spPr>
            <a:xfrm flipH="1">
              <a:off x="4059539"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17" name="Oval 175"/>
            <p:cNvSpPr/>
            <p:nvPr/>
          </p:nvSpPr>
          <p:spPr>
            <a:xfrm flipH="1">
              <a:off x="3827338" y="984257"/>
              <a:ext cx="232202"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18" name="Oval 176"/>
            <p:cNvSpPr/>
            <p:nvPr/>
          </p:nvSpPr>
          <p:spPr>
            <a:xfrm flipH="1">
              <a:off x="3827338" y="1359609"/>
              <a:ext cx="232202"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19" name="Oval 177"/>
            <p:cNvSpPr/>
            <p:nvPr/>
          </p:nvSpPr>
          <p:spPr>
            <a:xfrm flipH="1">
              <a:off x="3827338" y="1547285"/>
              <a:ext cx="232202"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20" name="Oval 178"/>
            <p:cNvSpPr/>
            <p:nvPr/>
          </p:nvSpPr>
          <p:spPr>
            <a:xfrm flipH="1">
              <a:off x="4059539" y="608904"/>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21" name="Oval 179"/>
            <p:cNvSpPr/>
            <p:nvPr/>
          </p:nvSpPr>
          <p:spPr>
            <a:xfrm flipH="1">
              <a:off x="4059539" y="796581"/>
              <a:ext cx="232203" cy="18767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22" name="Oval 180"/>
            <p:cNvSpPr/>
            <p:nvPr/>
          </p:nvSpPr>
          <p:spPr>
            <a:xfrm flipH="1">
              <a:off x="3827338" y="608904"/>
              <a:ext cx="232202"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23" name="Oval 181"/>
            <p:cNvSpPr/>
            <p:nvPr/>
          </p:nvSpPr>
          <p:spPr>
            <a:xfrm flipH="1">
              <a:off x="3827338" y="796581"/>
              <a:ext cx="232202" cy="18767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24" name="Oval 182"/>
            <p:cNvSpPr/>
            <p:nvPr/>
          </p:nvSpPr>
          <p:spPr>
            <a:xfrm flipH="1">
              <a:off x="696603" y="984257"/>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25" name="Oval 183"/>
            <p:cNvSpPr/>
            <p:nvPr/>
          </p:nvSpPr>
          <p:spPr>
            <a:xfrm flipH="1">
              <a:off x="696603" y="1171933"/>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26" name="Oval 185"/>
            <p:cNvSpPr/>
            <p:nvPr/>
          </p:nvSpPr>
          <p:spPr>
            <a:xfrm flipH="1">
              <a:off x="696603" y="1359609"/>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27" name="Oval 186"/>
            <p:cNvSpPr/>
            <p:nvPr/>
          </p:nvSpPr>
          <p:spPr>
            <a:xfrm flipH="1">
              <a:off x="696603" y="1547285"/>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28" name="Oval 187"/>
            <p:cNvSpPr/>
            <p:nvPr/>
          </p:nvSpPr>
          <p:spPr>
            <a:xfrm flipH="1">
              <a:off x="696603" y="608904"/>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29" name="Oval 188"/>
            <p:cNvSpPr/>
            <p:nvPr/>
          </p:nvSpPr>
          <p:spPr>
            <a:xfrm flipH="1">
              <a:off x="696603" y="796581"/>
              <a:ext cx="232202"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30" name="Oval 189"/>
            <p:cNvSpPr/>
            <p:nvPr/>
          </p:nvSpPr>
          <p:spPr>
            <a:xfrm flipH="1">
              <a:off x="464401" y="984257"/>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31" name="Oval 190"/>
            <p:cNvSpPr/>
            <p:nvPr/>
          </p:nvSpPr>
          <p:spPr>
            <a:xfrm flipH="1">
              <a:off x="464401"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32" name="Oval 191"/>
            <p:cNvSpPr/>
            <p:nvPr/>
          </p:nvSpPr>
          <p:spPr>
            <a:xfrm flipH="1">
              <a:off x="464401" y="1359609"/>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33" name="Oval 192"/>
            <p:cNvSpPr/>
            <p:nvPr/>
          </p:nvSpPr>
          <p:spPr>
            <a:xfrm flipH="1">
              <a:off x="464401" y="1547285"/>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34" name="Oval 193"/>
            <p:cNvSpPr/>
            <p:nvPr/>
          </p:nvSpPr>
          <p:spPr>
            <a:xfrm flipH="1">
              <a:off x="232200" y="984257"/>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35" name="Oval 194"/>
            <p:cNvSpPr/>
            <p:nvPr/>
          </p:nvSpPr>
          <p:spPr>
            <a:xfrm flipH="1">
              <a:off x="232200" y="1359609"/>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36" name="Oval 195"/>
            <p:cNvSpPr/>
            <p:nvPr/>
          </p:nvSpPr>
          <p:spPr>
            <a:xfrm flipH="1">
              <a:off x="232200" y="1547285"/>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37" name="Oval 196"/>
            <p:cNvSpPr/>
            <p:nvPr/>
          </p:nvSpPr>
          <p:spPr>
            <a:xfrm flipH="1">
              <a:off x="464401" y="608904"/>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38" name="Oval 197"/>
            <p:cNvSpPr/>
            <p:nvPr/>
          </p:nvSpPr>
          <p:spPr>
            <a:xfrm flipH="1">
              <a:off x="464401" y="796581"/>
              <a:ext cx="232203"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39" name="Oval 198"/>
            <p:cNvSpPr/>
            <p:nvPr/>
          </p:nvSpPr>
          <p:spPr>
            <a:xfrm flipH="1">
              <a:off x="232200" y="608904"/>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40" name="Oval 199"/>
            <p:cNvSpPr/>
            <p:nvPr/>
          </p:nvSpPr>
          <p:spPr>
            <a:xfrm flipH="1">
              <a:off x="232200" y="796581"/>
              <a:ext cx="232203"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41" name="Oval 200"/>
            <p:cNvSpPr/>
            <p:nvPr/>
          </p:nvSpPr>
          <p:spPr>
            <a:xfrm flipH="1">
              <a:off x="232200"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42" name="Oval 259"/>
            <p:cNvSpPr/>
            <p:nvPr/>
          </p:nvSpPr>
          <p:spPr>
            <a:xfrm flipH="1">
              <a:off x="2298963" y="689384"/>
              <a:ext cx="232203" cy="187677"/>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743" name="TextBox 260"/>
            <p:cNvSpPr txBox="1"/>
            <p:nvPr/>
          </p:nvSpPr>
          <p:spPr>
            <a:xfrm>
              <a:off x="2301563" y="647137"/>
              <a:ext cx="214756"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2B5481"/>
                  </a:solidFill>
                  <a:latin typeface="+mn-lt"/>
                  <a:ea typeface="+mn-ea"/>
                  <a:cs typeface="+mn-cs"/>
                  <a:sym typeface="Arial"/>
                </a:defRPr>
              </a:lvl1pPr>
            </a:lstStyle>
            <a:p>
              <a:r>
                <a:t>O</a:t>
              </a:r>
            </a:p>
          </p:txBody>
        </p:sp>
        <p:sp>
          <p:nvSpPr>
            <p:cNvPr id="1744" name="Oval 251"/>
            <p:cNvSpPr/>
            <p:nvPr/>
          </p:nvSpPr>
          <p:spPr>
            <a:xfrm flipH="1">
              <a:off x="2528092" y="693710"/>
              <a:ext cx="232203" cy="187678"/>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745" name="TextBox 252"/>
            <p:cNvSpPr txBox="1"/>
            <p:nvPr/>
          </p:nvSpPr>
          <p:spPr>
            <a:xfrm>
              <a:off x="2531988" y="659208"/>
              <a:ext cx="405758"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200">
                  <a:solidFill>
                    <a:srgbClr val="FFFFFF"/>
                  </a:solidFill>
                  <a:latin typeface="+mn-lt"/>
                  <a:ea typeface="+mn-ea"/>
                  <a:cs typeface="+mn-cs"/>
                  <a:sym typeface="Arial"/>
                </a:defRPr>
              </a:pPr>
              <a:r>
                <a:t>H   </a:t>
              </a:r>
              <a:r>
                <a:rPr baseline="30000"/>
                <a:t>-</a:t>
              </a:r>
            </a:p>
          </p:txBody>
        </p:sp>
        <p:sp>
          <p:nvSpPr>
            <p:cNvPr id="1746" name="Oval 245"/>
            <p:cNvSpPr/>
            <p:nvPr/>
          </p:nvSpPr>
          <p:spPr>
            <a:xfrm flipH="1">
              <a:off x="769688" y="1015835"/>
              <a:ext cx="154802" cy="125119"/>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47" name="TextBox 246"/>
            <p:cNvSpPr txBox="1"/>
            <p:nvPr/>
          </p:nvSpPr>
          <p:spPr>
            <a:xfrm>
              <a:off x="766025" y="921610"/>
              <a:ext cx="210013" cy="2954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latin typeface="+mn-lt"/>
                  <a:ea typeface="+mn-ea"/>
                  <a:cs typeface="+mn-cs"/>
                  <a:sym typeface="Arial"/>
                </a:defRPr>
              </a:lvl1pPr>
            </a:lstStyle>
            <a:p>
              <a:r>
                <a:t>-</a:t>
              </a:r>
            </a:p>
          </p:txBody>
        </p:sp>
        <p:sp>
          <p:nvSpPr>
            <p:cNvPr id="1748" name="Straight Connector 219"/>
            <p:cNvSpPr/>
            <p:nvPr/>
          </p:nvSpPr>
          <p:spPr>
            <a:xfrm>
              <a:off x="4162732" y="296111"/>
              <a:ext cx="1613" cy="31279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749" name="Straight Connector 223"/>
            <p:cNvSpPr/>
            <p:nvPr/>
          </p:nvSpPr>
          <p:spPr>
            <a:xfrm>
              <a:off x="567709" y="296111"/>
              <a:ext cx="1613" cy="31279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750" name="Oval 243"/>
            <p:cNvSpPr/>
            <p:nvPr/>
          </p:nvSpPr>
          <p:spPr>
            <a:xfrm flipH="1">
              <a:off x="4102525" y="939074"/>
              <a:ext cx="154802" cy="125119"/>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51" name="TextBox 244"/>
            <p:cNvSpPr txBox="1"/>
            <p:nvPr/>
          </p:nvSpPr>
          <p:spPr>
            <a:xfrm>
              <a:off x="4092669" y="832878"/>
              <a:ext cx="309603" cy="3136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defRPr>
              </a:lvl1pPr>
            </a:lstStyle>
            <a:p>
              <a:r>
                <a:t>-</a:t>
              </a:r>
            </a:p>
          </p:txBody>
        </p:sp>
        <p:sp>
          <p:nvSpPr>
            <p:cNvPr id="1752" name="Bent Arrow 229"/>
            <p:cNvSpPr/>
            <p:nvPr/>
          </p:nvSpPr>
          <p:spPr>
            <a:xfrm rot="16200000">
              <a:off x="564871" y="886925"/>
              <a:ext cx="187677" cy="232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8398"/>
                  </a:lnTo>
                  <a:cubicBezTo>
                    <a:pt x="0" y="4179"/>
                    <a:pt x="4231" y="760"/>
                    <a:pt x="9450" y="760"/>
                  </a:cubicBezTo>
                  <a:lnTo>
                    <a:pt x="16200" y="760"/>
                  </a:lnTo>
                  <a:lnTo>
                    <a:pt x="16200" y="0"/>
                  </a:lnTo>
                  <a:lnTo>
                    <a:pt x="21600" y="2619"/>
                  </a:lnTo>
                  <a:lnTo>
                    <a:pt x="16200" y="5237"/>
                  </a:lnTo>
                  <a:lnTo>
                    <a:pt x="16200" y="4478"/>
                  </a:lnTo>
                  <a:lnTo>
                    <a:pt x="9450" y="4478"/>
                  </a:lnTo>
                  <a:cubicBezTo>
                    <a:pt x="6771" y="4478"/>
                    <a:pt x="4600" y="6233"/>
                    <a:pt x="4600" y="8398"/>
                  </a:cubicBezTo>
                  <a:lnTo>
                    <a:pt x="4600"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latin typeface="+mn-lt"/>
                  <a:ea typeface="+mn-ea"/>
                  <a:cs typeface="+mn-cs"/>
                  <a:sym typeface="Arial"/>
                </a:defRPr>
              </a:pPr>
              <a:endParaRPr/>
            </a:p>
          </p:txBody>
        </p:sp>
        <p:sp>
          <p:nvSpPr>
            <p:cNvPr id="1753" name="Right Arrow 230"/>
            <p:cNvSpPr/>
            <p:nvPr/>
          </p:nvSpPr>
          <p:spPr>
            <a:xfrm rot="10800000">
              <a:off x="3499418" y="1226151"/>
              <a:ext cx="299283" cy="89667"/>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54" name="Right Arrow 231"/>
            <p:cNvSpPr/>
            <p:nvPr/>
          </p:nvSpPr>
          <p:spPr>
            <a:xfrm rot="10800000" flipH="1">
              <a:off x="1980688" y="62558"/>
              <a:ext cx="299282" cy="108437"/>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55" name="Oval 234"/>
            <p:cNvSpPr/>
            <p:nvPr/>
          </p:nvSpPr>
          <p:spPr>
            <a:xfrm flipH="1">
              <a:off x="3831074" y="1167762"/>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56" name="Bent Arrow 238"/>
            <p:cNvSpPr/>
            <p:nvPr/>
          </p:nvSpPr>
          <p:spPr>
            <a:xfrm rot="10800000">
              <a:off x="3958516" y="1148994"/>
              <a:ext cx="232620" cy="1647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579"/>
                  </a:lnTo>
                  <a:cubicBezTo>
                    <a:pt x="0" y="5780"/>
                    <a:pt x="2181" y="2700"/>
                    <a:pt x="4871" y="2700"/>
                  </a:cubicBezTo>
                  <a:lnTo>
                    <a:pt x="17776" y="2700"/>
                  </a:lnTo>
                  <a:lnTo>
                    <a:pt x="17776" y="0"/>
                  </a:lnTo>
                  <a:lnTo>
                    <a:pt x="21600" y="5400"/>
                  </a:lnTo>
                  <a:lnTo>
                    <a:pt x="17776" y="10800"/>
                  </a:lnTo>
                  <a:lnTo>
                    <a:pt x="17776" y="8100"/>
                  </a:lnTo>
                  <a:lnTo>
                    <a:pt x="4871" y="8100"/>
                  </a:lnTo>
                  <a:cubicBezTo>
                    <a:pt x="4293" y="8100"/>
                    <a:pt x="3824" y="8762"/>
                    <a:pt x="3824" y="9579"/>
                  </a:cubicBezTo>
                  <a:lnTo>
                    <a:pt x="3824"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57" name="Oval 271"/>
            <p:cNvSpPr/>
            <p:nvPr/>
          </p:nvSpPr>
          <p:spPr>
            <a:xfrm flipH="1">
              <a:off x="920938" y="990518"/>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758" name="TextBox 272"/>
            <p:cNvSpPr txBox="1"/>
            <p:nvPr/>
          </p:nvSpPr>
          <p:spPr>
            <a:xfrm>
              <a:off x="923538" y="960243"/>
              <a:ext cx="195810"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2B5481"/>
                  </a:solidFill>
                  <a:latin typeface="+mn-lt"/>
                  <a:ea typeface="+mn-ea"/>
                  <a:cs typeface="+mn-cs"/>
                  <a:sym typeface="Arial"/>
                </a:defRPr>
              </a:lvl1pPr>
            </a:lstStyle>
            <a:p>
              <a:r>
                <a:t>O</a:t>
              </a:r>
            </a:p>
          </p:txBody>
        </p:sp>
        <p:sp>
          <p:nvSpPr>
            <p:cNvPr id="1759" name="Right Arrow 280"/>
            <p:cNvSpPr/>
            <p:nvPr/>
          </p:nvSpPr>
          <p:spPr>
            <a:xfrm rot="10800000">
              <a:off x="1196250" y="1053077"/>
              <a:ext cx="299282" cy="89667"/>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760" name="Oval 287"/>
            <p:cNvSpPr/>
            <p:nvPr/>
          </p:nvSpPr>
          <p:spPr>
            <a:xfrm flipH="1">
              <a:off x="2915483" y="1155095"/>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761" name="TextBox 288"/>
            <p:cNvSpPr txBox="1"/>
            <p:nvPr/>
          </p:nvSpPr>
          <p:spPr>
            <a:xfrm>
              <a:off x="2918083" y="1124819"/>
              <a:ext cx="211891"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2B5481"/>
                  </a:solidFill>
                  <a:latin typeface="+mn-lt"/>
                  <a:ea typeface="+mn-ea"/>
                  <a:cs typeface="+mn-cs"/>
                  <a:sym typeface="Arial"/>
                </a:defRPr>
              </a:lvl1pPr>
            </a:lstStyle>
            <a:p>
              <a:r>
                <a:t>O</a:t>
              </a:r>
            </a:p>
          </p:txBody>
        </p:sp>
        <p:sp>
          <p:nvSpPr>
            <p:cNvPr id="1762" name="Oval 285"/>
            <p:cNvSpPr/>
            <p:nvPr/>
          </p:nvSpPr>
          <p:spPr>
            <a:xfrm flipH="1">
              <a:off x="3153717" y="1159421"/>
              <a:ext cx="232203" cy="187678"/>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latin typeface="+mn-lt"/>
                  <a:ea typeface="+mn-ea"/>
                  <a:cs typeface="+mn-cs"/>
                  <a:sym typeface="Arial"/>
                </a:defRPr>
              </a:pPr>
              <a:endParaRPr/>
            </a:p>
          </p:txBody>
        </p:sp>
        <p:sp>
          <p:nvSpPr>
            <p:cNvPr id="1763" name="TextBox 286"/>
            <p:cNvSpPr txBox="1"/>
            <p:nvPr/>
          </p:nvSpPr>
          <p:spPr>
            <a:xfrm>
              <a:off x="3171216" y="1124389"/>
              <a:ext cx="464403"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200">
                  <a:solidFill>
                    <a:srgbClr val="FFFFFF"/>
                  </a:solidFill>
                  <a:latin typeface="+mn-lt"/>
                  <a:ea typeface="+mn-ea"/>
                  <a:cs typeface="+mn-cs"/>
                  <a:sym typeface="Arial"/>
                </a:defRPr>
              </a:pPr>
              <a:r>
                <a:t>H   </a:t>
              </a:r>
              <a:r>
                <a:rPr baseline="30000"/>
                <a:t>-</a:t>
              </a:r>
            </a:p>
          </p:txBody>
        </p:sp>
        <p:sp>
          <p:nvSpPr>
            <p:cNvPr id="1764" name="Oval 294"/>
            <p:cNvSpPr/>
            <p:nvPr/>
          </p:nvSpPr>
          <p:spPr>
            <a:xfrm flipH="1">
              <a:off x="2220764" y="1528523"/>
              <a:ext cx="232202"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765" name="TextBox 295"/>
            <p:cNvSpPr txBox="1"/>
            <p:nvPr/>
          </p:nvSpPr>
          <p:spPr>
            <a:xfrm>
              <a:off x="2223363" y="1486277"/>
              <a:ext cx="210013"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2B5481"/>
                  </a:solidFill>
                  <a:latin typeface="+mn-lt"/>
                  <a:ea typeface="+mn-ea"/>
                  <a:cs typeface="+mn-cs"/>
                  <a:sym typeface="Arial"/>
                </a:defRPr>
              </a:lvl1pPr>
            </a:lstStyle>
            <a:p>
              <a:r>
                <a:t>O</a:t>
              </a:r>
            </a:p>
          </p:txBody>
        </p:sp>
        <p:sp>
          <p:nvSpPr>
            <p:cNvPr id="1766" name="Oval 292"/>
            <p:cNvSpPr/>
            <p:nvPr/>
          </p:nvSpPr>
          <p:spPr>
            <a:xfrm flipH="1">
              <a:off x="2458997" y="1532850"/>
              <a:ext cx="232203" cy="187678"/>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latin typeface="+mn-lt"/>
                  <a:ea typeface="+mn-ea"/>
                  <a:cs typeface="+mn-cs"/>
                  <a:sym typeface="Arial"/>
                </a:defRPr>
              </a:pPr>
              <a:endParaRPr/>
            </a:p>
          </p:txBody>
        </p:sp>
        <p:sp>
          <p:nvSpPr>
            <p:cNvPr id="1767" name="TextBox 293"/>
            <p:cNvSpPr txBox="1"/>
            <p:nvPr/>
          </p:nvSpPr>
          <p:spPr>
            <a:xfrm>
              <a:off x="2462893" y="1498348"/>
              <a:ext cx="464403"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200">
                  <a:solidFill>
                    <a:srgbClr val="FFFFFF"/>
                  </a:solidFill>
                  <a:latin typeface="+mn-lt"/>
                  <a:ea typeface="+mn-ea"/>
                  <a:cs typeface="+mn-cs"/>
                  <a:sym typeface="Arial"/>
                </a:defRPr>
              </a:pPr>
              <a:r>
                <a:t>H   </a:t>
              </a:r>
              <a:r>
                <a:rPr baseline="30000"/>
                <a:t>-</a:t>
              </a:r>
            </a:p>
          </p:txBody>
        </p:sp>
        <p:sp>
          <p:nvSpPr>
            <p:cNvPr id="1768" name="Oval 303"/>
            <p:cNvSpPr/>
            <p:nvPr/>
          </p:nvSpPr>
          <p:spPr>
            <a:xfrm flipH="1">
              <a:off x="1598908" y="1000939"/>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769" name="TextBox 304"/>
            <p:cNvSpPr txBox="1"/>
            <p:nvPr/>
          </p:nvSpPr>
          <p:spPr>
            <a:xfrm>
              <a:off x="1601508" y="958693"/>
              <a:ext cx="272282"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2B5481"/>
                  </a:solidFill>
                  <a:latin typeface="+mn-lt"/>
                  <a:ea typeface="+mn-ea"/>
                  <a:cs typeface="+mn-cs"/>
                  <a:sym typeface="Arial"/>
                </a:defRPr>
              </a:lvl1pPr>
            </a:lstStyle>
            <a:p>
              <a:r>
                <a:t>O</a:t>
              </a:r>
            </a:p>
          </p:txBody>
        </p:sp>
        <p:sp>
          <p:nvSpPr>
            <p:cNvPr id="1770" name="Oval 301"/>
            <p:cNvSpPr/>
            <p:nvPr/>
          </p:nvSpPr>
          <p:spPr>
            <a:xfrm flipH="1">
              <a:off x="1837142" y="1005265"/>
              <a:ext cx="232203" cy="187678"/>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latin typeface="+mn-lt"/>
                  <a:ea typeface="+mn-ea"/>
                  <a:cs typeface="+mn-cs"/>
                  <a:sym typeface="Arial"/>
                </a:defRPr>
              </a:pPr>
              <a:endParaRPr/>
            </a:p>
          </p:txBody>
        </p:sp>
        <p:sp>
          <p:nvSpPr>
            <p:cNvPr id="1771" name="TextBox 302"/>
            <p:cNvSpPr txBox="1"/>
            <p:nvPr/>
          </p:nvSpPr>
          <p:spPr>
            <a:xfrm>
              <a:off x="1860389" y="970763"/>
              <a:ext cx="464403"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200">
                  <a:solidFill>
                    <a:srgbClr val="FFFFFF"/>
                  </a:solidFill>
                  <a:latin typeface="+mn-lt"/>
                  <a:ea typeface="+mn-ea"/>
                  <a:cs typeface="+mn-cs"/>
                  <a:sym typeface="Arial"/>
                </a:defRPr>
              </a:pPr>
              <a:r>
                <a:t>H   </a:t>
              </a:r>
              <a:r>
                <a:rPr baseline="30000"/>
                <a:t>-</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 name="Rectangle 5"/>
          <p:cNvSpPr txBox="1"/>
          <p:nvPr/>
        </p:nvSpPr>
        <p:spPr>
          <a:xfrm>
            <a:off x="304800" y="6114320"/>
            <a:ext cx="8534400" cy="696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https://batteryuniversity.com/learn/article/primary_batteries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https://en.wikipedia.org/wiki/Alkaline_battery</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https://batteryuniversity.com/learn/archive/will_the_reusable_alkaline_battery_have_a_future</a:t>
            </a:r>
          </a:p>
        </p:txBody>
      </p:sp>
      <p:sp>
        <p:nvSpPr>
          <p:cNvPr id="1775" name="Rectangle 2"/>
          <p:cNvSpPr txBox="1">
            <a:spLocks noGrp="1"/>
          </p:cNvSpPr>
          <p:nvPr>
            <p:ph type="title"/>
          </p:nvPr>
        </p:nvSpPr>
        <p:spPr>
          <a:xfrm>
            <a:off x="304800" y="38099"/>
            <a:ext cx="8534400" cy="675219"/>
          </a:xfrm>
          <a:prstGeom prst="rect">
            <a:avLst/>
          </a:prstGeom>
        </p:spPr>
        <p:txBody>
          <a:bodyPr/>
          <a:lstStyle/>
          <a:p>
            <a:pPr>
              <a:defRPr sz="2200"/>
            </a:pPr>
            <a:r>
              <a:t>Using Zn and MnO</a:t>
            </a:r>
            <a:r>
              <a:rPr baseline="-5999"/>
              <a:t>2</a:t>
            </a:r>
            <a:r>
              <a:t>:</a:t>
            </a:r>
          </a:p>
        </p:txBody>
      </p:sp>
      <p:sp>
        <p:nvSpPr>
          <p:cNvPr id="1776" name="Rectangle 3"/>
          <p:cNvSpPr txBox="1">
            <a:spLocks noGrp="1"/>
          </p:cNvSpPr>
          <p:nvPr>
            <p:ph type="body" idx="1"/>
          </p:nvPr>
        </p:nvSpPr>
        <p:spPr>
          <a:xfrm>
            <a:off x="203200" y="757206"/>
            <a:ext cx="8875217" cy="5368989"/>
          </a:xfrm>
          <a:prstGeom prst="rect">
            <a:avLst/>
          </a:prstGeom>
        </p:spPr>
        <p:txBody>
          <a:bodyPr/>
          <a:lstStyle/>
          <a:p>
            <a:pPr>
              <a:tabLst/>
            </a:pPr>
            <a:r>
              <a:t>This </a:t>
            </a:r>
            <a:r>
              <a:rPr b="1">
                <a:solidFill>
                  <a:srgbClr val="FBC901"/>
                </a:solidFill>
              </a:rPr>
              <a:t>Alkaline Battery</a:t>
            </a:r>
            <a:r>
              <a:t> has the same </a:t>
            </a:r>
            <a:r>
              <a:rPr b="1">
                <a:solidFill>
                  <a:srgbClr val="FBC901"/>
                </a:solidFill>
              </a:rPr>
              <a:t>1.5 Volt</a:t>
            </a:r>
            <a:r>
              <a:t> output as the </a:t>
            </a:r>
            <a:r>
              <a:rPr b="1">
                <a:solidFill>
                  <a:srgbClr val="FBC901"/>
                </a:solidFill>
              </a:rPr>
              <a:t>Zinc-Carbon Battery</a:t>
            </a:r>
          </a:p>
          <a:p>
            <a:pPr>
              <a:tabLst/>
              <a:defRPr sz="1000"/>
            </a:pPr>
            <a:endParaRPr b="1">
              <a:solidFill>
                <a:srgbClr val="FBC901"/>
              </a:solidFill>
            </a:endParaRPr>
          </a:p>
          <a:p>
            <a:pPr>
              <a:tabLst/>
            </a:pPr>
            <a:r>
              <a:t>But the Alkaline Battery has a </a:t>
            </a:r>
            <a:r>
              <a:rPr>
                <a:solidFill>
                  <a:srgbClr val="FBC901"/>
                </a:solidFill>
              </a:rPr>
              <a:t>longer shelf-life</a:t>
            </a:r>
            <a:r>
              <a:t> (up to 10 years vs. Zn-C's 1-2 years) </a:t>
            </a:r>
            <a:r>
              <a:rPr baseline="31999"/>
              <a:t>1</a:t>
            </a:r>
          </a:p>
          <a:p>
            <a:pPr>
              <a:tabLst/>
              <a:defRPr sz="700"/>
            </a:pPr>
            <a:endParaRPr baseline="31999"/>
          </a:p>
          <a:p>
            <a:pPr marL="0" lvl="1" indent="640896">
              <a:buSzTx/>
              <a:buNone/>
              <a:tabLst/>
            </a:pPr>
            <a:r>
              <a:t>Further, it stores significantly </a:t>
            </a:r>
            <a:r>
              <a:rPr>
                <a:solidFill>
                  <a:srgbClr val="FBC901"/>
                </a:solidFill>
              </a:rPr>
              <a:t>more energy per battery mass,</a:t>
            </a:r>
          </a:p>
          <a:p>
            <a:pPr>
              <a:tabLst/>
              <a:defRPr sz="700"/>
            </a:pPr>
            <a:endParaRPr>
              <a:solidFill>
                <a:srgbClr val="FBC901"/>
              </a:solidFill>
            </a:endParaRPr>
          </a:p>
          <a:p>
            <a:pPr marL="0" lvl="2" indent="1085850">
              <a:buSzTx/>
              <a:buNone/>
              <a:tabLst/>
            </a:pPr>
            <a:r>
              <a:t>which is explained by its use of both dense MnO</a:t>
            </a:r>
            <a:r>
              <a:rPr baseline="-5999"/>
              <a:t>2</a:t>
            </a:r>
            <a:r>
              <a:t> and its </a:t>
            </a:r>
          </a:p>
          <a:p>
            <a:pPr marL="0" lvl="1" indent="640896">
              <a:buSzTx/>
              <a:buNone/>
              <a:tabLst/>
              <a:defRPr sz="700"/>
            </a:pPr>
            <a:endParaRPr/>
          </a:p>
          <a:p>
            <a:pPr marL="0" lvl="3" indent="1577339">
              <a:buSzTx/>
              <a:buNone/>
              <a:tabLst/>
            </a:pPr>
            <a:r>
              <a:t>elimination of the Zn-C's wet-paper-wrapped carbon powder core </a:t>
            </a:r>
            <a:r>
              <a:rPr baseline="31999"/>
              <a:t>2</a:t>
            </a:r>
          </a:p>
          <a:p>
            <a:pPr marL="0" lvl="2" indent="1085850">
              <a:buSzTx/>
              <a:buNone/>
              <a:tabLst/>
              <a:defRPr sz="800"/>
            </a:pPr>
            <a:endParaRPr baseline="31999"/>
          </a:p>
          <a:p>
            <a:pPr>
              <a:tabLst/>
              <a:defRPr b="1"/>
            </a:pPr>
            <a:r>
              <a:t>But can these Alkaline Batteries be recharged (unlike their older Zn-C cousins)?</a:t>
            </a:r>
          </a:p>
          <a:p>
            <a:pPr>
              <a:tabLst/>
              <a:defRPr sz="700"/>
            </a:pPr>
            <a:endParaRPr/>
          </a:p>
          <a:p>
            <a:pPr algn="ctr">
              <a:tabLst/>
            </a:pPr>
            <a:r>
              <a:rPr b="1">
                <a:solidFill>
                  <a:srgbClr val="FBC901"/>
                </a:solidFill>
              </a:rPr>
              <a:t>Yes and No </a:t>
            </a:r>
            <a:r>
              <a:t> </a:t>
            </a:r>
          </a:p>
          <a:p>
            <a:pPr marL="0" lvl="1" indent="640896">
              <a:buSzTx/>
              <a:buNone/>
              <a:tabLst/>
              <a:defRPr sz="700"/>
            </a:pPr>
            <a:endParaRPr/>
          </a:p>
          <a:p>
            <a:pPr>
              <a:tabLst/>
            </a:pPr>
            <a:r>
              <a:t>Standard Alkaline batteries can rupture upon attempted recharge</a:t>
            </a:r>
          </a:p>
          <a:p>
            <a:pPr>
              <a:tabLst/>
              <a:defRPr sz="700"/>
            </a:pPr>
            <a:endParaRPr/>
          </a:p>
          <a:p>
            <a:pPr marL="0" lvl="1" indent="640896">
              <a:buSzTx/>
              <a:buNone/>
              <a:tabLst/>
            </a:pPr>
            <a:r>
              <a:t>Ruining the battery and releasing its very corrosive KOH electrolyte</a:t>
            </a:r>
          </a:p>
          <a:p>
            <a:pPr>
              <a:tabLst/>
              <a:defRPr sz="700"/>
            </a:pPr>
            <a:endParaRPr/>
          </a:p>
          <a:p>
            <a:pPr>
              <a:tabLst/>
            </a:pPr>
            <a:r>
              <a:t>But tweaked versions can reportedly withstand </a:t>
            </a:r>
            <a:r>
              <a:rPr b="1"/>
              <a:t>a small number of recharges </a:t>
            </a:r>
            <a:r>
              <a:rPr baseline="31999"/>
              <a:t>2, 3</a:t>
            </a:r>
            <a:endParaRPr b="1"/>
          </a:p>
          <a:p>
            <a:pPr>
              <a:tabLst/>
              <a:defRPr sz="700"/>
            </a:pPr>
            <a:endParaRPr b="1"/>
          </a:p>
          <a:p>
            <a:pPr algn="ctr">
              <a:tabLst/>
            </a:pPr>
            <a:r>
              <a:rPr i="1"/>
              <a:t>(Classifying it as a barely / possibly-hazardously rechargeable battery?)</a:t>
            </a:r>
            <a:r>
              <a:rPr b="1"/>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 name="Rectangle 2"/>
          <p:cNvSpPr txBox="1">
            <a:spLocks noGrp="1"/>
          </p:cNvSpPr>
          <p:nvPr>
            <p:ph type="title"/>
          </p:nvPr>
        </p:nvSpPr>
        <p:spPr>
          <a:xfrm>
            <a:off x="304800" y="76199"/>
            <a:ext cx="8534400" cy="675219"/>
          </a:xfrm>
          <a:prstGeom prst="rect">
            <a:avLst/>
          </a:prstGeom>
        </p:spPr>
        <p:txBody>
          <a:bodyPr/>
          <a:lstStyle/>
          <a:p>
            <a:pPr>
              <a:defRPr sz="2200"/>
            </a:pPr>
            <a:r>
              <a:t>Putting this all together, regarding Zn-MnO</a:t>
            </a:r>
            <a:r>
              <a:rPr baseline="-5999"/>
              <a:t>2</a:t>
            </a:r>
            <a:r>
              <a:t> Alkaline Batteries: </a:t>
            </a:r>
          </a:p>
        </p:txBody>
      </p:sp>
      <p:sp>
        <p:nvSpPr>
          <p:cNvPr id="1779" name="Rectangle 3"/>
          <p:cNvSpPr txBox="1">
            <a:spLocks noGrp="1"/>
          </p:cNvSpPr>
          <p:nvPr>
            <p:ph type="body" sz="quarter" idx="1"/>
          </p:nvPr>
        </p:nvSpPr>
        <p:spPr>
          <a:xfrm>
            <a:off x="193054" y="792824"/>
            <a:ext cx="8757892" cy="481536"/>
          </a:xfrm>
          <a:prstGeom prst="rect">
            <a:avLst/>
          </a:prstGeom>
        </p:spPr>
        <p:txBody>
          <a:bodyPr/>
          <a:lstStyle/>
          <a:p>
            <a:pPr>
              <a:tabLst/>
            </a:pPr>
            <a:r>
              <a:t>Wikipedia's "Alkaline Battery" webpage reports that they: </a:t>
            </a:r>
            <a:r>
              <a:rPr baseline="31999"/>
              <a:t>1</a:t>
            </a:r>
          </a:p>
        </p:txBody>
      </p:sp>
      <p:sp>
        <p:nvSpPr>
          <p:cNvPr id="1780" name="Rectangle 3"/>
          <p:cNvSpPr txBox="1"/>
          <p:nvPr/>
        </p:nvSpPr>
        <p:spPr>
          <a:xfrm>
            <a:off x="762930" y="1315767"/>
            <a:ext cx="8150474" cy="3235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500"/>
              </a:spcBef>
              <a:defRPr b="0" i="1">
                <a:solidFill>
                  <a:srgbClr val="FFFFFF"/>
                </a:solidFill>
                <a:effectLst>
                  <a:outerShdw blurRad="38100" dist="38100" dir="2700000" rotWithShape="0">
                    <a:srgbClr val="000000"/>
                  </a:outerShdw>
                </a:effectLst>
                <a:latin typeface="+mn-lt"/>
                <a:ea typeface="+mn-ea"/>
                <a:cs typeface="+mn-cs"/>
                <a:sym typeface="Arial"/>
              </a:defRPr>
            </a:pPr>
            <a:r>
              <a:t>"Account for 80% of manufactured batteries in the US and over 10 billion individual units produced worldwide. </a:t>
            </a:r>
          </a:p>
          <a:p>
            <a:pPr>
              <a:spcBef>
                <a:spcPts val="500"/>
              </a:spcBef>
              <a:defRPr sz="700" b="0" i="1">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500"/>
              </a:spcBef>
              <a:defRPr b="0" i="1">
                <a:solidFill>
                  <a:srgbClr val="FFFFFF"/>
                </a:solidFill>
                <a:effectLst>
                  <a:outerShdw blurRad="38100" dist="38100" dir="2700000" rotWithShape="0">
                    <a:srgbClr val="000000"/>
                  </a:outerShdw>
                </a:effectLst>
                <a:latin typeface="+mn-lt"/>
                <a:ea typeface="+mn-ea"/>
                <a:cs typeface="+mn-cs"/>
                <a:sym typeface="Arial"/>
              </a:defRPr>
            </a:pPr>
            <a:r>
              <a:t>In Japan alkaline batteries account for 46% of all primary (non-rechargeable) </a:t>
            </a:r>
            <a:r>
              <a:rPr baseline="31999"/>
              <a:t>2</a:t>
            </a:r>
            <a:r>
              <a:t> battery sales. </a:t>
            </a:r>
          </a:p>
          <a:p>
            <a:pPr>
              <a:spcBef>
                <a:spcPts val="500"/>
              </a:spcBef>
              <a:defRPr sz="700" b="0" i="1">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500"/>
              </a:spcBef>
              <a:defRPr b="0" i="1">
                <a:solidFill>
                  <a:srgbClr val="FFFFFF"/>
                </a:solidFill>
                <a:effectLst>
                  <a:outerShdw blurRad="38100" dist="38100" dir="2700000" rotWithShape="0">
                    <a:srgbClr val="000000"/>
                  </a:outerShdw>
                </a:effectLst>
                <a:latin typeface="+mn-lt"/>
                <a:ea typeface="+mn-ea"/>
                <a:cs typeface="+mn-cs"/>
                <a:sym typeface="Arial"/>
              </a:defRPr>
            </a:pPr>
            <a:r>
              <a:t>In Switzerland alkaline batteries account for 68%, in the UK 60% and in the EU 47% of all battery sales including secondary (rechargeable) </a:t>
            </a:r>
            <a:r>
              <a:rPr baseline="31999"/>
              <a:t>2</a:t>
            </a:r>
            <a:r>
              <a:t> types.</a:t>
            </a:r>
          </a:p>
          <a:p>
            <a:pPr>
              <a:spcBef>
                <a:spcPts val="500"/>
              </a:spcBef>
              <a:defRPr sz="700" b="0" i="1">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500"/>
              </a:spcBef>
              <a:defRPr b="0" i="1">
                <a:solidFill>
                  <a:srgbClr val="FFFFFF"/>
                </a:solidFill>
                <a:effectLst>
                  <a:outerShdw blurRad="38100" dist="38100" dir="2700000" rotWithShape="0">
                    <a:srgbClr val="000000"/>
                  </a:outerShdw>
                </a:effectLst>
                <a:latin typeface="+mn-lt"/>
                <a:ea typeface="+mn-ea"/>
                <a:cs typeface="+mn-cs"/>
                <a:sym typeface="Arial"/>
              </a:defRPr>
            </a:pPr>
            <a:r>
              <a:t>Alkaline batteries contain zinc and manganese dioxide, which can be toxic in higher concentrations.  However, compared to other battery types, the toxicity of alkaline batteries is moderate."</a:t>
            </a:r>
          </a:p>
        </p:txBody>
      </p:sp>
      <p:sp>
        <p:nvSpPr>
          <p:cNvPr id="1781" name="Rectangle 5"/>
          <p:cNvSpPr txBox="1"/>
          <p:nvPr/>
        </p:nvSpPr>
        <p:spPr>
          <a:xfrm>
            <a:off x="140791" y="7407229"/>
            <a:ext cx="8534401"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spcBef>
                <a:spcPts val="3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But, that Wikipedia webpage seemingly compounds a tendency to misname</a:t>
            </a:r>
          </a:p>
        </p:txBody>
      </p:sp>
      <p:sp>
        <p:nvSpPr>
          <p:cNvPr id="1782" name="Rectangle 5"/>
          <p:cNvSpPr txBox="1"/>
          <p:nvPr/>
        </p:nvSpPr>
        <p:spPr>
          <a:xfrm>
            <a:off x="304800" y="653843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https://en.wikipedia.org/wiki/Alkaline_battery                   2) Parenthetical definitions added</a:t>
            </a:r>
          </a:p>
        </p:txBody>
      </p:sp>
      <p:sp>
        <p:nvSpPr>
          <p:cNvPr id="1783" name="Rectangle 3"/>
          <p:cNvSpPr txBox="1"/>
          <p:nvPr/>
        </p:nvSpPr>
        <p:spPr>
          <a:xfrm>
            <a:off x="193054" y="4689147"/>
            <a:ext cx="8879077" cy="16722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68680">
              <a:spcBef>
                <a:spcPts val="400"/>
              </a:spcBef>
              <a:defRPr sz="1710" b="0">
                <a:solidFill>
                  <a:srgbClr val="FBC901"/>
                </a:solidFill>
                <a:effectLst>
                  <a:outerShdw blurRad="36195" dist="36195" dir="2700000" rotWithShape="0">
                    <a:srgbClr val="000000"/>
                  </a:outerShdw>
                </a:effectLst>
                <a:latin typeface="+mn-lt"/>
                <a:ea typeface="+mn-ea"/>
                <a:cs typeface="+mn-cs"/>
                <a:sym typeface="Arial"/>
              </a:defRPr>
            </a:pPr>
            <a:r>
              <a:t>But that webpage succumbs to the </a:t>
            </a:r>
            <a:r>
              <a:rPr b="1"/>
              <a:t>recurrent tendency of mis-naming batteries</a:t>
            </a:r>
          </a:p>
          <a:p>
            <a:pPr defTabSz="868680">
              <a:spcBef>
                <a:spcPts val="400"/>
              </a:spcBef>
              <a:defRPr sz="665" b="0">
                <a:solidFill>
                  <a:srgbClr val="FFFFFF"/>
                </a:solidFill>
                <a:effectLst>
                  <a:outerShdw blurRad="36195" dist="36195" dir="2700000" rotWithShape="0">
                    <a:srgbClr val="000000"/>
                  </a:outerShdw>
                </a:effectLst>
                <a:latin typeface="+mn-lt"/>
                <a:ea typeface="+mn-ea"/>
                <a:cs typeface="+mn-cs"/>
                <a:sym typeface="Arial"/>
              </a:defRPr>
            </a:pPr>
            <a:endParaRPr b="1"/>
          </a:p>
          <a:p>
            <a:pPr lvl="1" indent="608851"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pPr>
            <a:r>
              <a:t>As seen earlier in the mis-naming of </a:t>
            </a:r>
            <a:r>
              <a:rPr b="1"/>
              <a:t>Zn-MnO</a:t>
            </a:r>
            <a:r>
              <a:rPr b="1" baseline="-5999"/>
              <a:t>2</a:t>
            </a:r>
            <a:r>
              <a:rPr b="1"/>
              <a:t> Batteries</a:t>
            </a:r>
            <a:r>
              <a:t> as </a:t>
            </a:r>
            <a:r>
              <a:rPr b="1"/>
              <a:t>Zn-Carbon Batteries</a:t>
            </a:r>
          </a:p>
          <a:p>
            <a:pPr lvl="1" indent="608851" defTabSz="868680">
              <a:spcBef>
                <a:spcPts val="400"/>
              </a:spcBef>
              <a:defRPr sz="665" b="0">
                <a:solidFill>
                  <a:srgbClr val="FFFFFF"/>
                </a:solidFill>
                <a:effectLst>
                  <a:outerShdw blurRad="36195" dist="36195" dir="2700000" rotWithShape="0">
                    <a:srgbClr val="000000"/>
                  </a:outerShdw>
                </a:effectLst>
                <a:latin typeface="+mn-lt"/>
                <a:ea typeface="+mn-ea"/>
                <a:cs typeface="+mn-cs"/>
                <a:sym typeface="Arial"/>
              </a:defRPr>
            </a:pPr>
            <a:endParaRPr b="1"/>
          </a:p>
          <a:p>
            <a:pPr lvl="1" indent="608851"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pPr>
            <a:r>
              <a:t>And seen here in the equating of </a:t>
            </a:r>
            <a:r>
              <a:rPr b="1"/>
              <a:t>Alkaline Battery</a:t>
            </a:r>
            <a:r>
              <a:t> with </a:t>
            </a:r>
            <a:r>
              <a:rPr b="1"/>
              <a:t>Zn-MnO</a:t>
            </a:r>
            <a:r>
              <a:rPr b="1" baseline="-5999"/>
              <a:t>2</a:t>
            </a:r>
            <a:r>
              <a:rPr b="1"/>
              <a:t> Alkaline Battery</a:t>
            </a:r>
            <a:r>
              <a:t>,</a:t>
            </a:r>
          </a:p>
          <a:p>
            <a:pPr lvl="1" indent="608851" defTabSz="868680">
              <a:spcBef>
                <a:spcPts val="400"/>
              </a:spcBef>
              <a:defRPr sz="665" b="0">
                <a:solidFill>
                  <a:srgbClr val="FFFFFF"/>
                </a:solidFill>
                <a:effectLst>
                  <a:outerShdw blurRad="36195" dist="36195" dir="2700000" rotWithShape="0">
                    <a:srgbClr val="000000"/>
                  </a:outerShdw>
                </a:effectLst>
                <a:latin typeface="+mn-lt"/>
                <a:ea typeface="+mn-ea"/>
                <a:cs typeface="+mn-cs"/>
                <a:sym typeface="Arial"/>
              </a:defRPr>
            </a:pPr>
            <a:endParaRPr/>
          </a:p>
          <a:p>
            <a:pPr lvl="2" indent="1031557"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pPr>
            <a:r>
              <a:t>despite Ni-Cd &amp; Ni-Metal Hydride Batteries ALSO being Alkaline Batteries!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 name="Rectangle 5"/>
          <p:cNvSpPr txBox="1"/>
          <p:nvPr/>
        </p:nvSpPr>
        <p:spPr>
          <a:xfrm>
            <a:off x="74619" y="6419120"/>
            <a:ext cx="8994762"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and reference #1) https://opentextbc.ca/chemistry/chapter/17-5-batteries-and-fuel-cells/   </a:t>
            </a:r>
            <a:br/>
            <a:r>
              <a:t>2) https://en.wikipedia.org/wiki/Nickel%E2%80%93cadmium_battery</a:t>
            </a:r>
          </a:p>
        </p:txBody>
      </p:sp>
      <p:sp>
        <p:nvSpPr>
          <p:cNvPr id="1786" name="Rectangle 2"/>
          <p:cNvSpPr txBox="1">
            <a:spLocks noGrp="1"/>
          </p:cNvSpPr>
          <p:nvPr>
            <p:ph type="title"/>
          </p:nvPr>
        </p:nvSpPr>
        <p:spPr>
          <a:xfrm>
            <a:off x="304800" y="25399"/>
            <a:ext cx="8534400" cy="675219"/>
          </a:xfrm>
          <a:prstGeom prst="rect">
            <a:avLst/>
          </a:prstGeom>
        </p:spPr>
        <p:txBody>
          <a:bodyPr/>
          <a:lstStyle/>
          <a:p>
            <a:pPr defTabSz="896111">
              <a:defRPr sz="1372" b="1">
                <a:solidFill>
                  <a:srgbClr val="FBC901"/>
                </a:solidFill>
                <a:effectLst>
                  <a:outerShdw blurRad="37338" dist="37338" dir="2700000" rotWithShape="0">
                    <a:srgbClr val="000000"/>
                  </a:outerShdw>
                </a:effectLst>
              </a:defRPr>
            </a:pPr>
            <a:r>
              <a:t>Your Home's Older Reusable Battery:</a:t>
            </a:r>
          </a:p>
          <a:p>
            <a:pPr defTabSz="896111">
              <a:defRPr sz="588" b="1">
                <a:solidFill>
                  <a:srgbClr val="FBC901"/>
                </a:solidFill>
                <a:effectLst>
                  <a:outerShdw blurRad="37338" dist="37338" dir="2700000" rotWithShape="0">
                    <a:srgbClr val="000000"/>
                  </a:outerShdw>
                </a:effectLst>
              </a:defRPr>
            </a:pPr>
            <a:endParaRPr/>
          </a:p>
          <a:p>
            <a:pPr defTabSz="896111">
              <a:defRPr sz="2156">
                <a:effectLst>
                  <a:outerShdw blurRad="37338" dist="37338" dir="2700000" rotWithShape="0">
                    <a:srgbClr val="000000"/>
                  </a:outerShdw>
                </a:effectLst>
              </a:defRPr>
            </a:pPr>
            <a:r>
              <a:t>The Rechargeable </a:t>
            </a:r>
            <a:r>
              <a:rPr b="1">
                <a:solidFill>
                  <a:srgbClr val="FBC901"/>
                </a:solidFill>
              </a:rPr>
              <a:t>Nickel Cadmium (Ni-Cd) Battery</a:t>
            </a:r>
            <a:r>
              <a:t> </a:t>
            </a:r>
            <a:r>
              <a:rPr baseline="31999"/>
              <a:t>1, 2</a:t>
            </a:r>
          </a:p>
        </p:txBody>
      </p:sp>
      <p:sp>
        <p:nvSpPr>
          <p:cNvPr id="1787" name="Rectangle 3"/>
          <p:cNvSpPr txBox="1">
            <a:spLocks noGrp="1"/>
          </p:cNvSpPr>
          <p:nvPr>
            <p:ph type="body" sz="half" idx="1"/>
          </p:nvPr>
        </p:nvSpPr>
        <p:spPr>
          <a:xfrm>
            <a:off x="155723" y="909606"/>
            <a:ext cx="8934799" cy="1756328"/>
          </a:xfrm>
          <a:prstGeom prst="rect">
            <a:avLst/>
          </a:prstGeom>
        </p:spPr>
        <p:txBody>
          <a:bodyPr/>
          <a:lstStyle/>
          <a:p>
            <a:pPr>
              <a:tabLst/>
            </a:pPr>
            <a:r>
              <a:t>Invented in 1899 and which, per my preceding editorial, </a:t>
            </a:r>
          </a:p>
          <a:p>
            <a:pPr>
              <a:tabLst/>
              <a:defRPr sz="700"/>
            </a:pPr>
            <a:endParaRPr/>
          </a:p>
          <a:p>
            <a:pPr marL="0" lvl="1" indent="640896">
              <a:buSzTx/>
              <a:buNone/>
              <a:tabLst/>
            </a:pPr>
            <a:r>
              <a:t>really should be called the </a:t>
            </a:r>
            <a:r>
              <a:rPr b="1">
                <a:solidFill>
                  <a:srgbClr val="FBC901"/>
                </a:solidFill>
              </a:rPr>
              <a:t>Nickel Cadmium (Ni-Cd) Alkaline Battery</a:t>
            </a:r>
          </a:p>
          <a:p>
            <a:pPr>
              <a:tabLst/>
              <a:defRPr sz="800"/>
            </a:pPr>
            <a:endParaRPr b="1">
              <a:solidFill>
                <a:srgbClr val="FBC901"/>
              </a:solidFill>
            </a:endParaRPr>
          </a:p>
          <a:p>
            <a:pPr>
              <a:tabLst/>
            </a:pPr>
            <a:r>
              <a:t>Which now mostly use a "Jelly-roll" spiral of stacked anode, separator &amp; cathode layers</a:t>
            </a:r>
          </a:p>
        </p:txBody>
      </p:sp>
      <p:sp>
        <p:nvSpPr>
          <p:cNvPr id="1788" name="Rectangle 3"/>
          <p:cNvSpPr txBox="1"/>
          <p:nvPr/>
        </p:nvSpPr>
        <p:spPr>
          <a:xfrm>
            <a:off x="155723" y="4587839"/>
            <a:ext cx="8934799" cy="1841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The half reaction within the spiraling cold-pressed-powder anode layer is:</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Cd (s) + 2 OH</a:t>
            </a:r>
            <a:r>
              <a:rPr baseline="31999"/>
              <a:t>-</a:t>
            </a:r>
            <a:r>
              <a:t> (aq)=&gt; Cd(OH)</a:t>
            </a:r>
            <a:r>
              <a:rPr baseline="-5999"/>
              <a:t>2  </a:t>
            </a:r>
            <a:r>
              <a:t>(s) + 2 e</a:t>
            </a:r>
            <a:r>
              <a:rPr baseline="31999"/>
              <a:t>-</a:t>
            </a:r>
          </a:p>
          <a:p>
            <a:pPr lvl="1" indent="640896">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The half reaction within the spiraling "sintered" (hot-pressed-powder) cathode layer is:</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NiO(OH) (s) + H</a:t>
            </a:r>
            <a:r>
              <a:rPr baseline="-5999"/>
              <a:t>2</a:t>
            </a:r>
            <a:r>
              <a:t>O + 2 e</a:t>
            </a:r>
            <a:r>
              <a:rPr baseline="31999"/>
              <a:t>-</a:t>
            </a:r>
            <a:r>
              <a:t> =&gt; Ni(OH)</a:t>
            </a:r>
            <a:r>
              <a:rPr baseline="-5999"/>
              <a:t>2</a:t>
            </a:r>
            <a:r>
              <a:t> (s) + OH</a:t>
            </a:r>
            <a:r>
              <a:rPr baseline="31999"/>
              <a:t>-</a:t>
            </a:r>
            <a:r>
              <a:t> (aq)</a:t>
            </a:r>
          </a:p>
        </p:txBody>
      </p:sp>
      <p:pic>
        <p:nvPicPr>
          <p:cNvPr id="1789" name="Image" descr="Image"/>
          <p:cNvPicPr>
            <a:picLocks noChangeAspect="1"/>
          </p:cNvPicPr>
          <p:nvPr/>
        </p:nvPicPr>
        <p:blipFill>
          <a:blip r:embed="rId2"/>
          <a:stretch>
            <a:fillRect/>
          </a:stretch>
        </p:blipFill>
        <p:spPr>
          <a:xfrm>
            <a:off x="2861375" y="2354937"/>
            <a:ext cx="3291199" cy="212272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1" name="Rectangle 5"/>
          <p:cNvSpPr txBox="1"/>
          <p:nvPr/>
        </p:nvSpPr>
        <p:spPr>
          <a:xfrm>
            <a:off x="97035" y="6164705"/>
            <a:ext cx="8949930" cy="544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https://batteryuniversity.com/learn/article/nickel_based_batteries       2) https://en.wikipedia.org/wiki/Nickel%E2%80%93cadmium_battery</a:t>
            </a:r>
            <a:br/>
            <a:r>
              <a:t>3) https://opentextbc.ca/chemistry/chapter/17-5-batteries-and-fuel-cells/     4) https://batteryuniversity.com/learn/archive/memory_myth_or_fact</a:t>
            </a:r>
            <a:br/>
            <a:r>
              <a:t>5) Here I take issue with  Wikipedia based on my decades of home DIY &amp; Habitat for Humanity power tool experience</a:t>
            </a:r>
          </a:p>
        </p:txBody>
      </p:sp>
      <p:sp>
        <p:nvSpPr>
          <p:cNvPr id="1792" name="Rectangle 2"/>
          <p:cNvSpPr txBox="1">
            <a:spLocks noGrp="1"/>
          </p:cNvSpPr>
          <p:nvPr>
            <p:ph type="title"/>
          </p:nvPr>
        </p:nvSpPr>
        <p:spPr>
          <a:xfrm>
            <a:off x="304800" y="38099"/>
            <a:ext cx="8534400" cy="675219"/>
          </a:xfrm>
          <a:prstGeom prst="rect">
            <a:avLst/>
          </a:prstGeom>
        </p:spPr>
        <p:txBody>
          <a:bodyPr/>
          <a:lstStyle/>
          <a:p>
            <a:pPr>
              <a:defRPr sz="2200"/>
            </a:pPr>
            <a:r>
              <a:t>Ni-Cd Battery </a:t>
            </a:r>
            <a:r>
              <a:rPr b="1"/>
              <a:t>Pluses</a:t>
            </a:r>
            <a:r>
              <a:t>: </a:t>
            </a:r>
            <a:r>
              <a:rPr baseline="31999"/>
              <a:t>1-4</a:t>
            </a:r>
          </a:p>
        </p:txBody>
      </p:sp>
      <p:sp>
        <p:nvSpPr>
          <p:cNvPr id="1793" name="Rectangle 3"/>
          <p:cNvSpPr txBox="1">
            <a:spLocks noGrp="1"/>
          </p:cNvSpPr>
          <p:nvPr>
            <p:ph type="body" idx="1"/>
          </p:nvPr>
        </p:nvSpPr>
        <p:spPr>
          <a:xfrm>
            <a:off x="304800" y="782606"/>
            <a:ext cx="8774311" cy="5165788"/>
          </a:xfrm>
          <a:prstGeom prst="rect">
            <a:avLst/>
          </a:prstGeom>
        </p:spPr>
        <p:txBody>
          <a:bodyPr/>
          <a:lstStyle/>
          <a:p>
            <a:pPr>
              <a:tabLst/>
            </a:pPr>
            <a:r>
              <a:t>They have an</a:t>
            </a:r>
            <a:r>
              <a:rPr b="1"/>
              <a:t> </a:t>
            </a:r>
            <a:r>
              <a:rPr>
                <a:solidFill>
                  <a:srgbClr val="FBC901"/>
                </a:solidFill>
              </a:rPr>
              <a:t>exceptionally long shelf life</a:t>
            </a:r>
            <a:r>
              <a:rPr b="1"/>
              <a:t> </a:t>
            </a:r>
            <a:r>
              <a:rPr baseline="31999"/>
              <a:t>1</a:t>
            </a:r>
            <a:endParaRPr b="1"/>
          </a:p>
          <a:p>
            <a:pPr>
              <a:tabLst/>
              <a:defRPr sz="1100"/>
            </a:pPr>
            <a:endParaRPr b="1"/>
          </a:p>
          <a:p>
            <a:pPr>
              <a:tabLst/>
            </a:pPr>
            <a:r>
              <a:t>They are </a:t>
            </a:r>
            <a:r>
              <a:rPr>
                <a:solidFill>
                  <a:srgbClr val="FBC901"/>
                </a:solidFill>
              </a:rPr>
              <a:t>rechargeable as many as two thousand times</a:t>
            </a:r>
            <a:r>
              <a:t> </a:t>
            </a:r>
            <a:r>
              <a:rPr baseline="31999"/>
              <a:t>2</a:t>
            </a:r>
          </a:p>
          <a:p>
            <a:pPr>
              <a:tabLst/>
              <a:defRPr sz="1100"/>
            </a:pPr>
            <a:endParaRPr baseline="31999"/>
          </a:p>
          <a:p>
            <a:pPr>
              <a:tabLst/>
            </a:pPr>
            <a:r>
              <a:t>They can be</a:t>
            </a:r>
            <a:r>
              <a:rPr b="1">
                <a:solidFill>
                  <a:srgbClr val="FBC901"/>
                </a:solidFill>
              </a:rPr>
              <a:t> </a:t>
            </a:r>
            <a:r>
              <a:rPr>
                <a:solidFill>
                  <a:srgbClr val="FBC901"/>
                </a:solidFill>
              </a:rPr>
              <a:t>recharged exceptionally quickly</a:t>
            </a:r>
            <a:r>
              <a:t> (&lt; 1 hour) </a:t>
            </a:r>
            <a:r>
              <a:rPr baseline="31999"/>
              <a:t>1</a:t>
            </a:r>
            <a:r>
              <a:t> </a:t>
            </a:r>
          </a:p>
          <a:p>
            <a:pPr>
              <a:tabLst/>
              <a:defRPr sz="1100"/>
            </a:pPr>
            <a:endParaRPr/>
          </a:p>
          <a:p>
            <a:pPr>
              <a:tabLst/>
            </a:pPr>
            <a:r>
              <a:t>Once charged, they </a:t>
            </a:r>
            <a:r>
              <a:rPr>
                <a:solidFill>
                  <a:srgbClr val="FBC901"/>
                </a:solidFill>
              </a:rPr>
              <a:t>remain charged for moderately long periods of time</a:t>
            </a:r>
            <a:r>
              <a:t> </a:t>
            </a:r>
            <a:r>
              <a:rPr baseline="31999"/>
              <a:t>2</a:t>
            </a:r>
          </a:p>
          <a:p>
            <a:pPr>
              <a:tabLst/>
              <a:defRPr sz="1100"/>
            </a:pPr>
            <a:endParaRPr baseline="31999"/>
          </a:p>
          <a:p>
            <a:pPr>
              <a:tabLst/>
            </a:pPr>
            <a:r>
              <a:t>During discharge their </a:t>
            </a:r>
            <a:r>
              <a:rPr>
                <a:solidFill>
                  <a:srgbClr val="FBC901"/>
                </a:solidFill>
              </a:rPr>
              <a:t>voltage output is nearly constant</a:t>
            </a:r>
            <a:r>
              <a:rPr b="1">
                <a:solidFill>
                  <a:srgbClr val="FBC901"/>
                </a:solidFill>
              </a:rPr>
              <a:t> </a:t>
            </a:r>
            <a:r>
              <a:t>(~ 1.2 Volts / cell) </a:t>
            </a:r>
            <a:r>
              <a:rPr baseline="31999"/>
              <a:t>2, 3 </a:t>
            </a:r>
          </a:p>
          <a:p>
            <a:pPr>
              <a:tabLst/>
              <a:defRPr sz="1100"/>
            </a:pPr>
            <a:endParaRPr baseline="31999"/>
          </a:p>
          <a:p>
            <a:pPr>
              <a:tabLst/>
            </a:pPr>
            <a:r>
              <a:t>During discharge they can </a:t>
            </a:r>
            <a:r>
              <a:rPr>
                <a:solidFill>
                  <a:srgbClr val="FBC901"/>
                </a:solidFill>
              </a:rPr>
              <a:t>sustain continuous exceptionally high currents</a:t>
            </a:r>
            <a:r>
              <a:rPr b="1">
                <a:solidFill>
                  <a:srgbClr val="FBC901"/>
                </a:solidFill>
              </a:rPr>
              <a:t> </a:t>
            </a:r>
            <a:r>
              <a:rPr baseline="31999"/>
              <a:t>2, 3</a:t>
            </a:r>
          </a:p>
          <a:p>
            <a:pPr>
              <a:tabLst/>
              <a:defRPr sz="1100"/>
            </a:pPr>
            <a:endParaRPr baseline="31999"/>
          </a:p>
          <a:p>
            <a:pPr>
              <a:tabLst/>
            </a:pPr>
            <a:r>
              <a:t>They are "one of the most </a:t>
            </a:r>
            <a:r>
              <a:rPr>
                <a:solidFill>
                  <a:srgbClr val="FBC901"/>
                </a:solidFill>
              </a:rPr>
              <a:t>rugged and forgiving</a:t>
            </a:r>
            <a:r>
              <a:t> batteries" =&gt; Continued airline use</a:t>
            </a:r>
            <a:r>
              <a:rPr baseline="31999"/>
              <a:t> 1</a:t>
            </a:r>
          </a:p>
          <a:p>
            <a:pPr>
              <a:tabLst/>
              <a:defRPr sz="1100"/>
            </a:pPr>
            <a:endParaRPr baseline="31999"/>
          </a:p>
          <a:p>
            <a:pPr>
              <a:tabLst/>
            </a:pPr>
            <a:r>
              <a:t>They are the </a:t>
            </a:r>
            <a:r>
              <a:rPr b="1">
                <a:solidFill>
                  <a:srgbClr val="FBC901"/>
                </a:solidFill>
              </a:rPr>
              <a:t>cheapest battery in terms of lifetime energy delivered</a:t>
            </a:r>
            <a:r>
              <a:rPr b="1"/>
              <a:t> </a:t>
            </a:r>
            <a:r>
              <a:t>per cost </a:t>
            </a:r>
            <a:r>
              <a:rPr baseline="31999"/>
              <a:t>1</a:t>
            </a:r>
            <a:r>
              <a:t>  </a:t>
            </a:r>
          </a:p>
          <a:p>
            <a:pPr>
              <a:tabLst/>
              <a:defRPr sz="1400"/>
            </a:pPr>
            <a:endParaRPr/>
          </a:p>
          <a:p>
            <a:pPr algn="ctr">
              <a:tabLst/>
            </a:pPr>
            <a:r>
              <a:rPr i="1"/>
              <a:t>Making them the</a:t>
            </a:r>
            <a:r>
              <a:rPr b="1" i="1">
                <a:solidFill>
                  <a:srgbClr val="FBC901"/>
                </a:solidFill>
              </a:rPr>
              <a:t> </a:t>
            </a:r>
            <a:r>
              <a:rPr b="1" i="1"/>
              <a:t>"go-to" power tool battery</a:t>
            </a:r>
            <a:r>
              <a:rPr i="1"/>
              <a:t> well into the 21st century</a:t>
            </a:r>
            <a:r>
              <a:t> </a:t>
            </a:r>
            <a:r>
              <a:rPr baseline="31999"/>
              <a:t>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Rectangle 2"/>
          <p:cNvSpPr txBox="1">
            <a:spLocks noGrp="1"/>
          </p:cNvSpPr>
          <p:nvPr>
            <p:ph type="title"/>
          </p:nvPr>
        </p:nvSpPr>
        <p:spPr>
          <a:xfrm>
            <a:off x="304800" y="76199"/>
            <a:ext cx="8534400" cy="562506"/>
          </a:xfrm>
          <a:prstGeom prst="rect">
            <a:avLst/>
          </a:prstGeom>
        </p:spPr>
        <p:txBody>
          <a:bodyPr/>
          <a:lstStyle>
            <a:lvl1pPr defTabSz="841247">
              <a:defRPr sz="2024">
                <a:effectLst>
                  <a:outerShdw blurRad="35052" dist="35052" dir="2700000" rotWithShape="0">
                    <a:srgbClr val="000000"/>
                  </a:outerShdw>
                </a:effectLst>
              </a:defRPr>
            </a:lvl1pPr>
          </a:lstStyle>
          <a:p>
            <a:r>
              <a:t>But in the 1990's batteries were back in the news (and the news was bad)</a:t>
            </a:r>
          </a:p>
        </p:txBody>
      </p:sp>
      <p:sp>
        <p:nvSpPr>
          <p:cNvPr id="206" name="Rectangle 3"/>
          <p:cNvSpPr txBox="1">
            <a:spLocks noGrp="1"/>
          </p:cNvSpPr>
          <p:nvPr>
            <p:ph type="body" idx="1"/>
          </p:nvPr>
        </p:nvSpPr>
        <p:spPr>
          <a:xfrm>
            <a:off x="228600" y="833406"/>
            <a:ext cx="8792816" cy="5820781"/>
          </a:xfrm>
          <a:prstGeom prst="rect">
            <a:avLst/>
          </a:prstGeom>
        </p:spPr>
        <p:txBody>
          <a:bodyPr/>
          <a:lstStyle/>
          <a:p>
            <a:pPr>
              <a:tabLst/>
            </a:pPr>
            <a:r>
              <a:t>During the 1980's we'd become addicted to </a:t>
            </a:r>
            <a:r>
              <a:rPr b="1"/>
              <a:t>desktop</a:t>
            </a:r>
            <a:r>
              <a:t> personal computers</a:t>
            </a:r>
          </a:p>
          <a:p>
            <a:pPr>
              <a:tabLst/>
              <a:defRPr sz="1100"/>
            </a:pPr>
            <a:endParaRPr/>
          </a:p>
          <a:p>
            <a:pPr>
              <a:tabLst/>
            </a:pPr>
            <a:r>
              <a:t>In the 1990's we decided what we </a:t>
            </a:r>
            <a:r>
              <a:rPr i="1"/>
              <a:t>really</a:t>
            </a:r>
            <a:r>
              <a:t> needed were </a:t>
            </a:r>
            <a:r>
              <a:rPr b="1"/>
              <a:t>portable</a:t>
            </a:r>
            <a:r>
              <a:t> personal computers</a:t>
            </a:r>
          </a:p>
          <a:p>
            <a:pPr marL="0" lvl="1" indent="640896">
              <a:buSzTx/>
              <a:buNone/>
              <a:tabLst/>
              <a:defRPr sz="700"/>
            </a:pPr>
            <a:endParaRPr/>
          </a:p>
          <a:p>
            <a:pPr marL="0" lvl="1" indent="640896">
              <a:buSzTx/>
              <a:buNone/>
              <a:tabLst/>
            </a:pPr>
            <a:r>
              <a:t>Early models of which were fragile beasts weighing 10-15 pounds,</a:t>
            </a:r>
          </a:p>
          <a:p>
            <a:pPr marL="0" lvl="2" indent="1085850">
              <a:buSzTx/>
              <a:buNone/>
              <a:tabLst/>
              <a:defRPr sz="700"/>
            </a:pPr>
            <a:endParaRPr/>
          </a:p>
          <a:p>
            <a:pPr marL="0" lvl="2" indent="1085850">
              <a:buSzTx/>
              <a:buNone/>
              <a:tabLst/>
            </a:pPr>
            <a:r>
              <a:t>that were limited by either their battery's 1-2 hour lifetime</a:t>
            </a:r>
          </a:p>
          <a:p>
            <a:pPr marL="0" lvl="2" indent="1085850">
              <a:buSzTx/>
              <a:buNone/>
              <a:tabLst/>
              <a:defRPr sz="700"/>
            </a:pPr>
            <a:endParaRPr/>
          </a:p>
          <a:p>
            <a:pPr marL="0" lvl="3" indent="1577339">
              <a:buSzTx/>
              <a:buNone/>
              <a:tabLst/>
            </a:pPr>
            <a:r>
              <a:t> or by our shoulder's refusal to lug around that hulking battery</a:t>
            </a:r>
          </a:p>
          <a:p>
            <a:pPr marL="0" lvl="3" indent="1577339">
              <a:buSzTx/>
              <a:buNone/>
              <a:tabLst/>
              <a:defRPr sz="1100"/>
            </a:pPr>
            <a:endParaRPr/>
          </a:p>
          <a:p>
            <a:pPr>
              <a:tabLst/>
            </a:pPr>
            <a:r>
              <a:t>The millennium added similar addictions to PDA's, and then to mobile phones</a:t>
            </a:r>
          </a:p>
          <a:p>
            <a:pPr>
              <a:tabLst/>
              <a:defRPr sz="800"/>
            </a:pPr>
            <a:endParaRPr/>
          </a:p>
          <a:p>
            <a:pPr marL="0" lvl="1" indent="640896">
              <a:buSzTx/>
              <a:buNone/>
              <a:tabLst/>
            </a:pPr>
            <a:r>
              <a:t>Thus by 2010 the public certainly </a:t>
            </a:r>
            <a:r>
              <a:rPr b="1">
                <a:solidFill>
                  <a:srgbClr val="FBC901"/>
                </a:solidFill>
              </a:rPr>
              <a:t>wanted</a:t>
            </a:r>
            <a:r>
              <a:t> hugely improved batteries</a:t>
            </a:r>
          </a:p>
          <a:p>
            <a:pPr>
              <a:tabLst/>
              <a:defRPr sz="800"/>
            </a:pPr>
            <a:endParaRPr/>
          </a:p>
          <a:p>
            <a:pPr marL="0" lvl="2" indent="1085850">
              <a:buSzTx/>
              <a:buNone/>
              <a:tabLst/>
            </a:pPr>
            <a:r>
              <a:t>Which stimulated a renaissance in worldwide battery research</a:t>
            </a:r>
          </a:p>
          <a:p>
            <a:pPr marL="0" lvl="1" indent="640896">
              <a:buSzTx/>
              <a:buNone/>
              <a:tabLst/>
              <a:defRPr sz="1100"/>
            </a:pPr>
            <a:endParaRPr/>
          </a:p>
          <a:p>
            <a:pPr>
              <a:tabLst/>
            </a:pPr>
            <a:r>
              <a:t>But did we really </a:t>
            </a:r>
            <a:r>
              <a:rPr b="1">
                <a:solidFill>
                  <a:srgbClr val="FBC901"/>
                </a:solidFill>
              </a:rPr>
              <a:t>need</a:t>
            </a:r>
            <a:r>
              <a:t> hugely improved batteries?</a:t>
            </a:r>
          </a:p>
          <a:p>
            <a:pPr>
              <a:tabLst/>
              <a:defRPr sz="900"/>
            </a:pPr>
            <a:endParaRPr/>
          </a:p>
          <a:p>
            <a:pPr algn="ctr">
              <a:tabLst/>
              <a:defRPr i="1"/>
            </a:pPr>
            <a:r>
              <a:t>Would our technological society collapse if they did not soon appear?</a:t>
            </a:r>
          </a:p>
          <a:p>
            <a:pPr marL="0" lvl="1" indent="640896">
              <a:buSzTx/>
              <a:buNone/>
              <a:tabLst/>
              <a:defRPr sz="800"/>
            </a:pPr>
            <a:endParaRPr/>
          </a:p>
          <a:p>
            <a:pPr algn="ctr">
              <a:tabLst/>
              <a:defRPr i="1"/>
            </a:pPr>
            <a:r>
              <a:t>A cynic (e.g., a socially unconnected baby-boomer) might plausibly argue </a:t>
            </a:r>
            <a:r>
              <a:rPr b="1">
                <a:solidFill>
                  <a:srgbClr val="FBC901"/>
                </a:solidFill>
              </a:rPr>
              <a:t>no</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 name="Rectangle 5"/>
          <p:cNvSpPr txBox="1"/>
          <p:nvPr/>
        </p:nvSpPr>
        <p:spPr>
          <a:xfrm>
            <a:off x="97035" y="6418705"/>
            <a:ext cx="8949930" cy="3916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https://batteryuniversity.com/learn/article/nickel_based_batteries       2) https://en.wikipedia.org/wiki/Nickel%E2%80%93cadmium_battery</a:t>
            </a:r>
            <a:br/>
            <a:r>
              <a:t>3) https://opentextbc.ca/chemistry/chapter/17-5-batteries-and-fuel-cells/     4) https://batteryuniversity.com/learn/archive/memory_myth_or_fact</a:t>
            </a:r>
          </a:p>
        </p:txBody>
      </p:sp>
      <p:sp>
        <p:nvSpPr>
          <p:cNvPr id="1796" name="Rectangle 2"/>
          <p:cNvSpPr txBox="1">
            <a:spLocks noGrp="1"/>
          </p:cNvSpPr>
          <p:nvPr>
            <p:ph type="title"/>
          </p:nvPr>
        </p:nvSpPr>
        <p:spPr>
          <a:xfrm>
            <a:off x="368300" y="38099"/>
            <a:ext cx="8534400" cy="675219"/>
          </a:xfrm>
          <a:prstGeom prst="rect">
            <a:avLst/>
          </a:prstGeom>
        </p:spPr>
        <p:txBody>
          <a:bodyPr/>
          <a:lstStyle/>
          <a:p>
            <a:pPr>
              <a:defRPr sz="2200"/>
            </a:pPr>
            <a:r>
              <a:t>Ni-Cd Battery </a:t>
            </a:r>
            <a:r>
              <a:rPr b="1"/>
              <a:t>Minuses</a:t>
            </a:r>
            <a:r>
              <a:t>: </a:t>
            </a:r>
            <a:r>
              <a:rPr baseline="31999"/>
              <a:t>1-4</a:t>
            </a:r>
          </a:p>
        </p:txBody>
      </p:sp>
      <p:sp>
        <p:nvSpPr>
          <p:cNvPr id="1797" name="Rectangle 3"/>
          <p:cNvSpPr txBox="1">
            <a:spLocks noGrp="1"/>
          </p:cNvSpPr>
          <p:nvPr>
            <p:ph type="body" idx="1"/>
          </p:nvPr>
        </p:nvSpPr>
        <p:spPr>
          <a:xfrm>
            <a:off x="266700" y="769906"/>
            <a:ext cx="8790236" cy="5630311"/>
          </a:xfrm>
          <a:prstGeom prst="rect">
            <a:avLst/>
          </a:prstGeom>
        </p:spPr>
        <p:txBody>
          <a:bodyPr/>
          <a:lstStyle/>
          <a:p>
            <a:pPr>
              <a:tabLst/>
            </a:pPr>
            <a:r>
              <a:t>The </a:t>
            </a:r>
            <a:r>
              <a:rPr>
                <a:solidFill>
                  <a:srgbClr val="FBC901"/>
                </a:solidFill>
              </a:rPr>
              <a:t>cost of their Ni and Cd constituents</a:t>
            </a:r>
            <a:r>
              <a:t> is relatively high </a:t>
            </a:r>
            <a:r>
              <a:rPr baseline="31999"/>
              <a:t>1, 2</a:t>
            </a:r>
          </a:p>
          <a:p>
            <a:pPr>
              <a:tabLst/>
              <a:defRPr sz="1100"/>
            </a:pPr>
            <a:endParaRPr baseline="31999"/>
          </a:p>
          <a:p>
            <a:pPr>
              <a:tabLst/>
            </a:pPr>
            <a:r>
              <a:t>Their </a:t>
            </a:r>
            <a:r>
              <a:rPr>
                <a:solidFill>
                  <a:srgbClr val="FBC901"/>
                </a:solidFill>
              </a:rPr>
              <a:t>self-discharge rate is higher than desirable</a:t>
            </a:r>
            <a:r>
              <a:t> for many applications</a:t>
            </a:r>
          </a:p>
          <a:p>
            <a:pPr>
              <a:tabLst/>
              <a:defRPr sz="1100"/>
            </a:pPr>
            <a:endParaRPr/>
          </a:p>
          <a:p>
            <a:pPr>
              <a:tabLst/>
            </a:pPr>
            <a:r>
              <a:t>Their </a:t>
            </a:r>
            <a:r>
              <a:rPr>
                <a:solidFill>
                  <a:srgbClr val="FBC901"/>
                </a:solidFill>
              </a:rPr>
              <a:t>energy stored per mass is lower than desirable</a:t>
            </a:r>
            <a:r>
              <a:t> for many applications</a:t>
            </a:r>
          </a:p>
          <a:p>
            <a:pPr>
              <a:tabLst/>
              <a:defRPr sz="1100"/>
            </a:pPr>
            <a:endParaRPr baseline="31999"/>
          </a:p>
          <a:p>
            <a:pPr>
              <a:spcBef>
                <a:spcPts val="500"/>
              </a:spcBef>
              <a:tabLst/>
            </a:pPr>
            <a:r>
              <a:t>The </a:t>
            </a:r>
            <a:r>
              <a:rPr>
                <a:solidFill>
                  <a:srgbClr val="FBC901"/>
                </a:solidFill>
              </a:rPr>
              <a:t>toxicity of Cd</a:t>
            </a:r>
            <a:r>
              <a:t> </a:t>
            </a:r>
            <a:r>
              <a:rPr>
                <a:solidFill>
                  <a:srgbClr val="FBC901"/>
                </a:solidFill>
              </a:rPr>
              <a:t>means that they should not be disposed of in land fills </a:t>
            </a:r>
            <a:r>
              <a:rPr baseline="31999"/>
              <a:t>1</a:t>
            </a:r>
          </a:p>
          <a:p>
            <a:pPr>
              <a:tabLst/>
              <a:defRPr sz="700"/>
            </a:pPr>
            <a:endParaRPr baseline="31999"/>
          </a:p>
          <a:p>
            <a:pPr indent="259080">
              <a:tabLst/>
            </a:pPr>
            <a:r>
              <a:t>Leading to</a:t>
            </a:r>
            <a:r>
              <a:rPr baseline="31999"/>
              <a:t> </a:t>
            </a:r>
            <a:r>
              <a:t>a EU ban for all but replacement &amp; special applications (e.g., medical) </a:t>
            </a:r>
            <a:r>
              <a:rPr baseline="31999"/>
              <a:t>2</a:t>
            </a:r>
          </a:p>
          <a:p>
            <a:pPr>
              <a:tabLst/>
              <a:defRPr sz="1100"/>
            </a:pPr>
            <a:endParaRPr baseline="31999"/>
          </a:p>
          <a:p>
            <a:pPr>
              <a:tabLst/>
            </a:pPr>
            <a:r>
              <a:t>They were reported to exhibit a </a:t>
            </a:r>
            <a:r>
              <a:rPr b="1">
                <a:solidFill>
                  <a:srgbClr val="FBC901"/>
                </a:solidFill>
              </a:rPr>
              <a:t>Memory Effect: 2, 4</a:t>
            </a:r>
          </a:p>
          <a:p>
            <a:pPr>
              <a:tabLst/>
              <a:defRPr sz="700"/>
            </a:pPr>
            <a:endParaRPr b="1">
              <a:solidFill>
                <a:srgbClr val="FBC901"/>
              </a:solidFill>
            </a:endParaRPr>
          </a:p>
          <a:p>
            <a:pPr marL="0" lvl="3" indent="685800">
              <a:spcBef>
                <a:spcPts val="500"/>
              </a:spcBef>
              <a:buSzTx/>
              <a:buNone/>
              <a:tabLst/>
              <a:defRPr sz="1600" i="1"/>
            </a:pPr>
            <a:r>
              <a:rPr sz="1700"/>
              <a:t>"Meaning that a nickel-cadmium battery could remember how much energy was drawn on previous discharges and would not deliver more than was demanded before."</a:t>
            </a:r>
            <a:r>
              <a:rPr sz="1800"/>
              <a:t> </a:t>
            </a:r>
            <a:r>
              <a:rPr sz="1800" baseline="31999"/>
              <a:t>4</a:t>
            </a:r>
            <a:endParaRPr sz="1800"/>
          </a:p>
          <a:p>
            <a:pPr>
              <a:spcBef>
                <a:spcPts val="500"/>
              </a:spcBef>
              <a:tabLst/>
              <a:defRPr sz="700"/>
            </a:pPr>
            <a:endParaRPr sz="1800"/>
          </a:p>
          <a:p>
            <a:pPr marL="0" lvl="2" indent="457200">
              <a:spcBef>
                <a:spcPts val="500"/>
              </a:spcBef>
              <a:buSzTx/>
              <a:buNone/>
              <a:tabLst/>
              <a:defRPr sz="700"/>
            </a:pPr>
            <a:r>
              <a:rPr sz="1800"/>
              <a:t>For which the</a:t>
            </a:r>
            <a:r>
              <a:rPr sz="1800" baseline="31999"/>
              <a:t> </a:t>
            </a:r>
            <a:r>
              <a:rPr sz="1800"/>
              <a:t>reported cure is periodic "rejuvenating" full battery discharges</a:t>
            </a:r>
            <a:endParaRPr sz="1800" baseline="31999"/>
          </a:p>
          <a:p>
            <a:pPr marL="0" lvl="1" indent="228600">
              <a:spcBef>
                <a:spcPts val="500"/>
              </a:spcBef>
              <a:buSzTx/>
              <a:buNone/>
              <a:tabLst/>
              <a:defRPr sz="1400" i="1"/>
            </a:pPr>
            <a:endParaRPr baseline="31999"/>
          </a:p>
          <a:p>
            <a:pPr algn="ctr">
              <a:spcBef>
                <a:spcPts val="500"/>
              </a:spcBef>
              <a:tabLst/>
              <a:defRPr i="1">
                <a:solidFill>
                  <a:srgbClr val="FBC901"/>
                </a:solidFill>
              </a:defRPr>
            </a:pPr>
            <a:r>
              <a:t>Degradation (possibly catastrophic) ALSO occurs in batteries about to be discussed</a:t>
            </a:r>
          </a:p>
          <a:p>
            <a:pPr algn="ctr">
              <a:spcBef>
                <a:spcPts val="500"/>
              </a:spcBef>
              <a:tabLst/>
              <a:defRPr sz="100" i="1">
                <a:solidFill>
                  <a:srgbClr val="FBC901"/>
                </a:solidFill>
              </a:defRPr>
            </a:pPr>
            <a:endParaRPr/>
          </a:p>
          <a:p>
            <a:pPr algn="ctr">
              <a:spcBef>
                <a:spcPts val="500"/>
              </a:spcBef>
              <a:tabLst/>
              <a:defRPr i="1">
                <a:solidFill>
                  <a:srgbClr val="FBC901"/>
                </a:solidFill>
              </a:defRPr>
            </a:pPr>
            <a:r>
              <a:t>So the source of NiCd "Memory" is worth closer examination: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 name="Rectangle 2"/>
          <p:cNvSpPr txBox="1">
            <a:spLocks noGrp="1"/>
          </p:cNvSpPr>
          <p:nvPr>
            <p:ph type="title"/>
          </p:nvPr>
        </p:nvSpPr>
        <p:spPr>
          <a:xfrm>
            <a:off x="304800" y="25399"/>
            <a:ext cx="8534400" cy="675219"/>
          </a:xfrm>
          <a:prstGeom prst="rect">
            <a:avLst/>
          </a:prstGeom>
        </p:spPr>
        <p:txBody>
          <a:bodyPr/>
          <a:lstStyle>
            <a:lvl1pPr>
              <a:defRPr sz="2200"/>
            </a:lvl1pPr>
          </a:lstStyle>
          <a:p>
            <a:r>
              <a:t>A nanoscale explanation of Ni-Cd battery "Memory:"</a:t>
            </a:r>
          </a:p>
        </p:txBody>
      </p:sp>
      <p:sp>
        <p:nvSpPr>
          <p:cNvPr id="1800" name="Rectangle 3"/>
          <p:cNvSpPr txBox="1">
            <a:spLocks noGrp="1"/>
          </p:cNvSpPr>
          <p:nvPr>
            <p:ph type="body" idx="1"/>
          </p:nvPr>
        </p:nvSpPr>
        <p:spPr>
          <a:xfrm>
            <a:off x="266700" y="744506"/>
            <a:ext cx="8737568" cy="2908389"/>
          </a:xfrm>
          <a:prstGeom prst="rect">
            <a:avLst/>
          </a:prstGeom>
        </p:spPr>
        <p:txBody>
          <a:bodyPr/>
          <a:lstStyle/>
          <a:p>
            <a:pPr>
              <a:tabLst/>
            </a:pPr>
            <a:r>
              <a:t>As discussed (and depicted) in a slide far above:</a:t>
            </a:r>
          </a:p>
          <a:p>
            <a:pPr>
              <a:tabLst/>
              <a:defRPr sz="900"/>
            </a:pPr>
            <a:endParaRPr/>
          </a:p>
          <a:p>
            <a:pPr marL="0" lvl="1" indent="640896">
              <a:buSzTx/>
              <a:buNone/>
              <a:tabLst/>
            </a:pPr>
            <a:r>
              <a:t>Material leaving an electrode during discharge</a:t>
            </a:r>
          </a:p>
          <a:p>
            <a:pPr>
              <a:tabLst/>
              <a:defRPr sz="700"/>
            </a:pPr>
            <a:endParaRPr/>
          </a:p>
          <a:p>
            <a:pPr marL="0" lvl="1" indent="640896">
              <a:buSzTx/>
              <a:buNone/>
              <a:tabLst/>
            </a:pPr>
            <a:r>
              <a:t>Must be driven back onto (or into) that electrode during recharge</a:t>
            </a:r>
          </a:p>
          <a:p>
            <a:pPr>
              <a:tabLst/>
              <a:defRPr sz="900"/>
            </a:pPr>
            <a:endParaRPr/>
          </a:p>
          <a:p>
            <a:pPr>
              <a:tabLst/>
              <a:defRPr b="1">
                <a:solidFill>
                  <a:srgbClr val="FBC901"/>
                </a:solidFill>
              </a:defRPr>
            </a:pPr>
            <a:r>
              <a:t>But returning atoms don't naturally lay back down in flat planes</a:t>
            </a:r>
          </a:p>
          <a:p>
            <a:pPr>
              <a:tabLst/>
              <a:defRPr sz="700"/>
            </a:pPr>
            <a:endParaRPr/>
          </a:p>
          <a:p>
            <a:pPr marL="0" lvl="1" indent="640896">
              <a:buSzTx/>
              <a:buNone/>
              <a:tabLst/>
            </a:pPr>
            <a:r>
              <a:t>On crystals they favor only certain planes, leading to growth of </a:t>
            </a:r>
            <a:r>
              <a:rPr b="1">
                <a:solidFill>
                  <a:srgbClr val="FBC901"/>
                </a:solidFill>
              </a:rPr>
              <a:t>dendrite</a:t>
            </a:r>
            <a:r>
              <a:t> spires</a:t>
            </a:r>
          </a:p>
          <a:p>
            <a:pPr marL="0" lvl="1" indent="640896">
              <a:buSzTx/>
              <a:buNone/>
              <a:tabLst/>
              <a:defRPr sz="1100"/>
            </a:pPr>
            <a:endParaRPr/>
          </a:p>
          <a:p>
            <a:pPr marL="0" lvl="1" indent="640896">
              <a:buSzTx/>
              <a:buNone/>
              <a:tabLst/>
            </a:pPr>
            <a:r>
              <a:t>As seen for sugar crystals:		Or represented on a battery electrode:</a:t>
            </a:r>
          </a:p>
        </p:txBody>
      </p:sp>
      <p:pic>
        <p:nvPicPr>
          <p:cNvPr id="1801" name="Picture 186" descr="Picture 186"/>
          <p:cNvPicPr>
            <a:picLocks noChangeAspect="1"/>
          </p:cNvPicPr>
          <p:nvPr/>
        </p:nvPicPr>
        <p:blipFill>
          <a:blip r:embed="rId2"/>
          <a:stretch>
            <a:fillRect/>
          </a:stretch>
        </p:blipFill>
        <p:spPr>
          <a:xfrm>
            <a:off x="1562003" y="3761412"/>
            <a:ext cx="1665380" cy="1665381"/>
          </a:xfrm>
          <a:prstGeom prst="rect">
            <a:avLst/>
          </a:prstGeom>
          <a:ln w="12700">
            <a:miter lim="400000"/>
          </a:ln>
        </p:spPr>
      </p:pic>
      <p:grpSp>
        <p:nvGrpSpPr>
          <p:cNvPr id="1845" name="Group 262"/>
          <p:cNvGrpSpPr/>
          <p:nvPr/>
        </p:nvGrpSpPr>
        <p:grpSpPr>
          <a:xfrm>
            <a:off x="5624426" y="3848584"/>
            <a:ext cx="2410312" cy="1440237"/>
            <a:chOff x="0" y="0"/>
            <a:chExt cx="2410311" cy="1440235"/>
          </a:xfrm>
        </p:grpSpPr>
        <p:sp>
          <p:nvSpPr>
            <p:cNvPr id="1802" name="Rectangle 213"/>
            <p:cNvSpPr/>
            <p:nvPr/>
          </p:nvSpPr>
          <p:spPr>
            <a:xfrm flipH="1">
              <a:off x="0" y="-1"/>
              <a:ext cx="2410312" cy="1440237"/>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03" name="Oval 214"/>
            <p:cNvSpPr/>
            <p:nvPr/>
          </p:nvSpPr>
          <p:spPr>
            <a:xfrm flipH="1">
              <a:off x="653636" y="458256"/>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04" name="Oval 215"/>
            <p:cNvSpPr/>
            <p:nvPr/>
          </p:nvSpPr>
          <p:spPr>
            <a:xfrm flipH="1">
              <a:off x="653636" y="654652"/>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05" name="Oval 216"/>
            <p:cNvSpPr/>
            <p:nvPr/>
          </p:nvSpPr>
          <p:spPr>
            <a:xfrm flipH="1">
              <a:off x="653636" y="851048"/>
              <a:ext cx="217880" cy="19639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06" name="Oval 217"/>
            <p:cNvSpPr/>
            <p:nvPr/>
          </p:nvSpPr>
          <p:spPr>
            <a:xfrm flipH="1">
              <a:off x="653636" y="1047443"/>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07" name="Oval 218"/>
            <p:cNvSpPr/>
            <p:nvPr/>
          </p:nvSpPr>
          <p:spPr>
            <a:xfrm flipH="1">
              <a:off x="653636" y="65465"/>
              <a:ext cx="217880" cy="19639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08" name="Oval 219"/>
            <p:cNvSpPr/>
            <p:nvPr/>
          </p:nvSpPr>
          <p:spPr>
            <a:xfrm flipH="1">
              <a:off x="653636" y="261861"/>
              <a:ext cx="217880" cy="19639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09" name="Oval 220"/>
            <p:cNvSpPr/>
            <p:nvPr/>
          </p:nvSpPr>
          <p:spPr>
            <a:xfrm flipH="1">
              <a:off x="435758" y="458256"/>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10" name="Oval 221"/>
            <p:cNvSpPr/>
            <p:nvPr/>
          </p:nvSpPr>
          <p:spPr>
            <a:xfrm flipH="1">
              <a:off x="435758" y="654652"/>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11" name="Oval 222"/>
            <p:cNvSpPr/>
            <p:nvPr/>
          </p:nvSpPr>
          <p:spPr>
            <a:xfrm flipH="1">
              <a:off x="435758" y="851048"/>
              <a:ext cx="217880" cy="19639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12" name="Oval 223"/>
            <p:cNvSpPr/>
            <p:nvPr/>
          </p:nvSpPr>
          <p:spPr>
            <a:xfrm flipH="1">
              <a:off x="435758" y="1047443"/>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13" name="Oval 224"/>
            <p:cNvSpPr/>
            <p:nvPr/>
          </p:nvSpPr>
          <p:spPr>
            <a:xfrm flipH="1">
              <a:off x="217879" y="458256"/>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14" name="Oval 225"/>
            <p:cNvSpPr/>
            <p:nvPr/>
          </p:nvSpPr>
          <p:spPr>
            <a:xfrm flipH="1">
              <a:off x="217879" y="851048"/>
              <a:ext cx="217880" cy="19639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15" name="Oval 226"/>
            <p:cNvSpPr/>
            <p:nvPr/>
          </p:nvSpPr>
          <p:spPr>
            <a:xfrm flipH="1">
              <a:off x="217879" y="1047443"/>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16" name="Oval 227"/>
            <p:cNvSpPr/>
            <p:nvPr/>
          </p:nvSpPr>
          <p:spPr>
            <a:xfrm flipH="1">
              <a:off x="435758" y="65465"/>
              <a:ext cx="217880" cy="19639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17" name="Oval 228"/>
            <p:cNvSpPr/>
            <p:nvPr/>
          </p:nvSpPr>
          <p:spPr>
            <a:xfrm flipH="1">
              <a:off x="435758" y="261861"/>
              <a:ext cx="217880" cy="19639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18" name="Oval 229"/>
            <p:cNvSpPr/>
            <p:nvPr/>
          </p:nvSpPr>
          <p:spPr>
            <a:xfrm flipH="1">
              <a:off x="217879" y="65465"/>
              <a:ext cx="217880" cy="19639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19" name="Oval 230"/>
            <p:cNvSpPr/>
            <p:nvPr/>
          </p:nvSpPr>
          <p:spPr>
            <a:xfrm flipH="1">
              <a:off x="217879" y="261861"/>
              <a:ext cx="217880" cy="19639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20" name="Oval 231"/>
            <p:cNvSpPr/>
            <p:nvPr/>
          </p:nvSpPr>
          <p:spPr>
            <a:xfrm flipH="1">
              <a:off x="217879" y="654652"/>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21" name="Oval 232"/>
            <p:cNvSpPr/>
            <p:nvPr/>
          </p:nvSpPr>
          <p:spPr>
            <a:xfrm flipH="1">
              <a:off x="883806" y="458256"/>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22" name="Oval 233"/>
            <p:cNvSpPr/>
            <p:nvPr/>
          </p:nvSpPr>
          <p:spPr>
            <a:xfrm flipH="1">
              <a:off x="883806" y="654652"/>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23" name="Oval 234"/>
            <p:cNvSpPr/>
            <p:nvPr/>
          </p:nvSpPr>
          <p:spPr>
            <a:xfrm flipH="1">
              <a:off x="1121861" y="648701"/>
              <a:ext cx="217881" cy="196396"/>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24" name="Oval 235"/>
            <p:cNvSpPr/>
            <p:nvPr/>
          </p:nvSpPr>
          <p:spPr>
            <a:xfrm flipH="1">
              <a:off x="1347335" y="654652"/>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25" name="Oval 236"/>
            <p:cNvSpPr/>
            <p:nvPr/>
          </p:nvSpPr>
          <p:spPr>
            <a:xfrm flipH="1">
              <a:off x="883806" y="856999"/>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26" name="Oval 237"/>
            <p:cNvSpPr/>
            <p:nvPr/>
          </p:nvSpPr>
          <p:spPr>
            <a:xfrm flipH="1">
              <a:off x="1121182" y="452305"/>
              <a:ext cx="217880" cy="19639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27" name="Oval 238"/>
            <p:cNvSpPr/>
            <p:nvPr/>
          </p:nvSpPr>
          <p:spPr>
            <a:xfrm flipH="1">
              <a:off x="2000973" y="476110"/>
              <a:ext cx="217880"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28" name="Oval 239"/>
            <p:cNvSpPr/>
            <p:nvPr/>
          </p:nvSpPr>
          <p:spPr>
            <a:xfrm flipH="1">
              <a:off x="2000973" y="672506"/>
              <a:ext cx="217880"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29" name="Oval 240"/>
            <p:cNvSpPr/>
            <p:nvPr/>
          </p:nvSpPr>
          <p:spPr>
            <a:xfrm flipH="1">
              <a:off x="2000973" y="868902"/>
              <a:ext cx="217880"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30" name="Oval 241"/>
            <p:cNvSpPr/>
            <p:nvPr/>
          </p:nvSpPr>
          <p:spPr>
            <a:xfrm flipH="1">
              <a:off x="2000973" y="1065297"/>
              <a:ext cx="217880"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31" name="Oval 242"/>
            <p:cNvSpPr/>
            <p:nvPr/>
          </p:nvSpPr>
          <p:spPr>
            <a:xfrm flipH="1">
              <a:off x="2000973" y="83319"/>
              <a:ext cx="217880"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32" name="Oval 243"/>
            <p:cNvSpPr/>
            <p:nvPr/>
          </p:nvSpPr>
          <p:spPr>
            <a:xfrm flipH="1">
              <a:off x="2000973" y="279715"/>
              <a:ext cx="217880" cy="19639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33" name="Oval 244"/>
            <p:cNvSpPr/>
            <p:nvPr/>
          </p:nvSpPr>
          <p:spPr>
            <a:xfrm flipH="1">
              <a:off x="1783093" y="476110"/>
              <a:ext cx="217881"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34" name="Oval 245"/>
            <p:cNvSpPr/>
            <p:nvPr/>
          </p:nvSpPr>
          <p:spPr>
            <a:xfrm flipH="1">
              <a:off x="1783093" y="672506"/>
              <a:ext cx="217881"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35" name="Oval 246"/>
            <p:cNvSpPr/>
            <p:nvPr/>
          </p:nvSpPr>
          <p:spPr>
            <a:xfrm flipH="1">
              <a:off x="1783093" y="868902"/>
              <a:ext cx="217881"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36" name="Oval 247"/>
            <p:cNvSpPr/>
            <p:nvPr/>
          </p:nvSpPr>
          <p:spPr>
            <a:xfrm flipH="1">
              <a:off x="1783093" y="1065297"/>
              <a:ext cx="217881"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37" name="Oval 248"/>
            <p:cNvSpPr/>
            <p:nvPr/>
          </p:nvSpPr>
          <p:spPr>
            <a:xfrm flipH="1">
              <a:off x="1565214" y="476110"/>
              <a:ext cx="217880"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38" name="Oval 249"/>
            <p:cNvSpPr/>
            <p:nvPr/>
          </p:nvSpPr>
          <p:spPr>
            <a:xfrm flipH="1">
              <a:off x="1565214" y="868902"/>
              <a:ext cx="217880"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39" name="Oval 250"/>
            <p:cNvSpPr/>
            <p:nvPr/>
          </p:nvSpPr>
          <p:spPr>
            <a:xfrm flipH="1">
              <a:off x="1565214" y="1065297"/>
              <a:ext cx="217880"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40" name="Oval 251"/>
            <p:cNvSpPr/>
            <p:nvPr/>
          </p:nvSpPr>
          <p:spPr>
            <a:xfrm flipH="1">
              <a:off x="1783093" y="83319"/>
              <a:ext cx="217881"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41" name="Oval 252"/>
            <p:cNvSpPr/>
            <p:nvPr/>
          </p:nvSpPr>
          <p:spPr>
            <a:xfrm flipH="1">
              <a:off x="1783093" y="279715"/>
              <a:ext cx="217881" cy="19639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42" name="Oval 253"/>
            <p:cNvSpPr/>
            <p:nvPr/>
          </p:nvSpPr>
          <p:spPr>
            <a:xfrm flipH="1">
              <a:off x="1565214" y="83319"/>
              <a:ext cx="217880"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43" name="Oval 254"/>
            <p:cNvSpPr/>
            <p:nvPr/>
          </p:nvSpPr>
          <p:spPr>
            <a:xfrm flipH="1">
              <a:off x="1565214" y="279715"/>
              <a:ext cx="217880" cy="19639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44" name="Oval 259"/>
            <p:cNvSpPr/>
            <p:nvPr/>
          </p:nvSpPr>
          <p:spPr>
            <a:xfrm flipH="1">
              <a:off x="1568720" y="668141"/>
              <a:ext cx="217881" cy="19639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1846" name="Rectangle 3"/>
          <p:cNvSpPr txBox="1"/>
          <p:nvPr/>
        </p:nvSpPr>
        <p:spPr>
          <a:xfrm>
            <a:off x="304800" y="5712140"/>
            <a:ext cx="8737568" cy="435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Something similar occurs when Cd(OH)</a:t>
            </a:r>
            <a:r>
              <a:rPr baseline="-5999"/>
              <a:t>2</a:t>
            </a:r>
            <a:r>
              <a:t> reforms on a NiCd's anode during recharge:</a:t>
            </a:r>
          </a:p>
        </p:txBody>
      </p:sp>
      <p:sp>
        <p:nvSpPr>
          <p:cNvPr id="1847" name="Rectangle 5"/>
          <p:cNvSpPr txBox="1"/>
          <p:nvPr/>
        </p:nvSpPr>
        <p:spPr>
          <a:xfrm>
            <a:off x="304800" y="657110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 name="Rectangle 5"/>
          <p:cNvSpPr txBox="1"/>
          <p:nvPr/>
        </p:nvSpPr>
        <p:spPr>
          <a:xfrm>
            <a:off x="3592357" y="6583805"/>
            <a:ext cx="5197731" cy="2392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1) https://batteryuniversity.com/learn/archive/memory_myth_or_fact</a:t>
            </a:r>
          </a:p>
        </p:txBody>
      </p:sp>
      <p:sp>
        <p:nvSpPr>
          <p:cNvPr id="1850" name="Rectangle 2"/>
          <p:cNvSpPr txBox="1">
            <a:spLocks noGrp="1"/>
          </p:cNvSpPr>
          <p:nvPr>
            <p:ph type="title"/>
          </p:nvPr>
        </p:nvSpPr>
        <p:spPr>
          <a:xfrm>
            <a:off x="304800" y="-50801"/>
            <a:ext cx="8534400" cy="675219"/>
          </a:xfrm>
          <a:prstGeom prst="rect">
            <a:avLst/>
          </a:prstGeom>
        </p:spPr>
        <p:txBody>
          <a:bodyPr/>
          <a:lstStyle/>
          <a:p>
            <a:pPr>
              <a:defRPr sz="2200"/>
            </a:pPr>
            <a:r>
              <a:t>As documented on a Battery University Webpage: </a:t>
            </a:r>
            <a:r>
              <a:rPr baseline="31999"/>
              <a:t>1</a:t>
            </a:r>
          </a:p>
        </p:txBody>
      </p:sp>
      <p:sp>
        <p:nvSpPr>
          <p:cNvPr id="1851" name="Rectangle 3"/>
          <p:cNvSpPr txBox="1">
            <a:spLocks noGrp="1"/>
          </p:cNvSpPr>
          <p:nvPr>
            <p:ph type="body" sz="quarter" idx="1"/>
          </p:nvPr>
        </p:nvSpPr>
        <p:spPr>
          <a:xfrm>
            <a:off x="304800" y="630206"/>
            <a:ext cx="8534400" cy="403867"/>
          </a:xfrm>
          <a:prstGeom prst="rect">
            <a:avLst/>
          </a:prstGeom>
        </p:spPr>
        <p:txBody>
          <a:bodyPr/>
          <a:lstStyle>
            <a:lvl1pPr>
              <a:tabLst/>
            </a:lvl1pPr>
          </a:lstStyle>
          <a:p>
            <a:r>
              <a:t>Scanning electron micrograph of a new NiCd battery anode:</a:t>
            </a:r>
          </a:p>
        </p:txBody>
      </p:sp>
      <p:sp>
        <p:nvSpPr>
          <p:cNvPr id="1852" name="Rectangle 3"/>
          <p:cNvSpPr txBox="1"/>
          <p:nvPr/>
        </p:nvSpPr>
        <p:spPr>
          <a:xfrm>
            <a:off x="304800" y="2651444"/>
            <a:ext cx="8534400" cy="403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Micrograph of anode after many cycles of battery discharge-recharge:</a:t>
            </a:r>
          </a:p>
        </p:txBody>
      </p:sp>
      <p:pic>
        <p:nvPicPr>
          <p:cNvPr id="1853" name="myth2.jpg" descr="myth2.jpg"/>
          <p:cNvPicPr>
            <a:picLocks noChangeAspect="1"/>
          </p:cNvPicPr>
          <p:nvPr/>
        </p:nvPicPr>
        <p:blipFill>
          <a:blip r:embed="rId2"/>
          <a:srcRect b="68100"/>
          <a:stretch>
            <a:fillRect/>
          </a:stretch>
        </p:blipFill>
        <p:spPr>
          <a:xfrm>
            <a:off x="751190" y="1096832"/>
            <a:ext cx="2527301" cy="1466557"/>
          </a:xfrm>
          <a:prstGeom prst="rect">
            <a:avLst/>
          </a:prstGeom>
          <a:ln w="12700">
            <a:miter lim="400000"/>
          </a:ln>
        </p:spPr>
      </p:pic>
      <p:sp>
        <p:nvSpPr>
          <p:cNvPr id="1854" name="Rectangle 3"/>
          <p:cNvSpPr txBox="1"/>
          <p:nvPr/>
        </p:nvSpPr>
        <p:spPr>
          <a:xfrm>
            <a:off x="200097" y="4670474"/>
            <a:ext cx="8534401" cy="403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Micrograph of anode after a pulsed charge or deep rejuvenation discharge:</a:t>
            </a:r>
          </a:p>
        </p:txBody>
      </p:sp>
      <p:pic>
        <p:nvPicPr>
          <p:cNvPr id="1855" name="myth2.jpg" descr="myth2.jpg"/>
          <p:cNvPicPr>
            <a:picLocks noChangeAspect="1"/>
          </p:cNvPicPr>
          <p:nvPr/>
        </p:nvPicPr>
        <p:blipFill>
          <a:blip r:embed="rId2"/>
          <a:srcRect t="34345" b="34345"/>
          <a:stretch>
            <a:fillRect/>
          </a:stretch>
        </p:blipFill>
        <p:spPr>
          <a:xfrm>
            <a:off x="789290" y="3073800"/>
            <a:ext cx="2527301" cy="1439360"/>
          </a:xfrm>
          <a:prstGeom prst="rect">
            <a:avLst/>
          </a:prstGeom>
          <a:ln w="12700">
            <a:miter lim="400000"/>
          </a:ln>
        </p:spPr>
      </p:pic>
      <p:pic>
        <p:nvPicPr>
          <p:cNvPr id="1856" name="myth2.jpg" descr="myth2.jpg"/>
          <p:cNvPicPr>
            <a:picLocks noChangeAspect="1"/>
          </p:cNvPicPr>
          <p:nvPr/>
        </p:nvPicPr>
        <p:blipFill>
          <a:blip r:embed="rId2"/>
          <a:srcRect t="68288"/>
          <a:stretch>
            <a:fillRect/>
          </a:stretch>
        </p:blipFill>
        <p:spPr>
          <a:xfrm>
            <a:off x="814690" y="5163481"/>
            <a:ext cx="2527301" cy="1457917"/>
          </a:xfrm>
          <a:prstGeom prst="rect">
            <a:avLst/>
          </a:prstGeom>
          <a:ln w="12700">
            <a:miter lim="400000"/>
          </a:ln>
        </p:spPr>
      </p:pic>
      <p:sp>
        <p:nvSpPr>
          <p:cNvPr id="1857" name="Rectangle 3"/>
          <p:cNvSpPr txBox="1"/>
          <p:nvPr/>
        </p:nvSpPr>
        <p:spPr>
          <a:xfrm>
            <a:off x="3535868" y="1388667"/>
            <a:ext cx="5197732" cy="908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sz="1600" b="0">
                <a:solidFill>
                  <a:srgbClr val="FFFFFF"/>
                </a:solidFill>
                <a:effectLst>
                  <a:outerShdw blurRad="38100" dist="38100" dir="2700000" rotWithShape="0">
                    <a:srgbClr val="000000"/>
                  </a:outerShdw>
                </a:effectLst>
                <a:latin typeface="+mn-lt"/>
                <a:ea typeface="+mn-ea"/>
                <a:cs typeface="+mn-cs"/>
                <a:sym typeface="Arial"/>
              </a:defRPr>
            </a:lvl1pPr>
          </a:lstStyle>
          <a:p>
            <a:r>
              <a:t>"Hexagonal cadmium-hydroxide crystals are about 1 micron in cross section, exposing large surface area to the electrolyte for maximum performance"</a:t>
            </a:r>
          </a:p>
        </p:txBody>
      </p:sp>
      <p:sp>
        <p:nvSpPr>
          <p:cNvPr id="1858" name="Rectangle 3"/>
          <p:cNvSpPr txBox="1"/>
          <p:nvPr/>
        </p:nvSpPr>
        <p:spPr>
          <a:xfrm>
            <a:off x="3612068" y="3130771"/>
            <a:ext cx="5197732" cy="1362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500"/>
              </a:spcBef>
              <a:defRPr sz="1600" b="0">
                <a:solidFill>
                  <a:srgbClr val="FFFFFF"/>
                </a:solidFill>
                <a:effectLst>
                  <a:outerShdw blurRad="38100" dist="38100" dir="2700000" rotWithShape="0">
                    <a:srgbClr val="000000"/>
                  </a:outerShdw>
                </a:effectLst>
              </a:defRPr>
            </a:lvl1pPr>
          </a:lstStyle>
          <a:p>
            <a:pPr>
              <a:defRPr b="1"/>
            </a:pPr>
            <a:r>
              <a:rPr b="0"/>
              <a:t>"Crystals have grown to 50 to 100 microns in cross section, concealing large portions of the active material from the electrolyte. Jagged edges and sharp corners can pierce the separator, leading to increased self-discharge or electrical shorts."</a:t>
            </a:r>
          </a:p>
        </p:txBody>
      </p:sp>
      <p:sp>
        <p:nvSpPr>
          <p:cNvPr id="1859" name="Rectangle 3"/>
          <p:cNvSpPr txBox="1"/>
          <p:nvPr/>
        </p:nvSpPr>
        <p:spPr>
          <a:xfrm>
            <a:off x="3644448" y="5292431"/>
            <a:ext cx="4980571" cy="1136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lvl1pPr>
          </a:lstStyle>
          <a:p>
            <a:r>
              <a:t>"After a pulsed charge, the crystals are reduced to 3–5 microns, an almost 100% restoration. Exercise or recondition (a.k.a. rejuvenation) is needed if the pulse charge alone is not effective."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 name="Rectangle 2"/>
          <p:cNvSpPr txBox="1">
            <a:spLocks noGrp="1"/>
          </p:cNvSpPr>
          <p:nvPr>
            <p:ph type="title"/>
          </p:nvPr>
        </p:nvSpPr>
        <p:spPr>
          <a:xfrm>
            <a:off x="304800" y="-1"/>
            <a:ext cx="8534400" cy="789481"/>
          </a:xfrm>
          <a:prstGeom prst="rect">
            <a:avLst/>
          </a:prstGeom>
        </p:spPr>
        <p:txBody>
          <a:bodyPr/>
          <a:lstStyle/>
          <a:p>
            <a:pPr>
              <a:defRPr sz="1400" b="1">
                <a:solidFill>
                  <a:srgbClr val="FBC901"/>
                </a:solidFill>
              </a:defRPr>
            </a:pPr>
            <a:r>
              <a:t>Your Home's Newer Reusable Battery:</a:t>
            </a:r>
          </a:p>
          <a:p>
            <a:pPr>
              <a:defRPr sz="500" b="1">
                <a:solidFill>
                  <a:srgbClr val="FBC901"/>
                </a:solidFill>
              </a:defRPr>
            </a:pPr>
            <a:endParaRPr/>
          </a:p>
          <a:p>
            <a:pPr>
              <a:defRPr sz="2200"/>
            </a:pPr>
            <a:r>
              <a:t>The Rechargeable </a:t>
            </a:r>
            <a:r>
              <a:rPr b="1">
                <a:solidFill>
                  <a:srgbClr val="FBC901"/>
                </a:solidFill>
              </a:rPr>
              <a:t>Ni Metal Hydride (NiMH) Battery </a:t>
            </a:r>
          </a:p>
        </p:txBody>
      </p:sp>
      <p:sp>
        <p:nvSpPr>
          <p:cNvPr id="1862" name="Rectangle 3"/>
          <p:cNvSpPr txBox="1">
            <a:spLocks noGrp="1"/>
          </p:cNvSpPr>
          <p:nvPr>
            <p:ph type="body" idx="1"/>
          </p:nvPr>
        </p:nvSpPr>
        <p:spPr>
          <a:xfrm>
            <a:off x="115768" y="1205947"/>
            <a:ext cx="9039464" cy="3041869"/>
          </a:xfrm>
          <a:prstGeom prst="rect">
            <a:avLst/>
          </a:prstGeom>
        </p:spPr>
        <p:txBody>
          <a:bodyPr/>
          <a:lstStyle/>
          <a:p>
            <a:pPr algn="ctr">
              <a:tabLst/>
              <a:defRPr b="1"/>
            </a:pPr>
            <a:r>
              <a:rPr b="0" dirty="0"/>
              <a:t>Which is ALSO an "Alkaline Battery" - just using different electrode materials:</a:t>
            </a:r>
          </a:p>
          <a:p>
            <a:pPr>
              <a:tabLst/>
              <a:defRPr sz="900" b="1">
                <a:solidFill>
                  <a:srgbClr val="FFCC00"/>
                </a:solidFill>
              </a:defRPr>
            </a:pPr>
            <a:endParaRPr b="0" dirty="0"/>
          </a:p>
          <a:p>
            <a:pPr defTabSz="457200">
              <a:tabLst/>
            </a:pPr>
            <a:r>
              <a:rPr b="1" dirty="0"/>
              <a:t>Anode half reaction:</a:t>
            </a:r>
            <a:r>
              <a:rPr dirty="0"/>
              <a:t>  M (solid) + H</a:t>
            </a:r>
            <a:r>
              <a:rPr baseline="-25000" dirty="0"/>
              <a:t>2</a:t>
            </a:r>
            <a:r>
              <a:rPr dirty="0"/>
              <a:t>O + e</a:t>
            </a:r>
            <a:r>
              <a:rPr baseline="30000" dirty="0"/>
              <a:t>−</a:t>
            </a:r>
            <a:r>
              <a:rPr dirty="0"/>
              <a:t> &lt;=&gt; MH (solid) + OH</a:t>
            </a:r>
            <a:r>
              <a:rPr baseline="30000" dirty="0"/>
              <a:t>−</a:t>
            </a:r>
          </a:p>
          <a:p>
            <a:pPr defTabSz="457200">
              <a:tabLst/>
              <a:defRPr sz="700" baseline="29142"/>
            </a:pPr>
            <a:endParaRPr baseline="30000" dirty="0"/>
          </a:p>
          <a:p>
            <a:pPr marL="0" lvl="1" indent="640896" defTabSz="457200">
              <a:buSzTx/>
              <a:buNone/>
              <a:tabLst/>
            </a:pPr>
            <a:r>
              <a:rPr dirty="0"/>
              <a:t>Where metal (M) is some combination of La, Ce, Nd, </a:t>
            </a:r>
            <a:r>
              <a:rPr dirty="0" err="1"/>
              <a:t>Pr</a:t>
            </a:r>
            <a:r>
              <a:rPr dirty="0"/>
              <a:t>, Co, Mn, Al, V, Zr or Ni</a:t>
            </a:r>
            <a:r>
              <a:rPr b="1" dirty="0"/>
              <a:t> </a:t>
            </a:r>
            <a:r>
              <a:rPr baseline="30222" dirty="0"/>
              <a:t>1</a:t>
            </a:r>
            <a:endParaRPr baseline="31333" dirty="0"/>
          </a:p>
          <a:p>
            <a:pPr>
              <a:tabLst/>
              <a:defRPr sz="900" b="1">
                <a:solidFill>
                  <a:srgbClr val="FFCC00"/>
                </a:solidFill>
              </a:defRPr>
            </a:pPr>
            <a:endParaRPr baseline="30666" dirty="0"/>
          </a:p>
          <a:p>
            <a:pPr>
              <a:tabLst/>
              <a:defRPr b="1">
                <a:solidFill>
                  <a:srgbClr val="FFCC00"/>
                </a:solidFill>
              </a:defRPr>
            </a:pPr>
            <a:r>
              <a:rPr dirty="0">
                <a:solidFill>
                  <a:srgbClr val="FFFFFF"/>
                </a:solidFill>
              </a:rPr>
              <a:t>Cathode half reaction:   </a:t>
            </a:r>
            <a:r>
              <a:rPr b="0" dirty="0">
                <a:solidFill>
                  <a:srgbClr val="FFFFFF"/>
                </a:solidFill>
              </a:rPr>
              <a:t>Ni(OH)</a:t>
            </a:r>
            <a:r>
              <a:rPr b="0" baseline="-25000" dirty="0">
                <a:solidFill>
                  <a:srgbClr val="FFFFFF"/>
                </a:solidFill>
              </a:rPr>
              <a:t>2 </a:t>
            </a:r>
            <a:r>
              <a:rPr b="0" dirty="0">
                <a:solidFill>
                  <a:srgbClr val="FFFFFF"/>
                </a:solidFill>
              </a:rPr>
              <a:t>(solid) + OH</a:t>
            </a:r>
            <a:r>
              <a:rPr b="0" baseline="30000" dirty="0">
                <a:solidFill>
                  <a:srgbClr val="FFFFFF"/>
                </a:solidFill>
              </a:rPr>
              <a:t>−</a:t>
            </a:r>
            <a:r>
              <a:rPr b="0" dirty="0">
                <a:solidFill>
                  <a:srgbClr val="FFFFFF"/>
                </a:solidFill>
              </a:rPr>
              <a:t> =&gt; </a:t>
            </a:r>
            <a:r>
              <a:rPr b="0" dirty="0" err="1">
                <a:solidFill>
                  <a:srgbClr val="FFFFFF"/>
                </a:solidFill>
              </a:rPr>
              <a:t>NiO</a:t>
            </a:r>
            <a:r>
              <a:rPr b="0" dirty="0">
                <a:solidFill>
                  <a:srgbClr val="FFFFFF"/>
                </a:solidFill>
              </a:rPr>
              <a:t>(OH) (solid) + H</a:t>
            </a:r>
            <a:r>
              <a:rPr b="0" baseline="-25000" dirty="0">
                <a:solidFill>
                  <a:srgbClr val="FFFFFF"/>
                </a:solidFill>
              </a:rPr>
              <a:t>2</a:t>
            </a:r>
            <a:r>
              <a:rPr b="0" dirty="0">
                <a:solidFill>
                  <a:srgbClr val="FFFFFF"/>
                </a:solidFill>
              </a:rPr>
              <a:t>O + e</a:t>
            </a:r>
            <a:r>
              <a:rPr b="0" baseline="30000" dirty="0">
                <a:solidFill>
                  <a:srgbClr val="FFFFFF"/>
                </a:solidFill>
              </a:rPr>
              <a:t>−</a:t>
            </a:r>
            <a:endParaRPr b="0" dirty="0"/>
          </a:p>
          <a:p>
            <a:pPr defTabSz="457200">
              <a:tabLst/>
              <a:defRPr sz="900"/>
            </a:pPr>
            <a:endParaRPr baseline="-1333" dirty="0"/>
          </a:p>
          <a:p>
            <a:pPr defTabSz="457200">
              <a:tabLst/>
            </a:pPr>
            <a:r>
              <a:rPr b="1" dirty="0"/>
              <a:t>Electrolyte:</a:t>
            </a:r>
            <a:r>
              <a:rPr dirty="0"/>
              <a:t>  As used in all of these Alkaline Batteries - Potassium Hydroxide</a:t>
            </a:r>
            <a:endParaRPr b="1" dirty="0"/>
          </a:p>
          <a:p>
            <a:pPr defTabSz="457200">
              <a:tabLst/>
              <a:defRPr sz="800"/>
            </a:pPr>
            <a:endParaRPr b="1" dirty="0">
              <a:solidFill>
                <a:srgbClr val="FBC901"/>
              </a:solidFill>
            </a:endParaRPr>
          </a:p>
          <a:p>
            <a:pPr defTabSz="457200">
              <a:tabLst/>
            </a:pPr>
            <a:r>
              <a:rPr dirty="0"/>
              <a:t>Then representable (via minimal relabeling) by my introductory Alkaline Battery figure:</a:t>
            </a:r>
          </a:p>
        </p:txBody>
      </p:sp>
      <p:grpSp>
        <p:nvGrpSpPr>
          <p:cNvPr id="1939" name="Group"/>
          <p:cNvGrpSpPr/>
          <p:nvPr/>
        </p:nvGrpSpPr>
        <p:grpSpPr>
          <a:xfrm>
            <a:off x="1930423" y="4372183"/>
            <a:ext cx="5290837" cy="1939320"/>
            <a:chOff x="0" y="0"/>
            <a:chExt cx="5290836" cy="1939319"/>
          </a:xfrm>
        </p:grpSpPr>
        <p:sp>
          <p:nvSpPr>
            <p:cNvPr id="1863" name="TextBox 137"/>
            <p:cNvSpPr txBox="1"/>
            <p:nvPr/>
          </p:nvSpPr>
          <p:spPr>
            <a:xfrm>
              <a:off x="3425269" y="27805"/>
              <a:ext cx="1865568" cy="2668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100">
                  <a:solidFill>
                    <a:srgbClr val="FFFFFF"/>
                  </a:solidFill>
                </a:defRPr>
              </a:pPr>
              <a:r>
                <a:t>Cathode (Ni(OH)</a:t>
              </a:r>
              <a:r>
                <a:rPr baseline="-25000"/>
                <a:t>2</a:t>
              </a:r>
              <a:r>
                <a:t>)</a:t>
              </a:r>
            </a:p>
          </p:txBody>
        </p:sp>
        <p:sp>
          <p:nvSpPr>
            <p:cNvPr id="1864" name="TextBox 138"/>
            <p:cNvSpPr txBox="1"/>
            <p:nvPr/>
          </p:nvSpPr>
          <p:spPr>
            <a:xfrm>
              <a:off x="0" y="0"/>
              <a:ext cx="1556052" cy="3127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9933"/>
                  </a:solidFill>
                </a:defRPr>
              </a:lvl1pPr>
            </a:lstStyle>
            <a:p>
              <a:r>
                <a:t>Anode (Metal alloy) </a:t>
              </a:r>
            </a:p>
          </p:txBody>
        </p:sp>
        <p:sp>
          <p:nvSpPr>
            <p:cNvPr id="1865" name="Straight Connector 139"/>
            <p:cNvSpPr/>
            <p:nvPr/>
          </p:nvSpPr>
          <p:spPr>
            <a:xfrm flipH="1" flipV="1">
              <a:off x="712135" y="312795"/>
              <a:ext cx="3560419" cy="2"/>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866" name="Oval 261"/>
            <p:cNvSpPr/>
            <p:nvPr/>
          </p:nvSpPr>
          <p:spPr>
            <a:xfrm flipH="1">
              <a:off x="2172283" y="248448"/>
              <a:ext cx="154801" cy="125119"/>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67" name="TextBox 262"/>
            <p:cNvSpPr txBox="1"/>
            <p:nvPr/>
          </p:nvSpPr>
          <p:spPr>
            <a:xfrm>
              <a:off x="2156442" y="130281"/>
              <a:ext cx="309603" cy="3136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defRPr>
              </a:lvl1pPr>
            </a:lstStyle>
            <a:p>
              <a:r>
                <a:t>-</a:t>
              </a:r>
            </a:p>
          </p:txBody>
        </p:sp>
        <p:sp>
          <p:nvSpPr>
            <p:cNvPr id="1868" name="Rectangle 141"/>
            <p:cNvSpPr/>
            <p:nvPr/>
          </p:nvSpPr>
          <p:spPr>
            <a:xfrm flipH="1">
              <a:off x="2398648" y="546346"/>
              <a:ext cx="2476812" cy="137629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69" name="Rectangle 142"/>
            <p:cNvSpPr/>
            <p:nvPr/>
          </p:nvSpPr>
          <p:spPr>
            <a:xfrm flipH="1">
              <a:off x="119317" y="546346"/>
              <a:ext cx="2476812" cy="137629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70" name="Straight Connector 143"/>
            <p:cNvSpPr/>
            <p:nvPr/>
          </p:nvSpPr>
          <p:spPr>
            <a:xfrm>
              <a:off x="4875459" y="546346"/>
              <a:ext cx="807" cy="1376944"/>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871" name="Straight Connector 144"/>
            <p:cNvSpPr/>
            <p:nvPr/>
          </p:nvSpPr>
          <p:spPr>
            <a:xfrm>
              <a:off x="120122" y="522317"/>
              <a:ext cx="807" cy="141700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872" name="Straight Connector 145"/>
            <p:cNvSpPr/>
            <p:nvPr/>
          </p:nvSpPr>
          <p:spPr>
            <a:xfrm flipV="1">
              <a:off x="2398647" y="1922638"/>
              <a:ext cx="2476812" cy="1304"/>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873" name="Straight Connector 146"/>
            <p:cNvSpPr/>
            <p:nvPr/>
          </p:nvSpPr>
          <p:spPr>
            <a:xfrm flipV="1">
              <a:off x="119316" y="1922638"/>
              <a:ext cx="2476812" cy="1304"/>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874" name="Oval 147"/>
            <p:cNvSpPr/>
            <p:nvPr/>
          </p:nvSpPr>
          <p:spPr>
            <a:xfrm flipH="1">
              <a:off x="4411057" y="984257"/>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75" name="Oval 150"/>
            <p:cNvSpPr/>
            <p:nvPr/>
          </p:nvSpPr>
          <p:spPr>
            <a:xfrm flipH="1">
              <a:off x="4411057" y="1171933"/>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76" name="Oval 155"/>
            <p:cNvSpPr/>
            <p:nvPr/>
          </p:nvSpPr>
          <p:spPr>
            <a:xfrm flipH="1">
              <a:off x="4411057" y="1359609"/>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77" name="Oval 157"/>
            <p:cNvSpPr/>
            <p:nvPr/>
          </p:nvSpPr>
          <p:spPr>
            <a:xfrm flipH="1">
              <a:off x="4411057"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78" name="Oval 169"/>
            <p:cNvSpPr/>
            <p:nvPr/>
          </p:nvSpPr>
          <p:spPr>
            <a:xfrm flipH="1">
              <a:off x="4411057" y="608905"/>
              <a:ext cx="232203" cy="187677"/>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79" name="Oval 170"/>
            <p:cNvSpPr/>
            <p:nvPr/>
          </p:nvSpPr>
          <p:spPr>
            <a:xfrm flipH="1">
              <a:off x="4411057" y="796581"/>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80" name="Oval 171"/>
            <p:cNvSpPr/>
            <p:nvPr/>
          </p:nvSpPr>
          <p:spPr>
            <a:xfrm flipH="1">
              <a:off x="4178856" y="984257"/>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81" name="Oval 172"/>
            <p:cNvSpPr/>
            <p:nvPr/>
          </p:nvSpPr>
          <p:spPr>
            <a:xfrm flipH="1">
              <a:off x="4178856" y="1171933"/>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82" name="Oval 173"/>
            <p:cNvSpPr/>
            <p:nvPr/>
          </p:nvSpPr>
          <p:spPr>
            <a:xfrm flipH="1">
              <a:off x="4178856" y="1359609"/>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83" name="Oval 174"/>
            <p:cNvSpPr/>
            <p:nvPr/>
          </p:nvSpPr>
          <p:spPr>
            <a:xfrm flipH="1">
              <a:off x="4178856"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84" name="Oval 175"/>
            <p:cNvSpPr/>
            <p:nvPr/>
          </p:nvSpPr>
          <p:spPr>
            <a:xfrm flipH="1">
              <a:off x="3946654" y="984257"/>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85" name="Oval 176"/>
            <p:cNvSpPr/>
            <p:nvPr/>
          </p:nvSpPr>
          <p:spPr>
            <a:xfrm flipH="1">
              <a:off x="3946654" y="1359609"/>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86" name="Oval 177"/>
            <p:cNvSpPr/>
            <p:nvPr/>
          </p:nvSpPr>
          <p:spPr>
            <a:xfrm flipH="1">
              <a:off x="3946654"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87" name="Oval 178"/>
            <p:cNvSpPr/>
            <p:nvPr/>
          </p:nvSpPr>
          <p:spPr>
            <a:xfrm flipH="1">
              <a:off x="4178856" y="608905"/>
              <a:ext cx="232203" cy="18767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88" name="Oval 179"/>
            <p:cNvSpPr/>
            <p:nvPr/>
          </p:nvSpPr>
          <p:spPr>
            <a:xfrm flipH="1">
              <a:off x="4178856" y="796581"/>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89" name="Oval 180"/>
            <p:cNvSpPr/>
            <p:nvPr/>
          </p:nvSpPr>
          <p:spPr>
            <a:xfrm flipH="1">
              <a:off x="3946654" y="608905"/>
              <a:ext cx="232203" cy="187677"/>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90" name="Oval 181"/>
            <p:cNvSpPr/>
            <p:nvPr/>
          </p:nvSpPr>
          <p:spPr>
            <a:xfrm flipH="1">
              <a:off x="3946654" y="796581"/>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91" name="Oval 182"/>
            <p:cNvSpPr/>
            <p:nvPr/>
          </p:nvSpPr>
          <p:spPr>
            <a:xfrm flipH="1">
              <a:off x="815919" y="984257"/>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92" name="Oval 183"/>
            <p:cNvSpPr/>
            <p:nvPr/>
          </p:nvSpPr>
          <p:spPr>
            <a:xfrm flipH="1">
              <a:off x="815919"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93" name="Oval 185"/>
            <p:cNvSpPr/>
            <p:nvPr/>
          </p:nvSpPr>
          <p:spPr>
            <a:xfrm flipH="1">
              <a:off x="815919" y="1359609"/>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94" name="Oval 186"/>
            <p:cNvSpPr/>
            <p:nvPr/>
          </p:nvSpPr>
          <p:spPr>
            <a:xfrm flipH="1">
              <a:off x="815919" y="1547285"/>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95" name="Oval 187"/>
            <p:cNvSpPr/>
            <p:nvPr/>
          </p:nvSpPr>
          <p:spPr>
            <a:xfrm flipH="1">
              <a:off x="815919" y="608905"/>
              <a:ext cx="232203"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96" name="Oval 188"/>
            <p:cNvSpPr/>
            <p:nvPr/>
          </p:nvSpPr>
          <p:spPr>
            <a:xfrm flipH="1">
              <a:off x="815919" y="796581"/>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97" name="Oval 189"/>
            <p:cNvSpPr/>
            <p:nvPr/>
          </p:nvSpPr>
          <p:spPr>
            <a:xfrm flipH="1">
              <a:off x="583718" y="984257"/>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98" name="Oval 190"/>
            <p:cNvSpPr/>
            <p:nvPr/>
          </p:nvSpPr>
          <p:spPr>
            <a:xfrm flipH="1">
              <a:off x="583718"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899" name="Oval 191"/>
            <p:cNvSpPr/>
            <p:nvPr/>
          </p:nvSpPr>
          <p:spPr>
            <a:xfrm flipH="1">
              <a:off x="583718" y="1359609"/>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00" name="Oval 192"/>
            <p:cNvSpPr/>
            <p:nvPr/>
          </p:nvSpPr>
          <p:spPr>
            <a:xfrm flipH="1">
              <a:off x="583718" y="1547285"/>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01" name="Oval 193"/>
            <p:cNvSpPr/>
            <p:nvPr/>
          </p:nvSpPr>
          <p:spPr>
            <a:xfrm flipH="1">
              <a:off x="351517" y="984257"/>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02" name="Oval 194"/>
            <p:cNvSpPr/>
            <p:nvPr/>
          </p:nvSpPr>
          <p:spPr>
            <a:xfrm flipH="1">
              <a:off x="351517" y="1359609"/>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03" name="Oval 195"/>
            <p:cNvSpPr/>
            <p:nvPr/>
          </p:nvSpPr>
          <p:spPr>
            <a:xfrm flipH="1">
              <a:off x="351517" y="1547285"/>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04" name="Oval 196"/>
            <p:cNvSpPr/>
            <p:nvPr/>
          </p:nvSpPr>
          <p:spPr>
            <a:xfrm flipH="1">
              <a:off x="583718" y="608905"/>
              <a:ext cx="232203"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05" name="Oval 197"/>
            <p:cNvSpPr/>
            <p:nvPr/>
          </p:nvSpPr>
          <p:spPr>
            <a:xfrm flipH="1">
              <a:off x="583718" y="796581"/>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06" name="Oval 198"/>
            <p:cNvSpPr/>
            <p:nvPr/>
          </p:nvSpPr>
          <p:spPr>
            <a:xfrm flipH="1">
              <a:off x="351517" y="608905"/>
              <a:ext cx="232202"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07" name="Oval 199"/>
            <p:cNvSpPr/>
            <p:nvPr/>
          </p:nvSpPr>
          <p:spPr>
            <a:xfrm flipH="1">
              <a:off x="351517" y="796581"/>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08" name="Oval 200"/>
            <p:cNvSpPr/>
            <p:nvPr/>
          </p:nvSpPr>
          <p:spPr>
            <a:xfrm flipH="1">
              <a:off x="351517" y="1171933"/>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09" name="Oval 259"/>
            <p:cNvSpPr/>
            <p:nvPr/>
          </p:nvSpPr>
          <p:spPr>
            <a:xfrm flipH="1">
              <a:off x="2418280" y="689384"/>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910" name="TextBox 260"/>
            <p:cNvSpPr txBox="1"/>
            <p:nvPr/>
          </p:nvSpPr>
          <p:spPr>
            <a:xfrm>
              <a:off x="2420880" y="647137"/>
              <a:ext cx="214756"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2B5481"/>
                  </a:solidFill>
                  <a:latin typeface="+mn-lt"/>
                  <a:ea typeface="+mn-ea"/>
                  <a:cs typeface="+mn-cs"/>
                  <a:sym typeface="Arial"/>
                </a:defRPr>
              </a:lvl1pPr>
            </a:lstStyle>
            <a:p>
              <a:r>
                <a:t>O</a:t>
              </a:r>
            </a:p>
          </p:txBody>
        </p:sp>
        <p:sp>
          <p:nvSpPr>
            <p:cNvPr id="1911" name="Oval 251"/>
            <p:cNvSpPr/>
            <p:nvPr/>
          </p:nvSpPr>
          <p:spPr>
            <a:xfrm flipH="1">
              <a:off x="2647409" y="693710"/>
              <a:ext cx="232203" cy="187678"/>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912" name="TextBox 252"/>
            <p:cNvSpPr txBox="1"/>
            <p:nvPr/>
          </p:nvSpPr>
          <p:spPr>
            <a:xfrm>
              <a:off x="2651305" y="659208"/>
              <a:ext cx="405758"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200">
                  <a:solidFill>
                    <a:srgbClr val="FFFFFF"/>
                  </a:solidFill>
                  <a:latin typeface="+mn-lt"/>
                  <a:ea typeface="+mn-ea"/>
                  <a:cs typeface="+mn-cs"/>
                  <a:sym typeface="Arial"/>
                </a:defRPr>
              </a:pPr>
              <a:r>
                <a:t>H   </a:t>
              </a:r>
              <a:r>
                <a:rPr baseline="30000"/>
                <a:t>-</a:t>
              </a:r>
            </a:p>
          </p:txBody>
        </p:sp>
        <p:sp>
          <p:nvSpPr>
            <p:cNvPr id="1913" name="Oval 245"/>
            <p:cNvSpPr/>
            <p:nvPr/>
          </p:nvSpPr>
          <p:spPr>
            <a:xfrm flipH="1">
              <a:off x="889005" y="1015835"/>
              <a:ext cx="154802" cy="125119"/>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14" name="TextBox 246"/>
            <p:cNvSpPr txBox="1"/>
            <p:nvPr/>
          </p:nvSpPr>
          <p:spPr>
            <a:xfrm>
              <a:off x="885342" y="921610"/>
              <a:ext cx="210012" cy="2954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latin typeface="+mn-lt"/>
                  <a:ea typeface="+mn-ea"/>
                  <a:cs typeface="+mn-cs"/>
                  <a:sym typeface="Arial"/>
                </a:defRPr>
              </a:lvl1pPr>
            </a:lstStyle>
            <a:p>
              <a:r>
                <a:t>-</a:t>
              </a:r>
            </a:p>
          </p:txBody>
        </p:sp>
        <p:sp>
          <p:nvSpPr>
            <p:cNvPr id="1915" name="Straight Connector 219"/>
            <p:cNvSpPr/>
            <p:nvPr/>
          </p:nvSpPr>
          <p:spPr>
            <a:xfrm>
              <a:off x="4282049" y="296111"/>
              <a:ext cx="1613" cy="31279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916" name="Straight Connector 223"/>
            <p:cNvSpPr/>
            <p:nvPr/>
          </p:nvSpPr>
          <p:spPr>
            <a:xfrm>
              <a:off x="687025" y="296111"/>
              <a:ext cx="1614" cy="31279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917" name="Oval 243"/>
            <p:cNvSpPr/>
            <p:nvPr/>
          </p:nvSpPr>
          <p:spPr>
            <a:xfrm flipH="1">
              <a:off x="4221842" y="939074"/>
              <a:ext cx="154802" cy="125119"/>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18" name="TextBox 244"/>
            <p:cNvSpPr txBox="1"/>
            <p:nvPr/>
          </p:nvSpPr>
          <p:spPr>
            <a:xfrm>
              <a:off x="4211986" y="832878"/>
              <a:ext cx="309603" cy="31364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defRPr>
              </a:lvl1pPr>
            </a:lstStyle>
            <a:p>
              <a:r>
                <a:t>-</a:t>
              </a:r>
            </a:p>
          </p:txBody>
        </p:sp>
        <p:sp>
          <p:nvSpPr>
            <p:cNvPr id="1919" name="Bent Arrow 229"/>
            <p:cNvSpPr/>
            <p:nvPr/>
          </p:nvSpPr>
          <p:spPr>
            <a:xfrm rot="16200000">
              <a:off x="684187" y="886925"/>
              <a:ext cx="187677" cy="2322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8398"/>
                  </a:lnTo>
                  <a:cubicBezTo>
                    <a:pt x="0" y="4179"/>
                    <a:pt x="4231" y="760"/>
                    <a:pt x="9450" y="760"/>
                  </a:cubicBezTo>
                  <a:lnTo>
                    <a:pt x="16200" y="760"/>
                  </a:lnTo>
                  <a:lnTo>
                    <a:pt x="16200" y="0"/>
                  </a:lnTo>
                  <a:lnTo>
                    <a:pt x="21600" y="2619"/>
                  </a:lnTo>
                  <a:lnTo>
                    <a:pt x="16200" y="5237"/>
                  </a:lnTo>
                  <a:lnTo>
                    <a:pt x="16200" y="4478"/>
                  </a:lnTo>
                  <a:lnTo>
                    <a:pt x="9450" y="4478"/>
                  </a:lnTo>
                  <a:cubicBezTo>
                    <a:pt x="6771" y="4478"/>
                    <a:pt x="4600" y="6233"/>
                    <a:pt x="4600" y="8398"/>
                  </a:cubicBezTo>
                  <a:lnTo>
                    <a:pt x="4600"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latin typeface="+mn-lt"/>
                  <a:ea typeface="+mn-ea"/>
                  <a:cs typeface="+mn-cs"/>
                  <a:sym typeface="Arial"/>
                </a:defRPr>
              </a:pPr>
              <a:endParaRPr/>
            </a:p>
          </p:txBody>
        </p:sp>
        <p:sp>
          <p:nvSpPr>
            <p:cNvPr id="1920" name="Right Arrow 230"/>
            <p:cNvSpPr/>
            <p:nvPr/>
          </p:nvSpPr>
          <p:spPr>
            <a:xfrm rot="10800000">
              <a:off x="3618736" y="1226151"/>
              <a:ext cx="299282" cy="89667"/>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21" name="Right Arrow 231"/>
            <p:cNvSpPr/>
            <p:nvPr/>
          </p:nvSpPr>
          <p:spPr>
            <a:xfrm rot="10800000" flipH="1">
              <a:off x="2100004" y="62558"/>
              <a:ext cx="299283" cy="108437"/>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22" name="Oval 234"/>
            <p:cNvSpPr/>
            <p:nvPr/>
          </p:nvSpPr>
          <p:spPr>
            <a:xfrm flipH="1">
              <a:off x="3950391" y="1167762"/>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23" name="Bent Arrow 238"/>
            <p:cNvSpPr/>
            <p:nvPr/>
          </p:nvSpPr>
          <p:spPr>
            <a:xfrm rot="10800000">
              <a:off x="4077833" y="1148994"/>
              <a:ext cx="232621" cy="1647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579"/>
                  </a:lnTo>
                  <a:cubicBezTo>
                    <a:pt x="0" y="5780"/>
                    <a:pt x="2181" y="2700"/>
                    <a:pt x="4871" y="2700"/>
                  </a:cubicBezTo>
                  <a:lnTo>
                    <a:pt x="17776" y="2700"/>
                  </a:lnTo>
                  <a:lnTo>
                    <a:pt x="17776" y="0"/>
                  </a:lnTo>
                  <a:lnTo>
                    <a:pt x="21600" y="5400"/>
                  </a:lnTo>
                  <a:lnTo>
                    <a:pt x="17776" y="10800"/>
                  </a:lnTo>
                  <a:lnTo>
                    <a:pt x="17776" y="8100"/>
                  </a:lnTo>
                  <a:lnTo>
                    <a:pt x="4871" y="8100"/>
                  </a:lnTo>
                  <a:cubicBezTo>
                    <a:pt x="4293" y="8100"/>
                    <a:pt x="3824" y="8762"/>
                    <a:pt x="3824" y="9579"/>
                  </a:cubicBezTo>
                  <a:lnTo>
                    <a:pt x="3824"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24" name="Oval 271"/>
            <p:cNvSpPr/>
            <p:nvPr/>
          </p:nvSpPr>
          <p:spPr>
            <a:xfrm flipH="1">
              <a:off x="1040255" y="990518"/>
              <a:ext cx="232202"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925" name="TextBox 272"/>
            <p:cNvSpPr txBox="1"/>
            <p:nvPr/>
          </p:nvSpPr>
          <p:spPr>
            <a:xfrm>
              <a:off x="1042854" y="960243"/>
              <a:ext cx="195811"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2B5481"/>
                  </a:solidFill>
                  <a:latin typeface="+mn-lt"/>
                  <a:ea typeface="+mn-ea"/>
                  <a:cs typeface="+mn-cs"/>
                  <a:sym typeface="Arial"/>
                </a:defRPr>
              </a:lvl1pPr>
            </a:lstStyle>
            <a:p>
              <a:r>
                <a:t>O</a:t>
              </a:r>
            </a:p>
          </p:txBody>
        </p:sp>
        <p:sp>
          <p:nvSpPr>
            <p:cNvPr id="1926" name="Right Arrow 280"/>
            <p:cNvSpPr/>
            <p:nvPr/>
          </p:nvSpPr>
          <p:spPr>
            <a:xfrm rot="10800000">
              <a:off x="1315566" y="1053077"/>
              <a:ext cx="299283" cy="89667"/>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27" name="Oval 287"/>
            <p:cNvSpPr/>
            <p:nvPr/>
          </p:nvSpPr>
          <p:spPr>
            <a:xfrm flipH="1">
              <a:off x="3034800" y="1155095"/>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928" name="TextBox 288"/>
            <p:cNvSpPr txBox="1"/>
            <p:nvPr/>
          </p:nvSpPr>
          <p:spPr>
            <a:xfrm>
              <a:off x="3037400" y="1124820"/>
              <a:ext cx="211891"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2B5481"/>
                  </a:solidFill>
                  <a:latin typeface="+mn-lt"/>
                  <a:ea typeface="+mn-ea"/>
                  <a:cs typeface="+mn-cs"/>
                  <a:sym typeface="Arial"/>
                </a:defRPr>
              </a:lvl1pPr>
            </a:lstStyle>
            <a:p>
              <a:r>
                <a:t>O</a:t>
              </a:r>
            </a:p>
          </p:txBody>
        </p:sp>
        <p:sp>
          <p:nvSpPr>
            <p:cNvPr id="1929" name="Oval 285"/>
            <p:cNvSpPr/>
            <p:nvPr/>
          </p:nvSpPr>
          <p:spPr>
            <a:xfrm flipH="1">
              <a:off x="3273033" y="1159421"/>
              <a:ext cx="232203" cy="187678"/>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latin typeface="+mn-lt"/>
                  <a:ea typeface="+mn-ea"/>
                  <a:cs typeface="+mn-cs"/>
                  <a:sym typeface="Arial"/>
                </a:defRPr>
              </a:pPr>
              <a:endParaRPr/>
            </a:p>
          </p:txBody>
        </p:sp>
        <p:sp>
          <p:nvSpPr>
            <p:cNvPr id="1930" name="TextBox 286"/>
            <p:cNvSpPr txBox="1"/>
            <p:nvPr/>
          </p:nvSpPr>
          <p:spPr>
            <a:xfrm>
              <a:off x="3290532" y="1124389"/>
              <a:ext cx="464403"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200">
                  <a:solidFill>
                    <a:srgbClr val="FFFFFF"/>
                  </a:solidFill>
                  <a:latin typeface="+mn-lt"/>
                  <a:ea typeface="+mn-ea"/>
                  <a:cs typeface="+mn-cs"/>
                  <a:sym typeface="Arial"/>
                </a:defRPr>
              </a:pPr>
              <a:r>
                <a:t>H   </a:t>
              </a:r>
              <a:r>
                <a:rPr baseline="30000"/>
                <a:t>-</a:t>
              </a:r>
            </a:p>
          </p:txBody>
        </p:sp>
        <p:sp>
          <p:nvSpPr>
            <p:cNvPr id="1931" name="Oval 294"/>
            <p:cNvSpPr/>
            <p:nvPr/>
          </p:nvSpPr>
          <p:spPr>
            <a:xfrm flipH="1">
              <a:off x="2340080" y="1528524"/>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932" name="TextBox 295"/>
            <p:cNvSpPr txBox="1"/>
            <p:nvPr/>
          </p:nvSpPr>
          <p:spPr>
            <a:xfrm>
              <a:off x="2342680" y="1486277"/>
              <a:ext cx="210012"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2B5481"/>
                  </a:solidFill>
                  <a:latin typeface="+mn-lt"/>
                  <a:ea typeface="+mn-ea"/>
                  <a:cs typeface="+mn-cs"/>
                  <a:sym typeface="Arial"/>
                </a:defRPr>
              </a:lvl1pPr>
            </a:lstStyle>
            <a:p>
              <a:r>
                <a:t>O</a:t>
              </a:r>
            </a:p>
          </p:txBody>
        </p:sp>
        <p:sp>
          <p:nvSpPr>
            <p:cNvPr id="1933" name="Oval 292"/>
            <p:cNvSpPr/>
            <p:nvPr/>
          </p:nvSpPr>
          <p:spPr>
            <a:xfrm flipH="1">
              <a:off x="2578314" y="1532850"/>
              <a:ext cx="232203" cy="187678"/>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latin typeface="+mn-lt"/>
                  <a:ea typeface="+mn-ea"/>
                  <a:cs typeface="+mn-cs"/>
                  <a:sym typeface="Arial"/>
                </a:defRPr>
              </a:pPr>
              <a:endParaRPr/>
            </a:p>
          </p:txBody>
        </p:sp>
        <p:sp>
          <p:nvSpPr>
            <p:cNvPr id="1934" name="TextBox 293"/>
            <p:cNvSpPr txBox="1"/>
            <p:nvPr/>
          </p:nvSpPr>
          <p:spPr>
            <a:xfrm>
              <a:off x="2582210" y="1498348"/>
              <a:ext cx="464403"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200">
                  <a:solidFill>
                    <a:srgbClr val="FFFFFF"/>
                  </a:solidFill>
                  <a:latin typeface="+mn-lt"/>
                  <a:ea typeface="+mn-ea"/>
                  <a:cs typeface="+mn-cs"/>
                  <a:sym typeface="Arial"/>
                </a:defRPr>
              </a:pPr>
              <a:r>
                <a:t>H   </a:t>
              </a:r>
              <a:r>
                <a:rPr baseline="30000"/>
                <a:t>-</a:t>
              </a:r>
            </a:p>
          </p:txBody>
        </p:sp>
        <p:sp>
          <p:nvSpPr>
            <p:cNvPr id="1935" name="Oval 303"/>
            <p:cNvSpPr/>
            <p:nvPr/>
          </p:nvSpPr>
          <p:spPr>
            <a:xfrm flipH="1">
              <a:off x="1718224" y="1000939"/>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1936" name="TextBox 304"/>
            <p:cNvSpPr txBox="1"/>
            <p:nvPr/>
          </p:nvSpPr>
          <p:spPr>
            <a:xfrm>
              <a:off x="1720824" y="958693"/>
              <a:ext cx="272283" cy="249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2B5481"/>
                  </a:solidFill>
                  <a:latin typeface="+mn-lt"/>
                  <a:ea typeface="+mn-ea"/>
                  <a:cs typeface="+mn-cs"/>
                  <a:sym typeface="Arial"/>
                </a:defRPr>
              </a:lvl1pPr>
            </a:lstStyle>
            <a:p>
              <a:r>
                <a:t>O</a:t>
              </a:r>
            </a:p>
          </p:txBody>
        </p:sp>
        <p:sp>
          <p:nvSpPr>
            <p:cNvPr id="1937" name="Oval 301"/>
            <p:cNvSpPr/>
            <p:nvPr/>
          </p:nvSpPr>
          <p:spPr>
            <a:xfrm flipH="1">
              <a:off x="1956459" y="1005266"/>
              <a:ext cx="232203" cy="187678"/>
            </a:xfrm>
            <a:prstGeom prst="ellipse">
              <a:avLst/>
            </a:prstGeom>
            <a:solidFill>
              <a:srgbClr val="FF000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latin typeface="+mn-lt"/>
                  <a:ea typeface="+mn-ea"/>
                  <a:cs typeface="+mn-cs"/>
                  <a:sym typeface="Arial"/>
                </a:defRPr>
              </a:pPr>
              <a:endParaRPr/>
            </a:p>
          </p:txBody>
        </p:sp>
        <p:sp>
          <p:nvSpPr>
            <p:cNvPr id="1938" name="TextBox 302"/>
            <p:cNvSpPr txBox="1"/>
            <p:nvPr/>
          </p:nvSpPr>
          <p:spPr>
            <a:xfrm>
              <a:off x="1979705" y="970764"/>
              <a:ext cx="464404" cy="2490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200">
                  <a:solidFill>
                    <a:srgbClr val="FFFFFF"/>
                  </a:solidFill>
                  <a:latin typeface="+mn-lt"/>
                  <a:ea typeface="+mn-ea"/>
                  <a:cs typeface="+mn-cs"/>
                  <a:sym typeface="Arial"/>
                </a:defRPr>
              </a:pPr>
              <a:r>
                <a:t>H   </a:t>
              </a:r>
              <a:r>
                <a:rPr baseline="30000"/>
                <a:t>-</a:t>
              </a:r>
            </a:p>
          </p:txBody>
        </p:sp>
      </p:grpSp>
      <p:sp>
        <p:nvSpPr>
          <p:cNvPr id="1940"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https://en.wikipedia.org/wiki/Nickel%E2%80%93metal_hydride_battery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2" name="Rectangle 3"/>
          <p:cNvSpPr txBox="1">
            <a:spLocks noGrp="1"/>
          </p:cNvSpPr>
          <p:nvPr>
            <p:ph type="body" idx="1"/>
          </p:nvPr>
        </p:nvSpPr>
        <p:spPr>
          <a:xfrm>
            <a:off x="114300" y="198406"/>
            <a:ext cx="9042598" cy="6076016"/>
          </a:xfrm>
          <a:prstGeom prst="rect">
            <a:avLst/>
          </a:prstGeom>
        </p:spPr>
        <p:txBody>
          <a:bodyPr/>
          <a:lstStyle/>
          <a:p>
            <a:pPr algn="ctr">
              <a:tabLst/>
              <a:defRPr b="1"/>
            </a:pPr>
            <a:r>
              <a:t>NiMH Battery Pluses:</a:t>
            </a:r>
          </a:p>
          <a:p>
            <a:pPr>
              <a:tabLst/>
              <a:defRPr sz="900"/>
            </a:pPr>
            <a:endParaRPr/>
          </a:p>
          <a:p>
            <a:pPr>
              <a:tabLst/>
            </a:pPr>
            <a:r>
              <a:t>A </a:t>
            </a:r>
            <a:r>
              <a:rPr>
                <a:solidFill>
                  <a:srgbClr val="FBC901"/>
                </a:solidFill>
              </a:rPr>
              <a:t>less toxic metal alloy anode</a:t>
            </a:r>
            <a:r>
              <a:t> replaces the toxic Cd anode of Ni-Cd Alkaline batteries </a:t>
            </a:r>
            <a:r>
              <a:rPr baseline="31999"/>
              <a:t>1</a:t>
            </a:r>
          </a:p>
          <a:p>
            <a:pPr>
              <a:tabLst/>
              <a:defRPr sz="700"/>
            </a:pPr>
            <a:endParaRPr baseline="31999"/>
          </a:p>
          <a:p>
            <a:pPr>
              <a:tabLst/>
            </a:pPr>
            <a:r>
              <a:rPr>
                <a:solidFill>
                  <a:srgbClr val="FBC901"/>
                </a:solidFill>
              </a:rPr>
              <a:t>Energy storage capacity is higher </a:t>
            </a:r>
            <a:r>
              <a:t>than Ni-Cd's (claims: 50% higher </a:t>
            </a:r>
            <a:r>
              <a:rPr baseline="31999"/>
              <a:t>2  </a:t>
            </a:r>
            <a:r>
              <a:t>vs. 2-3X higher </a:t>
            </a:r>
            <a:r>
              <a:rPr baseline="31999"/>
              <a:t>1</a:t>
            </a:r>
            <a:r>
              <a:t>)</a:t>
            </a:r>
          </a:p>
          <a:p>
            <a:pPr>
              <a:tabLst/>
              <a:defRPr sz="700"/>
            </a:pPr>
            <a:endParaRPr/>
          </a:p>
          <a:p>
            <a:pPr>
              <a:tabLst/>
            </a:pPr>
            <a:r>
              <a:t>Their </a:t>
            </a:r>
            <a:r>
              <a:rPr>
                <a:solidFill>
                  <a:srgbClr val="FBC901"/>
                </a:solidFill>
              </a:rPr>
              <a:t>high energy storage per mass</a:t>
            </a:r>
            <a:r>
              <a:t> approaches that of a lithium ion battery </a:t>
            </a:r>
            <a:r>
              <a:rPr baseline="31999"/>
              <a:t>1</a:t>
            </a:r>
          </a:p>
          <a:p>
            <a:pPr>
              <a:tabLst/>
              <a:defRPr sz="700"/>
            </a:pPr>
            <a:endParaRPr baseline="31999"/>
          </a:p>
          <a:p>
            <a:pPr>
              <a:tabLst/>
            </a:pPr>
            <a:r>
              <a:t>They </a:t>
            </a:r>
            <a:r>
              <a:rPr>
                <a:solidFill>
                  <a:srgbClr val="FBC901"/>
                </a:solidFill>
              </a:rPr>
              <a:t>can sustain high output</a:t>
            </a:r>
            <a:r>
              <a:t> currents</a:t>
            </a:r>
          </a:p>
          <a:p>
            <a:pPr>
              <a:tabLst/>
              <a:defRPr sz="800"/>
            </a:pPr>
            <a:endParaRPr/>
          </a:p>
          <a:p>
            <a:pPr algn="ctr">
              <a:tabLst/>
              <a:defRPr b="1"/>
            </a:pPr>
            <a:r>
              <a:t>NiMH Battery Minuses:</a:t>
            </a:r>
          </a:p>
          <a:p>
            <a:pPr>
              <a:tabLst/>
              <a:defRPr sz="700"/>
            </a:pPr>
            <a:endParaRPr/>
          </a:p>
          <a:p>
            <a:pPr>
              <a:spcBef>
                <a:spcPts val="500"/>
              </a:spcBef>
              <a:tabLst/>
              <a:defRPr>
                <a:latin typeface="Tahoma"/>
                <a:ea typeface="Tahoma"/>
                <a:cs typeface="Tahoma"/>
                <a:sym typeface="Tahoma"/>
              </a:defRPr>
            </a:pPr>
            <a:r>
              <a:t>"More </a:t>
            </a:r>
            <a:r>
              <a:rPr>
                <a:solidFill>
                  <a:srgbClr val="FBC901"/>
                </a:solidFill>
              </a:rPr>
              <a:t>delicate and trickier to charge</a:t>
            </a:r>
            <a:r>
              <a:t> than NiCd" / "</a:t>
            </a:r>
            <a:r>
              <a:rPr>
                <a:solidFill>
                  <a:srgbClr val="FBC901"/>
                </a:solidFill>
              </a:rPr>
              <a:t>Limited service life</a:t>
            </a:r>
            <a:r>
              <a:t>" </a:t>
            </a:r>
            <a:r>
              <a:rPr baseline="31999"/>
              <a:t>2</a:t>
            </a:r>
          </a:p>
          <a:p>
            <a:pPr>
              <a:tabLst/>
              <a:defRPr sz="700"/>
            </a:pPr>
            <a:endParaRPr baseline="31999"/>
          </a:p>
          <a:p>
            <a:pPr>
              <a:tabLst/>
            </a:pPr>
            <a:r>
              <a:t>Standard version NiMH batteries have a </a:t>
            </a:r>
            <a:r>
              <a:rPr>
                <a:solidFill>
                  <a:srgbClr val="FBC901"/>
                </a:solidFill>
              </a:rPr>
              <a:t>high self-discharge rate</a:t>
            </a:r>
            <a:r>
              <a:t> </a:t>
            </a:r>
            <a:r>
              <a:rPr baseline="31999"/>
              <a:t>1, 2</a:t>
            </a:r>
          </a:p>
          <a:p>
            <a:pPr>
              <a:tabLst/>
              <a:defRPr sz="700"/>
            </a:pPr>
            <a:endParaRPr baseline="31999"/>
          </a:p>
          <a:p>
            <a:pPr>
              <a:tabLst/>
            </a:pPr>
            <a:r>
              <a:rPr>
                <a:solidFill>
                  <a:srgbClr val="FBC901"/>
                </a:solidFill>
              </a:rPr>
              <a:t>Output declines to 1.0-1.2 Volts</a:t>
            </a:r>
            <a:r>
              <a:t> </a:t>
            </a:r>
            <a:r>
              <a:rPr baseline="31999"/>
              <a:t>1   </a:t>
            </a:r>
            <a:r>
              <a:t>vs. the 1.2-1.5 V of earlier Zn-C &amp; Alkaline batteries</a:t>
            </a:r>
          </a:p>
          <a:p>
            <a:pPr>
              <a:tabLst/>
              <a:defRPr sz="400"/>
            </a:pPr>
            <a:endParaRPr/>
          </a:p>
          <a:p>
            <a:pPr marL="0" lvl="1" indent="640896">
              <a:buSzTx/>
              <a:buNone/>
              <a:tabLst/>
            </a:pPr>
            <a:r>
              <a:t>Consequently: NiMH batteries are </a:t>
            </a:r>
            <a:r>
              <a:rPr>
                <a:solidFill>
                  <a:srgbClr val="FBC901"/>
                </a:solidFill>
              </a:rPr>
              <a:t>NOT always an acceptable substitute </a:t>
            </a:r>
          </a:p>
          <a:p>
            <a:pPr marL="0" lvl="1" indent="640896">
              <a:buSzTx/>
              <a:buNone/>
              <a:tabLst/>
              <a:defRPr sz="800"/>
            </a:pPr>
            <a:endParaRPr>
              <a:solidFill>
                <a:srgbClr val="FBC901"/>
              </a:solidFill>
            </a:endParaRPr>
          </a:p>
          <a:p>
            <a:pPr>
              <a:tabLst/>
            </a:pPr>
            <a:r>
              <a:t>Wikipedia: "</a:t>
            </a:r>
            <a:r>
              <a:rPr>
                <a:solidFill>
                  <a:srgbClr val="FBC901"/>
                </a:solidFill>
              </a:rPr>
              <a:t>Voltage depression</a:t>
            </a:r>
            <a:r>
              <a:t> (often mistakenly attributed to the memory effect) from repeated partial discharge . .  reversible with a few full discharge/charge cycles" </a:t>
            </a:r>
            <a:r>
              <a:rPr baseline="31999"/>
              <a:t>1</a:t>
            </a:r>
          </a:p>
          <a:p>
            <a:pPr>
              <a:tabLst/>
              <a:defRPr sz="700"/>
            </a:pPr>
            <a:endParaRPr baseline="31999"/>
          </a:p>
          <a:p>
            <a:pPr>
              <a:tabLst/>
            </a:pPr>
            <a:r>
              <a:t>Battery University: "Less prone to </a:t>
            </a:r>
            <a:r>
              <a:rPr>
                <a:solidFill>
                  <a:srgbClr val="FBC901"/>
                </a:solidFill>
              </a:rPr>
              <a:t>memory</a:t>
            </a:r>
            <a:r>
              <a:t> than NiCd, can be rejuvenated" </a:t>
            </a:r>
            <a:r>
              <a:rPr baseline="31999"/>
              <a:t>2</a:t>
            </a:r>
          </a:p>
        </p:txBody>
      </p:sp>
      <p:sp>
        <p:nvSpPr>
          <p:cNvPr id="1943" name="Rectangle 5"/>
          <p:cNvSpPr txBox="1"/>
          <p:nvPr/>
        </p:nvSpPr>
        <p:spPr>
          <a:xfrm>
            <a:off x="304800" y="64064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https://en.wikipedia.org/wiki/Nickel%E2%80%93metal_hydride_battery</a:t>
            </a:r>
            <a:br/>
            <a:r>
              <a:t>2) https://batteryuniversity.com/learn/article/nickel_based_batteries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 name="Rectangle 2"/>
          <p:cNvSpPr txBox="1">
            <a:spLocks noGrp="1"/>
          </p:cNvSpPr>
          <p:nvPr>
            <p:ph type="title"/>
          </p:nvPr>
        </p:nvSpPr>
        <p:spPr>
          <a:xfrm>
            <a:off x="304800" y="76199"/>
            <a:ext cx="8534400" cy="756804"/>
          </a:xfrm>
          <a:prstGeom prst="rect">
            <a:avLst/>
          </a:prstGeom>
        </p:spPr>
        <p:txBody>
          <a:bodyPr/>
          <a:lstStyle/>
          <a:p>
            <a:pPr>
              <a:defRPr sz="2200" b="1">
                <a:solidFill>
                  <a:srgbClr val="FFFFFF"/>
                </a:solidFill>
              </a:defRPr>
            </a:pPr>
            <a:r>
              <a:rPr b="0"/>
              <a:t>Bringing us to the broad category of</a:t>
            </a:r>
            <a:r>
              <a:t> </a:t>
            </a:r>
            <a:r>
              <a:rPr>
                <a:solidFill>
                  <a:srgbClr val="FBC901"/>
                </a:solidFill>
              </a:rPr>
              <a:t>Lithium-Based Batteries</a:t>
            </a:r>
            <a:r>
              <a:t> </a:t>
            </a:r>
            <a:r>
              <a:rPr baseline="31999"/>
              <a:t>1</a:t>
            </a:r>
          </a:p>
        </p:txBody>
      </p:sp>
      <p:sp>
        <p:nvSpPr>
          <p:cNvPr id="1946" name="Rectangle 3"/>
          <p:cNvSpPr txBox="1">
            <a:spLocks noGrp="1"/>
          </p:cNvSpPr>
          <p:nvPr>
            <p:ph type="body" sz="half" idx="1"/>
          </p:nvPr>
        </p:nvSpPr>
        <p:spPr>
          <a:xfrm>
            <a:off x="127000" y="952500"/>
            <a:ext cx="8915400" cy="2533090"/>
          </a:xfrm>
          <a:prstGeom prst="rect">
            <a:avLst/>
          </a:prstGeom>
        </p:spPr>
        <p:txBody>
          <a:bodyPr/>
          <a:lstStyle/>
          <a:p>
            <a:pPr defTabSz="457200">
              <a:tabLst/>
            </a:pPr>
            <a:r>
              <a:rPr dirty="0"/>
              <a:t>These batteries increase their output voltage (and hence power)</a:t>
            </a:r>
          </a:p>
          <a:p>
            <a:pPr defTabSz="457200">
              <a:tabLst/>
              <a:defRPr sz="700"/>
            </a:pPr>
            <a:endParaRPr dirty="0"/>
          </a:p>
          <a:p>
            <a:pPr marL="0" lvl="1" indent="640896" defTabSz="457200">
              <a:buSzTx/>
              <a:buNone/>
              <a:tabLst/>
            </a:pPr>
            <a:r>
              <a:rPr dirty="0"/>
              <a:t>by pairing electrodes with radically different "electronegativities"</a:t>
            </a:r>
          </a:p>
          <a:p>
            <a:pPr marL="0" lvl="1" indent="640896" defTabSz="457200">
              <a:buSzTx/>
              <a:buNone/>
              <a:tabLst/>
              <a:defRPr sz="700"/>
            </a:pPr>
            <a:endParaRPr dirty="0"/>
          </a:p>
          <a:p>
            <a:pPr marL="0" lvl="2" indent="1085850" defTabSz="457200">
              <a:buSzTx/>
              <a:buNone/>
              <a:tabLst/>
            </a:pPr>
            <a:r>
              <a:rPr dirty="0"/>
              <a:t>(w</a:t>
            </a:r>
            <a:r>
              <a:rPr lang="en-US" dirty="0"/>
              <a:t>hich</a:t>
            </a:r>
            <a:r>
              <a:rPr dirty="0"/>
              <a:t> is a measure of how strongly a material holds on to its electrons)</a:t>
            </a:r>
          </a:p>
          <a:p>
            <a:pPr defTabSz="457200">
              <a:tabLst/>
              <a:defRPr sz="1100"/>
            </a:pPr>
            <a:endParaRPr dirty="0"/>
          </a:p>
          <a:p>
            <a:pPr defTabSz="457200">
              <a:tabLst/>
            </a:pPr>
            <a:r>
              <a:rPr dirty="0"/>
              <a:t>Least electronegative (more electropositive) are elements leftmost in Periodic Table</a:t>
            </a:r>
          </a:p>
          <a:p>
            <a:pPr defTabSz="457200">
              <a:tabLst/>
              <a:defRPr sz="700"/>
            </a:pPr>
            <a:endParaRPr dirty="0"/>
          </a:p>
          <a:p>
            <a:pPr marL="0" lvl="1" indent="640896" defTabSz="457200">
              <a:buSzTx/>
              <a:buNone/>
              <a:tabLst/>
            </a:pPr>
            <a:r>
              <a:rPr dirty="0"/>
              <a:t>These "Group I"  / "Alkali metals" are Li, Na, K, Rb, Cs, Fr</a:t>
            </a:r>
          </a:p>
        </p:txBody>
      </p:sp>
      <p:sp>
        <p:nvSpPr>
          <p:cNvPr id="1947" name="Rectangle 5"/>
          <p:cNvSpPr txBox="1"/>
          <p:nvPr/>
        </p:nvSpPr>
        <p:spPr>
          <a:xfrm>
            <a:off x="304800" y="65461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Figure: http://www.chemistry-reference.com/pdictable/</a:t>
            </a:r>
          </a:p>
        </p:txBody>
      </p:sp>
      <p:pic>
        <p:nvPicPr>
          <p:cNvPr id="1948" name="Picture 4" descr="Picture 4"/>
          <p:cNvPicPr>
            <a:picLocks noChangeAspect="1"/>
          </p:cNvPicPr>
          <p:nvPr/>
        </p:nvPicPr>
        <p:blipFill>
          <a:blip r:embed="rId2"/>
          <a:srcRect b="29758"/>
          <a:stretch>
            <a:fillRect/>
          </a:stretch>
        </p:blipFill>
        <p:spPr>
          <a:xfrm>
            <a:off x="2468364" y="3441944"/>
            <a:ext cx="4207444" cy="1970254"/>
          </a:xfrm>
          <a:prstGeom prst="rect">
            <a:avLst/>
          </a:prstGeom>
          <a:ln w="12700">
            <a:miter lim="400000"/>
          </a:ln>
        </p:spPr>
      </p:pic>
      <p:sp>
        <p:nvSpPr>
          <p:cNvPr id="1949" name="Rectangle 3"/>
          <p:cNvSpPr txBox="1"/>
          <p:nvPr/>
        </p:nvSpPr>
        <p:spPr>
          <a:xfrm>
            <a:off x="203200" y="5568529"/>
            <a:ext cx="8915400" cy="901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457200">
              <a:spcBef>
                <a:spcPts val="400"/>
              </a:spcBef>
              <a:defRPr b="0">
                <a:solidFill>
                  <a:srgbClr val="FFCC00"/>
                </a:solidFill>
                <a:effectLst>
                  <a:outerShdw blurRad="38100" dist="38100" dir="2700000" rotWithShape="0">
                    <a:srgbClr val="000000"/>
                  </a:outerShdw>
                </a:effectLst>
                <a:latin typeface="+mn-lt"/>
                <a:ea typeface="+mn-ea"/>
                <a:cs typeface="+mn-cs"/>
                <a:sym typeface="Arial"/>
              </a:defRPr>
            </a:pPr>
            <a:r>
              <a:t>To maximize battery voltage, those electropositive alkali metals should be paired </a:t>
            </a:r>
          </a:p>
          <a:p>
            <a:pPr defTabSz="457200">
              <a:spcBef>
                <a:spcPts val="400"/>
              </a:spcBef>
              <a:defRPr sz="700" b="0">
                <a:solidFill>
                  <a:srgbClr val="FFCC00"/>
                </a:solidFill>
                <a:effectLst>
                  <a:outerShdw blurRad="38100" dist="38100" dir="2700000" rotWithShape="0">
                    <a:srgbClr val="000000"/>
                  </a:outerShdw>
                </a:effectLst>
                <a:latin typeface="+mn-lt"/>
                <a:ea typeface="+mn-ea"/>
                <a:cs typeface="+mn-cs"/>
                <a:sym typeface="Arial"/>
              </a:defRPr>
            </a:pPr>
            <a:endParaRPr/>
          </a:p>
          <a:p>
            <a:pPr lvl="1" indent="640896" defTabSz="457200">
              <a:spcBef>
                <a:spcPts val="400"/>
              </a:spcBef>
              <a:defRPr b="0">
                <a:solidFill>
                  <a:srgbClr val="FFCC00"/>
                </a:solidFill>
                <a:effectLst>
                  <a:outerShdw blurRad="38100" dist="38100" dir="2700000" rotWithShape="0">
                    <a:srgbClr val="000000"/>
                  </a:outerShdw>
                </a:effectLst>
                <a:latin typeface="+mn-lt"/>
                <a:ea typeface="+mn-ea"/>
                <a:cs typeface="+mn-cs"/>
                <a:sym typeface="Arial"/>
              </a:defRPr>
            </a:pPr>
            <a:r>
              <a:t>with a highly electronegative atom (top / right in Periodic Table) or compound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1" name="Rectangle 2"/>
          <p:cNvSpPr txBox="1">
            <a:spLocks noGrp="1"/>
          </p:cNvSpPr>
          <p:nvPr>
            <p:ph type="title"/>
          </p:nvPr>
        </p:nvSpPr>
        <p:spPr>
          <a:xfrm>
            <a:off x="304800" y="127000"/>
            <a:ext cx="8534400" cy="381000"/>
          </a:xfrm>
          <a:prstGeom prst="rect">
            <a:avLst/>
          </a:prstGeom>
        </p:spPr>
        <p:txBody>
          <a:bodyPr/>
          <a:lstStyle/>
          <a:p>
            <a:pPr defTabSz="877823">
              <a:defRPr sz="2112" i="1">
                <a:effectLst>
                  <a:outerShdw blurRad="36576" dist="36576" dir="2700000" rotWithShape="0">
                    <a:srgbClr val="000000"/>
                  </a:outerShdw>
                </a:effectLst>
                <a:latin typeface="+mn-lt"/>
                <a:ea typeface="+mn-ea"/>
                <a:cs typeface="+mn-cs"/>
                <a:sym typeface="Arial"/>
              </a:defRPr>
            </a:pPr>
            <a:r>
              <a:t>Certain parings can </a:t>
            </a:r>
            <a:r>
              <a:rPr b="1"/>
              <a:t>double</a:t>
            </a:r>
            <a:r>
              <a:t> the battery's voltage</a:t>
            </a:r>
          </a:p>
        </p:txBody>
      </p:sp>
      <p:sp>
        <p:nvSpPr>
          <p:cNvPr id="1952" name="Rectangle 3"/>
          <p:cNvSpPr txBox="1">
            <a:spLocks noGrp="1"/>
          </p:cNvSpPr>
          <p:nvPr>
            <p:ph type="body" idx="1"/>
          </p:nvPr>
        </p:nvSpPr>
        <p:spPr>
          <a:xfrm>
            <a:off x="127000" y="800100"/>
            <a:ext cx="8941314" cy="5733506"/>
          </a:xfrm>
          <a:prstGeom prst="rect">
            <a:avLst/>
          </a:prstGeom>
        </p:spPr>
        <p:txBody>
          <a:bodyPr/>
          <a:lstStyle/>
          <a:p>
            <a:pPr defTabSz="457200">
              <a:defRPr sz="1800">
                <a:latin typeface="+mn-lt"/>
                <a:ea typeface="+mn-ea"/>
                <a:cs typeface="+mn-cs"/>
                <a:sym typeface="Arial"/>
              </a:defRPr>
            </a:pPr>
            <a:r>
              <a:t>For instance, Li + MnO</a:t>
            </a:r>
            <a:r>
              <a:rPr baseline="-5999"/>
              <a:t>2</a:t>
            </a:r>
            <a:r>
              <a:t> yields a 3.3 Volt battery (vs. 1.0-1.5 Volts of non-Li batteries)</a:t>
            </a:r>
          </a:p>
          <a:p>
            <a:pPr defTabSz="457200">
              <a:defRPr sz="700">
                <a:latin typeface="+mn-lt"/>
                <a:ea typeface="+mn-ea"/>
                <a:cs typeface="+mn-cs"/>
                <a:sym typeface="Arial"/>
              </a:defRPr>
            </a:pPr>
            <a:endParaRPr/>
          </a:p>
          <a:p>
            <a:pPr marL="0" lvl="1" indent="640896" defTabSz="457200">
              <a:buSzTx/>
              <a:buNone/>
              <a:defRPr sz="1800">
                <a:latin typeface="+mn-lt"/>
                <a:ea typeface="+mn-ea"/>
                <a:cs typeface="+mn-cs"/>
                <a:sym typeface="Arial"/>
              </a:defRPr>
            </a:pPr>
            <a:r>
              <a:t>For the same stored charge, that means </a:t>
            </a:r>
            <a:r>
              <a:rPr>
                <a:solidFill>
                  <a:srgbClr val="FBC901"/>
                </a:solidFill>
              </a:rPr>
              <a:t>twice the stored energy</a:t>
            </a:r>
          </a:p>
          <a:p>
            <a:pPr defTabSz="457200">
              <a:defRPr sz="1000">
                <a:latin typeface="+mn-lt"/>
                <a:ea typeface="+mn-ea"/>
                <a:cs typeface="+mn-cs"/>
                <a:sym typeface="Arial"/>
              </a:defRPr>
            </a:pPr>
            <a:endParaRPr>
              <a:solidFill>
                <a:srgbClr val="FBC901"/>
              </a:solidFill>
            </a:endParaRPr>
          </a:p>
          <a:p>
            <a:pPr defTabSz="457200">
              <a:defRPr sz="1800">
                <a:latin typeface="+mn-lt"/>
                <a:ea typeface="+mn-ea"/>
                <a:cs typeface="+mn-cs"/>
                <a:sym typeface="Arial"/>
              </a:defRPr>
            </a:pPr>
            <a:r>
              <a:t>Li has another advantage: High in the Periodic Table, it is the </a:t>
            </a:r>
            <a:r>
              <a:rPr b="1"/>
              <a:t>lightest</a:t>
            </a:r>
            <a:r>
              <a:t> Alkali Metal</a:t>
            </a:r>
          </a:p>
          <a:p>
            <a:pPr defTabSz="457200">
              <a:defRPr sz="700">
                <a:latin typeface="+mn-lt"/>
                <a:ea typeface="+mn-ea"/>
                <a:cs typeface="+mn-cs"/>
                <a:sym typeface="Arial"/>
              </a:defRPr>
            </a:pPr>
            <a:endParaRPr/>
          </a:p>
          <a:p>
            <a:pPr marL="0" lvl="1" indent="640896" defTabSz="457200">
              <a:buSzTx/>
              <a:buNone/>
              <a:defRPr sz="1800">
                <a:latin typeface="+mn-lt"/>
                <a:ea typeface="+mn-ea"/>
                <a:cs typeface="+mn-cs"/>
                <a:sym typeface="Arial"/>
              </a:defRPr>
            </a:pPr>
            <a:r>
              <a:t>Paired with light cathodes, Li-based batteries will thus be </a:t>
            </a:r>
            <a:r>
              <a:rPr>
                <a:solidFill>
                  <a:srgbClr val="FBC901"/>
                </a:solidFill>
              </a:rPr>
              <a:t>exceptionally light</a:t>
            </a:r>
          </a:p>
          <a:p>
            <a:pPr marL="0" lvl="1" indent="640896" defTabSz="457200">
              <a:buSzTx/>
              <a:buNone/>
              <a:defRPr sz="1100">
                <a:latin typeface="+mn-lt"/>
                <a:ea typeface="+mn-ea"/>
                <a:cs typeface="+mn-cs"/>
                <a:sym typeface="Arial"/>
              </a:defRPr>
            </a:pPr>
            <a:endParaRPr>
              <a:solidFill>
                <a:srgbClr val="FBC901"/>
              </a:solidFill>
            </a:endParaRPr>
          </a:p>
          <a:p>
            <a:pPr defTabSz="457200">
              <a:defRPr sz="1800">
                <a:latin typeface="+mn-lt"/>
                <a:ea typeface="+mn-ea"/>
                <a:cs typeface="+mn-cs"/>
                <a:sym typeface="Arial"/>
              </a:defRPr>
            </a:pPr>
            <a:r>
              <a:t>Combining these points: Li-based batteries pack </a:t>
            </a:r>
            <a:r>
              <a:rPr>
                <a:solidFill>
                  <a:srgbClr val="FBC901"/>
                </a:solidFill>
              </a:rPr>
              <a:t>MUCH more energy per mass</a:t>
            </a:r>
          </a:p>
          <a:p>
            <a:pPr defTabSz="457200">
              <a:defRPr sz="700">
                <a:solidFill>
                  <a:srgbClr val="FBC901"/>
                </a:solidFill>
                <a:latin typeface="+mn-lt"/>
                <a:ea typeface="+mn-ea"/>
                <a:cs typeface="+mn-cs"/>
                <a:sym typeface="Arial"/>
              </a:defRPr>
            </a:pPr>
            <a:r>
              <a:t> </a:t>
            </a:r>
          </a:p>
          <a:p>
            <a:pPr marL="0" lvl="1" indent="640896" defTabSz="457200">
              <a:buSzTx/>
              <a:buNone/>
              <a:defRPr sz="1800">
                <a:latin typeface="+mn-lt"/>
                <a:ea typeface="+mn-ea"/>
                <a:cs typeface="+mn-cs"/>
                <a:sym typeface="Arial"/>
              </a:defRPr>
            </a:pPr>
            <a:r>
              <a:t>Making them an obvious choice for portable electronic devices</a:t>
            </a:r>
          </a:p>
          <a:p>
            <a:pPr marL="0" lvl="1" indent="640896" defTabSz="457200">
              <a:buSzTx/>
              <a:buNone/>
              <a:defRPr sz="700">
                <a:latin typeface="+mn-lt"/>
                <a:ea typeface="+mn-ea"/>
                <a:cs typeface="+mn-cs"/>
                <a:sym typeface="Arial"/>
              </a:defRPr>
            </a:pPr>
            <a:endParaRPr/>
          </a:p>
          <a:p>
            <a:pPr marL="0" lvl="1" indent="640896" defTabSz="457200">
              <a:buSzTx/>
              <a:buNone/>
              <a:defRPr sz="1800">
                <a:latin typeface="+mn-lt"/>
                <a:ea typeface="+mn-ea"/>
                <a:cs typeface="+mn-cs"/>
                <a:sym typeface="Arial"/>
              </a:defRPr>
            </a:pPr>
            <a:r>
              <a:t>And a seemingly obvious choice for battery-powered flight (more about that later)</a:t>
            </a:r>
          </a:p>
          <a:p>
            <a:pPr marL="0" lvl="1" indent="640896" defTabSz="457200">
              <a:buSzTx/>
              <a:buNone/>
              <a:defRPr sz="1000">
                <a:solidFill>
                  <a:srgbClr val="FBC901"/>
                </a:solidFill>
                <a:latin typeface="+mn-lt"/>
                <a:ea typeface="+mn-ea"/>
                <a:cs typeface="+mn-cs"/>
                <a:sym typeface="Arial"/>
              </a:defRPr>
            </a:pPr>
            <a:endParaRPr/>
          </a:p>
          <a:p>
            <a:pPr defTabSz="457200">
              <a:defRPr sz="1800">
                <a:latin typeface="+mn-lt"/>
                <a:ea typeface="+mn-ea"/>
                <a:cs typeface="+mn-cs"/>
                <a:sym typeface="Arial"/>
              </a:defRPr>
            </a:pPr>
            <a:r>
              <a:rPr b="1">
                <a:solidFill>
                  <a:srgbClr val="FBC901"/>
                </a:solidFill>
              </a:rPr>
              <a:t>But now comes the bad news:</a:t>
            </a:r>
            <a:r>
              <a:t> </a:t>
            </a:r>
            <a:r>
              <a:rPr>
                <a:solidFill>
                  <a:srgbClr val="FBC901"/>
                </a:solidFill>
              </a:rPr>
              <a:t>Oxygen is the </a:t>
            </a:r>
            <a:r>
              <a:rPr b="1">
                <a:solidFill>
                  <a:srgbClr val="FBC901"/>
                </a:solidFill>
              </a:rPr>
              <a:t>second</a:t>
            </a:r>
            <a:r>
              <a:rPr>
                <a:solidFill>
                  <a:srgbClr val="FBC901"/>
                </a:solidFill>
              </a:rPr>
              <a:t> </a:t>
            </a:r>
            <a:r>
              <a:rPr b="1">
                <a:solidFill>
                  <a:srgbClr val="FBC901"/>
                </a:solidFill>
              </a:rPr>
              <a:t>most</a:t>
            </a:r>
            <a:r>
              <a:rPr>
                <a:solidFill>
                  <a:srgbClr val="FBC901"/>
                </a:solidFill>
              </a:rPr>
              <a:t> electronegative element</a:t>
            </a:r>
          </a:p>
          <a:p>
            <a:pPr defTabSz="457200">
              <a:defRPr sz="700">
                <a:latin typeface="+mn-lt"/>
                <a:ea typeface="+mn-ea"/>
                <a:cs typeface="+mn-cs"/>
                <a:sym typeface="Arial"/>
              </a:defRPr>
            </a:pPr>
            <a:endParaRPr>
              <a:solidFill>
                <a:srgbClr val="FBC901"/>
              </a:solidFill>
            </a:endParaRPr>
          </a:p>
          <a:p>
            <a:pPr marL="0" lvl="1" indent="640896" defTabSz="457200">
              <a:buSzTx/>
              <a:buNone/>
              <a:defRPr sz="1800">
                <a:latin typeface="+mn-lt"/>
                <a:ea typeface="+mn-ea"/>
                <a:cs typeface="+mn-cs"/>
                <a:sym typeface="Arial"/>
              </a:defRPr>
            </a:pPr>
            <a:r>
              <a:t>Oxygen + alkali metal thus maximizes the energy of electron transfer</a:t>
            </a:r>
          </a:p>
          <a:p>
            <a:pPr marL="0" lvl="1" indent="640896" defTabSz="457200">
              <a:buSzTx/>
              <a:buNone/>
              <a:defRPr sz="1100">
                <a:latin typeface="+mn-lt"/>
                <a:ea typeface="+mn-ea"/>
                <a:cs typeface="+mn-cs"/>
                <a:sym typeface="Arial"/>
              </a:defRPr>
            </a:pPr>
            <a:endParaRPr/>
          </a:p>
          <a:p>
            <a:pPr defTabSz="457200">
              <a:defRPr sz="1800">
                <a:latin typeface="+mn-lt"/>
                <a:ea typeface="+mn-ea"/>
                <a:cs typeface="+mn-cs"/>
                <a:sym typeface="Arial"/>
              </a:defRPr>
            </a:pPr>
            <a:r>
              <a:t>But oxygen is lurking all around us (not only in air but in water &amp; its ubiquitous vapor)</a:t>
            </a:r>
          </a:p>
          <a:p>
            <a:pPr defTabSz="457200">
              <a:defRPr sz="700">
                <a:latin typeface="+mn-lt"/>
                <a:ea typeface="+mn-ea"/>
                <a:cs typeface="+mn-cs"/>
                <a:sym typeface="Arial"/>
              </a:defRPr>
            </a:pPr>
            <a:endParaRPr/>
          </a:p>
          <a:p>
            <a:pPr marL="0" lvl="1" indent="640896" defTabSz="457200">
              <a:buSzTx/>
              <a:buNone/>
              <a:defRPr sz="1800">
                <a:solidFill>
                  <a:srgbClr val="FBC901"/>
                </a:solidFill>
                <a:latin typeface="+mn-lt"/>
                <a:ea typeface="+mn-ea"/>
                <a:cs typeface="+mn-cs"/>
                <a:sym typeface="Arial"/>
              </a:defRPr>
            </a:pPr>
            <a:r>
              <a:t>Alkali metals begin to smolder almost immediately in the presence of oxygen</a:t>
            </a:r>
          </a:p>
          <a:p>
            <a:pPr defTabSz="457200">
              <a:defRPr sz="700">
                <a:solidFill>
                  <a:srgbClr val="FBC901"/>
                </a:solidFill>
                <a:latin typeface="+mn-lt"/>
                <a:ea typeface="+mn-ea"/>
                <a:cs typeface="+mn-cs"/>
                <a:sym typeface="Arial"/>
              </a:defRPr>
            </a:pPr>
            <a:endParaRPr/>
          </a:p>
          <a:p>
            <a:pPr marL="0" lvl="1" indent="640896" defTabSz="457200">
              <a:buSzTx/>
              <a:buNone/>
              <a:defRPr sz="1800">
                <a:solidFill>
                  <a:srgbClr val="FBC901"/>
                </a:solidFill>
                <a:latin typeface="+mn-lt"/>
                <a:ea typeface="+mn-ea"/>
                <a:cs typeface="+mn-cs"/>
                <a:sym typeface="Arial"/>
              </a:defRPr>
            </a:pPr>
            <a:r>
              <a:t>Alkali metals burst into flames and/or violently explode in the presence of water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 name="Rectangle 3"/>
          <p:cNvSpPr txBox="1">
            <a:spLocks noGrp="1"/>
          </p:cNvSpPr>
          <p:nvPr>
            <p:ph type="body" sz="quarter" idx="1"/>
          </p:nvPr>
        </p:nvSpPr>
        <p:spPr>
          <a:xfrm>
            <a:off x="152400" y="935006"/>
            <a:ext cx="8971459" cy="1328644"/>
          </a:xfrm>
          <a:prstGeom prst="rect">
            <a:avLst/>
          </a:prstGeom>
        </p:spPr>
        <p:txBody>
          <a:bodyPr/>
          <a:lstStyle/>
          <a:p>
            <a:pPr>
              <a:tabLst/>
            </a:pPr>
            <a:r>
              <a:t>The latter name is more descriptive as it suggests the use of pure Li metal</a:t>
            </a:r>
          </a:p>
          <a:p>
            <a:pPr>
              <a:tabLst/>
              <a:defRPr sz="600"/>
            </a:pPr>
            <a:endParaRPr/>
          </a:p>
          <a:p>
            <a:pPr marL="0" lvl="1" indent="640896">
              <a:buSzTx/>
              <a:buNone/>
              <a:tabLst/>
            </a:pPr>
            <a:r>
              <a:t>Which is indeed what is used as the anode in such batteries</a:t>
            </a:r>
          </a:p>
          <a:p>
            <a:pPr>
              <a:tabLst/>
              <a:defRPr sz="900"/>
            </a:pPr>
            <a:endParaRPr/>
          </a:p>
          <a:p>
            <a:pPr>
              <a:tabLst/>
            </a:pPr>
            <a:r>
              <a:t>Simplified schematic of Li Metal / MnO</a:t>
            </a:r>
            <a:r>
              <a:rPr baseline="-5999"/>
              <a:t>2</a:t>
            </a:r>
            <a:r>
              <a:t> Battery:	Actual Lithium Metal Batteries: </a:t>
            </a:r>
            <a:r>
              <a:rPr baseline="31999"/>
              <a:t>2</a:t>
            </a:r>
          </a:p>
        </p:txBody>
      </p:sp>
      <p:grpSp>
        <p:nvGrpSpPr>
          <p:cNvPr id="2022" name="Group"/>
          <p:cNvGrpSpPr/>
          <p:nvPr/>
        </p:nvGrpSpPr>
        <p:grpSpPr>
          <a:xfrm>
            <a:off x="812800" y="2277264"/>
            <a:ext cx="4742880" cy="1749174"/>
            <a:chOff x="0" y="0"/>
            <a:chExt cx="4742878" cy="1749173"/>
          </a:xfrm>
        </p:grpSpPr>
        <p:sp>
          <p:nvSpPr>
            <p:cNvPr id="1955" name="Straight Connector 143"/>
            <p:cNvSpPr/>
            <p:nvPr/>
          </p:nvSpPr>
          <p:spPr>
            <a:xfrm>
              <a:off x="4264915" y="485447"/>
              <a:ext cx="1" cy="1263727"/>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956" name="TextBox 137"/>
            <p:cNvSpPr txBox="1"/>
            <p:nvPr/>
          </p:nvSpPr>
          <p:spPr>
            <a:xfrm>
              <a:off x="2833960" y="24796"/>
              <a:ext cx="1908919" cy="279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100">
                  <a:solidFill>
                    <a:srgbClr val="FFFFFF"/>
                  </a:solidFill>
                </a:defRPr>
              </a:pPr>
              <a:r>
                <a:t>Cathode (MnO</a:t>
              </a:r>
              <a:r>
                <a:rPr baseline="-25000"/>
                <a:t>2</a:t>
              </a:r>
              <a:r>
                <a:t>/Mn</a:t>
              </a:r>
              <a:r>
                <a:rPr baseline="-25000"/>
                <a:t>2</a:t>
              </a:r>
              <a:r>
                <a:t>O</a:t>
              </a:r>
              <a:r>
                <a:rPr baseline="-25000"/>
                <a:t>3</a:t>
              </a:r>
              <a:r>
                <a:t>)</a:t>
              </a:r>
            </a:p>
          </p:txBody>
        </p:sp>
        <p:sp>
          <p:nvSpPr>
            <p:cNvPr id="1957" name="TextBox 138"/>
            <p:cNvSpPr txBox="1"/>
            <p:nvPr/>
          </p:nvSpPr>
          <p:spPr>
            <a:xfrm>
              <a:off x="120111" y="0"/>
              <a:ext cx="1170766" cy="2379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9933"/>
                  </a:solidFill>
                </a:defRPr>
              </a:lvl1pPr>
            </a:lstStyle>
            <a:p>
              <a:r>
                <a:t>Anode (Li)</a:t>
              </a:r>
            </a:p>
          </p:txBody>
        </p:sp>
        <p:sp>
          <p:nvSpPr>
            <p:cNvPr id="1958" name="Straight Connector 139"/>
            <p:cNvSpPr/>
            <p:nvPr/>
          </p:nvSpPr>
          <p:spPr>
            <a:xfrm flipH="1" flipV="1">
              <a:off x="528678" y="278951"/>
              <a:ext cx="3175194" cy="3"/>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959" name="Oval 261"/>
            <p:cNvSpPr/>
            <p:nvPr/>
          </p:nvSpPr>
          <p:spPr>
            <a:xfrm flipH="1">
              <a:off x="1830842" y="221567"/>
              <a:ext cx="138053" cy="11158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60" name="TextBox 262"/>
            <p:cNvSpPr txBox="1"/>
            <p:nvPr/>
          </p:nvSpPr>
          <p:spPr>
            <a:xfrm>
              <a:off x="1816715" y="116185"/>
              <a:ext cx="276106" cy="279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400">
                  <a:solidFill>
                    <a:srgbClr val="0000FF"/>
                  </a:solidFill>
                </a:defRPr>
              </a:lvl1pPr>
            </a:lstStyle>
            <a:p>
              <a:r>
                <a:t>-</a:t>
              </a:r>
            </a:p>
          </p:txBody>
        </p:sp>
        <p:sp>
          <p:nvSpPr>
            <p:cNvPr id="1961" name="Rectangle 141"/>
            <p:cNvSpPr/>
            <p:nvPr/>
          </p:nvSpPr>
          <p:spPr>
            <a:xfrm flipH="1">
              <a:off x="2036401" y="487814"/>
              <a:ext cx="2208829" cy="1227383"/>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62" name="Rectangle 142"/>
            <p:cNvSpPr/>
            <p:nvPr/>
          </p:nvSpPr>
          <p:spPr>
            <a:xfrm flipH="1">
              <a:off x="0" y="487233"/>
              <a:ext cx="2208830" cy="1227383"/>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63" name="Straight Connector 144"/>
            <p:cNvSpPr/>
            <p:nvPr/>
          </p:nvSpPr>
          <p:spPr>
            <a:xfrm>
              <a:off x="718" y="465804"/>
              <a:ext cx="720" cy="1263688"/>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964" name="Straight Connector 145"/>
            <p:cNvSpPr/>
            <p:nvPr/>
          </p:nvSpPr>
          <p:spPr>
            <a:xfrm flipV="1">
              <a:off x="2032715" y="1714615"/>
              <a:ext cx="2208830" cy="116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965" name="Straight Connector 146"/>
            <p:cNvSpPr/>
            <p:nvPr/>
          </p:nvSpPr>
          <p:spPr>
            <a:xfrm flipV="1">
              <a:off x="0" y="1714615"/>
              <a:ext cx="2208829" cy="116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966" name="Oval 147"/>
            <p:cNvSpPr/>
            <p:nvPr/>
          </p:nvSpPr>
          <p:spPr>
            <a:xfrm flipH="1">
              <a:off x="3827388" y="877764"/>
              <a:ext cx="207080" cy="167371"/>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67" name="Oval 150"/>
            <p:cNvSpPr/>
            <p:nvPr/>
          </p:nvSpPr>
          <p:spPr>
            <a:xfrm flipH="1">
              <a:off x="3827388" y="1045134"/>
              <a:ext cx="207080"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68" name="Oval 155"/>
            <p:cNvSpPr/>
            <p:nvPr/>
          </p:nvSpPr>
          <p:spPr>
            <a:xfrm flipH="1">
              <a:off x="3827388" y="1212504"/>
              <a:ext cx="207080" cy="16737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69" name="Oval 157"/>
            <p:cNvSpPr/>
            <p:nvPr/>
          </p:nvSpPr>
          <p:spPr>
            <a:xfrm flipH="1">
              <a:off x="3827388" y="1379874"/>
              <a:ext cx="207080"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70" name="Oval 169"/>
            <p:cNvSpPr/>
            <p:nvPr/>
          </p:nvSpPr>
          <p:spPr>
            <a:xfrm flipH="1">
              <a:off x="3827388" y="543023"/>
              <a:ext cx="207080" cy="16737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71" name="Oval 170"/>
            <p:cNvSpPr/>
            <p:nvPr/>
          </p:nvSpPr>
          <p:spPr>
            <a:xfrm flipH="1">
              <a:off x="3827388" y="710393"/>
              <a:ext cx="207080"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72" name="Oval 171"/>
            <p:cNvSpPr/>
            <p:nvPr/>
          </p:nvSpPr>
          <p:spPr>
            <a:xfrm flipH="1">
              <a:off x="3620311" y="877764"/>
              <a:ext cx="207079" cy="16737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73" name="Oval 172"/>
            <p:cNvSpPr/>
            <p:nvPr/>
          </p:nvSpPr>
          <p:spPr>
            <a:xfrm flipH="1">
              <a:off x="3620311" y="1045134"/>
              <a:ext cx="207079"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74" name="Oval 173"/>
            <p:cNvSpPr/>
            <p:nvPr/>
          </p:nvSpPr>
          <p:spPr>
            <a:xfrm flipH="1">
              <a:off x="3620311" y="1212504"/>
              <a:ext cx="207079"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75" name="Oval 174"/>
            <p:cNvSpPr/>
            <p:nvPr/>
          </p:nvSpPr>
          <p:spPr>
            <a:xfrm flipH="1">
              <a:off x="3620311" y="1379874"/>
              <a:ext cx="207079"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76" name="Oval 175"/>
            <p:cNvSpPr/>
            <p:nvPr/>
          </p:nvSpPr>
          <p:spPr>
            <a:xfrm flipH="1">
              <a:off x="3413233" y="877764"/>
              <a:ext cx="207079" cy="167371"/>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77" name="Oval 176"/>
            <p:cNvSpPr/>
            <p:nvPr/>
          </p:nvSpPr>
          <p:spPr>
            <a:xfrm flipH="1">
              <a:off x="3413233" y="1212504"/>
              <a:ext cx="207079" cy="16737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78" name="Oval 177"/>
            <p:cNvSpPr/>
            <p:nvPr/>
          </p:nvSpPr>
          <p:spPr>
            <a:xfrm flipH="1">
              <a:off x="3413233" y="1379874"/>
              <a:ext cx="207079"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79" name="Oval 178"/>
            <p:cNvSpPr/>
            <p:nvPr/>
          </p:nvSpPr>
          <p:spPr>
            <a:xfrm flipH="1">
              <a:off x="3620311" y="543023"/>
              <a:ext cx="207079"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80" name="Oval 179"/>
            <p:cNvSpPr/>
            <p:nvPr/>
          </p:nvSpPr>
          <p:spPr>
            <a:xfrm flipH="1">
              <a:off x="3620311" y="710393"/>
              <a:ext cx="207079"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81" name="Oval 180"/>
            <p:cNvSpPr/>
            <p:nvPr/>
          </p:nvSpPr>
          <p:spPr>
            <a:xfrm flipH="1">
              <a:off x="3413233" y="543023"/>
              <a:ext cx="207079" cy="16737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82" name="Oval 181"/>
            <p:cNvSpPr/>
            <p:nvPr/>
          </p:nvSpPr>
          <p:spPr>
            <a:xfrm flipH="1">
              <a:off x="3413233" y="710393"/>
              <a:ext cx="207079"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83" name="Oval 182"/>
            <p:cNvSpPr/>
            <p:nvPr/>
          </p:nvSpPr>
          <p:spPr>
            <a:xfrm flipH="1">
              <a:off x="621233" y="877764"/>
              <a:ext cx="207079" cy="16737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84" name="Oval 183"/>
            <p:cNvSpPr/>
            <p:nvPr/>
          </p:nvSpPr>
          <p:spPr>
            <a:xfrm flipH="1">
              <a:off x="621233" y="1045134"/>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85" name="Oval 185"/>
            <p:cNvSpPr/>
            <p:nvPr/>
          </p:nvSpPr>
          <p:spPr>
            <a:xfrm flipH="1">
              <a:off x="621233" y="1212504"/>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86" name="Oval 186"/>
            <p:cNvSpPr/>
            <p:nvPr/>
          </p:nvSpPr>
          <p:spPr>
            <a:xfrm flipH="1">
              <a:off x="621233" y="1379874"/>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87" name="Oval 187"/>
            <p:cNvSpPr/>
            <p:nvPr/>
          </p:nvSpPr>
          <p:spPr>
            <a:xfrm flipH="1">
              <a:off x="621233" y="543023"/>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88" name="Oval 188"/>
            <p:cNvSpPr/>
            <p:nvPr/>
          </p:nvSpPr>
          <p:spPr>
            <a:xfrm flipH="1">
              <a:off x="621233" y="710393"/>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89" name="Oval 189"/>
            <p:cNvSpPr/>
            <p:nvPr/>
          </p:nvSpPr>
          <p:spPr>
            <a:xfrm flipH="1">
              <a:off x="414155" y="877764"/>
              <a:ext cx="207079" cy="16737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90" name="Oval 190"/>
            <p:cNvSpPr/>
            <p:nvPr/>
          </p:nvSpPr>
          <p:spPr>
            <a:xfrm flipH="1">
              <a:off x="414155" y="1045134"/>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91" name="Oval 191"/>
            <p:cNvSpPr/>
            <p:nvPr/>
          </p:nvSpPr>
          <p:spPr>
            <a:xfrm flipH="1">
              <a:off x="414155" y="1212504"/>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92" name="Oval 192"/>
            <p:cNvSpPr/>
            <p:nvPr/>
          </p:nvSpPr>
          <p:spPr>
            <a:xfrm flipH="1">
              <a:off x="414155" y="1379874"/>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93" name="Oval 193"/>
            <p:cNvSpPr/>
            <p:nvPr/>
          </p:nvSpPr>
          <p:spPr>
            <a:xfrm flipH="1">
              <a:off x="207077" y="877764"/>
              <a:ext cx="207079" cy="16737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94" name="Oval 194"/>
            <p:cNvSpPr/>
            <p:nvPr/>
          </p:nvSpPr>
          <p:spPr>
            <a:xfrm flipH="1">
              <a:off x="207077" y="1212504"/>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95" name="Oval 195"/>
            <p:cNvSpPr/>
            <p:nvPr/>
          </p:nvSpPr>
          <p:spPr>
            <a:xfrm flipH="1">
              <a:off x="207077" y="1379874"/>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96" name="Oval 196"/>
            <p:cNvSpPr/>
            <p:nvPr/>
          </p:nvSpPr>
          <p:spPr>
            <a:xfrm flipH="1">
              <a:off x="414155" y="543023"/>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97" name="Oval 197"/>
            <p:cNvSpPr/>
            <p:nvPr/>
          </p:nvSpPr>
          <p:spPr>
            <a:xfrm flipH="1">
              <a:off x="414155" y="710393"/>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98" name="Oval 198"/>
            <p:cNvSpPr/>
            <p:nvPr/>
          </p:nvSpPr>
          <p:spPr>
            <a:xfrm flipH="1">
              <a:off x="207077" y="543023"/>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999" name="Oval 199"/>
            <p:cNvSpPr/>
            <p:nvPr/>
          </p:nvSpPr>
          <p:spPr>
            <a:xfrm flipH="1">
              <a:off x="207077" y="710393"/>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00" name="Oval 200"/>
            <p:cNvSpPr/>
            <p:nvPr/>
          </p:nvSpPr>
          <p:spPr>
            <a:xfrm flipH="1">
              <a:off x="207077" y="1045134"/>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01" name="Oval 245"/>
            <p:cNvSpPr/>
            <p:nvPr/>
          </p:nvSpPr>
          <p:spPr>
            <a:xfrm flipH="1">
              <a:off x="686411" y="905925"/>
              <a:ext cx="138052" cy="111582"/>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02" name="TextBox 246"/>
            <p:cNvSpPr txBox="1"/>
            <p:nvPr/>
          </p:nvSpPr>
          <p:spPr>
            <a:xfrm>
              <a:off x="670444" y="809195"/>
              <a:ext cx="187290" cy="2634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300">
                  <a:solidFill>
                    <a:srgbClr val="0000FF"/>
                  </a:solidFill>
                  <a:latin typeface="+mn-lt"/>
                  <a:ea typeface="+mn-ea"/>
                  <a:cs typeface="+mn-cs"/>
                  <a:sym typeface="Arial"/>
                </a:defRPr>
              </a:lvl1pPr>
            </a:lstStyle>
            <a:p>
              <a:r>
                <a:t>-</a:t>
              </a:r>
            </a:p>
          </p:txBody>
        </p:sp>
        <p:sp>
          <p:nvSpPr>
            <p:cNvPr id="2003" name="Straight Connector 219"/>
            <p:cNvSpPr/>
            <p:nvPr/>
          </p:nvSpPr>
          <p:spPr>
            <a:xfrm>
              <a:off x="3712338" y="264073"/>
              <a:ext cx="1439" cy="27895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04" name="Straight Connector 223"/>
            <p:cNvSpPr/>
            <p:nvPr/>
          </p:nvSpPr>
          <p:spPr>
            <a:xfrm>
              <a:off x="506285" y="264073"/>
              <a:ext cx="1439" cy="27895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05" name="Oval 243"/>
            <p:cNvSpPr/>
            <p:nvPr/>
          </p:nvSpPr>
          <p:spPr>
            <a:xfrm flipH="1">
              <a:off x="3658647" y="837470"/>
              <a:ext cx="138052" cy="11158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06" name="TextBox 244"/>
            <p:cNvSpPr txBox="1"/>
            <p:nvPr/>
          </p:nvSpPr>
          <p:spPr>
            <a:xfrm>
              <a:off x="3637157" y="730064"/>
              <a:ext cx="276105" cy="279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400">
                  <a:solidFill>
                    <a:srgbClr val="0000FF"/>
                  </a:solidFill>
                </a:defRPr>
              </a:lvl1pPr>
            </a:lstStyle>
            <a:p>
              <a:r>
                <a:t>-</a:t>
              </a:r>
            </a:p>
          </p:txBody>
        </p:sp>
        <p:sp>
          <p:nvSpPr>
            <p:cNvPr id="2007" name="Bent Arrow 229"/>
            <p:cNvSpPr/>
            <p:nvPr/>
          </p:nvSpPr>
          <p:spPr>
            <a:xfrm rot="16200000">
              <a:off x="503754" y="790962"/>
              <a:ext cx="167371" cy="2070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8398"/>
                  </a:lnTo>
                  <a:cubicBezTo>
                    <a:pt x="0" y="4179"/>
                    <a:pt x="4231" y="760"/>
                    <a:pt x="9450" y="760"/>
                  </a:cubicBezTo>
                  <a:lnTo>
                    <a:pt x="16200" y="760"/>
                  </a:lnTo>
                  <a:lnTo>
                    <a:pt x="16200" y="0"/>
                  </a:lnTo>
                  <a:lnTo>
                    <a:pt x="21600" y="2619"/>
                  </a:lnTo>
                  <a:lnTo>
                    <a:pt x="16200" y="5237"/>
                  </a:lnTo>
                  <a:lnTo>
                    <a:pt x="16200" y="4478"/>
                  </a:lnTo>
                  <a:lnTo>
                    <a:pt x="9450" y="4478"/>
                  </a:lnTo>
                  <a:cubicBezTo>
                    <a:pt x="6771" y="4478"/>
                    <a:pt x="4600" y="6233"/>
                    <a:pt x="4600" y="8398"/>
                  </a:cubicBezTo>
                  <a:lnTo>
                    <a:pt x="4600"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latin typeface="+mn-lt"/>
                  <a:ea typeface="+mn-ea"/>
                  <a:cs typeface="+mn-cs"/>
                  <a:sym typeface="Arial"/>
                </a:defRPr>
              </a:pPr>
              <a:endParaRPr/>
            </a:p>
          </p:txBody>
        </p:sp>
        <p:sp>
          <p:nvSpPr>
            <p:cNvPr id="2008" name="Right Arrow 231"/>
            <p:cNvSpPr/>
            <p:nvPr/>
          </p:nvSpPr>
          <p:spPr>
            <a:xfrm rot="10800000" flipH="1">
              <a:off x="1766384" y="55790"/>
              <a:ext cx="266901" cy="96704"/>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09" name="Oval 234"/>
            <p:cNvSpPr/>
            <p:nvPr/>
          </p:nvSpPr>
          <p:spPr>
            <a:xfrm flipH="1">
              <a:off x="3416565" y="1041414"/>
              <a:ext cx="207080" cy="167372"/>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10" name="Bent Arrow 238"/>
            <p:cNvSpPr/>
            <p:nvPr/>
          </p:nvSpPr>
          <p:spPr>
            <a:xfrm rot="10800000">
              <a:off x="3530219" y="1024677"/>
              <a:ext cx="207451" cy="1469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579"/>
                  </a:lnTo>
                  <a:cubicBezTo>
                    <a:pt x="0" y="5780"/>
                    <a:pt x="2181" y="2700"/>
                    <a:pt x="4871" y="2700"/>
                  </a:cubicBezTo>
                  <a:lnTo>
                    <a:pt x="17776" y="2700"/>
                  </a:lnTo>
                  <a:lnTo>
                    <a:pt x="17776" y="0"/>
                  </a:lnTo>
                  <a:lnTo>
                    <a:pt x="21600" y="5400"/>
                  </a:lnTo>
                  <a:lnTo>
                    <a:pt x="17776" y="10800"/>
                  </a:lnTo>
                  <a:lnTo>
                    <a:pt x="17776" y="8100"/>
                  </a:lnTo>
                  <a:lnTo>
                    <a:pt x="4871" y="8100"/>
                  </a:lnTo>
                  <a:cubicBezTo>
                    <a:pt x="4293" y="8100"/>
                    <a:pt x="3824" y="8762"/>
                    <a:pt x="3824" y="9579"/>
                  </a:cubicBezTo>
                  <a:lnTo>
                    <a:pt x="3824"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11" name="Oval 90"/>
            <p:cNvSpPr/>
            <p:nvPr/>
          </p:nvSpPr>
          <p:spPr>
            <a:xfrm flipH="1">
              <a:off x="1097203" y="882152"/>
              <a:ext cx="205110" cy="1831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FFFFFF"/>
                  </a:solidFill>
                </a:defRPr>
              </a:pPr>
              <a:endParaRPr/>
            </a:p>
          </p:txBody>
        </p:sp>
        <p:sp>
          <p:nvSpPr>
            <p:cNvPr id="2012" name="TextBox 91"/>
            <p:cNvSpPr txBox="1"/>
            <p:nvPr/>
          </p:nvSpPr>
          <p:spPr>
            <a:xfrm>
              <a:off x="1099730" y="819760"/>
              <a:ext cx="410218" cy="297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FFFFFF"/>
                  </a:solidFill>
                  <a:latin typeface="+mn-lt"/>
                  <a:ea typeface="+mn-ea"/>
                  <a:cs typeface="+mn-cs"/>
                  <a:sym typeface="Arial"/>
                </a:defRPr>
              </a:lvl1pPr>
            </a:lstStyle>
            <a:p>
              <a:r>
                <a:t>+</a:t>
              </a:r>
            </a:p>
          </p:txBody>
        </p:sp>
        <p:sp>
          <p:nvSpPr>
            <p:cNvPr id="2013" name="Right Arrow 65"/>
            <p:cNvSpPr/>
            <p:nvPr/>
          </p:nvSpPr>
          <p:spPr>
            <a:xfrm>
              <a:off x="846514" y="939117"/>
              <a:ext cx="205822" cy="70529"/>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14" name="Oval 92"/>
            <p:cNvSpPr/>
            <p:nvPr/>
          </p:nvSpPr>
          <p:spPr>
            <a:xfrm flipH="1">
              <a:off x="3200847" y="1038628"/>
              <a:ext cx="205110" cy="1831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400">
                  <a:solidFill>
                    <a:srgbClr val="FFFFFF"/>
                  </a:solidFill>
                </a:defRPr>
              </a:pPr>
              <a:endParaRPr/>
            </a:p>
          </p:txBody>
        </p:sp>
        <p:sp>
          <p:nvSpPr>
            <p:cNvPr id="2015" name="TextBox 93"/>
            <p:cNvSpPr txBox="1"/>
            <p:nvPr/>
          </p:nvSpPr>
          <p:spPr>
            <a:xfrm>
              <a:off x="3198534" y="980305"/>
              <a:ext cx="410219" cy="297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FFFFFF"/>
                  </a:solidFill>
                  <a:latin typeface="+mn-lt"/>
                  <a:ea typeface="+mn-ea"/>
                  <a:cs typeface="+mn-cs"/>
                  <a:sym typeface="Arial"/>
                </a:defRPr>
              </a:lvl1pPr>
            </a:lstStyle>
            <a:p>
              <a:r>
                <a:t>+</a:t>
              </a:r>
            </a:p>
          </p:txBody>
        </p:sp>
        <p:sp>
          <p:nvSpPr>
            <p:cNvPr id="2016" name="Oval 92"/>
            <p:cNvSpPr/>
            <p:nvPr/>
          </p:nvSpPr>
          <p:spPr>
            <a:xfrm flipH="1">
              <a:off x="2302189" y="668444"/>
              <a:ext cx="205110" cy="1831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400">
                  <a:solidFill>
                    <a:srgbClr val="FFFFFF"/>
                  </a:solidFill>
                </a:defRPr>
              </a:pPr>
              <a:endParaRPr/>
            </a:p>
          </p:txBody>
        </p:sp>
        <p:sp>
          <p:nvSpPr>
            <p:cNvPr id="2017" name="TextBox 93"/>
            <p:cNvSpPr txBox="1"/>
            <p:nvPr/>
          </p:nvSpPr>
          <p:spPr>
            <a:xfrm>
              <a:off x="2299877" y="610121"/>
              <a:ext cx="410219" cy="297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FFFFFF"/>
                  </a:solidFill>
                  <a:latin typeface="+mn-lt"/>
                  <a:ea typeface="+mn-ea"/>
                  <a:cs typeface="+mn-cs"/>
                  <a:sym typeface="Arial"/>
                </a:defRPr>
              </a:lvl1pPr>
            </a:lstStyle>
            <a:p>
              <a:r>
                <a:t>+</a:t>
              </a:r>
            </a:p>
          </p:txBody>
        </p:sp>
        <p:sp>
          <p:nvSpPr>
            <p:cNvPr id="2018" name="Oval 187"/>
            <p:cNvSpPr/>
            <p:nvPr/>
          </p:nvSpPr>
          <p:spPr>
            <a:xfrm flipH="1">
              <a:off x="825099" y="543023"/>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19" name="Oval 185"/>
            <p:cNvSpPr/>
            <p:nvPr/>
          </p:nvSpPr>
          <p:spPr>
            <a:xfrm flipH="1">
              <a:off x="825099" y="1212504"/>
              <a:ext cx="207079" cy="167372"/>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20" name="Oval 92"/>
            <p:cNvSpPr/>
            <p:nvPr/>
          </p:nvSpPr>
          <p:spPr>
            <a:xfrm flipH="1">
              <a:off x="1905044" y="1239976"/>
              <a:ext cx="205110" cy="183101"/>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400">
                  <a:solidFill>
                    <a:srgbClr val="FFFFFF"/>
                  </a:solidFill>
                </a:defRPr>
              </a:pPr>
              <a:endParaRPr/>
            </a:p>
          </p:txBody>
        </p:sp>
        <p:sp>
          <p:nvSpPr>
            <p:cNvPr id="2021" name="TextBox 93"/>
            <p:cNvSpPr txBox="1"/>
            <p:nvPr/>
          </p:nvSpPr>
          <p:spPr>
            <a:xfrm>
              <a:off x="1902731" y="1181653"/>
              <a:ext cx="410219" cy="297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FFFFFF"/>
                  </a:solidFill>
                  <a:latin typeface="+mn-lt"/>
                  <a:ea typeface="+mn-ea"/>
                  <a:cs typeface="+mn-cs"/>
                  <a:sym typeface="Arial"/>
                </a:defRPr>
              </a:lvl1pPr>
            </a:lstStyle>
            <a:p>
              <a:r>
                <a:t>+</a:t>
              </a:r>
            </a:p>
          </p:txBody>
        </p:sp>
      </p:grpSp>
      <p:sp>
        <p:nvSpPr>
          <p:cNvPr id="2023" name="Rectangle 5"/>
          <p:cNvSpPr txBox="1"/>
          <p:nvPr/>
        </p:nvSpPr>
        <p:spPr>
          <a:xfrm>
            <a:off x="93786" y="6402718"/>
            <a:ext cx="9088687" cy="442055"/>
          </a:xfrm>
          <a:prstGeom prst="rect">
            <a:avLst/>
          </a:prstGeom>
          <a:ln w="12700">
            <a:miter lim="400000"/>
          </a:ln>
          <a:effectLst>
            <a:reflection stA="50000" endPos="40000" dir="5400000" sy="-100000" algn="bl" rotWithShape="0"/>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https://en.wikipedia.org/wiki/Lithium_battery </a:t>
            </a:r>
            <a:br/>
            <a:r>
              <a:t>2) https://learn.adafruit.com/all-about-batteries/lithium-batteries-and-coin-cells</a:t>
            </a:r>
          </a:p>
        </p:txBody>
      </p:sp>
      <p:sp>
        <p:nvSpPr>
          <p:cNvPr id="2024" name="Rectangle 3"/>
          <p:cNvSpPr txBox="1"/>
          <p:nvPr/>
        </p:nvSpPr>
        <p:spPr>
          <a:xfrm>
            <a:off x="203844" y="4210715"/>
            <a:ext cx="8868570" cy="2284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the choice of </a:t>
            </a:r>
            <a:r>
              <a:rPr b="1"/>
              <a:t>electrolyte</a:t>
            </a:r>
            <a:r>
              <a:t> suddenly becomes very complicated </a:t>
            </a:r>
            <a:r>
              <a:rPr baseline="31999"/>
              <a:t>1</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baseline="31999"/>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Because, unlike the electrolytes of ALL the batteries discussed to this point,</a:t>
            </a:r>
          </a:p>
          <a:p>
            <a:pPr lvl="1" indent="640896">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2" indent="1085850">
              <a:spcBef>
                <a:spcPts val="400"/>
              </a:spcBef>
              <a:defRPr b="0">
                <a:solidFill>
                  <a:srgbClr val="FBC901"/>
                </a:solidFill>
                <a:effectLst>
                  <a:outerShdw blurRad="38100" dist="38100" dir="2700000" rotWithShape="0">
                    <a:srgbClr val="000000"/>
                  </a:outerShdw>
                </a:effectLst>
                <a:latin typeface="+mn-lt"/>
                <a:ea typeface="+mn-ea"/>
                <a:cs typeface="+mn-cs"/>
                <a:sym typeface="Arial"/>
              </a:defRPr>
            </a:pPr>
            <a:r>
              <a:t>the electrolytes of Li-based batteries </a:t>
            </a:r>
            <a:r>
              <a:rPr b="1"/>
              <a:t>MUST NOT contain water</a:t>
            </a:r>
          </a:p>
          <a:p>
            <a:pPr lvl="2" indent="1085850">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b="1"/>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Instead, </a:t>
            </a:r>
            <a:r>
              <a:rPr b="1"/>
              <a:t>organic solvents</a:t>
            </a:r>
            <a:r>
              <a:t> are substituted (which, BTW, are flammable)</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In a Li Metal / MnO</a:t>
            </a:r>
            <a:r>
              <a:rPr baseline="-5999"/>
              <a:t>2</a:t>
            </a:r>
            <a:r>
              <a:t> battery, the electrolyte is LiClO</a:t>
            </a:r>
            <a:r>
              <a:rPr baseline="-5999"/>
              <a:t>4 </a:t>
            </a:r>
            <a:r>
              <a:t>dissolved in C</a:t>
            </a:r>
            <a:r>
              <a:rPr baseline="-5999"/>
              <a:t>4</a:t>
            </a:r>
            <a:r>
              <a:t>H</a:t>
            </a:r>
            <a:r>
              <a:rPr baseline="-5999"/>
              <a:t>6</a:t>
            </a:r>
            <a:r>
              <a:t>O</a:t>
            </a:r>
            <a:r>
              <a:rPr baseline="-5999"/>
              <a:t>3</a:t>
            </a:r>
            <a:r>
              <a:t> </a:t>
            </a:r>
            <a:r>
              <a:rPr baseline="31999"/>
              <a:t>1</a:t>
            </a:r>
          </a:p>
        </p:txBody>
      </p:sp>
      <p:sp>
        <p:nvSpPr>
          <p:cNvPr id="2025" name="Rectangle 2"/>
          <p:cNvSpPr txBox="1">
            <a:spLocks noGrp="1"/>
          </p:cNvSpPr>
          <p:nvPr>
            <p:ph type="title"/>
          </p:nvPr>
        </p:nvSpPr>
        <p:spPr>
          <a:xfrm>
            <a:off x="304800" y="12699"/>
            <a:ext cx="8666659" cy="756804"/>
          </a:xfrm>
          <a:prstGeom prst="rect">
            <a:avLst/>
          </a:prstGeom>
        </p:spPr>
        <p:txBody>
          <a:bodyPr/>
          <a:lstStyle/>
          <a:p>
            <a:pPr>
              <a:defRPr sz="1400" b="1">
                <a:solidFill>
                  <a:srgbClr val="FBC901"/>
                </a:solidFill>
              </a:defRPr>
            </a:pPr>
            <a:r>
              <a:t>Your Home's tiniest batteries:</a:t>
            </a:r>
          </a:p>
          <a:p>
            <a:pPr>
              <a:defRPr sz="600" b="1">
                <a:solidFill>
                  <a:srgbClr val="FBC901"/>
                </a:solidFill>
              </a:defRPr>
            </a:pPr>
            <a:endParaRPr/>
          </a:p>
          <a:p>
            <a:pPr>
              <a:defRPr sz="2200" b="1">
                <a:solidFill>
                  <a:srgbClr val="FFFFFF"/>
                </a:solidFill>
              </a:defRPr>
            </a:pPr>
            <a:r>
              <a:rPr b="0"/>
              <a:t>The Non-Rechargeable </a:t>
            </a:r>
            <a:r>
              <a:rPr>
                <a:solidFill>
                  <a:srgbClr val="FBC901"/>
                </a:solidFill>
              </a:rPr>
              <a:t>Lithium Battery / Lithium Metal Battery </a:t>
            </a:r>
            <a:r>
              <a:rPr baseline="31999">
                <a:solidFill>
                  <a:srgbClr val="FBC901"/>
                </a:solidFill>
              </a:rPr>
              <a:t>1</a:t>
            </a:r>
          </a:p>
        </p:txBody>
      </p:sp>
      <p:pic>
        <p:nvPicPr>
          <p:cNvPr id="2026" name="components_Coin-cells.jpg" descr="components_Coin-cells.jpg"/>
          <p:cNvPicPr>
            <a:picLocks noChangeAspect="1"/>
          </p:cNvPicPr>
          <p:nvPr/>
        </p:nvPicPr>
        <p:blipFill>
          <a:blip r:embed="rId2"/>
          <a:stretch>
            <a:fillRect/>
          </a:stretch>
        </p:blipFill>
        <p:spPr>
          <a:xfrm>
            <a:off x="6434428" y="2704262"/>
            <a:ext cx="1806847" cy="12835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8" name="Rectangle 2"/>
          <p:cNvSpPr txBox="1">
            <a:spLocks noGrp="1"/>
          </p:cNvSpPr>
          <p:nvPr>
            <p:ph type="title"/>
          </p:nvPr>
        </p:nvSpPr>
        <p:spPr>
          <a:xfrm>
            <a:off x="304800" y="12699"/>
            <a:ext cx="8534400" cy="675219"/>
          </a:xfrm>
          <a:prstGeom prst="rect">
            <a:avLst/>
          </a:prstGeom>
        </p:spPr>
        <p:txBody>
          <a:bodyPr/>
          <a:lstStyle>
            <a:lvl1pPr>
              <a:defRPr sz="2200"/>
            </a:lvl1pPr>
          </a:lstStyle>
          <a:p>
            <a:r>
              <a:t>Lithium Metal batteries cannot be safely recharged:</a:t>
            </a:r>
          </a:p>
        </p:txBody>
      </p:sp>
      <p:sp>
        <p:nvSpPr>
          <p:cNvPr id="2029" name="Rectangle 3"/>
          <p:cNvSpPr txBox="1">
            <a:spLocks noGrp="1"/>
          </p:cNvSpPr>
          <p:nvPr>
            <p:ph type="body" sz="quarter" idx="1"/>
          </p:nvPr>
        </p:nvSpPr>
        <p:spPr>
          <a:xfrm>
            <a:off x="304800" y="668306"/>
            <a:ext cx="8534400" cy="1377312"/>
          </a:xfrm>
          <a:prstGeom prst="rect">
            <a:avLst/>
          </a:prstGeom>
        </p:spPr>
        <p:txBody>
          <a:bodyPr/>
          <a:lstStyle/>
          <a:p>
            <a:pPr>
              <a:tabLst/>
            </a:pPr>
            <a:r>
              <a:t>Because, as Li returns to the anode, it grows </a:t>
            </a:r>
            <a:r>
              <a:rPr b="1">
                <a:solidFill>
                  <a:srgbClr val="FBC901"/>
                </a:solidFill>
              </a:rPr>
              <a:t>dendrites</a:t>
            </a:r>
          </a:p>
          <a:p>
            <a:pPr>
              <a:tabLst/>
              <a:defRPr sz="700"/>
            </a:pPr>
            <a:endParaRPr b="1">
              <a:solidFill>
                <a:srgbClr val="FBC901"/>
              </a:solidFill>
            </a:endParaRPr>
          </a:p>
          <a:p>
            <a:pPr marL="0" lvl="1" indent="640896">
              <a:buSzTx/>
              <a:buNone/>
              <a:tabLst/>
            </a:pPr>
            <a:r>
              <a:t>Which, in a practically thin battery, can grow all the way to the cathode</a:t>
            </a:r>
          </a:p>
          <a:p>
            <a:pPr>
              <a:tabLst/>
              <a:defRPr sz="700"/>
            </a:pPr>
            <a:endParaRPr/>
          </a:p>
          <a:p>
            <a:pPr marL="0" lvl="2" indent="1085850">
              <a:buSzTx/>
              <a:buNone/>
              <a:tabLst/>
            </a:pPr>
            <a:r>
              <a:t>And cannot be reliably blocked even when a </a:t>
            </a:r>
            <a:r>
              <a:rPr b="1">
                <a:solidFill>
                  <a:srgbClr val="FBC901"/>
                </a:solidFill>
              </a:rPr>
              <a:t>separator</a:t>
            </a:r>
            <a:r>
              <a:t> is added</a:t>
            </a:r>
          </a:p>
        </p:txBody>
      </p:sp>
      <p:grpSp>
        <p:nvGrpSpPr>
          <p:cNvPr id="2083" name="Group"/>
          <p:cNvGrpSpPr/>
          <p:nvPr/>
        </p:nvGrpSpPr>
        <p:grpSpPr>
          <a:xfrm>
            <a:off x="1138089" y="2179348"/>
            <a:ext cx="2979331" cy="1961390"/>
            <a:chOff x="0" y="0"/>
            <a:chExt cx="2979330" cy="1961388"/>
          </a:xfrm>
        </p:grpSpPr>
        <p:sp>
          <p:nvSpPr>
            <p:cNvPr id="2030" name="Straight Connector 143"/>
            <p:cNvSpPr/>
            <p:nvPr/>
          </p:nvSpPr>
          <p:spPr>
            <a:xfrm flipH="1">
              <a:off x="2590159" y="544343"/>
              <a:ext cx="1" cy="141704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31" name="TextBox 137"/>
            <p:cNvSpPr txBox="1"/>
            <p:nvPr/>
          </p:nvSpPr>
          <p:spPr>
            <a:xfrm>
              <a:off x="1113763" y="27805"/>
              <a:ext cx="1865568" cy="2668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100">
                  <a:solidFill>
                    <a:srgbClr val="FFFFFF"/>
                  </a:solidFill>
                </a:defRPr>
              </a:pPr>
              <a:r>
                <a:t>Cathode (MnO</a:t>
              </a:r>
              <a:r>
                <a:rPr baseline="-25000"/>
                <a:t>2</a:t>
              </a:r>
              <a:r>
                <a:t>/Mn</a:t>
              </a:r>
              <a:r>
                <a:rPr baseline="-25000"/>
                <a:t>2</a:t>
              </a:r>
              <a:r>
                <a:t>O</a:t>
              </a:r>
              <a:r>
                <a:rPr baseline="-25000"/>
                <a:t>3</a:t>
              </a:r>
              <a:r>
                <a:t>)</a:t>
              </a:r>
            </a:p>
          </p:txBody>
        </p:sp>
        <p:sp>
          <p:nvSpPr>
            <p:cNvPr id="2032" name="TextBox 138"/>
            <p:cNvSpPr txBox="1"/>
            <p:nvPr/>
          </p:nvSpPr>
          <p:spPr>
            <a:xfrm>
              <a:off x="139593" y="0"/>
              <a:ext cx="1312808" cy="2418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9933"/>
                  </a:solidFill>
                </a:defRPr>
              </a:lvl1pPr>
            </a:lstStyle>
            <a:p>
              <a:r>
                <a:t>Anode (Li)</a:t>
              </a:r>
            </a:p>
          </p:txBody>
        </p:sp>
        <p:sp>
          <p:nvSpPr>
            <p:cNvPr id="2033" name="Straight Connector 139"/>
            <p:cNvSpPr/>
            <p:nvPr/>
          </p:nvSpPr>
          <p:spPr>
            <a:xfrm flipH="1" flipV="1">
              <a:off x="546930" y="312795"/>
              <a:ext cx="1481169" cy="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34" name="Rectangle 141"/>
            <p:cNvSpPr/>
            <p:nvPr/>
          </p:nvSpPr>
          <p:spPr>
            <a:xfrm flipH="1">
              <a:off x="91274" y="546998"/>
              <a:ext cx="2476812" cy="137629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35" name="Rectangle 142"/>
            <p:cNvSpPr/>
            <p:nvPr/>
          </p:nvSpPr>
          <p:spPr>
            <a:xfrm flipH="1">
              <a:off x="0" y="546346"/>
              <a:ext cx="1745123" cy="137629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36" name="Straight Connector 144"/>
            <p:cNvSpPr/>
            <p:nvPr/>
          </p:nvSpPr>
          <p:spPr>
            <a:xfrm>
              <a:off x="5716" y="522317"/>
              <a:ext cx="806" cy="141700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37" name="Straight Connector 145"/>
            <p:cNvSpPr/>
            <p:nvPr/>
          </p:nvSpPr>
          <p:spPr>
            <a:xfrm flipV="1">
              <a:off x="87141" y="1922637"/>
              <a:ext cx="2476812" cy="1305"/>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38" name="Straight Connector 146"/>
            <p:cNvSpPr/>
            <p:nvPr/>
          </p:nvSpPr>
          <p:spPr>
            <a:xfrm>
              <a:off x="0" y="1922637"/>
              <a:ext cx="1745122" cy="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39" name="Oval 147"/>
            <p:cNvSpPr/>
            <p:nvPr/>
          </p:nvSpPr>
          <p:spPr>
            <a:xfrm flipH="1">
              <a:off x="2099550" y="984257"/>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40" name="Oval 150"/>
            <p:cNvSpPr/>
            <p:nvPr/>
          </p:nvSpPr>
          <p:spPr>
            <a:xfrm flipH="1">
              <a:off x="2099550" y="1171933"/>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41" name="Oval 155"/>
            <p:cNvSpPr/>
            <p:nvPr/>
          </p:nvSpPr>
          <p:spPr>
            <a:xfrm flipH="1">
              <a:off x="2099550" y="1359609"/>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42" name="Oval 157"/>
            <p:cNvSpPr/>
            <p:nvPr/>
          </p:nvSpPr>
          <p:spPr>
            <a:xfrm flipH="1">
              <a:off x="2099550"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43" name="Oval 169"/>
            <p:cNvSpPr/>
            <p:nvPr/>
          </p:nvSpPr>
          <p:spPr>
            <a:xfrm flipH="1">
              <a:off x="2099550" y="608904"/>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44" name="Oval 170"/>
            <p:cNvSpPr/>
            <p:nvPr/>
          </p:nvSpPr>
          <p:spPr>
            <a:xfrm flipH="1">
              <a:off x="2099550" y="796581"/>
              <a:ext cx="232203" cy="18767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45" name="Oval 171"/>
            <p:cNvSpPr/>
            <p:nvPr/>
          </p:nvSpPr>
          <p:spPr>
            <a:xfrm flipH="1">
              <a:off x="1867349" y="984257"/>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46" name="Oval 172"/>
            <p:cNvSpPr/>
            <p:nvPr/>
          </p:nvSpPr>
          <p:spPr>
            <a:xfrm flipH="1">
              <a:off x="1867349" y="1171933"/>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47" name="Oval 173"/>
            <p:cNvSpPr/>
            <p:nvPr/>
          </p:nvSpPr>
          <p:spPr>
            <a:xfrm flipH="1">
              <a:off x="1867349" y="1359609"/>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48" name="Oval 174"/>
            <p:cNvSpPr/>
            <p:nvPr/>
          </p:nvSpPr>
          <p:spPr>
            <a:xfrm flipH="1">
              <a:off x="1867349"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49" name="Oval 175"/>
            <p:cNvSpPr/>
            <p:nvPr/>
          </p:nvSpPr>
          <p:spPr>
            <a:xfrm flipH="1">
              <a:off x="1635148" y="984257"/>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50" name="Oval 176"/>
            <p:cNvSpPr/>
            <p:nvPr/>
          </p:nvSpPr>
          <p:spPr>
            <a:xfrm flipH="1">
              <a:off x="1635148" y="1359609"/>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51" name="Oval 177"/>
            <p:cNvSpPr/>
            <p:nvPr/>
          </p:nvSpPr>
          <p:spPr>
            <a:xfrm flipH="1">
              <a:off x="1635148"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52" name="Oval 178"/>
            <p:cNvSpPr/>
            <p:nvPr/>
          </p:nvSpPr>
          <p:spPr>
            <a:xfrm flipH="1">
              <a:off x="1867349" y="608904"/>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53" name="Oval 179"/>
            <p:cNvSpPr/>
            <p:nvPr/>
          </p:nvSpPr>
          <p:spPr>
            <a:xfrm flipH="1">
              <a:off x="1867349" y="796581"/>
              <a:ext cx="232203" cy="18767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54" name="Oval 180"/>
            <p:cNvSpPr/>
            <p:nvPr/>
          </p:nvSpPr>
          <p:spPr>
            <a:xfrm flipH="1">
              <a:off x="1635148" y="608904"/>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55" name="Oval 181"/>
            <p:cNvSpPr/>
            <p:nvPr/>
          </p:nvSpPr>
          <p:spPr>
            <a:xfrm flipH="1">
              <a:off x="1635148" y="796581"/>
              <a:ext cx="232203" cy="18767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56" name="Oval 182"/>
            <p:cNvSpPr/>
            <p:nvPr/>
          </p:nvSpPr>
          <p:spPr>
            <a:xfrm flipH="1">
              <a:off x="701513" y="984257"/>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57" name="Oval 183"/>
            <p:cNvSpPr/>
            <p:nvPr/>
          </p:nvSpPr>
          <p:spPr>
            <a:xfrm flipH="1">
              <a:off x="701513"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58" name="Oval 185"/>
            <p:cNvSpPr/>
            <p:nvPr/>
          </p:nvSpPr>
          <p:spPr>
            <a:xfrm flipH="1">
              <a:off x="701513" y="1359609"/>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59" name="Oval 186"/>
            <p:cNvSpPr/>
            <p:nvPr/>
          </p:nvSpPr>
          <p:spPr>
            <a:xfrm flipH="1">
              <a:off x="701513" y="1547285"/>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60" name="Oval 187"/>
            <p:cNvSpPr/>
            <p:nvPr/>
          </p:nvSpPr>
          <p:spPr>
            <a:xfrm flipH="1">
              <a:off x="701513" y="608904"/>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61" name="Oval 188"/>
            <p:cNvSpPr/>
            <p:nvPr/>
          </p:nvSpPr>
          <p:spPr>
            <a:xfrm flipH="1">
              <a:off x="701513" y="796581"/>
              <a:ext cx="232203"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62" name="Oval 189"/>
            <p:cNvSpPr/>
            <p:nvPr/>
          </p:nvSpPr>
          <p:spPr>
            <a:xfrm flipH="1">
              <a:off x="469312" y="984257"/>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63" name="Oval 190"/>
            <p:cNvSpPr/>
            <p:nvPr/>
          </p:nvSpPr>
          <p:spPr>
            <a:xfrm flipH="1">
              <a:off x="469312"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64" name="Oval 191"/>
            <p:cNvSpPr/>
            <p:nvPr/>
          </p:nvSpPr>
          <p:spPr>
            <a:xfrm flipH="1">
              <a:off x="469312" y="1359609"/>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65" name="Oval 192"/>
            <p:cNvSpPr/>
            <p:nvPr/>
          </p:nvSpPr>
          <p:spPr>
            <a:xfrm flipH="1">
              <a:off x="469312" y="1547285"/>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66" name="Oval 193"/>
            <p:cNvSpPr/>
            <p:nvPr/>
          </p:nvSpPr>
          <p:spPr>
            <a:xfrm flipH="1">
              <a:off x="237111" y="984257"/>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67" name="Oval 194"/>
            <p:cNvSpPr/>
            <p:nvPr/>
          </p:nvSpPr>
          <p:spPr>
            <a:xfrm flipH="1">
              <a:off x="237111" y="1359609"/>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68" name="Oval 195"/>
            <p:cNvSpPr/>
            <p:nvPr/>
          </p:nvSpPr>
          <p:spPr>
            <a:xfrm flipH="1">
              <a:off x="237111" y="1547285"/>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69" name="Oval 196"/>
            <p:cNvSpPr/>
            <p:nvPr/>
          </p:nvSpPr>
          <p:spPr>
            <a:xfrm flipH="1">
              <a:off x="469312" y="608904"/>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70" name="Oval 197"/>
            <p:cNvSpPr/>
            <p:nvPr/>
          </p:nvSpPr>
          <p:spPr>
            <a:xfrm flipH="1">
              <a:off x="469312" y="796581"/>
              <a:ext cx="232203"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71" name="Oval 198"/>
            <p:cNvSpPr/>
            <p:nvPr/>
          </p:nvSpPr>
          <p:spPr>
            <a:xfrm flipH="1">
              <a:off x="237111" y="608904"/>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72" name="Oval 199"/>
            <p:cNvSpPr/>
            <p:nvPr/>
          </p:nvSpPr>
          <p:spPr>
            <a:xfrm flipH="1">
              <a:off x="237111" y="796581"/>
              <a:ext cx="232202"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73" name="Oval 200"/>
            <p:cNvSpPr/>
            <p:nvPr/>
          </p:nvSpPr>
          <p:spPr>
            <a:xfrm flipH="1">
              <a:off x="237111" y="1171933"/>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74" name="Straight Connector 219"/>
            <p:cNvSpPr/>
            <p:nvPr/>
          </p:nvSpPr>
          <p:spPr>
            <a:xfrm>
              <a:off x="2008642" y="296111"/>
              <a:ext cx="1614" cy="31279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75" name="Straight Connector 223"/>
            <p:cNvSpPr/>
            <p:nvPr/>
          </p:nvSpPr>
          <p:spPr>
            <a:xfrm>
              <a:off x="572619" y="296111"/>
              <a:ext cx="1614" cy="31279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76" name="Oval 234"/>
            <p:cNvSpPr/>
            <p:nvPr/>
          </p:nvSpPr>
          <p:spPr>
            <a:xfrm flipH="1">
              <a:off x="1638885" y="1167762"/>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77" name="Oval 187"/>
            <p:cNvSpPr/>
            <p:nvPr/>
          </p:nvSpPr>
          <p:spPr>
            <a:xfrm flipH="1">
              <a:off x="930113" y="608904"/>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78" name="Oval 185"/>
            <p:cNvSpPr/>
            <p:nvPr/>
          </p:nvSpPr>
          <p:spPr>
            <a:xfrm flipH="1">
              <a:off x="930113" y="1359609"/>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79" name="Oval 183"/>
            <p:cNvSpPr/>
            <p:nvPr/>
          </p:nvSpPr>
          <p:spPr>
            <a:xfrm flipH="1">
              <a:off x="930113"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80" name="Oval 183"/>
            <p:cNvSpPr/>
            <p:nvPr/>
          </p:nvSpPr>
          <p:spPr>
            <a:xfrm flipH="1">
              <a:off x="1158713"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81" name="Oval 183"/>
            <p:cNvSpPr/>
            <p:nvPr/>
          </p:nvSpPr>
          <p:spPr>
            <a:xfrm flipH="1">
              <a:off x="1158713" y="13624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82" name="Oval 183"/>
            <p:cNvSpPr/>
            <p:nvPr/>
          </p:nvSpPr>
          <p:spPr>
            <a:xfrm flipH="1">
              <a:off x="1387313"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2138" name="Group"/>
          <p:cNvGrpSpPr/>
          <p:nvPr/>
        </p:nvGrpSpPr>
        <p:grpSpPr>
          <a:xfrm>
            <a:off x="5176689" y="2192048"/>
            <a:ext cx="2979331" cy="1961390"/>
            <a:chOff x="0" y="0"/>
            <a:chExt cx="2979330" cy="1961388"/>
          </a:xfrm>
        </p:grpSpPr>
        <p:sp>
          <p:nvSpPr>
            <p:cNvPr id="2084" name="Straight Connector 143"/>
            <p:cNvSpPr/>
            <p:nvPr/>
          </p:nvSpPr>
          <p:spPr>
            <a:xfrm flipH="1">
              <a:off x="2590159" y="544343"/>
              <a:ext cx="1" cy="141704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85" name="TextBox 137"/>
            <p:cNvSpPr txBox="1"/>
            <p:nvPr/>
          </p:nvSpPr>
          <p:spPr>
            <a:xfrm>
              <a:off x="1113763" y="27805"/>
              <a:ext cx="1865568" cy="2668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100">
                  <a:solidFill>
                    <a:srgbClr val="FFFFFF"/>
                  </a:solidFill>
                </a:defRPr>
              </a:pPr>
              <a:r>
                <a:t>Cathode (MnO</a:t>
              </a:r>
              <a:r>
                <a:rPr baseline="-25000"/>
                <a:t>2</a:t>
              </a:r>
              <a:r>
                <a:t>/Mn</a:t>
              </a:r>
              <a:r>
                <a:rPr baseline="-25000"/>
                <a:t>2</a:t>
              </a:r>
              <a:r>
                <a:t>O</a:t>
              </a:r>
              <a:r>
                <a:rPr baseline="-25000"/>
                <a:t>3</a:t>
              </a:r>
              <a:r>
                <a:t>)</a:t>
              </a:r>
            </a:p>
          </p:txBody>
        </p:sp>
        <p:sp>
          <p:nvSpPr>
            <p:cNvPr id="2086" name="TextBox 138"/>
            <p:cNvSpPr txBox="1"/>
            <p:nvPr/>
          </p:nvSpPr>
          <p:spPr>
            <a:xfrm>
              <a:off x="139594" y="0"/>
              <a:ext cx="1312807" cy="2418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9933"/>
                  </a:solidFill>
                </a:defRPr>
              </a:lvl1pPr>
            </a:lstStyle>
            <a:p>
              <a:r>
                <a:t>Anode (Li)</a:t>
              </a:r>
            </a:p>
          </p:txBody>
        </p:sp>
        <p:sp>
          <p:nvSpPr>
            <p:cNvPr id="2087" name="Straight Connector 139"/>
            <p:cNvSpPr/>
            <p:nvPr/>
          </p:nvSpPr>
          <p:spPr>
            <a:xfrm flipH="1" flipV="1">
              <a:off x="546929" y="312795"/>
              <a:ext cx="1481170" cy="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88" name="Rectangle 141"/>
            <p:cNvSpPr/>
            <p:nvPr/>
          </p:nvSpPr>
          <p:spPr>
            <a:xfrm flipH="1">
              <a:off x="91274" y="546998"/>
              <a:ext cx="2476812" cy="137629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89" name="Rectangle 142"/>
            <p:cNvSpPr/>
            <p:nvPr/>
          </p:nvSpPr>
          <p:spPr>
            <a:xfrm flipH="1">
              <a:off x="0" y="546346"/>
              <a:ext cx="1745123" cy="137629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90" name="Straight Connector 144"/>
            <p:cNvSpPr/>
            <p:nvPr/>
          </p:nvSpPr>
          <p:spPr>
            <a:xfrm>
              <a:off x="5716" y="522317"/>
              <a:ext cx="807" cy="141700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91" name="Straight Connector 145"/>
            <p:cNvSpPr/>
            <p:nvPr/>
          </p:nvSpPr>
          <p:spPr>
            <a:xfrm flipV="1">
              <a:off x="87141" y="1922637"/>
              <a:ext cx="2476812" cy="1305"/>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92" name="Straight Connector 146"/>
            <p:cNvSpPr/>
            <p:nvPr/>
          </p:nvSpPr>
          <p:spPr>
            <a:xfrm>
              <a:off x="1" y="1922637"/>
              <a:ext cx="1745121" cy="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093" name="Oval 147"/>
            <p:cNvSpPr/>
            <p:nvPr/>
          </p:nvSpPr>
          <p:spPr>
            <a:xfrm flipH="1">
              <a:off x="2099551" y="984257"/>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94" name="Oval 150"/>
            <p:cNvSpPr/>
            <p:nvPr/>
          </p:nvSpPr>
          <p:spPr>
            <a:xfrm flipH="1">
              <a:off x="2099551" y="1171933"/>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95" name="Oval 155"/>
            <p:cNvSpPr/>
            <p:nvPr/>
          </p:nvSpPr>
          <p:spPr>
            <a:xfrm flipH="1">
              <a:off x="2099551" y="1359609"/>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96" name="Oval 157"/>
            <p:cNvSpPr/>
            <p:nvPr/>
          </p:nvSpPr>
          <p:spPr>
            <a:xfrm flipH="1">
              <a:off x="2099551"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97" name="Oval 169"/>
            <p:cNvSpPr/>
            <p:nvPr/>
          </p:nvSpPr>
          <p:spPr>
            <a:xfrm flipH="1">
              <a:off x="2099551" y="608904"/>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98" name="Oval 170"/>
            <p:cNvSpPr/>
            <p:nvPr/>
          </p:nvSpPr>
          <p:spPr>
            <a:xfrm flipH="1">
              <a:off x="2099551" y="796581"/>
              <a:ext cx="232203" cy="18767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099" name="Oval 171"/>
            <p:cNvSpPr/>
            <p:nvPr/>
          </p:nvSpPr>
          <p:spPr>
            <a:xfrm flipH="1">
              <a:off x="1867349" y="984257"/>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00" name="Oval 172"/>
            <p:cNvSpPr/>
            <p:nvPr/>
          </p:nvSpPr>
          <p:spPr>
            <a:xfrm flipH="1">
              <a:off x="1867349" y="1171933"/>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01" name="Oval 173"/>
            <p:cNvSpPr/>
            <p:nvPr/>
          </p:nvSpPr>
          <p:spPr>
            <a:xfrm flipH="1">
              <a:off x="1867349" y="1359609"/>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02" name="Oval 174"/>
            <p:cNvSpPr/>
            <p:nvPr/>
          </p:nvSpPr>
          <p:spPr>
            <a:xfrm flipH="1">
              <a:off x="1867349"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03" name="Oval 175"/>
            <p:cNvSpPr/>
            <p:nvPr/>
          </p:nvSpPr>
          <p:spPr>
            <a:xfrm flipH="1">
              <a:off x="1635148" y="984257"/>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04" name="Oval 176"/>
            <p:cNvSpPr/>
            <p:nvPr/>
          </p:nvSpPr>
          <p:spPr>
            <a:xfrm flipH="1">
              <a:off x="1635148" y="1359609"/>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05" name="Oval 177"/>
            <p:cNvSpPr/>
            <p:nvPr/>
          </p:nvSpPr>
          <p:spPr>
            <a:xfrm flipH="1">
              <a:off x="1635148" y="1547285"/>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06" name="Oval 178"/>
            <p:cNvSpPr/>
            <p:nvPr/>
          </p:nvSpPr>
          <p:spPr>
            <a:xfrm flipH="1">
              <a:off x="1867349" y="608904"/>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07" name="Oval 179"/>
            <p:cNvSpPr/>
            <p:nvPr/>
          </p:nvSpPr>
          <p:spPr>
            <a:xfrm flipH="1">
              <a:off x="1867349" y="796581"/>
              <a:ext cx="232203" cy="18767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08" name="Oval 180"/>
            <p:cNvSpPr/>
            <p:nvPr/>
          </p:nvSpPr>
          <p:spPr>
            <a:xfrm flipH="1">
              <a:off x="1635148" y="608904"/>
              <a:ext cx="232203" cy="187678"/>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09" name="Oval 181"/>
            <p:cNvSpPr/>
            <p:nvPr/>
          </p:nvSpPr>
          <p:spPr>
            <a:xfrm flipH="1">
              <a:off x="1635148" y="796581"/>
              <a:ext cx="232203" cy="18767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10" name="Oval 182"/>
            <p:cNvSpPr/>
            <p:nvPr/>
          </p:nvSpPr>
          <p:spPr>
            <a:xfrm flipH="1">
              <a:off x="701513" y="984257"/>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11" name="Oval 183"/>
            <p:cNvSpPr/>
            <p:nvPr/>
          </p:nvSpPr>
          <p:spPr>
            <a:xfrm flipH="1">
              <a:off x="701513"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12" name="Oval 185"/>
            <p:cNvSpPr/>
            <p:nvPr/>
          </p:nvSpPr>
          <p:spPr>
            <a:xfrm flipH="1">
              <a:off x="701513" y="1359609"/>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13" name="Oval 186"/>
            <p:cNvSpPr/>
            <p:nvPr/>
          </p:nvSpPr>
          <p:spPr>
            <a:xfrm flipH="1">
              <a:off x="701513" y="1547285"/>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14" name="Oval 187"/>
            <p:cNvSpPr/>
            <p:nvPr/>
          </p:nvSpPr>
          <p:spPr>
            <a:xfrm flipH="1">
              <a:off x="701513" y="608904"/>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15" name="Oval 188"/>
            <p:cNvSpPr/>
            <p:nvPr/>
          </p:nvSpPr>
          <p:spPr>
            <a:xfrm flipH="1">
              <a:off x="701513" y="796581"/>
              <a:ext cx="232203"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16" name="Oval 189"/>
            <p:cNvSpPr/>
            <p:nvPr/>
          </p:nvSpPr>
          <p:spPr>
            <a:xfrm flipH="1">
              <a:off x="469312" y="984257"/>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17" name="Oval 190"/>
            <p:cNvSpPr/>
            <p:nvPr/>
          </p:nvSpPr>
          <p:spPr>
            <a:xfrm flipH="1">
              <a:off x="469312"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18" name="Oval 191"/>
            <p:cNvSpPr/>
            <p:nvPr/>
          </p:nvSpPr>
          <p:spPr>
            <a:xfrm flipH="1">
              <a:off x="469312" y="1359609"/>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19" name="Oval 192"/>
            <p:cNvSpPr/>
            <p:nvPr/>
          </p:nvSpPr>
          <p:spPr>
            <a:xfrm flipH="1">
              <a:off x="469312" y="1547285"/>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20" name="Oval 193"/>
            <p:cNvSpPr/>
            <p:nvPr/>
          </p:nvSpPr>
          <p:spPr>
            <a:xfrm flipH="1">
              <a:off x="237111" y="984257"/>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21" name="Oval 194"/>
            <p:cNvSpPr/>
            <p:nvPr/>
          </p:nvSpPr>
          <p:spPr>
            <a:xfrm flipH="1">
              <a:off x="237111" y="1359609"/>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22" name="Oval 195"/>
            <p:cNvSpPr/>
            <p:nvPr/>
          </p:nvSpPr>
          <p:spPr>
            <a:xfrm flipH="1">
              <a:off x="237111" y="1547285"/>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23" name="Oval 196"/>
            <p:cNvSpPr/>
            <p:nvPr/>
          </p:nvSpPr>
          <p:spPr>
            <a:xfrm flipH="1">
              <a:off x="469312" y="608904"/>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24" name="Oval 197"/>
            <p:cNvSpPr/>
            <p:nvPr/>
          </p:nvSpPr>
          <p:spPr>
            <a:xfrm flipH="1">
              <a:off x="469312" y="796581"/>
              <a:ext cx="232203"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25" name="Oval 198"/>
            <p:cNvSpPr/>
            <p:nvPr/>
          </p:nvSpPr>
          <p:spPr>
            <a:xfrm flipH="1">
              <a:off x="237111" y="608904"/>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26" name="Oval 199"/>
            <p:cNvSpPr/>
            <p:nvPr/>
          </p:nvSpPr>
          <p:spPr>
            <a:xfrm flipH="1">
              <a:off x="237111" y="796581"/>
              <a:ext cx="232202" cy="187677"/>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27" name="Oval 200"/>
            <p:cNvSpPr/>
            <p:nvPr/>
          </p:nvSpPr>
          <p:spPr>
            <a:xfrm flipH="1">
              <a:off x="237111" y="1171933"/>
              <a:ext cx="232202"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28" name="Straight Connector 219"/>
            <p:cNvSpPr/>
            <p:nvPr/>
          </p:nvSpPr>
          <p:spPr>
            <a:xfrm>
              <a:off x="2008642" y="296111"/>
              <a:ext cx="1613" cy="31279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29" name="Straight Connector 223"/>
            <p:cNvSpPr/>
            <p:nvPr/>
          </p:nvSpPr>
          <p:spPr>
            <a:xfrm>
              <a:off x="572619" y="296111"/>
              <a:ext cx="1614" cy="31279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30" name="Oval 234"/>
            <p:cNvSpPr/>
            <p:nvPr/>
          </p:nvSpPr>
          <p:spPr>
            <a:xfrm flipH="1">
              <a:off x="1638884" y="1167762"/>
              <a:ext cx="232203" cy="187678"/>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31" name="Oval 187"/>
            <p:cNvSpPr/>
            <p:nvPr/>
          </p:nvSpPr>
          <p:spPr>
            <a:xfrm flipH="1">
              <a:off x="930113" y="608904"/>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32" name="Oval 185"/>
            <p:cNvSpPr/>
            <p:nvPr/>
          </p:nvSpPr>
          <p:spPr>
            <a:xfrm flipH="1">
              <a:off x="930113" y="1359609"/>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33" name="Oval 183"/>
            <p:cNvSpPr/>
            <p:nvPr/>
          </p:nvSpPr>
          <p:spPr>
            <a:xfrm flipH="1">
              <a:off x="930113"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34" name="Oval 183"/>
            <p:cNvSpPr/>
            <p:nvPr/>
          </p:nvSpPr>
          <p:spPr>
            <a:xfrm flipH="1">
              <a:off x="1387313"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35" name="Straight Connector 143"/>
            <p:cNvSpPr/>
            <p:nvPr/>
          </p:nvSpPr>
          <p:spPr>
            <a:xfrm flipH="1">
              <a:off x="1272098" y="538183"/>
              <a:ext cx="1" cy="1343122"/>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2136" name="Oval 183"/>
            <p:cNvSpPr/>
            <p:nvPr/>
          </p:nvSpPr>
          <p:spPr>
            <a:xfrm flipH="1">
              <a:off x="1158713" y="13624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37" name="Oval 183"/>
            <p:cNvSpPr/>
            <p:nvPr/>
          </p:nvSpPr>
          <p:spPr>
            <a:xfrm flipH="1">
              <a:off x="1158713" y="1171933"/>
              <a:ext cx="232203" cy="187678"/>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139" name="Rectangle 3"/>
          <p:cNvSpPr txBox="1"/>
          <p:nvPr/>
        </p:nvSpPr>
        <p:spPr>
          <a:xfrm>
            <a:off x="304800" y="4376069"/>
            <a:ext cx="8534400" cy="2162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pPr>
            <a:r>
              <a:t>An anode-cathode spanning dendrite would instantaneously discharge the battery</a:t>
            </a:r>
          </a:p>
          <a:p>
            <a:pPr defTabSz="868680">
              <a:spcBef>
                <a:spcPts val="400"/>
              </a:spcBef>
              <a:defRPr sz="665" b="0">
                <a:solidFill>
                  <a:srgbClr val="FFFFFF"/>
                </a:solidFill>
                <a:effectLst>
                  <a:outerShdw blurRad="36195" dist="36195" dir="2700000" rotWithShape="0">
                    <a:srgbClr val="000000"/>
                  </a:outerShdw>
                </a:effectLst>
                <a:latin typeface="+mn-lt"/>
                <a:ea typeface="+mn-ea"/>
                <a:cs typeface="+mn-cs"/>
                <a:sym typeface="Arial"/>
              </a:defRPr>
            </a:pPr>
            <a:endParaRPr/>
          </a:p>
          <a:p>
            <a:pPr lvl="1" indent="608851"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pPr>
            <a:r>
              <a:t>Possibly even liberating enough power to split open it's shell,</a:t>
            </a:r>
          </a:p>
          <a:p>
            <a:pPr lvl="1" indent="608851" defTabSz="868680">
              <a:spcBef>
                <a:spcPts val="400"/>
              </a:spcBef>
              <a:defRPr sz="665" b="0">
                <a:solidFill>
                  <a:srgbClr val="FFFFFF"/>
                </a:solidFill>
                <a:effectLst>
                  <a:outerShdw blurRad="36195" dist="36195" dir="2700000" rotWithShape="0">
                    <a:srgbClr val="000000"/>
                  </a:outerShdw>
                </a:effectLst>
                <a:latin typeface="+mn-lt"/>
                <a:ea typeface="+mn-ea"/>
                <a:cs typeface="+mn-cs"/>
                <a:sym typeface="Arial"/>
              </a:defRPr>
            </a:pPr>
            <a:endParaRPr/>
          </a:p>
          <a:p>
            <a:pPr lvl="2" indent="1031557"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pPr>
            <a:r>
              <a:t> which would then additionally allow the organic electrolyte to catch on fire</a:t>
            </a:r>
          </a:p>
          <a:p>
            <a:pPr lvl="2" indent="1031557" defTabSz="868680">
              <a:spcBef>
                <a:spcPts val="400"/>
              </a:spcBef>
              <a:defRPr sz="85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pPr>
            <a:r>
              <a:t>Li-Metal batteries are thus distinctly </a:t>
            </a:r>
            <a:r>
              <a:rPr b="1">
                <a:solidFill>
                  <a:srgbClr val="FBC901"/>
                </a:solidFill>
              </a:rPr>
              <a:t>non-rechargeable</a:t>
            </a:r>
          </a:p>
          <a:p>
            <a:pPr defTabSz="868680">
              <a:spcBef>
                <a:spcPts val="400"/>
              </a:spcBef>
              <a:defRPr sz="665" b="0">
                <a:solidFill>
                  <a:srgbClr val="FFFFFF"/>
                </a:solidFill>
                <a:effectLst>
                  <a:outerShdw blurRad="36195" dist="36195" dir="2700000" rotWithShape="0">
                    <a:srgbClr val="000000"/>
                  </a:outerShdw>
                </a:effectLst>
                <a:latin typeface="+mn-lt"/>
                <a:ea typeface="+mn-ea"/>
                <a:cs typeface="+mn-cs"/>
                <a:sym typeface="Arial"/>
              </a:defRPr>
            </a:pPr>
            <a:endParaRPr b="1">
              <a:solidFill>
                <a:srgbClr val="FBC901"/>
              </a:solidFill>
            </a:endParaRPr>
          </a:p>
          <a:p>
            <a:pPr lvl="1" indent="608851"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pPr>
            <a:r>
              <a:t>And, for consumer use, they are largely limited to </a:t>
            </a:r>
            <a:r>
              <a:rPr b="1">
                <a:solidFill>
                  <a:srgbClr val="FBC901"/>
                </a:solidFill>
              </a:rPr>
              <a:t>small button-style batteries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1" name="Rectangle 2"/>
          <p:cNvSpPr txBox="1">
            <a:spLocks noGrp="1"/>
          </p:cNvSpPr>
          <p:nvPr>
            <p:ph type="title"/>
          </p:nvPr>
        </p:nvSpPr>
        <p:spPr>
          <a:xfrm>
            <a:off x="304800" y="76199"/>
            <a:ext cx="8534400" cy="756804"/>
          </a:xfrm>
          <a:prstGeom prst="rect">
            <a:avLst/>
          </a:prstGeom>
        </p:spPr>
        <p:txBody>
          <a:bodyPr/>
          <a:lstStyle/>
          <a:p>
            <a:pPr>
              <a:defRPr sz="1400" b="1">
                <a:solidFill>
                  <a:srgbClr val="FBC901"/>
                </a:solidFill>
              </a:defRPr>
            </a:pPr>
            <a:r>
              <a:t>Your Home's, Car's, Tool's, Solar Array's . . . Newest Reusable Battery:</a:t>
            </a:r>
          </a:p>
          <a:p>
            <a:pPr>
              <a:defRPr sz="600" b="1">
                <a:solidFill>
                  <a:srgbClr val="FBC901"/>
                </a:solidFill>
              </a:defRPr>
            </a:pPr>
            <a:endParaRPr/>
          </a:p>
          <a:p>
            <a:pPr>
              <a:defRPr sz="2200" b="1">
                <a:solidFill>
                  <a:srgbClr val="FFFFFF"/>
                </a:solidFill>
              </a:defRPr>
            </a:pPr>
            <a:r>
              <a:rPr b="0"/>
              <a:t>A Rechargeable</a:t>
            </a:r>
            <a:r>
              <a:t> </a:t>
            </a:r>
            <a:r>
              <a:rPr>
                <a:solidFill>
                  <a:srgbClr val="FBC901"/>
                </a:solidFill>
              </a:rPr>
              <a:t>Lithium-Ion Battery</a:t>
            </a:r>
            <a:r>
              <a:t> </a:t>
            </a:r>
          </a:p>
        </p:txBody>
      </p:sp>
      <p:sp>
        <p:nvSpPr>
          <p:cNvPr id="2142" name="Rectangle 3"/>
          <p:cNvSpPr txBox="1">
            <a:spLocks noGrp="1"/>
          </p:cNvSpPr>
          <p:nvPr>
            <p:ph type="body" idx="1"/>
          </p:nvPr>
        </p:nvSpPr>
        <p:spPr>
          <a:xfrm>
            <a:off x="190500" y="950912"/>
            <a:ext cx="8915400" cy="5782271"/>
          </a:xfrm>
          <a:prstGeom prst="rect">
            <a:avLst/>
          </a:prstGeom>
        </p:spPr>
        <p:txBody>
          <a:bodyPr/>
          <a:lstStyle/>
          <a:p>
            <a:pPr defTabSz="434340">
              <a:tabLst/>
              <a:defRPr sz="1710">
                <a:effectLst>
                  <a:outerShdw blurRad="36195" dist="36195" dir="2700000" rotWithShape="0">
                    <a:srgbClr val="000000"/>
                  </a:outerShdw>
                </a:effectLst>
              </a:defRPr>
            </a:pPr>
            <a:r>
              <a:t>The name "Lithium-Ion" distinguishes these from the Lithium Metal batteries, above</a:t>
            </a:r>
          </a:p>
          <a:p>
            <a:pPr defTabSz="434340">
              <a:tabLst/>
              <a:defRPr sz="475">
                <a:effectLst>
                  <a:outerShdw blurRad="36195" dist="36195" dir="2700000" rotWithShape="0">
                    <a:srgbClr val="000000"/>
                  </a:outerShdw>
                </a:effectLst>
              </a:defRPr>
            </a:pPr>
            <a:endParaRPr/>
          </a:p>
          <a:p>
            <a:pPr marL="0" lvl="1" indent="608851" defTabSz="434340">
              <a:buSzTx/>
              <a:buNone/>
              <a:tabLst/>
              <a:defRPr sz="1710">
                <a:effectLst>
                  <a:outerShdw blurRad="36195" dist="36195" dir="2700000" rotWithShape="0">
                    <a:srgbClr val="000000"/>
                  </a:outerShdw>
                </a:effectLst>
              </a:defRPr>
            </a:pPr>
            <a:r>
              <a:t>But it doesn't actually explain HOW these Li Ion batteries are different</a:t>
            </a:r>
          </a:p>
          <a:p>
            <a:pPr defTabSz="434340">
              <a:tabLst/>
              <a:defRPr sz="855">
                <a:effectLst>
                  <a:outerShdw blurRad="36195" dist="36195" dir="2700000" rotWithShape="0">
                    <a:srgbClr val="000000"/>
                  </a:outerShdw>
                </a:effectLst>
              </a:defRPr>
            </a:pPr>
            <a:endParaRPr/>
          </a:p>
          <a:p>
            <a:pPr defTabSz="434340">
              <a:tabLst/>
              <a:defRPr sz="1710">
                <a:effectLst>
                  <a:outerShdw blurRad="36195" dist="36195" dir="2700000" rotWithShape="0">
                    <a:srgbClr val="000000"/>
                  </a:outerShdw>
                </a:effectLst>
              </a:defRPr>
            </a:pPr>
            <a:r>
              <a:t>The difference is that these batteries</a:t>
            </a:r>
            <a:r>
              <a:rPr>
                <a:solidFill>
                  <a:srgbClr val="FBC901"/>
                </a:solidFill>
              </a:rPr>
              <a:t> </a:t>
            </a:r>
            <a:r>
              <a:t>eliminate </a:t>
            </a:r>
            <a:r>
              <a:rPr b="1"/>
              <a:t>pure</a:t>
            </a:r>
            <a:r>
              <a:t> Li anodes</a:t>
            </a:r>
          </a:p>
          <a:p>
            <a:pPr defTabSz="434340">
              <a:tabLst/>
              <a:defRPr sz="475">
                <a:effectLst>
                  <a:outerShdw blurRad="36195" dist="36195" dir="2700000" rotWithShape="0">
                    <a:srgbClr val="000000"/>
                  </a:outerShdw>
                </a:effectLst>
              </a:defRPr>
            </a:pPr>
            <a:endParaRPr/>
          </a:p>
          <a:p>
            <a:pPr marL="0" lvl="1" indent="608851" defTabSz="434340">
              <a:buSzTx/>
              <a:buNone/>
              <a:tabLst/>
              <a:defRPr sz="1710">
                <a:effectLst>
                  <a:outerShdw blurRad="36195" dist="36195" dir="2700000" rotWithShape="0">
                    <a:srgbClr val="000000"/>
                  </a:outerShdw>
                </a:effectLst>
              </a:defRPr>
            </a:pPr>
            <a:r>
              <a:t>and, during discharge, eliminate Li-coated cathode surfaces</a:t>
            </a:r>
            <a:endParaRPr>
              <a:solidFill>
                <a:srgbClr val="FBC901"/>
              </a:solidFill>
            </a:endParaRPr>
          </a:p>
          <a:p>
            <a:pPr marL="0" lvl="1" indent="608851" defTabSz="434340">
              <a:buSzTx/>
              <a:buNone/>
              <a:tabLst/>
              <a:defRPr sz="855">
                <a:effectLst>
                  <a:outerShdw blurRad="36195" dist="36195" dir="2700000" rotWithShape="0">
                    <a:srgbClr val="000000"/>
                  </a:outerShdw>
                </a:effectLst>
              </a:defRPr>
            </a:pPr>
            <a:endParaRPr>
              <a:solidFill>
                <a:srgbClr val="FBC901"/>
              </a:solidFill>
            </a:endParaRPr>
          </a:p>
          <a:p>
            <a:pPr defTabSz="434340">
              <a:tabLst/>
              <a:defRPr sz="1710" b="1">
                <a:effectLst>
                  <a:outerShdw blurRad="36195" dist="36195" dir="2700000" rotWithShape="0">
                    <a:srgbClr val="000000"/>
                  </a:outerShdw>
                </a:effectLst>
              </a:defRPr>
            </a:pPr>
            <a:r>
              <a:t>They do this by exploiting Li's exceptionally small size, </a:t>
            </a:r>
          </a:p>
          <a:p>
            <a:pPr defTabSz="434340">
              <a:tabLst/>
              <a:defRPr sz="475" b="1">
                <a:effectLst>
                  <a:outerShdw blurRad="36195" dist="36195" dir="2700000" rotWithShape="0">
                    <a:srgbClr val="000000"/>
                  </a:outerShdw>
                </a:effectLst>
              </a:defRPr>
            </a:pPr>
            <a:endParaRPr/>
          </a:p>
          <a:p>
            <a:pPr marL="0" lvl="1" indent="608851" defTabSz="434340">
              <a:buSzTx/>
              <a:buNone/>
              <a:tabLst/>
              <a:defRPr sz="1710" b="1">
                <a:effectLst>
                  <a:outerShdw blurRad="36195" dist="36195" dir="2700000" rotWithShape="0">
                    <a:srgbClr val="000000"/>
                  </a:outerShdw>
                </a:effectLst>
              </a:defRPr>
            </a:pPr>
            <a:r>
              <a:t>which gives Li the ability to actually slither INSIDE certain other materials</a:t>
            </a:r>
          </a:p>
          <a:p>
            <a:pPr marL="0" lvl="1" indent="608851" defTabSz="434340">
              <a:buSzTx/>
              <a:buNone/>
              <a:tabLst/>
              <a:defRPr sz="855">
                <a:effectLst>
                  <a:outerShdw blurRad="36195" dist="36195" dir="2700000" rotWithShape="0">
                    <a:srgbClr val="000000"/>
                  </a:outerShdw>
                </a:effectLst>
              </a:defRPr>
            </a:pPr>
            <a:endParaRPr/>
          </a:p>
          <a:p>
            <a:pPr defTabSz="434340">
              <a:tabLst/>
              <a:defRPr sz="1710">
                <a:effectLst>
                  <a:outerShdw blurRad="36195" dist="36195" dir="2700000" rotWithShape="0">
                    <a:srgbClr val="000000"/>
                  </a:outerShdw>
                </a:effectLst>
              </a:defRPr>
            </a:pPr>
            <a:r>
              <a:t>Then, </a:t>
            </a:r>
            <a:r>
              <a:rPr b="1"/>
              <a:t>during discharge</a:t>
            </a:r>
            <a:r>
              <a:t>, there's more room for Li</a:t>
            </a:r>
            <a:r>
              <a:rPr b="1"/>
              <a:t> inside the cathode</a:t>
            </a:r>
            <a:r>
              <a:t> than on its surface,</a:t>
            </a:r>
          </a:p>
          <a:p>
            <a:pPr defTabSz="434340">
              <a:tabLst/>
              <a:defRPr sz="475">
                <a:effectLst>
                  <a:outerShdw blurRad="36195" dist="36195" dir="2700000" rotWithShape="0">
                    <a:srgbClr val="000000"/>
                  </a:outerShdw>
                </a:effectLst>
              </a:defRPr>
            </a:pPr>
            <a:endParaRPr/>
          </a:p>
          <a:p>
            <a:pPr marL="0" lvl="1" indent="608851" defTabSz="434340">
              <a:buSzTx/>
              <a:buNone/>
              <a:tabLst/>
              <a:defRPr sz="1710">
                <a:solidFill>
                  <a:srgbClr val="FBC901"/>
                </a:solidFill>
                <a:effectLst>
                  <a:outerShdw blurRad="36195" dist="36195" dir="2700000" rotWithShape="0">
                    <a:srgbClr val="000000"/>
                  </a:outerShdw>
                </a:effectLst>
              </a:defRPr>
            </a:pPr>
            <a:r>
              <a:rPr>
                <a:solidFill>
                  <a:srgbClr val="FFFFFF"/>
                </a:solidFill>
              </a:rPr>
              <a:t>which</a:t>
            </a:r>
            <a:r>
              <a:t> allows the battery to discharge longer / supply more power </a:t>
            </a:r>
          </a:p>
          <a:p>
            <a:pPr marL="0" lvl="1" indent="608851" defTabSz="434340">
              <a:buSzTx/>
              <a:buNone/>
              <a:tabLst/>
              <a:defRPr sz="855">
                <a:solidFill>
                  <a:srgbClr val="FBC901"/>
                </a:solidFill>
                <a:effectLst>
                  <a:outerShdw blurRad="36195" dist="36195" dir="2700000" rotWithShape="0">
                    <a:srgbClr val="000000"/>
                  </a:outerShdw>
                </a:effectLst>
              </a:defRPr>
            </a:pPr>
            <a:endParaRPr/>
          </a:p>
          <a:p>
            <a:pPr defTabSz="434340">
              <a:tabLst/>
              <a:defRPr sz="1710">
                <a:effectLst>
                  <a:outerShdw blurRad="36195" dist="36195" dir="2700000" rotWithShape="0">
                    <a:srgbClr val="000000"/>
                  </a:outerShdw>
                </a:effectLst>
              </a:defRPr>
            </a:pPr>
            <a:r>
              <a:t>And </a:t>
            </a:r>
            <a:r>
              <a:rPr b="1"/>
              <a:t>during recharge</a:t>
            </a:r>
            <a:r>
              <a:t>, going back </a:t>
            </a:r>
            <a:r>
              <a:rPr b="1"/>
              <a:t>inside the anode</a:t>
            </a:r>
            <a:r>
              <a:t>, Li dendrites are less likely to form,</a:t>
            </a:r>
          </a:p>
          <a:p>
            <a:pPr defTabSz="434340">
              <a:tabLst/>
              <a:defRPr sz="475">
                <a:effectLst>
                  <a:outerShdw blurRad="36195" dist="36195" dir="2700000" rotWithShape="0">
                    <a:srgbClr val="000000"/>
                  </a:outerShdw>
                </a:effectLst>
              </a:defRPr>
            </a:pPr>
            <a:endParaRPr/>
          </a:p>
          <a:p>
            <a:pPr marL="0" lvl="1" indent="608851" defTabSz="434340">
              <a:buSzTx/>
              <a:buNone/>
              <a:tabLst/>
              <a:defRPr sz="1710">
                <a:solidFill>
                  <a:srgbClr val="FBC901"/>
                </a:solidFill>
                <a:effectLst>
                  <a:outerShdw blurRad="36195" dist="36195" dir="2700000" rotWithShape="0">
                    <a:srgbClr val="000000"/>
                  </a:outerShdw>
                </a:effectLst>
              </a:defRPr>
            </a:pPr>
            <a:r>
              <a:rPr>
                <a:solidFill>
                  <a:srgbClr val="FFFFFF"/>
                </a:solidFill>
              </a:rPr>
              <a:t>which</a:t>
            </a:r>
            <a:r>
              <a:t> makes catastrophic short circuits less likely </a:t>
            </a:r>
          </a:p>
          <a:p>
            <a:pPr marL="0" lvl="1" indent="608851" defTabSz="434340">
              <a:buSzTx/>
              <a:buNone/>
              <a:tabLst/>
              <a:defRPr sz="855">
                <a:solidFill>
                  <a:srgbClr val="FBC901"/>
                </a:solidFill>
                <a:effectLst>
                  <a:outerShdw blurRad="36195" dist="36195" dir="2700000" rotWithShape="0">
                    <a:srgbClr val="000000"/>
                  </a:outerShdw>
                </a:effectLst>
              </a:defRPr>
            </a:pPr>
            <a:endParaRPr/>
          </a:p>
          <a:p>
            <a:pPr defTabSz="434340">
              <a:tabLst/>
              <a:defRPr sz="1710">
                <a:effectLst>
                  <a:outerShdw blurRad="36195" dist="36195" dir="2700000" rotWithShape="0">
                    <a:srgbClr val="000000"/>
                  </a:outerShdw>
                </a:effectLst>
              </a:defRPr>
            </a:pPr>
            <a:r>
              <a:t>Finally, closeted inside anodes &amp; cathodes, Li cannot react as quickly with any invading O</a:t>
            </a:r>
            <a:r>
              <a:rPr baseline="-5999"/>
              <a:t>2</a:t>
            </a:r>
            <a:r>
              <a:t>,</a:t>
            </a:r>
          </a:p>
          <a:p>
            <a:pPr defTabSz="434340">
              <a:tabLst/>
              <a:defRPr sz="475">
                <a:effectLst>
                  <a:outerShdw blurRad="36195" dist="36195" dir="2700000" rotWithShape="0">
                    <a:srgbClr val="000000"/>
                  </a:outerShdw>
                </a:effectLst>
              </a:defRPr>
            </a:pPr>
            <a:endParaRPr/>
          </a:p>
          <a:p>
            <a:pPr marL="0" lvl="1" indent="608851" defTabSz="434340">
              <a:buSzTx/>
              <a:buNone/>
              <a:tabLst/>
              <a:defRPr sz="1710">
                <a:solidFill>
                  <a:srgbClr val="FBC901"/>
                </a:solidFill>
                <a:effectLst>
                  <a:outerShdw blurRad="36195" dist="36195" dir="2700000" rotWithShape="0">
                    <a:srgbClr val="000000"/>
                  </a:outerShdw>
                </a:effectLst>
              </a:defRPr>
            </a:pPr>
            <a:r>
              <a:rPr>
                <a:solidFill>
                  <a:srgbClr val="FFFFFF"/>
                </a:solidFill>
              </a:rPr>
              <a:t>which means that even if a short circuit does occur,</a:t>
            </a:r>
          </a:p>
          <a:p>
            <a:pPr marL="0" lvl="1" indent="608851" defTabSz="434340">
              <a:buSzTx/>
              <a:buNone/>
              <a:tabLst/>
              <a:defRPr sz="475">
                <a:solidFill>
                  <a:srgbClr val="FBC901"/>
                </a:solidFill>
                <a:effectLst>
                  <a:outerShdw blurRad="36195" dist="36195" dir="2700000" rotWithShape="0">
                    <a:srgbClr val="000000"/>
                  </a:outerShdw>
                </a:effectLst>
              </a:defRPr>
            </a:pPr>
            <a:endParaRPr>
              <a:solidFill>
                <a:srgbClr val="FFFFFF"/>
              </a:solidFill>
            </a:endParaRPr>
          </a:p>
          <a:p>
            <a:pPr marL="0" lvl="2" indent="1031557" defTabSz="434340">
              <a:buSzTx/>
              <a:buNone/>
              <a:tabLst/>
              <a:defRPr sz="1710">
                <a:solidFill>
                  <a:srgbClr val="FBC901"/>
                </a:solidFill>
                <a:effectLst>
                  <a:outerShdw blurRad="36195" dist="36195" dir="2700000" rotWithShape="0">
                    <a:srgbClr val="000000"/>
                  </a:outerShdw>
                </a:effectLst>
              </a:defRPr>
            </a:pPr>
            <a:r>
              <a:rPr>
                <a:solidFill>
                  <a:srgbClr val="FFFFFF"/>
                </a:solidFill>
              </a:rPr>
              <a:t>the </a:t>
            </a:r>
            <a:r>
              <a:t>chance of fire, or at least of intense fire, is reduced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2"/>
          <p:cNvSpPr txBox="1">
            <a:spLocks noGrp="1"/>
          </p:cNvSpPr>
          <p:nvPr>
            <p:ph type="title"/>
          </p:nvPr>
        </p:nvSpPr>
        <p:spPr>
          <a:xfrm>
            <a:off x="292100" y="63499"/>
            <a:ext cx="8640416" cy="562506"/>
          </a:xfrm>
          <a:prstGeom prst="rect">
            <a:avLst/>
          </a:prstGeom>
        </p:spPr>
        <p:txBody>
          <a:bodyPr/>
          <a:lstStyle/>
          <a:p>
            <a:pPr>
              <a:defRPr sz="2200"/>
            </a:pPr>
            <a:r>
              <a:t>But there is now an unequivocal </a:t>
            </a:r>
            <a:r>
              <a:rPr b="1"/>
              <a:t>NEED</a:t>
            </a:r>
            <a:r>
              <a:t> for better batteries:</a:t>
            </a:r>
          </a:p>
        </p:txBody>
      </p:sp>
      <p:sp>
        <p:nvSpPr>
          <p:cNvPr id="209" name="Rectangle 3"/>
          <p:cNvSpPr txBox="1">
            <a:spLocks noGrp="1"/>
          </p:cNvSpPr>
          <p:nvPr>
            <p:ph type="body" idx="1"/>
          </p:nvPr>
        </p:nvSpPr>
        <p:spPr>
          <a:xfrm>
            <a:off x="152400" y="757206"/>
            <a:ext cx="8919816" cy="6013451"/>
          </a:xfrm>
          <a:prstGeom prst="rect">
            <a:avLst/>
          </a:prstGeom>
        </p:spPr>
        <p:txBody>
          <a:bodyPr/>
          <a:lstStyle/>
          <a:p>
            <a:pPr defTabSz="868680">
              <a:tabLst/>
              <a:defRPr sz="1710">
                <a:effectLst>
                  <a:outerShdw blurRad="36195" dist="36195" dir="2700000" rotWithShape="0">
                    <a:srgbClr val="000000"/>
                  </a:outerShdw>
                </a:effectLst>
              </a:defRPr>
            </a:pPr>
            <a:r>
              <a:t>Climate change threatens not only technological human society</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but also non-technological cultures, and indeed the earth's entire biosphere</a:t>
            </a:r>
          </a:p>
          <a:p>
            <a:pPr defTabSz="868680">
              <a:tabLst/>
              <a:defRPr sz="104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That assertion is explored at length in the final three note sets of this website:</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rPr b="1"/>
              <a:t>Climatology &amp; Climate Change</a:t>
            </a:r>
            <a:r>
              <a:t> </a:t>
            </a:r>
            <a:r>
              <a:rPr>
                <a:ln w="0" cap="flat">
                  <a:solidFill>
                    <a:srgbClr val="000000"/>
                  </a:solidFill>
                  <a:prstDash val="solid"/>
                  <a:miter lim="400000"/>
                </a:ln>
              </a:rPr>
              <a:t>(</a:t>
            </a:r>
            <a:r>
              <a:rPr u="sng">
                <a:solidFill>
                  <a:srgbClr val="00CCFF"/>
                </a:solidFill>
                <a:uFill>
                  <a:solidFill>
                    <a:srgbClr val="00CCFF"/>
                  </a:solidFill>
                </a:uFill>
                <a:hlinkClick r:id="rId2"/>
              </a:rPr>
              <a:t>pptx</a:t>
            </a:r>
            <a:r>
              <a:rPr>
                <a:ln w="0" cap="flat">
                  <a:solidFill>
                    <a:srgbClr val="000000"/>
                  </a:solidFill>
                  <a:prstDash val="solid"/>
                  <a:miter lim="400000"/>
                </a:ln>
              </a:rPr>
              <a:t> / </a:t>
            </a:r>
            <a:r>
              <a:rPr u="sng">
                <a:solidFill>
                  <a:srgbClr val="00CCFF"/>
                </a:solidFill>
                <a:uFill>
                  <a:solidFill>
                    <a:srgbClr val="00CCFF"/>
                  </a:solidFill>
                </a:uFill>
                <a:hlinkClick r:id="rId3"/>
              </a:rPr>
              <a:t>pdf</a:t>
            </a:r>
            <a:r>
              <a:rPr>
                <a:ln w="0" cap="flat">
                  <a:solidFill>
                    <a:srgbClr val="000000"/>
                  </a:solidFill>
                  <a:prstDash val="solid"/>
                  <a:miter lim="400000"/>
                </a:ln>
                <a:solidFill>
                  <a:srgbClr val="000000"/>
                </a:solidFill>
              </a:rPr>
              <a:t> </a:t>
            </a:r>
            <a:r>
              <a:rPr>
                <a:ln w="0" cap="flat">
                  <a:solidFill>
                    <a:srgbClr val="000000"/>
                  </a:solidFill>
                  <a:prstDash val="solid"/>
                  <a:miter lim="400000"/>
                </a:ln>
              </a:rPr>
              <a:t>/ </a:t>
            </a:r>
            <a:r>
              <a:rPr u="sng">
                <a:solidFill>
                  <a:srgbClr val="00CCFF"/>
                </a:solidFill>
                <a:uFill>
                  <a:solidFill>
                    <a:srgbClr val="00CCFF"/>
                  </a:solidFill>
                </a:uFill>
                <a:hlinkClick r:id="rId4"/>
              </a:rPr>
              <a:t>key</a:t>
            </a:r>
            <a:r>
              <a:rPr>
                <a:ln w="0" cap="flat">
                  <a:solidFill>
                    <a:srgbClr val="000000"/>
                  </a:solidFill>
                  <a:prstDash val="solid"/>
                  <a:miter lim="400000"/>
                </a:ln>
              </a:rPr>
              <a:t>)</a:t>
            </a:r>
          </a:p>
          <a:p>
            <a:pPr marL="0" lvl="1" indent="608851" defTabSz="868680">
              <a:buSzTx/>
              <a:buNone/>
              <a:tabLst/>
              <a:defRPr sz="760">
                <a:effectLst>
                  <a:outerShdw blurRad="36195" dist="36195" dir="2700000" rotWithShape="0">
                    <a:srgbClr val="000000"/>
                  </a:outerShdw>
                </a:effectLst>
              </a:defRPr>
            </a:pPr>
            <a:endParaRPr>
              <a:ln w="0" cap="flat">
                <a:solidFill>
                  <a:srgbClr val="000000"/>
                </a:solidFill>
                <a:prstDash val="solid"/>
                <a:miter lim="400000"/>
              </a:ln>
            </a:endParaRPr>
          </a:p>
          <a:p>
            <a:pPr marL="0" lvl="2" indent="1031557" defTabSz="868680">
              <a:buSzTx/>
              <a:buNone/>
              <a:tabLst/>
              <a:defRPr sz="1710">
                <a:effectLst>
                  <a:outerShdw blurRad="36195" dist="36195" dir="2700000" rotWithShape="0">
                    <a:srgbClr val="000000"/>
                  </a:outerShdw>
                </a:effectLst>
              </a:defRPr>
            </a:pPr>
            <a:r>
              <a:rPr b="1"/>
              <a:t>Greenhouse Effect, Carbon Footprint &amp; Sequestration</a:t>
            </a:r>
            <a:r>
              <a:t> </a:t>
            </a:r>
            <a:r>
              <a:rPr>
                <a:ln w="0" cap="flat">
                  <a:solidFill>
                    <a:srgbClr val="000000"/>
                  </a:solidFill>
                  <a:prstDash val="solid"/>
                  <a:miter lim="400000"/>
                </a:ln>
                <a:solidFill>
                  <a:srgbClr val="000000"/>
                </a:solidFill>
              </a:rPr>
              <a:t>(</a:t>
            </a:r>
            <a:r>
              <a:rPr u="sng">
                <a:solidFill>
                  <a:srgbClr val="00CCFF"/>
                </a:solidFill>
                <a:uFill>
                  <a:solidFill>
                    <a:srgbClr val="00CCFF"/>
                  </a:solidFill>
                </a:uFill>
                <a:hlinkClick r:id="rId5"/>
              </a:rPr>
              <a:t>pptx</a:t>
            </a:r>
            <a:r>
              <a:rPr>
                <a:ln w="0" cap="flat">
                  <a:solidFill>
                    <a:srgbClr val="000000"/>
                  </a:solidFill>
                  <a:prstDash val="solid"/>
                  <a:miter lim="400000"/>
                </a:ln>
                <a:solidFill>
                  <a:srgbClr val="000000"/>
                </a:solidFill>
              </a:rPr>
              <a:t> </a:t>
            </a:r>
            <a:r>
              <a:rPr>
                <a:ln w="0" cap="flat">
                  <a:solidFill>
                    <a:srgbClr val="000000"/>
                  </a:solidFill>
                  <a:prstDash val="solid"/>
                  <a:miter lim="400000"/>
                </a:ln>
              </a:rPr>
              <a:t>/</a:t>
            </a:r>
            <a:r>
              <a:rPr>
                <a:ln w="0" cap="flat">
                  <a:solidFill>
                    <a:srgbClr val="000000"/>
                  </a:solidFill>
                  <a:prstDash val="solid"/>
                  <a:miter lim="400000"/>
                </a:ln>
                <a:solidFill>
                  <a:srgbClr val="000000"/>
                </a:solidFill>
              </a:rPr>
              <a:t> </a:t>
            </a:r>
            <a:r>
              <a:rPr u="sng">
                <a:solidFill>
                  <a:srgbClr val="00CCFF"/>
                </a:solidFill>
                <a:uFill>
                  <a:solidFill>
                    <a:srgbClr val="00CCFF"/>
                  </a:solidFill>
                </a:uFill>
                <a:hlinkClick r:id="rId6"/>
              </a:rPr>
              <a:t>pdf</a:t>
            </a:r>
            <a:r>
              <a:rPr>
                <a:ln w="0" cap="flat">
                  <a:solidFill>
                    <a:srgbClr val="000000"/>
                  </a:solidFill>
                  <a:prstDash val="solid"/>
                  <a:miter lim="400000"/>
                </a:ln>
                <a:solidFill>
                  <a:srgbClr val="000000"/>
                </a:solidFill>
              </a:rPr>
              <a:t> </a:t>
            </a:r>
            <a:r>
              <a:rPr>
                <a:ln w="0" cap="flat">
                  <a:solidFill>
                    <a:srgbClr val="000000"/>
                  </a:solidFill>
                  <a:prstDash val="solid"/>
                  <a:miter lim="400000"/>
                </a:ln>
              </a:rPr>
              <a:t>/</a:t>
            </a:r>
            <a:r>
              <a:rPr>
                <a:ln w="0" cap="flat">
                  <a:solidFill>
                    <a:srgbClr val="000000"/>
                  </a:solidFill>
                  <a:prstDash val="solid"/>
                  <a:miter lim="400000"/>
                </a:ln>
                <a:solidFill>
                  <a:srgbClr val="000000"/>
                </a:solidFill>
              </a:rPr>
              <a:t> </a:t>
            </a:r>
            <a:r>
              <a:rPr u="sng">
                <a:solidFill>
                  <a:srgbClr val="00CCFF"/>
                </a:solidFill>
                <a:uFill>
                  <a:solidFill>
                    <a:srgbClr val="00CCFF"/>
                  </a:solidFill>
                </a:uFill>
                <a:hlinkClick r:id="rId7"/>
              </a:rPr>
              <a:t>key</a:t>
            </a:r>
            <a:r>
              <a:rPr>
                <a:ln w="0" cap="flat">
                  <a:solidFill>
                    <a:srgbClr val="000000"/>
                  </a:solidFill>
                  <a:prstDash val="solid"/>
                  <a:miter lim="400000"/>
                </a:ln>
              </a:rPr>
              <a:t>)</a:t>
            </a:r>
          </a:p>
          <a:p>
            <a:pPr marL="0" lvl="2" indent="1031557" defTabSz="868680">
              <a:buSzTx/>
              <a:buNone/>
              <a:tabLst/>
              <a:defRPr sz="760">
                <a:effectLst>
                  <a:outerShdw blurRad="36195" dist="36195" dir="2700000" rotWithShape="0">
                    <a:srgbClr val="000000"/>
                  </a:outerShdw>
                </a:effectLst>
              </a:defRPr>
            </a:pPr>
            <a:endParaRPr>
              <a:ln w="0" cap="flat">
                <a:solidFill>
                  <a:srgbClr val="000000"/>
                </a:solidFill>
                <a:prstDash val="solid"/>
                <a:miter lim="400000"/>
              </a:ln>
            </a:endParaRPr>
          </a:p>
          <a:p>
            <a:pPr marL="0" lvl="3" indent="1498472" defTabSz="868680">
              <a:buSzTx/>
              <a:buNone/>
              <a:tabLst/>
              <a:defRPr sz="1710">
                <a:effectLst>
                  <a:outerShdw blurRad="36195" dist="36195" dir="2700000" rotWithShape="0">
                    <a:srgbClr val="000000"/>
                  </a:outerShdw>
                </a:effectLst>
              </a:defRPr>
            </a:pPr>
            <a:r>
              <a:rPr b="1"/>
              <a:t>Where Do We Go from Here?</a:t>
            </a:r>
            <a:r>
              <a:t> </a:t>
            </a:r>
            <a:r>
              <a:rPr>
                <a:ln w="0" cap="flat">
                  <a:solidFill>
                    <a:srgbClr val="000000"/>
                  </a:solidFill>
                  <a:prstDash val="solid"/>
                  <a:miter lim="400000"/>
                </a:ln>
              </a:rPr>
              <a:t>(</a:t>
            </a:r>
            <a:r>
              <a:rPr u="sng">
                <a:solidFill>
                  <a:srgbClr val="00CCFF"/>
                </a:solidFill>
                <a:uFill>
                  <a:solidFill>
                    <a:srgbClr val="00CCFF"/>
                  </a:solidFill>
                </a:uFill>
                <a:hlinkClick r:id="rId8"/>
              </a:rPr>
              <a:t>pptx</a:t>
            </a:r>
            <a:r>
              <a:rPr>
                <a:ln w="0" cap="flat">
                  <a:solidFill>
                    <a:srgbClr val="000000"/>
                  </a:solidFill>
                  <a:prstDash val="solid"/>
                  <a:miter lim="400000"/>
                </a:ln>
                <a:solidFill>
                  <a:srgbClr val="000000"/>
                </a:solidFill>
              </a:rPr>
              <a:t> </a:t>
            </a:r>
            <a:r>
              <a:rPr>
                <a:ln w="0" cap="flat">
                  <a:solidFill>
                    <a:srgbClr val="000000"/>
                  </a:solidFill>
                  <a:prstDash val="solid"/>
                  <a:miter lim="400000"/>
                </a:ln>
              </a:rPr>
              <a:t>/</a:t>
            </a:r>
            <a:r>
              <a:rPr>
                <a:ln w="0" cap="flat">
                  <a:solidFill>
                    <a:srgbClr val="000000"/>
                  </a:solidFill>
                  <a:prstDash val="solid"/>
                  <a:miter lim="400000"/>
                </a:ln>
                <a:solidFill>
                  <a:srgbClr val="000000"/>
                </a:solidFill>
              </a:rPr>
              <a:t> </a:t>
            </a:r>
            <a:r>
              <a:rPr u="sng">
                <a:solidFill>
                  <a:srgbClr val="00CCFF"/>
                </a:solidFill>
                <a:uFill>
                  <a:solidFill>
                    <a:srgbClr val="00CCFF"/>
                  </a:solidFill>
                </a:uFill>
                <a:hlinkClick r:id="rId9"/>
              </a:rPr>
              <a:t>pdf</a:t>
            </a:r>
            <a:r>
              <a:rPr>
                <a:ln w="0" cap="flat">
                  <a:solidFill>
                    <a:srgbClr val="000000"/>
                  </a:solidFill>
                  <a:prstDash val="solid"/>
                  <a:miter lim="400000"/>
                </a:ln>
              </a:rPr>
              <a:t> /</a:t>
            </a:r>
            <a:r>
              <a:rPr>
                <a:ln w="0" cap="flat">
                  <a:solidFill>
                    <a:srgbClr val="000000"/>
                  </a:solidFill>
                  <a:prstDash val="solid"/>
                  <a:miter lim="400000"/>
                </a:ln>
                <a:solidFill>
                  <a:srgbClr val="000000"/>
                </a:solidFill>
              </a:rPr>
              <a:t> </a:t>
            </a:r>
            <a:r>
              <a:rPr u="sng">
                <a:solidFill>
                  <a:srgbClr val="00CCFF"/>
                </a:solidFill>
                <a:uFill>
                  <a:solidFill>
                    <a:srgbClr val="00CCFF"/>
                  </a:solidFill>
                </a:uFill>
                <a:hlinkClick r:id="rId10"/>
              </a:rPr>
              <a:t>key</a:t>
            </a:r>
            <a:r>
              <a:rPr>
                <a:ln w="0" cap="flat">
                  <a:solidFill>
                    <a:srgbClr val="000000"/>
                  </a:solidFill>
                  <a:prstDash val="solid"/>
                  <a:miter lim="400000"/>
                </a:ln>
              </a:rPr>
              <a:t>)</a:t>
            </a:r>
          </a:p>
          <a:p>
            <a:pPr marL="0" lvl="3" indent="1498472" defTabSz="868680">
              <a:buSzTx/>
              <a:buNone/>
              <a:tabLst/>
              <a:defRPr sz="855">
                <a:effectLst>
                  <a:outerShdw blurRad="36195" dist="36195" dir="2700000" rotWithShape="0">
                    <a:srgbClr val="000000"/>
                  </a:outerShdw>
                </a:effectLst>
              </a:defRPr>
            </a:pPr>
            <a:endParaRPr>
              <a:ln w="0" cap="flat">
                <a:solidFill>
                  <a:srgbClr val="000000"/>
                </a:solidFill>
                <a:prstDash val="solid"/>
                <a:miter lim="400000"/>
              </a:ln>
            </a:endParaRPr>
          </a:p>
          <a:p>
            <a:pPr defTabSz="868680">
              <a:tabLst/>
              <a:defRPr sz="1710">
                <a:effectLst>
                  <a:outerShdw blurRad="36195" dist="36195" dir="2700000" rotWithShape="0">
                    <a:srgbClr val="000000"/>
                  </a:outerShdw>
                </a:effectLst>
              </a:defRPr>
            </a:pPr>
            <a:r>
              <a:t>From those and other note sets on this website, the takeaways are that:</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solidFill>
                  <a:srgbClr val="FBC901"/>
                </a:solidFill>
                <a:effectLst>
                  <a:outerShdw blurRad="36195" dist="36195" dir="2700000" rotWithShape="0">
                    <a:srgbClr val="000000"/>
                  </a:outerShdw>
                </a:effectLst>
              </a:defRPr>
            </a:pPr>
            <a:r>
              <a:t>1) Ground vehicles must eliminate (or hugely decrease) their use of fossil-fuels</a:t>
            </a:r>
          </a:p>
          <a:p>
            <a:pPr marL="0" lvl="1" indent="608851" defTabSz="868680">
              <a:buSzTx/>
              <a:buNone/>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With the obvious alternative being a switch to the use of </a:t>
            </a:r>
            <a:r>
              <a:rPr b="1">
                <a:solidFill>
                  <a:srgbClr val="FBC901"/>
                </a:solidFill>
              </a:rPr>
              <a:t>BATTERY </a:t>
            </a:r>
            <a:r>
              <a:t>power</a:t>
            </a:r>
            <a:endParaRPr b="1">
              <a:solidFill>
                <a:srgbClr val="FBC901"/>
              </a:solidFill>
            </a:endParaRPr>
          </a:p>
          <a:p>
            <a:pPr marL="0" lvl="2" indent="1031557" defTabSz="868680">
              <a:buSzTx/>
              <a:buNone/>
              <a:tabLst/>
              <a:defRPr sz="665">
                <a:effectLst>
                  <a:outerShdw blurRad="36195" dist="36195" dir="2700000" rotWithShape="0">
                    <a:srgbClr val="000000"/>
                  </a:outerShdw>
                </a:effectLst>
              </a:defRPr>
            </a:pPr>
            <a:endParaRPr b="1">
              <a:solidFill>
                <a:srgbClr val="FBC901"/>
              </a:solidFill>
            </a:endParaRPr>
          </a:p>
          <a:p>
            <a:pPr marL="0" lvl="3" indent="1498472" defTabSz="868680">
              <a:buSzTx/>
              <a:buNone/>
              <a:tabLst/>
              <a:defRPr sz="1710" i="1">
                <a:effectLst>
                  <a:outerShdw blurRad="36195" dist="36195" dir="2700000" rotWithShape="0">
                    <a:srgbClr val="000000"/>
                  </a:outerShdw>
                </a:effectLst>
              </a:defRPr>
            </a:pPr>
            <a:r>
              <a:t>(Plausible alternatives for sea &amp; air vehicles are NOT similarly obvious,</a:t>
            </a:r>
          </a:p>
          <a:p>
            <a:pPr marL="0" lvl="3" indent="1498472" defTabSz="868680">
              <a:buSzTx/>
              <a:buNone/>
              <a:tabLst/>
              <a:defRPr sz="665" i="1">
                <a:effectLst>
                  <a:outerShdw blurRad="36195" dist="36195" dir="2700000" rotWithShape="0">
                    <a:srgbClr val="000000"/>
                  </a:outerShdw>
                </a:effectLst>
              </a:defRPr>
            </a:pPr>
            <a:endParaRPr/>
          </a:p>
          <a:p>
            <a:pPr marL="0" lvl="4" indent="1932813" defTabSz="868680">
              <a:buSzTx/>
              <a:buNone/>
              <a:tabLst/>
              <a:defRPr sz="1710" i="1">
                <a:effectLst>
                  <a:outerShdw blurRad="36195" dist="36195" dir="2700000" rotWithShape="0">
                    <a:srgbClr val="000000"/>
                  </a:outerShdw>
                </a:effectLst>
              </a:defRPr>
            </a:pPr>
            <a:r>
              <a:t>for reasons that will be explained later in this note set)</a:t>
            </a:r>
          </a:p>
          <a:p>
            <a:pPr marL="0" lvl="1" indent="608851" defTabSz="868680">
              <a:buSzTx/>
              <a:buNone/>
              <a:tabLst/>
              <a:defRPr sz="665">
                <a:effectLst>
                  <a:outerShdw blurRad="36195" dist="36195" dir="2700000" rotWithShape="0">
                    <a:srgbClr val="000000"/>
                  </a:outerShdw>
                </a:effectLst>
              </a:defRPr>
            </a:pPr>
            <a:endParaRPr/>
          </a:p>
          <a:p>
            <a:pPr marL="0" lvl="1" indent="608851" defTabSz="868680">
              <a:buSzTx/>
              <a:buNone/>
              <a:tabLst/>
              <a:defRPr sz="1710">
                <a:solidFill>
                  <a:srgbClr val="FBC901"/>
                </a:solidFill>
                <a:effectLst>
                  <a:outerShdw blurRad="36195" dist="36195" dir="2700000" rotWithShape="0">
                    <a:srgbClr val="000000"/>
                  </a:outerShdw>
                </a:effectLst>
              </a:defRPr>
            </a:pPr>
            <a:r>
              <a:t>2) Those batteries must be charged from non-fossil fuel power sources</a:t>
            </a:r>
          </a:p>
          <a:p>
            <a:pPr marL="0" lvl="1" indent="608851" defTabSz="868680">
              <a:buSzTx/>
              <a:buNone/>
              <a:tabLst/>
              <a:defRPr sz="665">
                <a:effectLst>
                  <a:outerShdw blurRad="36195" dist="36195" dir="2700000" rotWithShape="0">
                    <a:srgbClr val="000000"/>
                  </a:outerShdw>
                </a:effectLst>
              </a:defRPr>
            </a:pPr>
            <a:endParaRPr/>
          </a:p>
          <a:p>
            <a:pPr marL="0" lvl="1" indent="608851" defTabSz="868680">
              <a:buSzTx/>
              <a:buNone/>
              <a:tabLst/>
              <a:defRPr sz="1710">
                <a:solidFill>
                  <a:srgbClr val="FBC901"/>
                </a:solidFill>
                <a:effectLst>
                  <a:outerShdw blurRad="36195" dist="36195" dir="2700000" rotWithShape="0">
                    <a:srgbClr val="000000"/>
                  </a:outerShdw>
                </a:effectLst>
              </a:defRPr>
            </a:pPr>
            <a:r>
              <a:t>3) Electrical power in general must eliminate (or hugely decrease) use of fossil-fuels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4" name="Rectangle 3"/>
          <p:cNvSpPr txBox="1">
            <a:spLocks noGrp="1"/>
          </p:cNvSpPr>
          <p:nvPr>
            <p:ph type="body" sz="quarter" idx="1"/>
          </p:nvPr>
        </p:nvSpPr>
        <p:spPr>
          <a:xfrm>
            <a:off x="152400" y="698500"/>
            <a:ext cx="8991600" cy="1351707"/>
          </a:xfrm>
          <a:prstGeom prst="rect">
            <a:avLst/>
          </a:prstGeom>
        </p:spPr>
        <p:txBody>
          <a:bodyPr/>
          <a:lstStyle/>
          <a:p>
            <a:pPr defTabSz="457200">
              <a:defRPr sz="1800">
                <a:latin typeface="+mn-lt"/>
                <a:ea typeface="+mn-ea"/>
                <a:cs typeface="+mn-cs"/>
                <a:sym typeface="Arial"/>
              </a:defRPr>
            </a:pPr>
            <a:r>
              <a:t>Graphite is one of carbon's two crystalline forms (the other is diamond)</a:t>
            </a:r>
          </a:p>
          <a:p>
            <a:pPr defTabSz="457200">
              <a:defRPr sz="700">
                <a:latin typeface="+mn-lt"/>
                <a:ea typeface="+mn-ea"/>
                <a:cs typeface="+mn-cs"/>
                <a:sym typeface="Arial"/>
              </a:defRPr>
            </a:pPr>
            <a:endParaRPr/>
          </a:p>
          <a:p>
            <a:pPr defTabSz="457200">
              <a:defRPr sz="1800">
                <a:latin typeface="+mn-lt"/>
                <a:ea typeface="+mn-ea"/>
                <a:cs typeface="+mn-cs"/>
                <a:sym typeface="Arial"/>
              </a:defRPr>
            </a:pPr>
            <a:r>
              <a:t>In Graphite, carbon bonds into planes, which are only weakly attracted to one another</a:t>
            </a:r>
          </a:p>
          <a:p>
            <a:pPr marL="0" lvl="1" indent="640896" defTabSz="457200">
              <a:buSzTx/>
              <a:buNone/>
              <a:defRPr sz="700">
                <a:latin typeface="+mn-lt"/>
                <a:ea typeface="+mn-ea"/>
                <a:cs typeface="+mn-cs"/>
                <a:sym typeface="Arial"/>
              </a:defRPr>
            </a:pPr>
            <a:endParaRPr/>
          </a:p>
          <a:p>
            <a:pPr marL="0" lvl="1" indent="640896" defTabSz="457200">
              <a:buSzTx/>
              <a:buNone/>
              <a:defRPr sz="1800">
                <a:latin typeface="+mn-lt"/>
                <a:ea typeface="+mn-ea"/>
                <a:cs typeface="+mn-cs"/>
                <a:sym typeface="Arial"/>
              </a:defRPr>
            </a:pPr>
            <a:r>
              <a:t>Forming, as shown in this interactive 3D model from my Nanocarbon webpage: </a:t>
            </a:r>
            <a:r>
              <a:rPr baseline="31999"/>
              <a:t>1</a:t>
            </a:r>
          </a:p>
        </p:txBody>
      </p:sp>
      <p:sp>
        <p:nvSpPr>
          <p:cNvPr id="2145" name="Rectangle 2"/>
          <p:cNvSpPr txBox="1">
            <a:spLocks noGrp="1"/>
          </p:cNvSpPr>
          <p:nvPr>
            <p:ph type="title"/>
          </p:nvPr>
        </p:nvSpPr>
        <p:spPr>
          <a:xfrm>
            <a:off x="215900" y="127000"/>
            <a:ext cx="8712200" cy="381000"/>
          </a:xfrm>
          <a:prstGeom prst="rect">
            <a:avLst/>
          </a:prstGeom>
        </p:spPr>
        <p:txBody>
          <a:bodyPr/>
          <a:lstStyle/>
          <a:p>
            <a:pPr defTabSz="877823">
              <a:defRPr sz="2112" i="1">
                <a:effectLst>
                  <a:outerShdw blurRad="36576" dist="36576" dir="2700000" rotWithShape="0">
                    <a:srgbClr val="000000"/>
                  </a:outerShdw>
                </a:effectLst>
                <a:latin typeface="+mn-lt"/>
                <a:ea typeface="+mn-ea"/>
                <a:cs typeface="+mn-cs"/>
                <a:sym typeface="Arial"/>
              </a:defRPr>
            </a:pPr>
            <a:r>
              <a:t>For the Li-absorbing </a:t>
            </a:r>
            <a:r>
              <a:rPr b="1"/>
              <a:t>Anode</a:t>
            </a:r>
            <a:r>
              <a:t>, the common choice is crystalline </a:t>
            </a:r>
            <a:r>
              <a:rPr b="1"/>
              <a:t>Graphite</a:t>
            </a:r>
            <a:r>
              <a:t>:</a:t>
            </a:r>
          </a:p>
        </p:txBody>
      </p:sp>
      <p:sp>
        <p:nvSpPr>
          <p:cNvPr id="2146" name="Rectangle 5"/>
          <p:cNvSpPr txBox="1"/>
          <p:nvPr/>
        </p:nvSpPr>
        <p:spPr>
          <a:xfrm>
            <a:off x="-12160" y="6589792"/>
            <a:ext cx="8534401"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a:t>
            </a:r>
            <a:r>
              <a:rPr>
                <a:solidFill>
                  <a:srgbClr val="E5FFFF"/>
                </a:solidFill>
              </a:rPr>
              <a:t> </a:t>
            </a:r>
            <a:r>
              <a:rPr i="0" u="sng">
                <a:solidFill>
                  <a:srgbClr val="00CCFF"/>
                </a:solidFill>
                <a:uFill>
                  <a:solidFill>
                    <a:srgbClr val="00CCFF"/>
                  </a:solidFill>
                </a:uFill>
                <a:hlinkClick r:id="rId2"/>
              </a:rPr>
              <a:t>https://www.WeCanFigureThisOut.org/VL/Nanocarbon.htm</a:t>
            </a:r>
          </a:p>
        </p:txBody>
      </p:sp>
      <p:grpSp>
        <p:nvGrpSpPr>
          <p:cNvPr id="2150" name="Group 24"/>
          <p:cNvGrpSpPr/>
          <p:nvPr/>
        </p:nvGrpSpPr>
        <p:grpSpPr>
          <a:xfrm>
            <a:off x="2882900" y="2053077"/>
            <a:ext cx="2888777" cy="1972823"/>
            <a:chOff x="0" y="0"/>
            <a:chExt cx="2888776" cy="1972822"/>
          </a:xfrm>
        </p:grpSpPr>
        <p:pic>
          <p:nvPicPr>
            <p:cNvPr id="2147" name="Picture 21" descr="Picture 21"/>
            <p:cNvPicPr>
              <a:picLocks noChangeAspect="1"/>
            </p:cNvPicPr>
            <p:nvPr/>
          </p:nvPicPr>
          <p:blipFill>
            <a:blip r:embed="rId3"/>
            <a:stretch>
              <a:fillRect/>
            </a:stretch>
          </p:blipFill>
          <p:spPr>
            <a:xfrm>
              <a:off x="0" y="1146460"/>
              <a:ext cx="2876280" cy="826363"/>
            </a:xfrm>
            <a:prstGeom prst="rect">
              <a:avLst/>
            </a:prstGeom>
            <a:ln w="12700" cap="flat">
              <a:noFill/>
              <a:miter lim="400000"/>
            </a:ln>
            <a:effectLst/>
          </p:spPr>
        </p:pic>
        <p:pic>
          <p:nvPicPr>
            <p:cNvPr id="2148" name="Picture 22" descr="Picture 22"/>
            <p:cNvPicPr>
              <a:picLocks noChangeAspect="1"/>
            </p:cNvPicPr>
            <p:nvPr/>
          </p:nvPicPr>
          <p:blipFill>
            <a:blip r:embed="rId3"/>
            <a:stretch>
              <a:fillRect/>
            </a:stretch>
          </p:blipFill>
          <p:spPr>
            <a:xfrm>
              <a:off x="12496" y="573043"/>
              <a:ext cx="2876281" cy="826363"/>
            </a:xfrm>
            <a:prstGeom prst="rect">
              <a:avLst/>
            </a:prstGeom>
            <a:ln w="12700" cap="flat">
              <a:noFill/>
              <a:miter lim="400000"/>
            </a:ln>
            <a:effectLst/>
          </p:spPr>
        </p:pic>
        <p:pic>
          <p:nvPicPr>
            <p:cNvPr id="2149" name="Picture 23" descr="Picture 23"/>
            <p:cNvPicPr>
              <a:picLocks noChangeAspect="1"/>
            </p:cNvPicPr>
            <p:nvPr/>
          </p:nvPicPr>
          <p:blipFill>
            <a:blip r:embed="rId3"/>
            <a:stretch>
              <a:fillRect/>
            </a:stretch>
          </p:blipFill>
          <p:spPr>
            <a:xfrm>
              <a:off x="4498" y="-1"/>
              <a:ext cx="2876281" cy="826363"/>
            </a:xfrm>
            <a:prstGeom prst="rect">
              <a:avLst/>
            </a:prstGeom>
            <a:ln w="12700" cap="flat">
              <a:noFill/>
              <a:miter lim="400000"/>
            </a:ln>
            <a:effectLst/>
          </p:spPr>
        </p:pic>
      </p:grpSp>
      <p:sp>
        <p:nvSpPr>
          <p:cNvPr id="2151" name="Rectangle 3"/>
          <p:cNvSpPr txBox="1"/>
          <p:nvPr/>
        </p:nvSpPr>
        <p:spPr>
          <a:xfrm>
            <a:off x="165100" y="4013200"/>
            <a:ext cx="8991600"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As the anode of a Li-Ion battery, graphite can be represented edge on as:</a:t>
            </a:r>
          </a:p>
        </p:txBody>
      </p:sp>
      <p:sp>
        <p:nvSpPr>
          <p:cNvPr id="2152" name="Rectangle 3"/>
          <p:cNvSpPr txBox="1"/>
          <p:nvPr/>
        </p:nvSpPr>
        <p:spPr>
          <a:xfrm>
            <a:off x="495300" y="4490466"/>
            <a:ext cx="1986062"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Li charged anode:</a:t>
            </a:r>
          </a:p>
        </p:txBody>
      </p:sp>
      <p:sp>
        <p:nvSpPr>
          <p:cNvPr id="2153" name="Rectangle 3"/>
          <p:cNvSpPr txBox="1"/>
          <p:nvPr/>
        </p:nvSpPr>
        <p:spPr>
          <a:xfrm>
            <a:off x="3553569" y="4490466"/>
            <a:ext cx="1986062"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438911">
              <a:spcBef>
                <a:spcPts val="400"/>
              </a:spcBef>
              <a:defRPr sz="1727" b="0">
                <a:solidFill>
                  <a:srgbClr val="FFFFFF"/>
                </a:solidFill>
                <a:effectLst>
                  <a:outerShdw blurRad="36576" dist="36576" dir="2700000" rotWithShape="0">
                    <a:srgbClr val="000000"/>
                  </a:outerShdw>
                </a:effectLst>
                <a:latin typeface="+mn-lt"/>
                <a:ea typeface="+mn-ea"/>
                <a:cs typeface="+mn-cs"/>
                <a:sym typeface="Arial"/>
              </a:defRPr>
            </a:lvl1pPr>
          </a:lstStyle>
          <a:p>
            <a:r>
              <a:t>Discharging anode:</a:t>
            </a:r>
          </a:p>
        </p:txBody>
      </p:sp>
      <p:sp>
        <p:nvSpPr>
          <p:cNvPr id="2154" name="Rectangle 3"/>
          <p:cNvSpPr txBox="1"/>
          <p:nvPr/>
        </p:nvSpPr>
        <p:spPr>
          <a:xfrm>
            <a:off x="6675338" y="4490466"/>
            <a:ext cx="1986062"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448055">
              <a:spcBef>
                <a:spcPts val="400"/>
              </a:spcBef>
              <a:defRPr sz="1764" b="0">
                <a:solidFill>
                  <a:srgbClr val="FFFFFF"/>
                </a:solidFill>
                <a:effectLst>
                  <a:outerShdw blurRad="37338" dist="37338" dir="2700000" rotWithShape="0">
                    <a:srgbClr val="000000"/>
                  </a:outerShdw>
                </a:effectLst>
                <a:latin typeface="+mn-lt"/>
                <a:ea typeface="+mn-ea"/>
                <a:cs typeface="+mn-cs"/>
                <a:sym typeface="Arial"/>
              </a:defRPr>
            </a:lvl1pPr>
          </a:lstStyle>
          <a:p>
            <a:r>
              <a:t>Discharged anode:</a:t>
            </a:r>
          </a:p>
        </p:txBody>
      </p:sp>
      <p:grpSp>
        <p:nvGrpSpPr>
          <p:cNvPr id="2167" name="Group"/>
          <p:cNvGrpSpPr/>
          <p:nvPr/>
        </p:nvGrpSpPr>
        <p:grpSpPr>
          <a:xfrm>
            <a:off x="7104221" y="5018533"/>
            <a:ext cx="1389052" cy="1166843"/>
            <a:chOff x="0" y="0"/>
            <a:chExt cx="1389051" cy="1166841"/>
          </a:xfrm>
        </p:grpSpPr>
        <p:sp>
          <p:nvSpPr>
            <p:cNvPr id="2155" name="Oval 248"/>
            <p:cNvSpPr/>
            <p:nvPr/>
          </p:nvSpPr>
          <p:spPr>
            <a:xfrm flipH="1">
              <a:off x="347214" y="21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56" name="Oval 251"/>
            <p:cNvSpPr/>
            <p:nvPr/>
          </p:nvSpPr>
          <p:spPr>
            <a:xfrm flipH="1">
              <a:off x="0" y="0"/>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57" name="Oval 252"/>
            <p:cNvSpPr/>
            <p:nvPr/>
          </p:nvSpPr>
          <p:spPr>
            <a:xfrm flipH="1">
              <a:off x="1031625" y="21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58" name="Oval 254"/>
            <p:cNvSpPr/>
            <p:nvPr/>
          </p:nvSpPr>
          <p:spPr>
            <a:xfrm flipH="1">
              <a:off x="682325" y="21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59" name="Oval 248"/>
            <p:cNvSpPr/>
            <p:nvPr/>
          </p:nvSpPr>
          <p:spPr>
            <a:xfrm flipH="1">
              <a:off x="347214" y="4466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60" name="Oval 251"/>
            <p:cNvSpPr/>
            <p:nvPr/>
          </p:nvSpPr>
          <p:spPr>
            <a:xfrm flipH="1">
              <a:off x="0" y="444500"/>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61" name="Oval 252"/>
            <p:cNvSpPr/>
            <p:nvPr/>
          </p:nvSpPr>
          <p:spPr>
            <a:xfrm flipH="1">
              <a:off x="1031625" y="4466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62" name="Oval 254"/>
            <p:cNvSpPr/>
            <p:nvPr/>
          </p:nvSpPr>
          <p:spPr>
            <a:xfrm flipH="1">
              <a:off x="682325" y="4466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63" name="Oval 248"/>
            <p:cNvSpPr/>
            <p:nvPr/>
          </p:nvSpPr>
          <p:spPr>
            <a:xfrm flipH="1">
              <a:off x="359914" y="8784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64" name="Oval 251"/>
            <p:cNvSpPr/>
            <p:nvPr/>
          </p:nvSpPr>
          <p:spPr>
            <a:xfrm flipH="1">
              <a:off x="12700" y="876300"/>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65" name="Oval 252"/>
            <p:cNvSpPr/>
            <p:nvPr/>
          </p:nvSpPr>
          <p:spPr>
            <a:xfrm flipH="1">
              <a:off x="1044325" y="8784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66" name="Oval 254"/>
            <p:cNvSpPr/>
            <p:nvPr/>
          </p:nvSpPr>
          <p:spPr>
            <a:xfrm flipH="1">
              <a:off x="695025" y="8784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2186" name="Group"/>
          <p:cNvGrpSpPr/>
          <p:nvPr/>
        </p:nvGrpSpPr>
        <p:grpSpPr>
          <a:xfrm>
            <a:off x="701932" y="5018533"/>
            <a:ext cx="1376353" cy="1166843"/>
            <a:chOff x="0" y="0"/>
            <a:chExt cx="1376351" cy="1166841"/>
          </a:xfrm>
        </p:grpSpPr>
        <p:sp>
          <p:nvSpPr>
            <p:cNvPr id="2168" name="Oval 248"/>
            <p:cNvSpPr/>
            <p:nvPr/>
          </p:nvSpPr>
          <p:spPr>
            <a:xfrm flipH="1">
              <a:off x="347214" y="21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69" name="Oval 251"/>
            <p:cNvSpPr/>
            <p:nvPr/>
          </p:nvSpPr>
          <p:spPr>
            <a:xfrm flipH="1">
              <a:off x="0" y="0"/>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70" name="Oval 252"/>
            <p:cNvSpPr/>
            <p:nvPr/>
          </p:nvSpPr>
          <p:spPr>
            <a:xfrm flipH="1">
              <a:off x="1031625" y="21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71" name="Oval 254"/>
            <p:cNvSpPr/>
            <p:nvPr/>
          </p:nvSpPr>
          <p:spPr>
            <a:xfrm flipH="1">
              <a:off x="682324" y="21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72" name="Oval 248"/>
            <p:cNvSpPr/>
            <p:nvPr/>
          </p:nvSpPr>
          <p:spPr>
            <a:xfrm flipH="1">
              <a:off x="347214" y="4466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73" name="Oval 251"/>
            <p:cNvSpPr/>
            <p:nvPr/>
          </p:nvSpPr>
          <p:spPr>
            <a:xfrm flipH="1">
              <a:off x="0" y="444500"/>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74" name="Oval 252"/>
            <p:cNvSpPr/>
            <p:nvPr/>
          </p:nvSpPr>
          <p:spPr>
            <a:xfrm flipH="1">
              <a:off x="1031625" y="4466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75" name="Oval 254"/>
            <p:cNvSpPr/>
            <p:nvPr/>
          </p:nvSpPr>
          <p:spPr>
            <a:xfrm flipH="1">
              <a:off x="682324" y="4466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76" name="Oval 304"/>
            <p:cNvSpPr/>
            <p:nvPr/>
          </p:nvSpPr>
          <p:spPr>
            <a:xfrm flipH="1">
              <a:off x="245044" y="710484"/>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77" name="Oval 304"/>
            <p:cNvSpPr/>
            <p:nvPr/>
          </p:nvSpPr>
          <p:spPr>
            <a:xfrm flipH="1">
              <a:off x="587944" y="723184"/>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78" name="Oval 304"/>
            <p:cNvSpPr/>
            <p:nvPr/>
          </p:nvSpPr>
          <p:spPr>
            <a:xfrm flipH="1">
              <a:off x="930844" y="723184"/>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79" name="Oval 248"/>
            <p:cNvSpPr/>
            <p:nvPr/>
          </p:nvSpPr>
          <p:spPr>
            <a:xfrm flipH="1">
              <a:off x="347214" y="8784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80" name="Oval 251"/>
            <p:cNvSpPr/>
            <p:nvPr/>
          </p:nvSpPr>
          <p:spPr>
            <a:xfrm flipH="1">
              <a:off x="0" y="876300"/>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81" name="Oval 252"/>
            <p:cNvSpPr/>
            <p:nvPr/>
          </p:nvSpPr>
          <p:spPr>
            <a:xfrm flipH="1">
              <a:off x="1031625" y="8784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82" name="Oval 254"/>
            <p:cNvSpPr/>
            <p:nvPr/>
          </p:nvSpPr>
          <p:spPr>
            <a:xfrm flipH="1">
              <a:off x="682324" y="8784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83" name="Oval 304"/>
            <p:cNvSpPr/>
            <p:nvPr/>
          </p:nvSpPr>
          <p:spPr>
            <a:xfrm flipH="1">
              <a:off x="245044" y="267460"/>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84" name="Oval 304"/>
            <p:cNvSpPr/>
            <p:nvPr/>
          </p:nvSpPr>
          <p:spPr>
            <a:xfrm flipH="1">
              <a:off x="587944" y="280160"/>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85" name="Oval 304"/>
            <p:cNvSpPr/>
            <p:nvPr/>
          </p:nvSpPr>
          <p:spPr>
            <a:xfrm flipH="1">
              <a:off x="930844" y="280160"/>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2212" name="Group"/>
          <p:cNvGrpSpPr/>
          <p:nvPr/>
        </p:nvGrpSpPr>
        <p:grpSpPr>
          <a:xfrm>
            <a:off x="3690352" y="4955033"/>
            <a:ext cx="2002399" cy="1230343"/>
            <a:chOff x="0" y="0"/>
            <a:chExt cx="2002398" cy="1230341"/>
          </a:xfrm>
        </p:grpSpPr>
        <p:sp>
          <p:nvSpPr>
            <p:cNvPr id="2187" name="Oval 248"/>
            <p:cNvSpPr/>
            <p:nvPr/>
          </p:nvSpPr>
          <p:spPr>
            <a:xfrm flipH="1">
              <a:off x="347214" y="656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88" name="Oval 251"/>
            <p:cNvSpPr/>
            <p:nvPr/>
          </p:nvSpPr>
          <p:spPr>
            <a:xfrm flipH="1">
              <a:off x="0" y="63500"/>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89" name="Oval 252"/>
            <p:cNvSpPr/>
            <p:nvPr/>
          </p:nvSpPr>
          <p:spPr>
            <a:xfrm flipH="1">
              <a:off x="1031625" y="656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90" name="Oval 254"/>
            <p:cNvSpPr/>
            <p:nvPr/>
          </p:nvSpPr>
          <p:spPr>
            <a:xfrm flipH="1">
              <a:off x="682324" y="656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91" name="Oval 248"/>
            <p:cNvSpPr/>
            <p:nvPr/>
          </p:nvSpPr>
          <p:spPr>
            <a:xfrm flipH="1">
              <a:off x="347214" y="5101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92" name="Oval 251"/>
            <p:cNvSpPr/>
            <p:nvPr/>
          </p:nvSpPr>
          <p:spPr>
            <a:xfrm flipH="1">
              <a:off x="0" y="508000"/>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93" name="Oval 252"/>
            <p:cNvSpPr/>
            <p:nvPr/>
          </p:nvSpPr>
          <p:spPr>
            <a:xfrm flipH="1">
              <a:off x="1031625" y="5101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94" name="Oval 254"/>
            <p:cNvSpPr/>
            <p:nvPr/>
          </p:nvSpPr>
          <p:spPr>
            <a:xfrm flipH="1">
              <a:off x="682324" y="5101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95" name="Oval 248"/>
            <p:cNvSpPr/>
            <p:nvPr/>
          </p:nvSpPr>
          <p:spPr>
            <a:xfrm flipH="1">
              <a:off x="359914" y="9419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96" name="Oval 251"/>
            <p:cNvSpPr/>
            <p:nvPr/>
          </p:nvSpPr>
          <p:spPr>
            <a:xfrm flipH="1">
              <a:off x="12700" y="939800"/>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97" name="Oval 252"/>
            <p:cNvSpPr/>
            <p:nvPr/>
          </p:nvSpPr>
          <p:spPr>
            <a:xfrm flipH="1">
              <a:off x="1044325" y="9419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98" name="Oval 254"/>
            <p:cNvSpPr/>
            <p:nvPr/>
          </p:nvSpPr>
          <p:spPr>
            <a:xfrm flipH="1">
              <a:off x="695024" y="941933"/>
              <a:ext cx="344727" cy="288409"/>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199" name="Oval 152"/>
            <p:cNvSpPr/>
            <p:nvPr/>
          </p:nvSpPr>
          <p:spPr>
            <a:xfrm flipH="1">
              <a:off x="571285" y="324610"/>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00" name="Oval 152"/>
            <p:cNvSpPr/>
            <p:nvPr/>
          </p:nvSpPr>
          <p:spPr>
            <a:xfrm flipH="1">
              <a:off x="228385" y="324610"/>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01" name="Oval 152"/>
            <p:cNvSpPr/>
            <p:nvPr/>
          </p:nvSpPr>
          <p:spPr>
            <a:xfrm flipH="1">
              <a:off x="228385" y="769110"/>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02" name="Oval 152"/>
            <p:cNvSpPr/>
            <p:nvPr/>
          </p:nvSpPr>
          <p:spPr>
            <a:xfrm flipH="1">
              <a:off x="571285" y="769110"/>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05" name="Group"/>
            <p:cNvGrpSpPr/>
            <p:nvPr/>
          </p:nvGrpSpPr>
          <p:grpSpPr>
            <a:xfrm>
              <a:off x="1765955" y="305818"/>
              <a:ext cx="236444" cy="239270"/>
              <a:chOff x="0" y="0"/>
              <a:chExt cx="236442" cy="239269"/>
            </a:xfrm>
          </p:grpSpPr>
          <p:sp>
            <p:nvSpPr>
              <p:cNvPr id="2203" name="Oval 304"/>
              <p:cNvSpPr/>
              <p:nvPr/>
            </p:nvSpPr>
            <p:spPr>
              <a:xfrm flipH="1">
                <a:off x="0" y="33495"/>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04" name="TextBox 305"/>
              <p:cNvSpPr txBox="1"/>
              <p:nvPr/>
            </p:nvSpPr>
            <p:spPr>
              <a:xfrm>
                <a:off x="17336" y="0"/>
                <a:ext cx="219107" cy="2392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a:solidFill>
                      <a:srgbClr val="FFFFFF"/>
                    </a:solidFill>
                    <a:latin typeface="+mn-lt"/>
                    <a:ea typeface="+mn-ea"/>
                    <a:cs typeface="+mn-cs"/>
                    <a:sym typeface="Arial"/>
                  </a:defRPr>
                </a:lvl1pPr>
              </a:lstStyle>
              <a:p>
                <a:r>
                  <a:t>+</a:t>
                </a:r>
              </a:p>
            </p:txBody>
          </p:sp>
        </p:grpSp>
        <p:sp>
          <p:nvSpPr>
            <p:cNvPr id="2206" name="Right Arrow 163"/>
            <p:cNvSpPr/>
            <p:nvPr/>
          </p:nvSpPr>
          <p:spPr>
            <a:xfrm>
              <a:off x="1451047" y="404248"/>
              <a:ext cx="278314" cy="66181"/>
            </a:xfrm>
            <a:prstGeom prst="rightArrow">
              <a:avLst>
                <a:gd name="adj1" fmla="val 50000"/>
                <a:gd name="adj2" fmla="val 7928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07" name="Bent Arrow 302"/>
            <p:cNvSpPr/>
            <p:nvPr/>
          </p:nvSpPr>
          <p:spPr>
            <a:xfrm rot="16200000" flipH="1">
              <a:off x="1177688" y="243084"/>
              <a:ext cx="217945" cy="2194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10" name="Group"/>
            <p:cNvGrpSpPr/>
            <p:nvPr/>
          </p:nvGrpSpPr>
          <p:grpSpPr>
            <a:xfrm>
              <a:off x="1099644" y="-1"/>
              <a:ext cx="275208" cy="313394"/>
              <a:chOff x="0" y="0"/>
              <a:chExt cx="275207" cy="313392"/>
            </a:xfrm>
          </p:grpSpPr>
          <p:sp>
            <p:nvSpPr>
              <p:cNvPr id="2208" name="Oval 298"/>
              <p:cNvSpPr/>
              <p:nvPr/>
            </p:nvSpPr>
            <p:spPr>
              <a:xfrm flipH="1">
                <a:off x="27175" y="104807"/>
                <a:ext cx="137605" cy="121865"/>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09" name="TextBox 299"/>
              <p:cNvSpPr txBox="1"/>
              <p:nvPr/>
            </p:nvSpPr>
            <p:spPr>
              <a:xfrm>
                <a:off x="0" y="0"/>
                <a:ext cx="275208"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a:solidFill>
                      <a:srgbClr val="0000FF"/>
                    </a:solidFill>
                    <a:latin typeface="+mn-lt"/>
                    <a:ea typeface="+mn-ea"/>
                    <a:cs typeface="+mn-cs"/>
                    <a:sym typeface="Arial"/>
                  </a:defRPr>
                </a:lvl1pPr>
              </a:lstStyle>
              <a:p>
                <a:r>
                  <a:t>-</a:t>
                </a:r>
              </a:p>
            </p:txBody>
          </p:sp>
        </p:grpSp>
        <p:sp>
          <p:nvSpPr>
            <p:cNvPr id="2211" name="Oval 152"/>
            <p:cNvSpPr/>
            <p:nvPr/>
          </p:nvSpPr>
          <p:spPr>
            <a:xfrm flipH="1">
              <a:off x="901485" y="769110"/>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4" name="Rectangle 3"/>
          <p:cNvSpPr txBox="1">
            <a:spLocks noGrp="1"/>
          </p:cNvSpPr>
          <p:nvPr>
            <p:ph type="body" sz="quarter" idx="1"/>
          </p:nvPr>
        </p:nvSpPr>
        <p:spPr>
          <a:xfrm>
            <a:off x="175447" y="730397"/>
            <a:ext cx="8991601" cy="1202426"/>
          </a:xfrm>
          <a:prstGeom prst="rect">
            <a:avLst/>
          </a:prstGeom>
        </p:spPr>
        <p:txBody>
          <a:bodyPr/>
          <a:lstStyle/>
          <a:p>
            <a:pPr defTabSz="457200">
              <a:defRPr sz="1800">
                <a:latin typeface="+mn-lt"/>
                <a:ea typeface="+mn-ea"/>
                <a:cs typeface="+mn-cs"/>
                <a:sym typeface="Arial"/>
              </a:defRPr>
            </a:pPr>
            <a:r>
              <a:rPr b="1"/>
              <a:t>CoO</a:t>
            </a:r>
            <a:r>
              <a:rPr b="1" baseline="-25000"/>
              <a:t>2  </a:t>
            </a:r>
            <a:r>
              <a:t>crystals also have layers between which Li can slither</a:t>
            </a:r>
          </a:p>
          <a:p>
            <a:pPr defTabSz="457200">
              <a:defRPr sz="1100">
                <a:latin typeface="+mn-lt"/>
                <a:ea typeface="+mn-ea"/>
                <a:cs typeface="+mn-cs"/>
                <a:sym typeface="Arial"/>
              </a:defRPr>
            </a:pPr>
            <a:endParaRPr/>
          </a:p>
          <a:p>
            <a:pPr defTabSz="457200">
              <a:defRPr sz="1800">
                <a:latin typeface="+mn-lt"/>
                <a:ea typeface="+mn-ea"/>
                <a:cs typeface="+mn-cs"/>
                <a:sym typeface="Arial"/>
              </a:defRPr>
            </a:pPr>
            <a:r>
              <a:t>As the cathode of a Li-Ion battery, </a:t>
            </a:r>
            <a:r>
              <a:rPr>
                <a:solidFill>
                  <a:srgbClr val="FF9300"/>
                </a:solidFill>
              </a:rPr>
              <a:t>Li</a:t>
            </a:r>
            <a:r>
              <a:rPr>
                <a:solidFill>
                  <a:srgbClr val="2BAD81"/>
                </a:solidFill>
              </a:rPr>
              <a:t>Co</a:t>
            </a:r>
            <a:r>
              <a:t>O</a:t>
            </a:r>
            <a:r>
              <a:rPr baseline="-5999"/>
              <a:t>2</a:t>
            </a:r>
            <a:r>
              <a:t> can be represented edge on as:</a:t>
            </a:r>
          </a:p>
        </p:txBody>
      </p:sp>
      <p:sp>
        <p:nvSpPr>
          <p:cNvPr id="2215" name="Rectangle 5"/>
          <p:cNvSpPr txBox="1"/>
          <p:nvPr/>
        </p:nvSpPr>
        <p:spPr>
          <a:xfrm>
            <a:off x="304800" y="6441345"/>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grpSp>
        <p:nvGrpSpPr>
          <p:cNvPr id="2246" name="Group"/>
          <p:cNvGrpSpPr/>
          <p:nvPr/>
        </p:nvGrpSpPr>
        <p:grpSpPr>
          <a:xfrm>
            <a:off x="812800" y="2562498"/>
            <a:ext cx="1244601" cy="1361794"/>
            <a:chOff x="0" y="0"/>
            <a:chExt cx="1244600" cy="1361793"/>
          </a:xfrm>
        </p:grpSpPr>
        <p:grpSp>
          <p:nvGrpSpPr>
            <p:cNvPr id="2225" name="Group 255"/>
            <p:cNvGrpSpPr/>
            <p:nvPr/>
          </p:nvGrpSpPr>
          <p:grpSpPr>
            <a:xfrm>
              <a:off x="-1" y="-1"/>
              <a:ext cx="1229785" cy="342232"/>
              <a:chOff x="0" y="0"/>
              <a:chExt cx="1229783" cy="342230"/>
            </a:xfrm>
          </p:grpSpPr>
          <p:sp>
            <p:nvSpPr>
              <p:cNvPr id="2216" name="Oval 134"/>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19" name="Group 178"/>
              <p:cNvGrpSpPr/>
              <p:nvPr/>
            </p:nvGrpSpPr>
            <p:grpSpPr>
              <a:xfrm>
                <a:off x="288925" y="0"/>
                <a:ext cx="185210" cy="342231"/>
                <a:chOff x="0" y="0"/>
                <a:chExt cx="185208" cy="342230"/>
              </a:xfrm>
            </p:grpSpPr>
            <p:sp>
              <p:nvSpPr>
                <p:cNvPr id="2217" name="Oval 14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18" name="Oval 144"/>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220" name="Oval 138"/>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21" name="Oval 139"/>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24" name="Group 252"/>
              <p:cNvGrpSpPr/>
              <p:nvPr/>
            </p:nvGrpSpPr>
            <p:grpSpPr>
              <a:xfrm>
                <a:off x="755648" y="0"/>
                <a:ext cx="185210" cy="342231"/>
                <a:chOff x="0" y="0"/>
                <a:chExt cx="185208" cy="342230"/>
              </a:xfrm>
            </p:grpSpPr>
            <p:sp>
              <p:nvSpPr>
                <p:cNvPr id="2222" name="Oval 141"/>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23" name="Oval 142"/>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235" name="Group 256"/>
            <p:cNvGrpSpPr/>
            <p:nvPr/>
          </p:nvGrpSpPr>
          <p:grpSpPr>
            <a:xfrm>
              <a:off x="14816" y="520476"/>
              <a:ext cx="1229784" cy="342231"/>
              <a:chOff x="0" y="0"/>
              <a:chExt cx="1229783" cy="342230"/>
            </a:xfrm>
          </p:grpSpPr>
          <p:sp>
            <p:nvSpPr>
              <p:cNvPr id="2226" name="Oval 122"/>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29" name="Group 178"/>
              <p:cNvGrpSpPr/>
              <p:nvPr/>
            </p:nvGrpSpPr>
            <p:grpSpPr>
              <a:xfrm>
                <a:off x="288925" y="0"/>
                <a:ext cx="185210" cy="342231"/>
                <a:chOff x="0" y="0"/>
                <a:chExt cx="185208" cy="342230"/>
              </a:xfrm>
            </p:grpSpPr>
            <p:sp>
              <p:nvSpPr>
                <p:cNvPr id="2227" name="Oval 132"/>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28" name="Oval 133"/>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230" name="Oval 124"/>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31" name="Oval 125"/>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34" name="Group 252"/>
              <p:cNvGrpSpPr/>
              <p:nvPr/>
            </p:nvGrpSpPr>
            <p:grpSpPr>
              <a:xfrm>
                <a:off x="755648" y="0"/>
                <a:ext cx="185210" cy="342231"/>
                <a:chOff x="0" y="0"/>
                <a:chExt cx="185208" cy="342230"/>
              </a:xfrm>
            </p:grpSpPr>
            <p:sp>
              <p:nvSpPr>
                <p:cNvPr id="2232" name="Oval 13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33" name="Oval 13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245" name="Group 266"/>
            <p:cNvGrpSpPr/>
            <p:nvPr/>
          </p:nvGrpSpPr>
          <p:grpSpPr>
            <a:xfrm>
              <a:off x="14816" y="1019563"/>
              <a:ext cx="1229784" cy="342231"/>
              <a:chOff x="0" y="0"/>
              <a:chExt cx="1229783" cy="342230"/>
            </a:xfrm>
          </p:grpSpPr>
          <p:sp>
            <p:nvSpPr>
              <p:cNvPr id="2236" name="Oval 106"/>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39" name="Group 178"/>
              <p:cNvGrpSpPr/>
              <p:nvPr/>
            </p:nvGrpSpPr>
            <p:grpSpPr>
              <a:xfrm>
                <a:off x="288925" y="0"/>
                <a:ext cx="185210" cy="342231"/>
                <a:chOff x="0" y="0"/>
                <a:chExt cx="185208" cy="342230"/>
              </a:xfrm>
            </p:grpSpPr>
            <p:sp>
              <p:nvSpPr>
                <p:cNvPr id="2237" name="Oval 12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38" name="Oval 12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240" name="Oval 109"/>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41" name="Oval 110"/>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44" name="Group 252"/>
              <p:cNvGrpSpPr/>
              <p:nvPr/>
            </p:nvGrpSpPr>
            <p:grpSpPr>
              <a:xfrm>
                <a:off x="755648" y="0"/>
                <a:ext cx="185210" cy="342231"/>
                <a:chOff x="0" y="0"/>
                <a:chExt cx="185208" cy="342230"/>
              </a:xfrm>
            </p:grpSpPr>
            <p:sp>
              <p:nvSpPr>
                <p:cNvPr id="2242" name="Oval 11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43" name="Oval 118"/>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sp>
        <p:nvSpPr>
          <p:cNvPr id="2247" name="Rectangle 2"/>
          <p:cNvSpPr txBox="1">
            <a:spLocks noGrp="1"/>
          </p:cNvSpPr>
          <p:nvPr>
            <p:ph type="title"/>
          </p:nvPr>
        </p:nvSpPr>
        <p:spPr>
          <a:xfrm>
            <a:off x="304800" y="152400"/>
            <a:ext cx="8534400" cy="381000"/>
          </a:xfrm>
          <a:prstGeom prst="rect">
            <a:avLst/>
          </a:prstGeom>
        </p:spPr>
        <p:txBody>
          <a:bodyPr/>
          <a:lstStyle/>
          <a:p>
            <a:pPr defTabSz="877823">
              <a:defRPr sz="2112" i="1">
                <a:effectLst>
                  <a:outerShdw blurRad="36576" dist="36576" dir="2700000" rotWithShape="0">
                    <a:srgbClr val="000000"/>
                  </a:outerShdw>
                </a:effectLst>
                <a:latin typeface="+mn-lt"/>
                <a:ea typeface="+mn-ea"/>
                <a:cs typeface="+mn-cs"/>
                <a:sym typeface="Arial"/>
              </a:defRPr>
            </a:pPr>
            <a:r>
              <a:t>For the Li-absorbing </a:t>
            </a:r>
            <a:r>
              <a:rPr b="1"/>
              <a:t>Cathode</a:t>
            </a:r>
            <a:r>
              <a:t>, a common choice is crystalline </a:t>
            </a:r>
            <a:r>
              <a:rPr b="1"/>
              <a:t>LiCoO</a:t>
            </a:r>
            <a:r>
              <a:rPr b="1" baseline="-5999"/>
              <a:t>2</a:t>
            </a:r>
            <a:r>
              <a:t>:</a:t>
            </a:r>
          </a:p>
        </p:txBody>
      </p:sp>
      <p:grpSp>
        <p:nvGrpSpPr>
          <p:cNvPr id="2285" name="Group 219"/>
          <p:cNvGrpSpPr/>
          <p:nvPr/>
        </p:nvGrpSpPr>
        <p:grpSpPr>
          <a:xfrm>
            <a:off x="7099300" y="2575198"/>
            <a:ext cx="1244601" cy="1361794"/>
            <a:chOff x="0" y="0"/>
            <a:chExt cx="1244600" cy="1361793"/>
          </a:xfrm>
        </p:grpSpPr>
        <p:grpSp>
          <p:nvGrpSpPr>
            <p:cNvPr id="2283" name="Group 89"/>
            <p:cNvGrpSpPr/>
            <p:nvPr/>
          </p:nvGrpSpPr>
          <p:grpSpPr>
            <a:xfrm>
              <a:off x="0" y="0"/>
              <a:ext cx="1244601" cy="1361794"/>
              <a:chOff x="0" y="0"/>
              <a:chExt cx="1244600" cy="1361793"/>
            </a:xfrm>
          </p:grpSpPr>
          <p:sp>
            <p:nvSpPr>
              <p:cNvPr id="2248" name="Oval 90"/>
              <p:cNvSpPr/>
              <p:nvPr/>
            </p:nvSpPr>
            <p:spPr>
              <a:xfrm flipH="1">
                <a:off x="51859" y="842844"/>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49" name="Oval 91"/>
              <p:cNvSpPr/>
              <p:nvPr/>
            </p:nvSpPr>
            <p:spPr>
              <a:xfrm flipH="1">
                <a:off x="518583" y="349366"/>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59" name="Group 255"/>
              <p:cNvGrpSpPr/>
              <p:nvPr/>
            </p:nvGrpSpPr>
            <p:grpSpPr>
              <a:xfrm>
                <a:off x="0" y="0"/>
                <a:ext cx="1229784" cy="342231"/>
                <a:chOff x="0" y="0"/>
                <a:chExt cx="1229783" cy="342230"/>
              </a:xfrm>
            </p:grpSpPr>
            <p:sp>
              <p:nvSpPr>
                <p:cNvPr id="2250" name="Oval 134"/>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53" name="Group 178"/>
                <p:cNvGrpSpPr/>
                <p:nvPr/>
              </p:nvGrpSpPr>
              <p:grpSpPr>
                <a:xfrm>
                  <a:off x="288925" y="0"/>
                  <a:ext cx="185210" cy="342231"/>
                  <a:chOff x="0" y="0"/>
                  <a:chExt cx="185208" cy="342230"/>
                </a:xfrm>
              </p:grpSpPr>
              <p:sp>
                <p:nvSpPr>
                  <p:cNvPr id="2251" name="Oval 14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52" name="Oval 144"/>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254" name="Oval 138"/>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55" name="Oval 139"/>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58" name="Group 252"/>
                <p:cNvGrpSpPr/>
                <p:nvPr/>
              </p:nvGrpSpPr>
              <p:grpSpPr>
                <a:xfrm>
                  <a:off x="755648" y="0"/>
                  <a:ext cx="185210" cy="342231"/>
                  <a:chOff x="0" y="0"/>
                  <a:chExt cx="185208" cy="342230"/>
                </a:xfrm>
              </p:grpSpPr>
              <p:sp>
                <p:nvSpPr>
                  <p:cNvPr id="2256" name="Oval 141"/>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57" name="Oval 142"/>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269" name="Group 256"/>
              <p:cNvGrpSpPr/>
              <p:nvPr/>
            </p:nvGrpSpPr>
            <p:grpSpPr>
              <a:xfrm>
                <a:off x="14816" y="520476"/>
                <a:ext cx="1229785" cy="342231"/>
                <a:chOff x="0" y="0"/>
                <a:chExt cx="1229783" cy="342230"/>
              </a:xfrm>
            </p:grpSpPr>
            <p:sp>
              <p:nvSpPr>
                <p:cNvPr id="2260" name="Oval 122"/>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63" name="Group 178"/>
                <p:cNvGrpSpPr/>
                <p:nvPr/>
              </p:nvGrpSpPr>
              <p:grpSpPr>
                <a:xfrm>
                  <a:off x="288925" y="0"/>
                  <a:ext cx="185210" cy="342231"/>
                  <a:chOff x="0" y="0"/>
                  <a:chExt cx="185208" cy="342230"/>
                </a:xfrm>
              </p:grpSpPr>
              <p:sp>
                <p:nvSpPr>
                  <p:cNvPr id="2261" name="Oval 132"/>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62" name="Oval 133"/>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264" name="Oval 124"/>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65" name="Oval 125"/>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68" name="Group 252"/>
                <p:cNvGrpSpPr/>
                <p:nvPr/>
              </p:nvGrpSpPr>
              <p:grpSpPr>
                <a:xfrm>
                  <a:off x="755648" y="0"/>
                  <a:ext cx="185210" cy="342231"/>
                  <a:chOff x="0" y="0"/>
                  <a:chExt cx="185208" cy="342230"/>
                </a:xfrm>
              </p:grpSpPr>
              <p:sp>
                <p:nvSpPr>
                  <p:cNvPr id="2266" name="Oval 13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67" name="Oval 13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279" name="Group 266"/>
              <p:cNvGrpSpPr/>
              <p:nvPr/>
            </p:nvGrpSpPr>
            <p:grpSpPr>
              <a:xfrm>
                <a:off x="14816" y="1019563"/>
                <a:ext cx="1229785" cy="342231"/>
                <a:chOff x="0" y="0"/>
                <a:chExt cx="1229783" cy="342230"/>
              </a:xfrm>
            </p:grpSpPr>
            <p:sp>
              <p:nvSpPr>
                <p:cNvPr id="2270" name="Oval 106"/>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73" name="Group 178"/>
                <p:cNvGrpSpPr/>
                <p:nvPr/>
              </p:nvGrpSpPr>
              <p:grpSpPr>
                <a:xfrm>
                  <a:off x="288925" y="0"/>
                  <a:ext cx="185210" cy="342231"/>
                  <a:chOff x="0" y="0"/>
                  <a:chExt cx="185208" cy="342230"/>
                </a:xfrm>
              </p:grpSpPr>
              <p:sp>
                <p:nvSpPr>
                  <p:cNvPr id="2271" name="Oval 12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72" name="Oval 12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274" name="Oval 109"/>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75" name="Oval 110"/>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78" name="Group 252"/>
                <p:cNvGrpSpPr/>
                <p:nvPr/>
              </p:nvGrpSpPr>
              <p:grpSpPr>
                <a:xfrm>
                  <a:off x="755648" y="0"/>
                  <a:ext cx="185210" cy="342231"/>
                  <a:chOff x="0" y="0"/>
                  <a:chExt cx="185208" cy="342230"/>
                </a:xfrm>
              </p:grpSpPr>
              <p:sp>
                <p:nvSpPr>
                  <p:cNvPr id="2276" name="Oval 11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77" name="Oval 118"/>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sp>
            <p:nvSpPr>
              <p:cNvPr id="2280" name="Oval 97"/>
              <p:cNvSpPr/>
              <p:nvPr/>
            </p:nvSpPr>
            <p:spPr>
              <a:xfrm flipH="1">
                <a:off x="974159" y="342236"/>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81" name="Oval 98"/>
              <p:cNvSpPr/>
              <p:nvPr/>
            </p:nvSpPr>
            <p:spPr>
              <a:xfrm flipH="1">
                <a:off x="503766" y="855583"/>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82" name="Oval 100"/>
              <p:cNvSpPr/>
              <p:nvPr/>
            </p:nvSpPr>
            <p:spPr>
              <a:xfrm flipH="1">
                <a:off x="974159" y="841323"/>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284" name="Oval 218"/>
            <p:cNvSpPr/>
            <p:nvPr/>
          </p:nvSpPr>
          <p:spPr>
            <a:xfrm flipH="1">
              <a:off x="40638" y="335642"/>
              <a:ext cx="240809"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286" name="Rectangle 3"/>
          <p:cNvSpPr txBox="1"/>
          <p:nvPr/>
        </p:nvSpPr>
        <p:spPr>
          <a:xfrm>
            <a:off x="495300" y="1937766"/>
            <a:ext cx="2511825"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Charged battery:</a:t>
            </a:r>
          </a:p>
        </p:txBody>
      </p:sp>
      <p:sp>
        <p:nvSpPr>
          <p:cNvPr id="2287" name="Rectangle 3"/>
          <p:cNvSpPr txBox="1"/>
          <p:nvPr/>
        </p:nvSpPr>
        <p:spPr>
          <a:xfrm>
            <a:off x="3617069" y="1950466"/>
            <a:ext cx="2511826"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Discharging battery:</a:t>
            </a:r>
          </a:p>
        </p:txBody>
      </p:sp>
      <p:sp>
        <p:nvSpPr>
          <p:cNvPr id="2288" name="Rectangle 3"/>
          <p:cNvSpPr txBox="1"/>
          <p:nvPr/>
        </p:nvSpPr>
        <p:spPr>
          <a:xfrm>
            <a:off x="6675338" y="1950466"/>
            <a:ext cx="2065847"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Discharged battery</a:t>
            </a:r>
          </a:p>
        </p:txBody>
      </p:sp>
      <p:grpSp>
        <p:nvGrpSpPr>
          <p:cNvPr id="2330" name="Group"/>
          <p:cNvGrpSpPr/>
          <p:nvPr/>
        </p:nvGrpSpPr>
        <p:grpSpPr>
          <a:xfrm>
            <a:off x="3558556" y="2547251"/>
            <a:ext cx="1734992" cy="1361794"/>
            <a:chOff x="0" y="0"/>
            <a:chExt cx="1734990" cy="1361793"/>
          </a:xfrm>
        </p:grpSpPr>
        <p:sp>
          <p:nvSpPr>
            <p:cNvPr id="2289" name="Oval 91"/>
            <p:cNvSpPr/>
            <p:nvPr/>
          </p:nvSpPr>
          <p:spPr>
            <a:xfrm flipH="1">
              <a:off x="1008973" y="857366"/>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99" name="Group 255"/>
            <p:cNvGrpSpPr/>
            <p:nvPr/>
          </p:nvGrpSpPr>
          <p:grpSpPr>
            <a:xfrm>
              <a:off x="490390" y="-1"/>
              <a:ext cx="1229784" cy="342232"/>
              <a:chOff x="0" y="0"/>
              <a:chExt cx="1229783" cy="342230"/>
            </a:xfrm>
          </p:grpSpPr>
          <p:sp>
            <p:nvSpPr>
              <p:cNvPr id="2290" name="Oval 134"/>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93" name="Group 178"/>
              <p:cNvGrpSpPr/>
              <p:nvPr/>
            </p:nvGrpSpPr>
            <p:grpSpPr>
              <a:xfrm>
                <a:off x="288925" y="0"/>
                <a:ext cx="185210" cy="342231"/>
                <a:chOff x="0" y="0"/>
                <a:chExt cx="185208" cy="342230"/>
              </a:xfrm>
            </p:grpSpPr>
            <p:sp>
              <p:nvSpPr>
                <p:cNvPr id="2291" name="Oval 14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92" name="Oval 144"/>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294" name="Oval 138"/>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95" name="Oval 139"/>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298" name="Group 252"/>
              <p:cNvGrpSpPr/>
              <p:nvPr/>
            </p:nvGrpSpPr>
            <p:grpSpPr>
              <a:xfrm>
                <a:off x="755648" y="0"/>
                <a:ext cx="185210" cy="342231"/>
                <a:chOff x="0" y="0"/>
                <a:chExt cx="185208" cy="342230"/>
              </a:xfrm>
            </p:grpSpPr>
            <p:sp>
              <p:nvSpPr>
                <p:cNvPr id="2296" name="Oval 141"/>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297" name="Oval 142"/>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309" name="Group 256"/>
            <p:cNvGrpSpPr/>
            <p:nvPr/>
          </p:nvGrpSpPr>
          <p:grpSpPr>
            <a:xfrm>
              <a:off x="505206" y="520476"/>
              <a:ext cx="1229785" cy="342231"/>
              <a:chOff x="0" y="0"/>
              <a:chExt cx="1229783" cy="342230"/>
            </a:xfrm>
          </p:grpSpPr>
          <p:sp>
            <p:nvSpPr>
              <p:cNvPr id="2300" name="Oval 122"/>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03" name="Group 178"/>
              <p:cNvGrpSpPr/>
              <p:nvPr/>
            </p:nvGrpSpPr>
            <p:grpSpPr>
              <a:xfrm>
                <a:off x="288925" y="0"/>
                <a:ext cx="185210" cy="342231"/>
                <a:chOff x="0" y="0"/>
                <a:chExt cx="185208" cy="342230"/>
              </a:xfrm>
            </p:grpSpPr>
            <p:sp>
              <p:nvSpPr>
                <p:cNvPr id="2301" name="Oval 132"/>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02" name="Oval 133"/>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304" name="Oval 124"/>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05" name="Oval 125"/>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08" name="Group 252"/>
              <p:cNvGrpSpPr/>
              <p:nvPr/>
            </p:nvGrpSpPr>
            <p:grpSpPr>
              <a:xfrm>
                <a:off x="755648" y="0"/>
                <a:ext cx="185210" cy="342231"/>
                <a:chOff x="0" y="0"/>
                <a:chExt cx="185208" cy="342230"/>
              </a:xfrm>
            </p:grpSpPr>
            <p:sp>
              <p:nvSpPr>
                <p:cNvPr id="2306" name="Oval 13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07" name="Oval 13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319" name="Group 266"/>
            <p:cNvGrpSpPr/>
            <p:nvPr/>
          </p:nvGrpSpPr>
          <p:grpSpPr>
            <a:xfrm>
              <a:off x="505206" y="1019563"/>
              <a:ext cx="1229785" cy="342231"/>
              <a:chOff x="0" y="0"/>
              <a:chExt cx="1229783" cy="342230"/>
            </a:xfrm>
          </p:grpSpPr>
          <p:sp>
            <p:nvSpPr>
              <p:cNvPr id="2310" name="Oval 106"/>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13" name="Group 178"/>
              <p:cNvGrpSpPr/>
              <p:nvPr/>
            </p:nvGrpSpPr>
            <p:grpSpPr>
              <a:xfrm>
                <a:off x="288925" y="0"/>
                <a:ext cx="185210" cy="342231"/>
                <a:chOff x="0" y="0"/>
                <a:chExt cx="185208" cy="342230"/>
              </a:xfrm>
            </p:grpSpPr>
            <p:sp>
              <p:nvSpPr>
                <p:cNvPr id="2311" name="Oval 12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12" name="Oval 12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314" name="Oval 109"/>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15" name="Oval 110"/>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18" name="Group 252"/>
              <p:cNvGrpSpPr/>
              <p:nvPr/>
            </p:nvGrpSpPr>
            <p:grpSpPr>
              <a:xfrm>
                <a:off x="755648" y="0"/>
                <a:ext cx="185210" cy="342231"/>
                <a:chOff x="0" y="0"/>
                <a:chExt cx="185208" cy="342230"/>
              </a:xfrm>
            </p:grpSpPr>
            <p:sp>
              <p:nvSpPr>
                <p:cNvPr id="2316" name="Oval 11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17" name="Oval 118"/>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sp>
          <p:nvSpPr>
            <p:cNvPr id="2320" name="Oval 97"/>
            <p:cNvSpPr/>
            <p:nvPr/>
          </p:nvSpPr>
          <p:spPr>
            <a:xfrm flipH="1">
              <a:off x="1464549" y="342236"/>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21" name="Oval 100"/>
            <p:cNvSpPr/>
            <p:nvPr/>
          </p:nvSpPr>
          <p:spPr>
            <a:xfrm flipH="1">
              <a:off x="1464549" y="841323"/>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24" name="Group"/>
            <p:cNvGrpSpPr/>
            <p:nvPr/>
          </p:nvGrpSpPr>
          <p:grpSpPr>
            <a:xfrm>
              <a:off x="0" y="318629"/>
              <a:ext cx="236443" cy="239270"/>
              <a:chOff x="0" y="0"/>
              <a:chExt cx="236442" cy="239269"/>
            </a:xfrm>
          </p:grpSpPr>
          <p:sp>
            <p:nvSpPr>
              <p:cNvPr id="2322" name="Oval 304"/>
              <p:cNvSpPr/>
              <p:nvPr/>
            </p:nvSpPr>
            <p:spPr>
              <a:xfrm flipH="1">
                <a:off x="0" y="33495"/>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23" name="TextBox 305"/>
              <p:cNvSpPr txBox="1"/>
              <p:nvPr/>
            </p:nvSpPr>
            <p:spPr>
              <a:xfrm>
                <a:off x="17336" y="0"/>
                <a:ext cx="219107" cy="2392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a:solidFill>
                      <a:srgbClr val="FFFFFF"/>
                    </a:solidFill>
                    <a:latin typeface="+mn-lt"/>
                    <a:ea typeface="+mn-ea"/>
                    <a:cs typeface="+mn-cs"/>
                    <a:sym typeface="Arial"/>
                  </a:defRPr>
                </a:lvl1pPr>
              </a:lstStyle>
              <a:p>
                <a:r>
                  <a:t>+</a:t>
                </a:r>
              </a:p>
            </p:txBody>
          </p:sp>
        </p:grpSp>
        <p:sp>
          <p:nvSpPr>
            <p:cNvPr id="2325" name="Bent Arrow 302"/>
            <p:cNvSpPr/>
            <p:nvPr/>
          </p:nvSpPr>
          <p:spPr>
            <a:xfrm rot="10800000" flipH="1">
              <a:off x="668499" y="260411"/>
              <a:ext cx="217945" cy="2194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28" name="Group"/>
            <p:cNvGrpSpPr/>
            <p:nvPr/>
          </p:nvGrpSpPr>
          <p:grpSpPr>
            <a:xfrm>
              <a:off x="786939" y="20182"/>
              <a:ext cx="275208" cy="313394"/>
              <a:chOff x="0" y="0"/>
              <a:chExt cx="275207" cy="313392"/>
            </a:xfrm>
          </p:grpSpPr>
          <p:sp>
            <p:nvSpPr>
              <p:cNvPr id="2326" name="Oval 298"/>
              <p:cNvSpPr/>
              <p:nvPr/>
            </p:nvSpPr>
            <p:spPr>
              <a:xfrm flipH="1">
                <a:off x="27175" y="104807"/>
                <a:ext cx="137605" cy="121865"/>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27" name="TextBox 299"/>
              <p:cNvSpPr txBox="1"/>
              <p:nvPr/>
            </p:nvSpPr>
            <p:spPr>
              <a:xfrm>
                <a:off x="0" y="0"/>
                <a:ext cx="275208"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a:solidFill>
                      <a:srgbClr val="0000FF"/>
                    </a:solidFill>
                    <a:latin typeface="+mn-lt"/>
                    <a:ea typeface="+mn-ea"/>
                    <a:cs typeface="+mn-cs"/>
                    <a:sym typeface="Arial"/>
                  </a:defRPr>
                </a:lvl1pPr>
              </a:lstStyle>
              <a:p>
                <a:r>
                  <a:t>-</a:t>
                </a:r>
              </a:p>
            </p:txBody>
          </p:sp>
        </p:grpSp>
        <p:sp>
          <p:nvSpPr>
            <p:cNvPr id="2329" name="Right Arrow 163"/>
            <p:cNvSpPr/>
            <p:nvPr/>
          </p:nvSpPr>
          <p:spPr>
            <a:xfrm>
              <a:off x="274005" y="405174"/>
              <a:ext cx="278314" cy="66180"/>
            </a:xfrm>
            <a:prstGeom prst="rightArrow">
              <a:avLst>
                <a:gd name="adj1" fmla="val 50000"/>
                <a:gd name="adj2" fmla="val 7928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331" name="Rectangle 3"/>
          <p:cNvSpPr txBox="1"/>
          <p:nvPr/>
        </p:nvSpPr>
        <p:spPr>
          <a:xfrm>
            <a:off x="179187" y="4439666"/>
            <a:ext cx="8534401" cy="1880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Combining these Anode and Cathode behaviors</a:t>
            </a:r>
          </a:p>
          <a:p>
            <a:pPr defTabSz="457200">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defTabSz="457200">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produces what is called the </a:t>
            </a:r>
            <a:r>
              <a:rPr b="1">
                <a:solidFill>
                  <a:srgbClr val="FBC901"/>
                </a:solidFill>
              </a:rPr>
              <a:t>Lithium Cobalt Oxide (LCO) Li-Ion Battery: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3" name="Rectangle 2"/>
          <p:cNvSpPr txBox="1">
            <a:spLocks noGrp="1"/>
          </p:cNvSpPr>
          <p:nvPr>
            <p:ph type="title"/>
          </p:nvPr>
        </p:nvSpPr>
        <p:spPr>
          <a:xfrm>
            <a:off x="304800" y="50800"/>
            <a:ext cx="8534400" cy="381000"/>
          </a:xfrm>
          <a:prstGeom prst="rect">
            <a:avLst/>
          </a:prstGeom>
        </p:spPr>
        <p:txBody>
          <a:bodyPr/>
          <a:lstStyle>
            <a:lvl1pPr defTabSz="457200">
              <a:defRPr>
                <a:solidFill>
                  <a:srgbClr val="FFFFFF"/>
                </a:solidFill>
              </a:defRPr>
            </a:lvl1pPr>
          </a:lstStyle>
          <a:p>
            <a:r>
              <a:t>The LCO Li-Ion Battery structure and behavior:</a:t>
            </a:r>
          </a:p>
        </p:txBody>
      </p:sp>
      <p:sp>
        <p:nvSpPr>
          <p:cNvPr id="2334" name="Rectangle 3"/>
          <p:cNvSpPr txBox="1">
            <a:spLocks noGrp="1"/>
          </p:cNvSpPr>
          <p:nvPr>
            <p:ph type="body" sz="quarter" idx="1"/>
          </p:nvPr>
        </p:nvSpPr>
        <p:spPr>
          <a:xfrm>
            <a:off x="292100" y="3352800"/>
            <a:ext cx="8763000" cy="365190"/>
          </a:xfrm>
          <a:prstGeom prst="rect">
            <a:avLst/>
          </a:prstGeom>
        </p:spPr>
        <p:txBody>
          <a:bodyPr/>
          <a:lstStyle/>
          <a:p>
            <a:pPr defTabSz="457200">
              <a:defRPr sz="1800"/>
            </a:pPr>
            <a:r>
              <a:t>CHARGING transfers </a:t>
            </a:r>
            <a:r>
              <a:rPr b="1">
                <a:solidFill>
                  <a:srgbClr val="FECF29"/>
                </a:solidFill>
              </a:rPr>
              <a:t>Li </a:t>
            </a:r>
            <a:r>
              <a:t>back from </a:t>
            </a:r>
            <a:r>
              <a:rPr b="1">
                <a:solidFill>
                  <a:srgbClr val="FFCC00"/>
                </a:solidFill>
              </a:rPr>
              <a:t>inside</a:t>
            </a:r>
            <a:r>
              <a:t> the cathode to</a:t>
            </a:r>
            <a:r>
              <a:rPr>
                <a:solidFill>
                  <a:srgbClr val="FFCC00"/>
                </a:solidFill>
              </a:rPr>
              <a:t> </a:t>
            </a:r>
            <a:r>
              <a:rPr b="1">
                <a:solidFill>
                  <a:srgbClr val="FFCC00"/>
                </a:solidFill>
              </a:rPr>
              <a:t>inside</a:t>
            </a:r>
            <a:r>
              <a:rPr>
                <a:solidFill>
                  <a:srgbClr val="FFCC00"/>
                </a:solidFill>
              </a:rPr>
              <a:t> </a:t>
            </a:r>
            <a:r>
              <a:t>the anode</a:t>
            </a:r>
          </a:p>
        </p:txBody>
      </p:sp>
      <p:sp>
        <p:nvSpPr>
          <p:cNvPr id="2335" name="Rectangle 3"/>
          <p:cNvSpPr txBox="1"/>
          <p:nvPr/>
        </p:nvSpPr>
        <p:spPr>
          <a:xfrm>
            <a:off x="317500" y="591829"/>
            <a:ext cx="8763001" cy="391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457200">
              <a:spcBef>
                <a:spcPts val="400"/>
              </a:spcBef>
              <a:defRPr b="0">
                <a:solidFill>
                  <a:srgbClr val="FFFFFF"/>
                </a:solidFill>
                <a:effectLst>
                  <a:outerShdw blurRad="38100" dist="38100" dir="2700000" rotWithShape="0">
                    <a:srgbClr val="000000"/>
                  </a:outerShdw>
                </a:effectLst>
              </a:defRPr>
            </a:pPr>
            <a:r>
              <a:t>DISCHARGE transfers </a:t>
            </a:r>
            <a:r>
              <a:rPr b="1">
                <a:solidFill>
                  <a:srgbClr val="FBC901"/>
                </a:solidFill>
              </a:rPr>
              <a:t>Li</a:t>
            </a:r>
            <a:r>
              <a:t> from </a:t>
            </a:r>
            <a:r>
              <a:rPr b="1">
                <a:solidFill>
                  <a:srgbClr val="FFCC00"/>
                </a:solidFill>
              </a:rPr>
              <a:t>inside</a:t>
            </a:r>
            <a:r>
              <a:t> the anode to </a:t>
            </a:r>
            <a:r>
              <a:rPr b="1">
                <a:solidFill>
                  <a:srgbClr val="FFCC00"/>
                </a:solidFill>
              </a:rPr>
              <a:t>inside</a:t>
            </a:r>
            <a:r>
              <a:t> the cathode:</a:t>
            </a:r>
          </a:p>
        </p:txBody>
      </p:sp>
      <p:grpSp>
        <p:nvGrpSpPr>
          <p:cNvPr id="2416" name="Group"/>
          <p:cNvGrpSpPr/>
          <p:nvPr/>
        </p:nvGrpSpPr>
        <p:grpSpPr>
          <a:xfrm>
            <a:off x="673100" y="952499"/>
            <a:ext cx="7620001" cy="2298701"/>
            <a:chOff x="0" y="0"/>
            <a:chExt cx="7620000" cy="2298700"/>
          </a:xfrm>
        </p:grpSpPr>
        <p:grpSp>
          <p:nvGrpSpPr>
            <p:cNvPr id="2414" name="Group"/>
            <p:cNvGrpSpPr/>
            <p:nvPr/>
          </p:nvGrpSpPr>
          <p:grpSpPr>
            <a:xfrm>
              <a:off x="0" y="-1"/>
              <a:ext cx="7620001" cy="2298701"/>
              <a:chOff x="0" y="0"/>
              <a:chExt cx="7620000" cy="2298699"/>
            </a:xfrm>
          </p:grpSpPr>
          <p:sp>
            <p:nvSpPr>
              <p:cNvPr id="2336" name="Straight Connector 131"/>
              <p:cNvSpPr/>
              <p:nvPr/>
            </p:nvSpPr>
            <p:spPr>
              <a:xfrm flipH="1" flipV="1">
                <a:off x="2355048" y="171289"/>
                <a:ext cx="2935304" cy="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37" name="Oval 249"/>
              <p:cNvSpPr/>
              <p:nvPr/>
            </p:nvSpPr>
            <p:spPr>
              <a:xfrm flipH="1">
                <a:off x="3654955" y="115093"/>
                <a:ext cx="137605" cy="121865"/>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38" name="TextBox 250"/>
              <p:cNvSpPr txBox="1"/>
              <p:nvPr/>
            </p:nvSpPr>
            <p:spPr>
              <a:xfrm>
                <a:off x="3628080" y="0"/>
                <a:ext cx="275209" cy="332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a:solidFill>
                      <a:srgbClr val="0000FF"/>
                    </a:solidFill>
                  </a:defRPr>
                </a:lvl1pPr>
              </a:lstStyle>
              <a:p>
                <a:r>
                  <a:t>-</a:t>
                </a:r>
              </a:p>
            </p:txBody>
          </p:sp>
          <p:sp>
            <p:nvSpPr>
              <p:cNvPr id="2339" name="TextBox 134"/>
              <p:cNvSpPr txBox="1"/>
              <p:nvPr/>
            </p:nvSpPr>
            <p:spPr>
              <a:xfrm>
                <a:off x="0" y="1061415"/>
                <a:ext cx="1413028" cy="739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400" b="0">
                    <a:solidFill>
                      <a:srgbClr val="FF9933"/>
                    </a:solidFill>
                  </a:defRPr>
                </a:pPr>
                <a:r>
                  <a:t>Anode:</a:t>
                </a:r>
                <a:endParaRPr>
                  <a:solidFill>
                    <a:srgbClr val="FFFFFF"/>
                  </a:solidFill>
                </a:endParaRPr>
              </a:p>
              <a:p>
                <a:pPr algn="ctr">
                  <a:defRPr sz="1400" b="0">
                    <a:solidFill>
                      <a:srgbClr val="FF9933"/>
                    </a:solidFill>
                  </a:defRPr>
                </a:pPr>
                <a:r>
                  <a:t>Li desorbing</a:t>
                </a:r>
                <a:endParaRPr>
                  <a:solidFill>
                    <a:srgbClr val="FFFFFF"/>
                  </a:solidFill>
                </a:endParaRPr>
              </a:p>
              <a:p>
                <a:pPr algn="ctr">
                  <a:defRPr sz="1400" b="0">
                    <a:solidFill>
                      <a:srgbClr val="FF9933"/>
                    </a:solidFill>
                  </a:defRPr>
                </a:pPr>
                <a:r>
                  <a:t>and ionizing</a:t>
                </a:r>
              </a:p>
            </p:txBody>
          </p:sp>
          <p:sp>
            <p:nvSpPr>
              <p:cNvPr id="2340" name="TextBox 223"/>
              <p:cNvSpPr txBox="1"/>
              <p:nvPr/>
            </p:nvSpPr>
            <p:spPr>
              <a:xfrm>
                <a:off x="6305366" y="1135842"/>
                <a:ext cx="1314635" cy="739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400" b="0">
                    <a:solidFill>
                      <a:srgbClr val="20D46F"/>
                    </a:solidFill>
                  </a:defRPr>
                </a:pPr>
                <a:r>
                  <a:t>Cathode:</a:t>
                </a:r>
                <a:endParaRPr>
                  <a:solidFill>
                    <a:srgbClr val="FFFFFF"/>
                  </a:solidFill>
                </a:endParaRPr>
              </a:p>
              <a:p>
                <a:pPr algn="ctr">
                  <a:defRPr sz="1400" b="0">
                    <a:solidFill>
                      <a:srgbClr val="20D46F"/>
                    </a:solidFill>
                  </a:defRPr>
                </a:pPr>
                <a:r>
                  <a:t>Li absorbing and deionizing</a:t>
                </a:r>
              </a:p>
            </p:txBody>
          </p:sp>
          <p:sp>
            <p:nvSpPr>
              <p:cNvPr id="2341" name="Rectangle 137"/>
              <p:cNvSpPr/>
              <p:nvPr/>
            </p:nvSpPr>
            <p:spPr>
              <a:xfrm flipH="1">
                <a:off x="1594392" y="605296"/>
                <a:ext cx="4609016" cy="1677527"/>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42" name="Straight Connector 139"/>
              <p:cNvSpPr/>
              <p:nvPr/>
            </p:nvSpPr>
            <p:spPr>
              <a:xfrm>
                <a:off x="6167043" y="605312"/>
                <a:ext cx="718" cy="169047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3" name="Straight Connector 142"/>
              <p:cNvSpPr/>
              <p:nvPr/>
            </p:nvSpPr>
            <p:spPr>
              <a:xfrm>
                <a:off x="1556598" y="592614"/>
                <a:ext cx="1433" cy="170608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4" name="Straight Connector 143"/>
              <p:cNvSpPr/>
              <p:nvPr/>
            </p:nvSpPr>
            <p:spPr>
              <a:xfrm flipV="1">
                <a:off x="3965380" y="2269749"/>
                <a:ext cx="2201663" cy="127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5" name="Straight Connector 145"/>
              <p:cNvSpPr/>
              <p:nvPr/>
            </p:nvSpPr>
            <p:spPr>
              <a:xfrm flipV="1">
                <a:off x="1558029" y="2269749"/>
                <a:ext cx="2407350" cy="1625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6" name="Straight Connector 212"/>
              <p:cNvSpPr/>
              <p:nvPr/>
            </p:nvSpPr>
            <p:spPr>
              <a:xfrm>
                <a:off x="5301223" y="153391"/>
                <a:ext cx="1436" cy="670249"/>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7" name="Straight Connector 213"/>
              <p:cNvSpPr/>
              <p:nvPr/>
            </p:nvSpPr>
            <p:spPr>
              <a:xfrm>
                <a:off x="2367747" y="153391"/>
                <a:ext cx="718" cy="792113"/>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8" name="Right Arrow 218"/>
              <p:cNvSpPr/>
              <p:nvPr/>
            </p:nvSpPr>
            <p:spPr>
              <a:xfrm>
                <a:off x="3622088" y="275254"/>
                <a:ext cx="275209" cy="121864"/>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49" name="Oval 97"/>
              <p:cNvSpPr/>
              <p:nvPr/>
            </p:nvSpPr>
            <p:spPr>
              <a:xfrm flipH="1">
                <a:off x="5645802" y="1103252"/>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89" name="Group"/>
              <p:cNvGrpSpPr/>
              <p:nvPr/>
            </p:nvGrpSpPr>
            <p:grpSpPr>
              <a:xfrm>
                <a:off x="4181252" y="761016"/>
                <a:ext cx="1734991" cy="1361794"/>
                <a:chOff x="0" y="0"/>
                <a:chExt cx="1734990" cy="1361793"/>
              </a:xfrm>
            </p:grpSpPr>
            <p:sp>
              <p:nvSpPr>
                <p:cNvPr id="2350" name="Oval 91"/>
                <p:cNvSpPr/>
                <p:nvPr/>
              </p:nvSpPr>
              <p:spPr>
                <a:xfrm flipH="1">
                  <a:off x="1008973" y="857366"/>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60" name="Group 255"/>
                <p:cNvGrpSpPr/>
                <p:nvPr/>
              </p:nvGrpSpPr>
              <p:grpSpPr>
                <a:xfrm>
                  <a:off x="490390" y="-1"/>
                  <a:ext cx="1229784" cy="342232"/>
                  <a:chOff x="0" y="0"/>
                  <a:chExt cx="1229783" cy="342230"/>
                </a:xfrm>
              </p:grpSpPr>
              <p:sp>
                <p:nvSpPr>
                  <p:cNvPr id="2351" name="Oval 134"/>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54" name="Group 178"/>
                  <p:cNvGrpSpPr/>
                  <p:nvPr/>
                </p:nvGrpSpPr>
                <p:grpSpPr>
                  <a:xfrm>
                    <a:off x="288925" y="0"/>
                    <a:ext cx="185210" cy="342231"/>
                    <a:chOff x="0" y="0"/>
                    <a:chExt cx="185208" cy="342230"/>
                  </a:xfrm>
                </p:grpSpPr>
                <p:sp>
                  <p:nvSpPr>
                    <p:cNvPr id="2352" name="Oval 14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53" name="Oval 144"/>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355" name="Oval 138"/>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56" name="Oval 139"/>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59" name="Group 252"/>
                  <p:cNvGrpSpPr/>
                  <p:nvPr/>
                </p:nvGrpSpPr>
                <p:grpSpPr>
                  <a:xfrm>
                    <a:off x="755648" y="0"/>
                    <a:ext cx="185210" cy="342231"/>
                    <a:chOff x="0" y="0"/>
                    <a:chExt cx="185208" cy="342230"/>
                  </a:xfrm>
                </p:grpSpPr>
                <p:sp>
                  <p:nvSpPr>
                    <p:cNvPr id="2357" name="Oval 141"/>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58" name="Oval 142"/>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370" name="Group 256"/>
                <p:cNvGrpSpPr/>
                <p:nvPr/>
              </p:nvGrpSpPr>
              <p:grpSpPr>
                <a:xfrm>
                  <a:off x="505206" y="520476"/>
                  <a:ext cx="1229785" cy="342231"/>
                  <a:chOff x="0" y="0"/>
                  <a:chExt cx="1229783" cy="342230"/>
                </a:xfrm>
              </p:grpSpPr>
              <p:sp>
                <p:nvSpPr>
                  <p:cNvPr id="2361" name="Oval 122"/>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64" name="Group 178"/>
                  <p:cNvGrpSpPr/>
                  <p:nvPr/>
                </p:nvGrpSpPr>
                <p:grpSpPr>
                  <a:xfrm>
                    <a:off x="288925" y="0"/>
                    <a:ext cx="185210" cy="342231"/>
                    <a:chOff x="0" y="0"/>
                    <a:chExt cx="185208" cy="342230"/>
                  </a:xfrm>
                </p:grpSpPr>
                <p:sp>
                  <p:nvSpPr>
                    <p:cNvPr id="2362" name="Oval 132"/>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63" name="Oval 133"/>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365" name="Oval 124"/>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66" name="Oval 125"/>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69" name="Group 252"/>
                  <p:cNvGrpSpPr/>
                  <p:nvPr/>
                </p:nvGrpSpPr>
                <p:grpSpPr>
                  <a:xfrm>
                    <a:off x="755648" y="0"/>
                    <a:ext cx="185210" cy="342231"/>
                    <a:chOff x="0" y="0"/>
                    <a:chExt cx="185208" cy="342230"/>
                  </a:xfrm>
                </p:grpSpPr>
                <p:sp>
                  <p:nvSpPr>
                    <p:cNvPr id="2367" name="Oval 13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68" name="Oval 13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380" name="Group 266"/>
                <p:cNvGrpSpPr/>
                <p:nvPr/>
              </p:nvGrpSpPr>
              <p:grpSpPr>
                <a:xfrm>
                  <a:off x="505206" y="1019563"/>
                  <a:ext cx="1229785" cy="342231"/>
                  <a:chOff x="0" y="0"/>
                  <a:chExt cx="1229783" cy="342230"/>
                </a:xfrm>
              </p:grpSpPr>
              <p:sp>
                <p:nvSpPr>
                  <p:cNvPr id="2371" name="Oval 106"/>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74" name="Group 178"/>
                  <p:cNvGrpSpPr/>
                  <p:nvPr/>
                </p:nvGrpSpPr>
                <p:grpSpPr>
                  <a:xfrm>
                    <a:off x="288925" y="0"/>
                    <a:ext cx="185210" cy="342231"/>
                    <a:chOff x="0" y="0"/>
                    <a:chExt cx="185208" cy="342230"/>
                  </a:xfrm>
                </p:grpSpPr>
                <p:sp>
                  <p:nvSpPr>
                    <p:cNvPr id="2372" name="Oval 12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73" name="Oval 12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375" name="Oval 109"/>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76" name="Oval 110"/>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79" name="Group 252"/>
                  <p:cNvGrpSpPr/>
                  <p:nvPr/>
                </p:nvGrpSpPr>
                <p:grpSpPr>
                  <a:xfrm>
                    <a:off x="755648" y="0"/>
                    <a:ext cx="185210" cy="342231"/>
                    <a:chOff x="0" y="0"/>
                    <a:chExt cx="185208" cy="342230"/>
                  </a:xfrm>
                </p:grpSpPr>
                <p:sp>
                  <p:nvSpPr>
                    <p:cNvPr id="2377" name="Oval 11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78" name="Oval 118"/>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383" name="Group"/>
                <p:cNvGrpSpPr/>
                <p:nvPr/>
              </p:nvGrpSpPr>
              <p:grpSpPr>
                <a:xfrm>
                  <a:off x="0" y="318629"/>
                  <a:ext cx="236443" cy="239270"/>
                  <a:chOff x="0" y="0"/>
                  <a:chExt cx="236442" cy="239269"/>
                </a:xfrm>
              </p:grpSpPr>
              <p:sp>
                <p:nvSpPr>
                  <p:cNvPr id="2381" name="Oval 304"/>
                  <p:cNvSpPr/>
                  <p:nvPr/>
                </p:nvSpPr>
                <p:spPr>
                  <a:xfrm flipH="1">
                    <a:off x="0" y="33495"/>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82" name="TextBox 305"/>
                  <p:cNvSpPr txBox="1"/>
                  <p:nvPr/>
                </p:nvSpPr>
                <p:spPr>
                  <a:xfrm>
                    <a:off x="17336" y="0"/>
                    <a:ext cx="219107" cy="2392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a:solidFill>
                          <a:srgbClr val="FFFFFF"/>
                        </a:solidFill>
                        <a:latin typeface="+mn-lt"/>
                        <a:ea typeface="+mn-ea"/>
                        <a:cs typeface="+mn-cs"/>
                        <a:sym typeface="Arial"/>
                      </a:defRPr>
                    </a:lvl1pPr>
                  </a:lstStyle>
                  <a:p>
                    <a:r>
                      <a:t>+</a:t>
                    </a:r>
                  </a:p>
                </p:txBody>
              </p:sp>
            </p:grpSp>
            <p:sp>
              <p:nvSpPr>
                <p:cNvPr id="2384" name="Bent Arrow 302"/>
                <p:cNvSpPr/>
                <p:nvPr/>
              </p:nvSpPr>
              <p:spPr>
                <a:xfrm rot="10800000" flipH="1">
                  <a:off x="668499" y="251267"/>
                  <a:ext cx="228601" cy="228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387" name="Group"/>
                <p:cNvGrpSpPr/>
                <p:nvPr/>
              </p:nvGrpSpPr>
              <p:grpSpPr>
                <a:xfrm>
                  <a:off x="786939" y="20182"/>
                  <a:ext cx="275208" cy="313394"/>
                  <a:chOff x="0" y="0"/>
                  <a:chExt cx="275207" cy="313392"/>
                </a:xfrm>
              </p:grpSpPr>
              <p:sp>
                <p:nvSpPr>
                  <p:cNvPr id="2385" name="Oval 298"/>
                  <p:cNvSpPr/>
                  <p:nvPr/>
                </p:nvSpPr>
                <p:spPr>
                  <a:xfrm flipH="1">
                    <a:off x="27175" y="104807"/>
                    <a:ext cx="137605" cy="121865"/>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86" name="TextBox 299"/>
                  <p:cNvSpPr txBox="1"/>
                  <p:nvPr/>
                </p:nvSpPr>
                <p:spPr>
                  <a:xfrm>
                    <a:off x="0" y="0"/>
                    <a:ext cx="275208"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a:solidFill>
                          <a:srgbClr val="0000FF"/>
                        </a:solidFill>
                        <a:latin typeface="+mn-lt"/>
                        <a:ea typeface="+mn-ea"/>
                        <a:cs typeface="+mn-cs"/>
                        <a:sym typeface="Arial"/>
                      </a:defRPr>
                    </a:lvl1pPr>
                  </a:lstStyle>
                  <a:p>
                    <a:r>
                      <a:t>-</a:t>
                    </a:r>
                  </a:p>
                </p:txBody>
              </p:sp>
            </p:grpSp>
            <p:sp>
              <p:nvSpPr>
                <p:cNvPr id="2388" name="Right Arrow 163"/>
                <p:cNvSpPr/>
                <p:nvPr/>
              </p:nvSpPr>
              <p:spPr>
                <a:xfrm>
                  <a:off x="274005" y="405174"/>
                  <a:ext cx="278314" cy="91441"/>
                </a:xfrm>
                <a:prstGeom prst="rightArrow">
                  <a:avLst>
                    <a:gd name="adj1" fmla="val 50000"/>
                    <a:gd name="adj2" fmla="val 57379"/>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2413" name="Group"/>
              <p:cNvGrpSpPr/>
              <p:nvPr/>
            </p:nvGrpSpPr>
            <p:grpSpPr>
              <a:xfrm>
                <a:off x="1719527" y="941308"/>
                <a:ext cx="2222918" cy="1096189"/>
                <a:chOff x="0" y="0"/>
                <a:chExt cx="2222916" cy="1096187"/>
              </a:xfrm>
            </p:grpSpPr>
            <p:sp>
              <p:nvSpPr>
                <p:cNvPr id="2390" name="Oval 73"/>
                <p:cNvSpPr/>
                <p:nvPr/>
              </p:nvSpPr>
              <p:spPr>
                <a:xfrm flipH="1">
                  <a:off x="1805468" y="707277"/>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91" name="TextBox 72"/>
                <p:cNvSpPr txBox="1"/>
                <p:nvPr/>
              </p:nvSpPr>
              <p:spPr>
                <a:xfrm>
                  <a:off x="1810105" y="648381"/>
                  <a:ext cx="412812" cy="269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a:solidFill>
                        <a:srgbClr val="FFFFFF"/>
                      </a:solidFill>
                    </a:defRPr>
                  </a:lvl1pPr>
                </a:lstStyle>
                <a:p>
                  <a:r>
                    <a:t>+</a:t>
                  </a:r>
                </a:p>
              </p:txBody>
            </p:sp>
            <p:sp>
              <p:nvSpPr>
                <p:cNvPr id="2392" name="Oval 248"/>
                <p:cNvSpPr/>
                <p:nvPr/>
              </p:nvSpPr>
              <p:spPr>
                <a:xfrm flipH="1">
                  <a:off x="326190" y="2004"/>
                  <a:ext cx="323854"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93" name="Oval 251"/>
                <p:cNvSpPr/>
                <p:nvPr/>
              </p:nvSpPr>
              <p:spPr>
                <a:xfrm flipH="1">
                  <a:off x="0" y="0"/>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94" name="Oval 252"/>
                <p:cNvSpPr/>
                <p:nvPr/>
              </p:nvSpPr>
              <p:spPr>
                <a:xfrm flipH="1">
                  <a:off x="969159" y="200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95" name="Oval 254"/>
                <p:cNvSpPr/>
                <p:nvPr/>
              </p:nvSpPr>
              <p:spPr>
                <a:xfrm flipH="1">
                  <a:off x="641008" y="2004"/>
                  <a:ext cx="323854"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96" name="Oval 248"/>
                <p:cNvSpPr/>
                <p:nvPr/>
              </p:nvSpPr>
              <p:spPr>
                <a:xfrm flipH="1">
                  <a:off x="326190" y="419589"/>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97" name="Oval 251"/>
                <p:cNvSpPr/>
                <p:nvPr/>
              </p:nvSpPr>
              <p:spPr>
                <a:xfrm flipH="1">
                  <a:off x="0" y="41758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98" name="Oval 252"/>
                <p:cNvSpPr/>
                <p:nvPr/>
              </p:nvSpPr>
              <p:spPr>
                <a:xfrm flipH="1">
                  <a:off x="969159" y="419589"/>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399" name="Oval 254"/>
                <p:cNvSpPr/>
                <p:nvPr/>
              </p:nvSpPr>
              <p:spPr>
                <a:xfrm flipH="1">
                  <a:off x="641008" y="419589"/>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00" name="Oval 248"/>
                <p:cNvSpPr/>
                <p:nvPr/>
              </p:nvSpPr>
              <p:spPr>
                <a:xfrm flipH="1">
                  <a:off x="338121" y="825243"/>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01" name="Oval 251"/>
                <p:cNvSpPr/>
                <p:nvPr/>
              </p:nvSpPr>
              <p:spPr>
                <a:xfrm flipH="1">
                  <a:off x="11931" y="823238"/>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02" name="Oval 252"/>
                <p:cNvSpPr/>
                <p:nvPr/>
              </p:nvSpPr>
              <p:spPr>
                <a:xfrm flipH="1">
                  <a:off x="981090" y="825243"/>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03" name="Oval 254"/>
                <p:cNvSpPr/>
                <p:nvPr/>
              </p:nvSpPr>
              <p:spPr>
                <a:xfrm flipH="1">
                  <a:off x="652939" y="825243"/>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04" name="Oval 152"/>
                <p:cNvSpPr/>
                <p:nvPr/>
              </p:nvSpPr>
              <p:spPr>
                <a:xfrm flipH="1">
                  <a:off x="536693"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05" name="Oval 152"/>
                <p:cNvSpPr/>
                <p:nvPr/>
              </p:nvSpPr>
              <p:spPr>
                <a:xfrm flipH="1">
                  <a:off x="214556"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06" name="Oval 152"/>
                <p:cNvSpPr/>
                <p:nvPr/>
              </p:nvSpPr>
              <p:spPr>
                <a:xfrm flipH="1">
                  <a:off x="214556" y="662884"/>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07" name="Oval 152"/>
                <p:cNvSpPr/>
                <p:nvPr/>
              </p:nvSpPr>
              <p:spPr>
                <a:xfrm flipH="1">
                  <a:off x="536693" y="662884"/>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08" name="Right Arrow 163"/>
                <p:cNvSpPr/>
                <p:nvPr/>
              </p:nvSpPr>
              <p:spPr>
                <a:xfrm>
                  <a:off x="1477484" y="751915"/>
                  <a:ext cx="261461" cy="91441"/>
                </a:xfrm>
                <a:prstGeom prst="rightArrow">
                  <a:avLst>
                    <a:gd name="adj1" fmla="val 50000"/>
                    <a:gd name="adj2" fmla="val 53904"/>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09" name="Bent Arrow 302"/>
                <p:cNvSpPr/>
                <p:nvPr/>
              </p:nvSpPr>
              <p:spPr>
                <a:xfrm rot="16200000" flipH="1">
                  <a:off x="1118367" y="588520"/>
                  <a:ext cx="228601" cy="228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10" name="Oval 298"/>
                <p:cNvSpPr/>
                <p:nvPr/>
              </p:nvSpPr>
              <p:spPr>
                <a:xfrm flipH="1">
                  <a:off x="1071288" y="470605"/>
                  <a:ext cx="129273" cy="114486"/>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11" name="TextBox 299"/>
                <p:cNvSpPr txBox="1"/>
                <p:nvPr/>
              </p:nvSpPr>
              <p:spPr>
                <a:xfrm>
                  <a:off x="1045759" y="372144"/>
                  <a:ext cx="258544" cy="294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latin typeface="+mn-lt"/>
                      <a:ea typeface="+mn-ea"/>
                      <a:cs typeface="+mn-cs"/>
                      <a:sym typeface="Arial"/>
                    </a:defRPr>
                  </a:lvl1pPr>
                </a:lstStyle>
                <a:p>
                  <a:r>
                    <a:t>-</a:t>
                  </a:r>
                </a:p>
              </p:txBody>
            </p:sp>
            <p:sp>
              <p:nvSpPr>
                <p:cNvPr id="2412" name="Oval 152"/>
                <p:cNvSpPr/>
                <p:nvPr/>
              </p:nvSpPr>
              <p:spPr>
                <a:xfrm flipH="1">
                  <a:off x="854193"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sp>
          <p:nvSpPr>
            <p:cNvPr id="2415" name="Straight Connector 143"/>
            <p:cNvSpPr/>
            <p:nvPr/>
          </p:nvSpPr>
          <p:spPr>
            <a:xfrm>
              <a:off x="3949699" y="761733"/>
              <a:ext cx="1" cy="1343121"/>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grpSp>
      <p:grpSp>
        <p:nvGrpSpPr>
          <p:cNvPr id="2498" name="Group"/>
          <p:cNvGrpSpPr/>
          <p:nvPr/>
        </p:nvGrpSpPr>
        <p:grpSpPr>
          <a:xfrm>
            <a:off x="469900" y="3733799"/>
            <a:ext cx="7924800" cy="2298701"/>
            <a:chOff x="0" y="0"/>
            <a:chExt cx="7924800" cy="2298700"/>
          </a:xfrm>
        </p:grpSpPr>
        <p:grpSp>
          <p:nvGrpSpPr>
            <p:cNvPr id="2496" name="Group"/>
            <p:cNvGrpSpPr/>
            <p:nvPr/>
          </p:nvGrpSpPr>
          <p:grpSpPr>
            <a:xfrm>
              <a:off x="0" y="-1"/>
              <a:ext cx="7924800" cy="2298701"/>
              <a:chOff x="0" y="0"/>
              <a:chExt cx="7924800" cy="2298700"/>
            </a:xfrm>
          </p:grpSpPr>
          <p:sp>
            <p:nvSpPr>
              <p:cNvPr id="2417" name="TextBox 77"/>
              <p:cNvSpPr txBox="1"/>
              <p:nvPr/>
            </p:nvSpPr>
            <p:spPr>
              <a:xfrm>
                <a:off x="0" y="1048715"/>
                <a:ext cx="1717831" cy="739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400" b="0">
                    <a:solidFill>
                      <a:srgbClr val="FF9933"/>
                    </a:solidFill>
                  </a:defRPr>
                </a:pPr>
                <a:r>
                  <a:t>Anode:</a:t>
                </a:r>
                <a:endParaRPr>
                  <a:solidFill>
                    <a:srgbClr val="FFFFFF"/>
                  </a:solidFill>
                </a:endParaRPr>
              </a:p>
              <a:p>
                <a:pPr algn="ctr">
                  <a:defRPr sz="1400" b="0">
                    <a:solidFill>
                      <a:srgbClr val="FF9933"/>
                    </a:solidFill>
                  </a:defRPr>
                </a:pPr>
                <a:r>
                  <a:t> Li absorbing</a:t>
                </a:r>
                <a:endParaRPr>
                  <a:solidFill>
                    <a:srgbClr val="FFFFFF"/>
                  </a:solidFill>
                </a:endParaRPr>
              </a:p>
              <a:p>
                <a:pPr algn="ctr">
                  <a:defRPr sz="1400" b="0">
                    <a:solidFill>
                      <a:srgbClr val="FF9933"/>
                    </a:solidFill>
                  </a:defRPr>
                </a:pPr>
                <a:r>
                  <a:t>and deionizing</a:t>
                </a:r>
              </a:p>
            </p:txBody>
          </p:sp>
          <p:sp>
            <p:nvSpPr>
              <p:cNvPr id="2418" name="TextBox 102"/>
              <p:cNvSpPr txBox="1"/>
              <p:nvPr/>
            </p:nvSpPr>
            <p:spPr>
              <a:xfrm>
                <a:off x="6533963" y="1123141"/>
                <a:ext cx="1390837" cy="7391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400" b="0">
                    <a:solidFill>
                      <a:srgbClr val="20D46F"/>
                    </a:solidFill>
                  </a:defRPr>
                </a:pPr>
                <a:r>
                  <a:t>Cathode:</a:t>
                </a:r>
                <a:endParaRPr>
                  <a:solidFill>
                    <a:srgbClr val="FFFFFF"/>
                  </a:solidFill>
                </a:endParaRPr>
              </a:p>
              <a:p>
                <a:pPr algn="ctr">
                  <a:defRPr sz="1400" b="0">
                    <a:solidFill>
                      <a:srgbClr val="20D46F"/>
                    </a:solidFill>
                  </a:defRPr>
                </a:pPr>
                <a:r>
                  <a:t>Li dissolving and ionizing </a:t>
                </a:r>
              </a:p>
            </p:txBody>
          </p:sp>
          <p:sp>
            <p:nvSpPr>
              <p:cNvPr id="2419" name="Straight Connector 131"/>
              <p:cNvSpPr/>
              <p:nvPr/>
            </p:nvSpPr>
            <p:spPr>
              <a:xfrm flipH="1" flipV="1">
                <a:off x="2545548" y="171289"/>
                <a:ext cx="2935304" cy="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20" name="Oval 249"/>
              <p:cNvSpPr/>
              <p:nvPr/>
            </p:nvSpPr>
            <p:spPr>
              <a:xfrm flipH="1">
                <a:off x="3845455" y="115093"/>
                <a:ext cx="137605" cy="121865"/>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21" name="TextBox 250"/>
              <p:cNvSpPr txBox="1"/>
              <p:nvPr/>
            </p:nvSpPr>
            <p:spPr>
              <a:xfrm>
                <a:off x="3818580" y="0"/>
                <a:ext cx="275209" cy="3327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a:solidFill>
                      <a:srgbClr val="0000FF"/>
                    </a:solidFill>
                  </a:defRPr>
                </a:lvl1pPr>
              </a:lstStyle>
              <a:p>
                <a:r>
                  <a:t>-</a:t>
                </a:r>
              </a:p>
            </p:txBody>
          </p:sp>
          <p:sp>
            <p:nvSpPr>
              <p:cNvPr id="2422" name="Rectangle 137"/>
              <p:cNvSpPr/>
              <p:nvPr/>
            </p:nvSpPr>
            <p:spPr>
              <a:xfrm flipH="1">
                <a:off x="1708692" y="574357"/>
                <a:ext cx="4609016" cy="1677527"/>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23" name="Straight Connector 139"/>
              <p:cNvSpPr/>
              <p:nvPr/>
            </p:nvSpPr>
            <p:spPr>
              <a:xfrm>
                <a:off x="6357543" y="605312"/>
                <a:ext cx="718" cy="169047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24" name="Straight Connector 142"/>
              <p:cNvSpPr/>
              <p:nvPr/>
            </p:nvSpPr>
            <p:spPr>
              <a:xfrm>
                <a:off x="1747099" y="592614"/>
                <a:ext cx="1432" cy="170608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25" name="Straight Connector 143"/>
              <p:cNvSpPr/>
              <p:nvPr/>
            </p:nvSpPr>
            <p:spPr>
              <a:xfrm flipV="1">
                <a:off x="4155880" y="2269749"/>
                <a:ext cx="2201663" cy="127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26" name="Straight Connector 145"/>
              <p:cNvSpPr/>
              <p:nvPr/>
            </p:nvSpPr>
            <p:spPr>
              <a:xfrm flipV="1">
                <a:off x="1748529" y="2269749"/>
                <a:ext cx="2407350" cy="1625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27" name="Straight Connector 212"/>
              <p:cNvSpPr/>
              <p:nvPr/>
            </p:nvSpPr>
            <p:spPr>
              <a:xfrm>
                <a:off x="5491723" y="153391"/>
                <a:ext cx="1436" cy="670249"/>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28" name="Straight Connector 213"/>
              <p:cNvSpPr/>
              <p:nvPr/>
            </p:nvSpPr>
            <p:spPr>
              <a:xfrm>
                <a:off x="2558247" y="153391"/>
                <a:ext cx="718" cy="792113"/>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29" name="Right Arrow 218"/>
              <p:cNvSpPr/>
              <p:nvPr/>
            </p:nvSpPr>
            <p:spPr>
              <a:xfrm flipH="1">
                <a:off x="3812588" y="275254"/>
                <a:ext cx="275209" cy="121864"/>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30" name="Oval 97"/>
              <p:cNvSpPr/>
              <p:nvPr/>
            </p:nvSpPr>
            <p:spPr>
              <a:xfrm flipH="1">
                <a:off x="5836302" y="1103252"/>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31" name="Oval 100"/>
              <p:cNvSpPr/>
              <p:nvPr/>
            </p:nvSpPr>
            <p:spPr>
              <a:xfrm flipH="1">
                <a:off x="5836302" y="1602339"/>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472" name="Group"/>
              <p:cNvGrpSpPr/>
              <p:nvPr/>
            </p:nvGrpSpPr>
            <p:grpSpPr>
              <a:xfrm>
                <a:off x="4371752" y="761015"/>
                <a:ext cx="1734991" cy="1361795"/>
                <a:chOff x="0" y="0"/>
                <a:chExt cx="1734990" cy="1361793"/>
              </a:xfrm>
            </p:grpSpPr>
            <p:sp>
              <p:nvSpPr>
                <p:cNvPr id="2432" name="Oval 91"/>
                <p:cNvSpPr/>
                <p:nvPr/>
              </p:nvSpPr>
              <p:spPr>
                <a:xfrm flipH="1">
                  <a:off x="1008973" y="857366"/>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442" name="Group 255"/>
                <p:cNvGrpSpPr/>
                <p:nvPr/>
              </p:nvGrpSpPr>
              <p:grpSpPr>
                <a:xfrm>
                  <a:off x="490390" y="-1"/>
                  <a:ext cx="1229784" cy="342232"/>
                  <a:chOff x="0" y="0"/>
                  <a:chExt cx="1229783" cy="342230"/>
                </a:xfrm>
              </p:grpSpPr>
              <p:sp>
                <p:nvSpPr>
                  <p:cNvPr id="2433" name="Oval 134"/>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436" name="Group 178"/>
                  <p:cNvGrpSpPr/>
                  <p:nvPr/>
                </p:nvGrpSpPr>
                <p:grpSpPr>
                  <a:xfrm>
                    <a:off x="288925" y="0"/>
                    <a:ext cx="185210" cy="342231"/>
                    <a:chOff x="0" y="0"/>
                    <a:chExt cx="185208" cy="342230"/>
                  </a:xfrm>
                </p:grpSpPr>
                <p:sp>
                  <p:nvSpPr>
                    <p:cNvPr id="2434" name="Oval 14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35" name="Oval 144"/>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437" name="Oval 138"/>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38" name="Oval 139"/>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441" name="Group 252"/>
                  <p:cNvGrpSpPr/>
                  <p:nvPr/>
                </p:nvGrpSpPr>
                <p:grpSpPr>
                  <a:xfrm>
                    <a:off x="755648" y="0"/>
                    <a:ext cx="185210" cy="342231"/>
                    <a:chOff x="0" y="0"/>
                    <a:chExt cx="185208" cy="342230"/>
                  </a:xfrm>
                </p:grpSpPr>
                <p:sp>
                  <p:nvSpPr>
                    <p:cNvPr id="2439" name="Oval 141"/>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40" name="Oval 142"/>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452" name="Group 256"/>
                <p:cNvGrpSpPr/>
                <p:nvPr/>
              </p:nvGrpSpPr>
              <p:grpSpPr>
                <a:xfrm>
                  <a:off x="505206" y="520476"/>
                  <a:ext cx="1229785" cy="342231"/>
                  <a:chOff x="0" y="0"/>
                  <a:chExt cx="1229783" cy="342230"/>
                </a:xfrm>
              </p:grpSpPr>
              <p:sp>
                <p:nvSpPr>
                  <p:cNvPr id="2443" name="Oval 122"/>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446" name="Group 178"/>
                  <p:cNvGrpSpPr/>
                  <p:nvPr/>
                </p:nvGrpSpPr>
                <p:grpSpPr>
                  <a:xfrm>
                    <a:off x="288925" y="0"/>
                    <a:ext cx="185210" cy="342231"/>
                    <a:chOff x="0" y="0"/>
                    <a:chExt cx="185208" cy="342230"/>
                  </a:xfrm>
                </p:grpSpPr>
                <p:sp>
                  <p:nvSpPr>
                    <p:cNvPr id="2444" name="Oval 132"/>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45" name="Oval 133"/>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447" name="Oval 124"/>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48" name="Oval 125"/>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451" name="Group 252"/>
                  <p:cNvGrpSpPr/>
                  <p:nvPr/>
                </p:nvGrpSpPr>
                <p:grpSpPr>
                  <a:xfrm>
                    <a:off x="755648" y="0"/>
                    <a:ext cx="185210" cy="342231"/>
                    <a:chOff x="0" y="0"/>
                    <a:chExt cx="185208" cy="342230"/>
                  </a:xfrm>
                </p:grpSpPr>
                <p:sp>
                  <p:nvSpPr>
                    <p:cNvPr id="2449" name="Oval 13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50" name="Oval 13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462" name="Group 266"/>
                <p:cNvGrpSpPr/>
                <p:nvPr/>
              </p:nvGrpSpPr>
              <p:grpSpPr>
                <a:xfrm>
                  <a:off x="505206" y="1019563"/>
                  <a:ext cx="1229785" cy="342231"/>
                  <a:chOff x="0" y="0"/>
                  <a:chExt cx="1229783" cy="342230"/>
                </a:xfrm>
              </p:grpSpPr>
              <p:sp>
                <p:nvSpPr>
                  <p:cNvPr id="2453" name="Oval 106"/>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456" name="Group 178"/>
                  <p:cNvGrpSpPr/>
                  <p:nvPr/>
                </p:nvGrpSpPr>
                <p:grpSpPr>
                  <a:xfrm>
                    <a:off x="288925" y="0"/>
                    <a:ext cx="185210" cy="342231"/>
                    <a:chOff x="0" y="0"/>
                    <a:chExt cx="185208" cy="342230"/>
                  </a:xfrm>
                </p:grpSpPr>
                <p:sp>
                  <p:nvSpPr>
                    <p:cNvPr id="2454" name="Oval 12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55" name="Oval 12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457" name="Oval 109"/>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58" name="Oval 110"/>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461" name="Group 252"/>
                  <p:cNvGrpSpPr/>
                  <p:nvPr/>
                </p:nvGrpSpPr>
                <p:grpSpPr>
                  <a:xfrm>
                    <a:off x="755648" y="0"/>
                    <a:ext cx="185210" cy="342231"/>
                    <a:chOff x="0" y="0"/>
                    <a:chExt cx="185208" cy="342230"/>
                  </a:xfrm>
                </p:grpSpPr>
                <p:sp>
                  <p:nvSpPr>
                    <p:cNvPr id="2459" name="Oval 11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60" name="Oval 118"/>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465" name="Group"/>
                <p:cNvGrpSpPr/>
                <p:nvPr/>
              </p:nvGrpSpPr>
              <p:grpSpPr>
                <a:xfrm>
                  <a:off x="0" y="318629"/>
                  <a:ext cx="236443" cy="239271"/>
                  <a:chOff x="0" y="0"/>
                  <a:chExt cx="236442" cy="239269"/>
                </a:xfrm>
              </p:grpSpPr>
              <p:sp>
                <p:nvSpPr>
                  <p:cNvPr id="2463" name="Oval 304"/>
                  <p:cNvSpPr/>
                  <p:nvPr/>
                </p:nvSpPr>
                <p:spPr>
                  <a:xfrm flipH="1">
                    <a:off x="0" y="33495"/>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64" name="TextBox 305"/>
                  <p:cNvSpPr txBox="1"/>
                  <p:nvPr/>
                </p:nvSpPr>
                <p:spPr>
                  <a:xfrm>
                    <a:off x="17336" y="0"/>
                    <a:ext cx="219107" cy="2392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100">
                        <a:solidFill>
                          <a:srgbClr val="FFFFFF"/>
                        </a:solidFill>
                        <a:latin typeface="+mn-lt"/>
                        <a:ea typeface="+mn-ea"/>
                        <a:cs typeface="+mn-cs"/>
                        <a:sym typeface="Arial"/>
                      </a:defRPr>
                    </a:lvl1pPr>
                  </a:lstStyle>
                  <a:p>
                    <a:r>
                      <a:t>+</a:t>
                    </a:r>
                  </a:p>
                </p:txBody>
              </p:sp>
            </p:grpSp>
            <p:sp>
              <p:nvSpPr>
                <p:cNvPr id="2466" name="Bent Arrow 302"/>
                <p:cNvSpPr/>
                <p:nvPr/>
              </p:nvSpPr>
              <p:spPr>
                <a:xfrm rot="10800000" flipH="1">
                  <a:off x="668499" y="251267"/>
                  <a:ext cx="228601" cy="228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469" name="Group"/>
                <p:cNvGrpSpPr/>
                <p:nvPr/>
              </p:nvGrpSpPr>
              <p:grpSpPr>
                <a:xfrm>
                  <a:off x="786939" y="20182"/>
                  <a:ext cx="275208" cy="313394"/>
                  <a:chOff x="0" y="0"/>
                  <a:chExt cx="275207" cy="313392"/>
                </a:xfrm>
              </p:grpSpPr>
              <p:sp>
                <p:nvSpPr>
                  <p:cNvPr id="2467" name="Oval 298"/>
                  <p:cNvSpPr/>
                  <p:nvPr/>
                </p:nvSpPr>
                <p:spPr>
                  <a:xfrm flipH="1">
                    <a:off x="27175" y="104807"/>
                    <a:ext cx="137605" cy="121865"/>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68" name="TextBox 299"/>
                  <p:cNvSpPr txBox="1"/>
                  <p:nvPr/>
                </p:nvSpPr>
                <p:spPr>
                  <a:xfrm>
                    <a:off x="0" y="0"/>
                    <a:ext cx="275208"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a:solidFill>
                          <a:srgbClr val="0000FF"/>
                        </a:solidFill>
                        <a:latin typeface="+mn-lt"/>
                        <a:ea typeface="+mn-ea"/>
                        <a:cs typeface="+mn-cs"/>
                        <a:sym typeface="Arial"/>
                      </a:defRPr>
                    </a:lvl1pPr>
                  </a:lstStyle>
                  <a:p>
                    <a:r>
                      <a:t>-</a:t>
                    </a:r>
                  </a:p>
                </p:txBody>
              </p:sp>
            </p:grpSp>
            <p:sp>
              <p:nvSpPr>
                <p:cNvPr id="2470" name="Right Arrow 163"/>
                <p:cNvSpPr/>
                <p:nvPr/>
              </p:nvSpPr>
              <p:spPr>
                <a:xfrm flipH="1">
                  <a:off x="274005" y="405174"/>
                  <a:ext cx="278314" cy="91441"/>
                </a:xfrm>
                <a:prstGeom prst="rightArrow">
                  <a:avLst>
                    <a:gd name="adj1" fmla="val 50000"/>
                    <a:gd name="adj2" fmla="val 57379"/>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71" name="Oval 97"/>
                <p:cNvSpPr/>
                <p:nvPr/>
              </p:nvSpPr>
              <p:spPr>
                <a:xfrm flipH="1">
                  <a:off x="1007349" y="329536"/>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2495" name="Group"/>
              <p:cNvGrpSpPr/>
              <p:nvPr/>
            </p:nvGrpSpPr>
            <p:grpSpPr>
              <a:xfrm>
                <a:off x="1933138" y="865026"/>
                <a:ext cx="2202006" cy="1096189"/>
                <a:chOff x="0" y="0"/>
                <a:chExt cx="2202005" cy="1096187"/>
              </a:xfrm>
            </p:grpSpPr>
            <p:grpSp>
              <p:nvGrpSpPr>
                <p:cNvPr id="2475" name="Group"/>
                <p:cNvGrpSpPr/>
                <p:nvPr/>
              </p:nvGrpSpPr>
              <p:grpSpPr>
                <a:xfrm>
                  <a:off x="1789194" y="606464"/>
                  <a:ext cx="412812" cy="269241"/>
                  <a:chOff x="0" y="0"/>
                  <a:chExt cx="412810" cy="269240"/>
                </a:xfrm>
              </p:grpSpPr>
              <p:sp>
                <p:nvSpPr>
                  <p:cNvPr id="2473" name="Oval 73"/>
                  <p:cNvSpPr/>
                  <p:nvPr/>
                </p:nvSpPr>
                <p:spPr>
                  <a:xfrm flipH="1">
                    <a:off x="8063" y="58896"/>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74" name="TextBox 72"/>
                  <p:cNvSpPr txBox="1"/>
                  <p:nvPr/>
                </p:nvSpPr>
                <p:spPr>
                  <a:xfrm>
                    <a:off x="0" y="0"/>
                    <a:ext cx="412811"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a:solidFill>
                          <a:srgbClr val="FFFFFF"/>
                        </a:solidFill>
                      </a:defRPr>
                    </a:lvl1pPr>
                  </a:lstStyle>
                  <a:p>
                    <a:r>
                      <a:t>+</a:t>
                    </a:r>
                  </a:p>
                </p:txBody>
              </p:sp>
            </p:grpSp>
            <p:sp>
              <p:nvSpPr>
                <p:cNvPr id="2476" name="Oval 248"/>
                <p:cNvSpPr/>
                <p:nvPr/>
              </p:nvSpPr>
              <p:spPr>
                <a:xfrm flipH="1">
                  <a:off x="326190" y="200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77" name="Oval 251"/>
                <p:cNvSpPr/>
                <p:nvPr/>
              </p:nvSpPr>
              <p:spPr>
                <a:xfrm flipH="1">
                  <a:off x="0" y="0"/>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78" name="Oval 252"/>
                <p:cNvSpPr/>
                <p:nvPr/>
              </p:nvSpPr>
              <p:spPr>
                <a:xfrm flipH="1">
                  <a:off x="969159" y="200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79" name="Oval 254"/>
                <p:cNvSpPr/>
                <p:nvPr/>
              </p:nvSpPr>
              <p:spPr>
                <a:xfrm flipH="1">
                  <a:off x="641008" y="2004"/>
                  <a:ext cx="323854"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80" name="Oval 248"/>
                <p:cNvSpPr/>
                <p:nvPr/>
              </p:nvSpPr>
              <p:spPr>
                <a:xfrm flipH="1">
                  <a:off x="326190" y="419589"/>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81" name="Oval 251"/>
                <p:cNvSpPr/>
                <p:nvPr/>
              </p:nvSpPr>
              <p:spPr>
                <a:xfrm flipH="1">
                  <a:off x="0" y="41758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82" name="Oval 252"/>
                <p:cNvSpPr/>
                <p:nvPr/>
              </p:nvSpPr>
              <p:spPr>
                <a:xfrm flipH="1">
                  <a:off x="969159" y="419589"/>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83" name="Oval 254"/>
                <p:cNvSpPr/>
                <p:nvPr/>
              </p:nvSpPr>
              <p:spPr>
                <a:xfrm flipH="1">
                  <a:off x="641008" y="419589"/>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84" name="Oval 248"/>
                <p:cNvSpPr/>
                <p:nvPr/>
              </p:nvSpPr>
              <p:spPr>
                <a:xfrm flipH="1">
                  <a:off x="338121" y="825243"/>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85" name="Oval 251"/>
                <p:cNvSpPr/>
                <p:nvPr/>
              </p:nvSpPr>
              <p:spPr>
                <a:xfrm flipH="1">
                  <a:off x="11931" y="823238"/>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86" name="Oval 252"/>
                <p:cNvSpPr/>
                <p:nvPr/>
              </p:nvSpPr>
              <p:spPr>
                <a:xfrm flipH="1">
                  <a:off x="981090" y="825243"/>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87" name="Oval 254"/>
                <p:cNvSpPr/>
                <p:nvPr/>
              </p:nvSpPr>
              <p:spPr>
                <a:xfrm flipH="1">
                  <a:off x="652939" y="825243"/>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88" name="Oval 152"/>
                <p:cNvSpPr/>
                <p:nvPr/>
              </p:nvSpPr>
              <p:spPr>
                <a:xfrm flipH="1">
                  <a:off x="536693"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89" name="Oval 152"/>
                <p:cNvSpPr/>
                <p:nvPr/>
              </p:nvSpPr>
              <p:spPr>
                <a:xfrm flipH="1">
                  <a:off x="214556" y="662883"/>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90" name="Right Arrow 163"/>
                <p:cNvSpPr/>
                <p:nvPr/>
              </p:nvSpPr>
              <p:spPr>
                <a:xfrm flipH="1">
                  <a:off x="1464783" y="726515"/>
                  <a:ext cx="261462" cy="91441"/>
                </a:xfrm>
                <a:prstGeom prst="rightArrow">
                  <a:avLst>
                    <a:gd name="adj1" fmla="val 50000"/>
                    <a:gd name="adj2" fmla="val 53904"/>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493" name="Group"/>
                <p:cNvGrpSpPr/>
                <p:nvPr/>
              </p:nvGrpSpPr>
              <p:grpSpPr>
                <a:xfrm>
                  <a:off x="1045758" y="372144"/>
                  <a:ext cx="258544" cy="294417"/>
                  <a:chOff x="0" y="0"/>
                  <a:chExt cx="258542" cy="294415"/>
                </a:xfrm>
              </p:grpSpPr>
              <p:sp>
                <p:nvSpPr>
                  <p:cNvPr id="2491" name="Oval 298"/>
                  <p:cNvSpPr/>
                  <p:nvPr/>
                </p:nvSpPr>
                <p:spPr>
                  <a:xfrm flipH="1">
                    <a:off x="25529" y="98460"/>
                    <a:ext cx="129273" cy="114486"/>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492" name="TextBox 299"/>
                  <p:cNvSpPr txBox="1"/>
                  <p:nvPr/>
                </p:nvSpPr>
                <p:spPr>
                  <a:xfrm>
                    <a:off x="0" y="0"/>
                    <a:ext cx="258543" cy="2944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latin typeface="+mn-lt"/>
                        <a:ea typeface="+mn-ea"/>
                        <a:cs typeface="+mn-cs"/>
                        <a:sym typeface="Arial"/>
                      </a:defRPr>
                    </a:lvl1pPr>
                  </a:lstStyle>
                  <a:p>
                    <a:r>
                      <a:t>-</a:t>
                    </a:r>
                  </a:p>
                </p:txBody>
              </p:sp>
            </p:grpSp>
            <p:sp>
              <p:nvSpPr>
                <p:cNvPr id="2494" name="Bent Arrow 302"/>
                <p:cNvSpPr/>
                <p:nvPr/>
              </p:nvSpPr>
              <p:spPr>
                <a:xfrm rot="10800000">
                  <a:off x="1123021" y="571527"/>
                  <a:ext cx="228601" cy="228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sp>
          <p:nvSpPr>
            <p:cNvPr id="2497" name="Straight Connector 143"/>
            <p:cNvSpPr/>
            <p:nvPr/>
          </p:nvSpPr>
          <p:spPr>
            <a:xfrm>
              <a:off x="4102099" y="774433"/>
              <a:ext cx="1" cy="1343121"/>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grpSp>
      <p:grpSp>
        <p:nvGrpSpPr>
          <p:cNvPr id="2501" name="Group"/>
          <p:cNvGrpSpPr/>
          <p:nvPr/>
        </p:nvGrpSpPr>
        <p:grpSpPr>
          <a:xfrm>
            <a:off x="292100" y="6235700"/>
            <a:ext cx="8763001" cy="365190"/>
            <a:chOff x="0" y="0"/>
            <a:chExt cx="8763000" cy="365189"/>
          </a:xfrm>
        </p:grpSpPr>
        <p:sp>
          <p:nvSpPr>
            <p:cNvPr id="2499" name="Rectangle 3"/>
            <p:cNvSpPr txBox="1"/>
            <p:nvPr/>
          </p:nvSpPr>
          <p:spPr>
            <a:xfrm>
              <a:off x="0" y="0"/>
              <a:ext cx="8763000" cy="3651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lnSpcReduction="10000"/>
            </a:bodyPr>
            <a:lstStyle/>
            <a:p>
              <a:pPr defTabSz="457200">
                <a:spcBef>
                  <a:spcPts val="400"/>
                </a:spcBef>
                <a:defRPr b="0">
                  <a:solidFill>
                    <a:srgbClr val="FFFFFF"/>
                  </a:solidFill>
                  <a:effectLst>
                    <a:outerShdw blurRad="38100" dist="38100" dir="2700000" rotWithShape="0">
                      <a:srgbClr val="000000"/>
                    </a:outerShdw>
                  </a:effectLst>
                </a:defRPr>
              </a:pPr>
              <a:r>
                <a:t>Where                         is the added anode / cathode </a:t>
              </a:r>
              <a:r>
                <a:rPr b="1">
                  <a:solidFill>
                    <a:srgbClr val="FBC901"/>
                  </a:solidFill>
                </a:rPr>
                <a:t>separator</a:t>
              </a:r>
            </a:p>
          </p:txBody>
        </p:sp>
        <p:sp>
          <p:nvSpPr>
            <p:cNvPr id="2500" name="Straight Connector 143"/>
            <p:cNvSpPr/>
            <p:nvPr/>
          </p:nvSpPr>
          <p:spPr>
            <a:xfrm flipH="1" flipV="1">
              <a:off x="850899" y="212552"/>
              <a:ext cx="1459331" cy="1"/>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3" name="Rectangle 2"/>
          <p:cNvSpPr txBox="1">
            <a:spLocks noGrp="1"/>
          </p:cNvSpPr>
          <p:nvPr>
            <p:ph type="title"/>
          </p:nvPr>
        </p:nvSpPr>
        <p:spPr>
          <a:xfrm>
            <a:off x="304800" y="50799"/>
            <a:ext cx="8534400" cy="487300"/>
          </a:xfrm>
          <a:prstGeom prst="rect">
            <a:avLst/>
          </a:prstGeom>
        </p:spPr>
        <p:txBody>
          <a:bodyPr/>
          <a:lstStyle>
            <a:lvl1pPr>
              <a:defRPr sz="2200"/>
            </a:lvl1pPr>
          </a:lstStyle>
          <a:p>
            <a:r>
              <a:t>But other materials can be used as the cathode:</a:t>
            </a:r>
          </a:p>
        </p:txBody>
      </p:sp>
      <p:sp>
        <p:nvSpPr>
          <p:cNvPr id="2504" name="Rectangle 3"/>
          <p:cNvSpPr txBox="1">
            <a:spLocks noGrp="1"/>
          </p:cNvSpPr>
          <p:nvPr>
            <p:ph type="body" idx="1"/>
          </p:nvPr>
        </p:nvSpPr>
        <p:spPr>
          <a:xfrm>
            <a:off x="190500" y="744506"/>
            <a:ext cx="8922941" cy="5167079"/>
          </a:xfrm>
          <a:prstGeom prst="rect">
            <a:avLst/>
          </a:prstGeom>
        </p:spPr>
        <p:txBody>
          <a:bodyPr/>
          <a:lstStyle/>
          <a:p>
            <a:pPr>
              <a:tabLst/>
            </a:pPr>
            <a:r>
              <a:t>Possible replacements for Lithium Cobalt Oxide (LiCoO</a:t>
            </a:r>
            <a:r>
              <a:rPr baseline="-5999"/>
              <a:t>2</a:t>
            </a:r>
            <a:r>
              <a:t>) - </a:t>
            </a:r>
            <a:r>
              <a:rPr b="1"/>
              <a:t>LCO </a:t>
            </a:r>
            <a:r>
              <a:t>include:</a:t>
            </a:r>
          </a:p>
          <a:p>
            <a:pPr>
              <a:tabLst/>
              <a:defRPr sz="700"/>
            </a:pPr>
            <a:endParaRPr/>
          </a:p>
          <a:p>
            <a:pPr marL="0" lvl="1" indent="640896">
              <a:buSzTx/>
              <a:buNone/>
              <a:tabLst/>
            </a:pPr>
            <a:r>
              <a:t>Lithium Manganese Oxide (LiMnO</a:t>
            </a:r>
            <a:r>
              <a:rPr baseline="-5999"/>
              <a:t>2</a:t>
            </a:r>
            <a:r>
              <a:t>) - </a:t>
            </a:r>
            <a:r>
              <a:rPr b="1"/>
              <a:t>LMO</a:t>
            </a:r>
          </a:p>
          <a:p>
            <a:pPr marL="0" lvl="1" indent="640896">
              <a:buSzTx/>
              <a:buNone/>
              <a:tabLst/>
              <a:defRPr sz="700"/>
            </a:pPr>
            <a:endParaRPr b="1"/>
          </a:p>
          <a:p>
            <a:pPr marL="0" lvl="1" indent="640896">
              <a:buSzTx/>
              <a:buNone/>
              <a:tabLst/>
            </a:pPr>
            <a:r>
              <a:t>Lithium Nickel Manganese Cobalt Oxide (LiMnCoO</a:t>
            </a:r>
            <a:r>
              <a:rPr baseline="-5999"/>
              <a:t>2</a:t>
            </a:r>
            <a:r>
              <a:t>) - </a:t>
            </a:r>
            <a:r>
              <a:rPr b="1"/>
              <a:t>NMC</a:t>
            </a:r>
          </a:p>
          <a:p>
            <a:pPr marL="0" lvl="1" indent="640896">
              <a:buSzTx/>
              <a:buNone/>
              <a:tabLst/>
              <a:defRPr sz="700"/>
            </a:pPr>
            <a:endParaRPr b="1"/>
          </a:p>
          <a:p>
            <a:pPr marL="0" lvl="1" indent="640896">
              <a:buSzTx/>
              <a:buNone/>
              <a:tabLst/>
            </a:pPr>
            <a:r>
              <a:t>Lithium Iron Phosphate (LiFePO</a:t>
            </a:r>
            <a:r>
              <a:rPr baseline="-5999"/>
              <a:t>4</a:t>
            </a:r>
            <a:r>
              <a:t>) - </a:t>
            </a:r>
            <a:r>
              <a:rPr b="1"/>
              <a:t>LFP</a:t>
            </a:r>
          </a:p>
          <a:p>
            <a:pPr marL="0" lvl="1" indent="640896">
              <a:buSzTx/>
              <a:buNone/>
              <a:tabLst/>
              <a:defRPr sz="800"/>
            </a:pPr>
            <a:endParaRPr b="1"/>
          </a:p>
          <a:p>
            <a:pPr marL="0" lvl="1" indent="640896">
              <a:buSzTx/>
              <a:buNone/>
              <a:tabLst/>
            </a:pPr>
            <a:r>
              <a:t>Lithium Nickel Cobalt Aluminum Oxide (LiNiCoAl0</a:t>
            </a:r>
            <a:r>
              <a:rPr baseline="-5999"/>
              <a:t>2</a:t>
            </a:r>
            <a:r>
              <a:t>) - </a:t>
            </a:r>
            <a:r>
              <a:rPr b="1"/>
              <a:t>NCA</a:t>
            </a:r>
          </a:p>
          <a:p>
            <a:pPr marL="0" lvl="1" indent="640896">
              <a:buSzTx/>
              <a:buNone/>
              <a:tabLst/>
              <a:defRPr sz="1100"/>
            </a:pPr>
            <a:endParaRPr b="1"/>
          </a:p>
          <a:p>
            <a:pPr>
              <a:tabLst/>
            </a:pPr>
            <a:r>
              <a:t>Why bother with so many alternatives?</a:t>
            </a:r>
          </a:p>
          <a:p>
            <a:pPr>
              <a:tabLst/>
              <a:defRPr sz="700"/>
            </a:pPr>
            <a:endParaRPr/>
          </a:p>
          <a:p>
            <a:pPr marL="0" lvl="1" indent="640896">
              <a:buSzTx/>
              <a:buNone/>
              <a:tabLst/>
            </a:pPr>
            <a:r>
              <a:t>Because they subtly alter the Li-Ion Battery's characteristics</a:t>
            </a:r>
          </a:p>
          <a:p>
            <a:pPr marL="0" lvl="1" indent="640896">
              <a:buSzTx/>
              <a:buNone/>
              <a:tabLst/>
              <a:defRPr sz="700"/>
            </a:pPr>
            <a:endParaRPr/>
          </a:p>
          <a:p>
            <a:pPr marL="0" lvl="1" indent="640896">
              <a:buSzTx/>
              <a:buNone/>
              <a:tabLst/>
            </a:pPr>
            <a:r>
              <a:t>Which, in turn, changes the applications for which the battery is best suited</a:t>
            </a:r>
          </a:p>
          <a:p>
            <a:pPr marL="0" lvl="1" indent="640896">
              <a:buSzTx/>
              <a:buNone/>
              <a:tabLst/>
              <a:defRPr sz="1200"/>
            </a:pPr>
            <a:endParaRPr/>
          </a:p>
          <a:p>
            <a:pPr>
              <a:tabLst/>
            </a:pPr>
            <a:r>
              <a:t>Drawing from the exceptionally complete </a:t>
            </a:r>
            <a:r>
              <a:rPr b="1">
                <a:solidFill>
                  <a:srgbClr val="FBC901"/>
                </a:solidFill>
              </a:rPr>
              <a:t>Battery University </a:t>
            </a:r>
            <a:r>
              <a:t>website, </a:t>
            </a:r>
            <a:r>
              <a:rPr baseline="31999"/>
              <a:t>1</a:t>
            </a:r>
            <a:r>
              <a:t> </a:t>
            </a:r>
          </a:p>
          <a:p>
            <a:pPr>
              <a:tabLst/>
              <a:defRPr sz="700"/>
            </a:pPr>
            <a:endParaRPr/>
          </a:p>
          <a:p>
            <a:pPr marL="0" lvl="1" indent="640896">
              <a:buSzTx/>
              <a:buNone/>
              <a:tabLst/>
            </a:pPr>
            <a:r>
              <a:t>but augmented by data from additional sources, </a:t>
            </a:r>
            <a:r>
              <a:rPr baseline="31999"/>
              <a:t>2-5</a:t>
            </a:r>
            <a:r>
              <a:t> here is a comparison table:</a:t>
            </a:r>
          </a:p>
        </p:txBody>
      </p:sp>
      <p:sp>
        <p:nvSpPr>
          <p:cNvPr id="2505" name="Rectangle 5"/>
          <p:cNvSpPr txBox="1"/>
          <p:nvPr/>
        </p:nvSpPr>
        <p:spPr>
          <a:xfrm>
            <a:off x="304800" y="5885720"/>
            <a:ext cx="8534400" cy="9754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https://batteryuniversity.com/learn/article/types_of_lithium_ion</a:t>
            </a:r>
            <a:br/>
            <a:r>
              <a:t>2) https://en.wikipedia.org/wiki/Comparison_of_commercial_battery_types</a:t>
            </a:r>
            <a:br/>
            <a:r>
              <a:t>3) https://iopscience.iop.org/article/10.1088/1757-899X/211/1/012005/pdf</a:t>
            </a:r>
            <a:br/>
            <a:r>
              <a:t>4( https://iopscience.iop.org/article/10.1088/1757-899X/252/1/012058/pdf</a:t>
            </a:r>
            <a:br/>
            <a:r>
              <a:t>5) https://www.osti.gov/biblio/1561559</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7" name="Comparison of the most common Li Ion Battery types 1"/>
          <p:cNvSpPr txBox="1">
            <a:spLocks noGrp="1"/>
          </p:cNvSpPr>
          <p:nvPr>
            <p:ph type="title"/>
          </p:nvPr>
        </p:nvSpPr>
        <p:spPr>
          <a:xfrm>
            <a:off x="304800" y="76200"/>
            <a:ext cx="8534400" cy="418578"/>
          </a:xfrm>
          <a:prstGeom prst="rect">
            <a:avLst/>
          </a:prstGeom>
        </p:spPr>
        <p:txBody>
          <a:bodyPr/>
          <a:lstStyle/>
          <a:p>
            <a:r>
              <a:t>Comparison of the most common Li Ion Battery types </a:t>
            </a:r>
            <a:r>
              <a:rPr baseline="31999"/>
              <a:t>1</a:t>
            </a:r>
          </a:p>
        </p:txBody>
      </p:sp>
      <p:sp>
        <p:nvSpPr>
          <p:cNvPr id="2508" name="Rectangle 5"/>
          <p:cNvSpPr txBox="1"/>
          <p:nvPr/>
        </p:nvSpPr>
        <p:spPr>
          <a:xfrm>
            <a:off x="304800" y="6381020"/>
            <a:ext cx="8534400" cy="48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This table was largely constructed from data on:  https://batteryuniversity.com/learn/article/types_of_lithium_ion</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 But where that source's text &amp; figures were inconsistent, data from multiple additional sources was also incorporated</a:t>
            </a:r>
          </a:p>
        </p:txBody>
      </p:sp>
      <p:pic>
        <p:nvPicPr>
          <p:cNvPr id="2509" name="Li Ion Table.gif" descr="Li Ion Table.gif"/>
          <p:cNvPicPr>
            <a:picLocks noChangeAspect="1"/>
          </p:cNvPicPr>
          <p:nvPr/>
        </p:nvPicPr>
        <p:blipFill>
          <a:blip r:embed="rId2"/>
          <a:stretch>
            <a:fillRect/>
          </a:stretch>
        </p:blipFill>
        <p:spPr>
          <a:xfrm>
            <a:off x="206371" y="629148"/>
            <a:ext cx="8785229" cy="57133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1" name="Rectangle 2"/>
          <p:cNvSpPr txBox="1">
            <a:spLocks noGrp="1"/>
          </p:cNvSpPr>
          <p:nvPr>
            <p:ph type="title"/>
          </p:nvPr>
        </p:nvSpPr>
        <p:spPr>
          <a:xfrm>
            <a:off x="304800" y="-38101"/>
            <a:ext cx="8534400" cy="675219"/>
          </a:xfrm>
          <a:prstGeom prst="rect">
            <a:avLst/>
          </a:prstGeom>
        </p:spPr>
        <p:txBody>
          <a:bodyPr/>
          <a:lstStyle>
            <a:lvl1pPr>
              <a:defRPr sz="2200"/>
            </a:lvl1pPr>
          </a:lstStyle>
          <a:p>
            <a:r>
              <a:t>But if you read that table very carefully, you also noticed that:</a:t>
            </a:r>
          </a:p>
        </p:txBody>
      </p:sp>
      <p:sp>
        <p:nvSpPr>
          <p:cNvPr id="2512" name="Rectangle 3"/>
          <p:cNvSpPr txBox="1">
            <a:spLocks noGrp="1"/>
          </p:cNvSpPr>
          <p:nvPr>
            <p:ph type="body" idx="1"/>
          </p:nvPr>
        </p:nvSpPr>
        <p:spPr>
          <a:xfrm>
            <a:off x="304800" y="669155"/>
            <a:ext cx="8534400" cy="6105525"/>
          </a:xfrm>
          <a:prstGeom prst="rect">
            <a:avLst/>
          </a:prstGeom>
        </p:spPr>
        <p:txBody>
          <a:bodyPr/>
          <a:lstStyle/>
          <a:p>
            <a:pPr>
              <a:tabLst/>
              <a:defRPr b="1"/>
            </a:pPr>
            <a:r>
              <a:t>The final Lithium-Ion Battery did NOT use Graphite as its anode</a:t>
            </a:r>
          </a:p>
          <a:p>
            <a:pPr>
              <a:tabLst/>
              <a:defRPr sz="600"/>
            </a:pPr>
            <a:endParaRPr/>
          </a:p>
          <a:p>
            <a:pPr marL="0" lvl="1" indent="640896">
              <a:buSzTx/>
              <a:buNone/>
              <a:tabLst/>
            </a:pPr>
            <a:r>
              <a:t>And it's name and acronym did NOT refer to its cathode</a:t>
            </a:r>
          </a:p>
          <a:p>
            <a:pPr>
              <a:tabLst/>
              <a:defRPr sz="900"/>
            </a:pPr>
            <a:endParaRPr/>
          </a:p>
          <a:p>
            <a:pPr>
              <a:tabLst/>
            </a:pPr>
            <a:r>
              <a:t>Instead, the so-called Lithium Titanate - LTO battery used: </a:t>
            </a:r>
          </a:p>
          <a:p>
            <a:pPr>
              <a:tabLst/>
              <a:defRPr sz="600"/>
            </a:pPr>
            <a:endParaRPr/>
          </a:p>
          <a:p>
            <a:pPr marL="0" lvl="1" indent="640896">
              <a:buSzTx/>
              <a:buNone/>
              <a:tabLst/>
            </a:pPr>
            <a:r>
              <a:t>LiTiO</a:t>
            </a:r>
            <a:r>
              <a:rPr baseline="-5999"/>
              <a:t>4</a:t>
            </a:r>
            <a:r>
              <a:t> as its </a:t>
            </a:r>
            <a:r>
              <a:rPr b="1"/>
              <a:t>anode</a:t>
            </a:r>
          </a:p>
          <a:p>
            <a:pPr marL="0" lvl="1" indent="640896">
              <a:buSzTx/>
              <a:buNone/>
              <a:tabLst/>
              <a:defRPr sz="600"/>
            </a:pPr>
            <a:endParaRPr b="1"/>
          </a:p>
          <a:p>
            <a:pPr marL="0" lvl="1" indent="640896">
              <a:buSzTx/>
              <a:buNone/>
              <a:tabLst/>
            </a:pPr>
            <a:r>
              <a:t>And either LiMn</a:t>
            </a:r>
            <a:r>
              <a:rPr baseline="-5999"/>
              <a:t>2</a:t>
            </a:r>
            <a:r>
              <a:t>O</a:t>
            </a:r>
            <a:r>
              <a:rPr baseline="-5999"/>
              <a:t>4</a:t>
            </a:r>
            <a:r>
              <a:t> or LiNiMnCoO</a:t>
            </a:r>
            <a:r>
              <a:rPr baseline="-5999"/>
              <a:t>2</a:t>
            </a:r>
            <a:r>
              <a:t> as its </a:t>
            </a:r>
            <a:r>
              <a:rPr b="1"/>
              <a:t>cathode</a:t>
            </a:r>
          </a:p>
          <a:p>
            <a:pPr marL="0" lvl="2" indent="1085850">
              <a:buSzTx/>
              <a:buNone/>
              <a:tabLst/>
              <a:defRPr sz="900"/>
            </a:pPr>
            <a:endParaRPr b="1"/>
          </a:p>
          <a:p>
            <a:pPr>
              <a:tabLst/>
              <a:defRPr b="1"/>
            </a:pPr>
            <a:r>
              <a:t>Is LTO the only Li-Ion battery NOT using Graphite at its anode?</a:t>
            </a:r>
          </a:p>
          <a:p>
            <a:pPr>
              <a:tabLst/>
              <a:defRPr sz="600"/>
            </a:pPr>
            <a:endParaRPr/>
          </a:p>
          <a:p>
            <a:pPr marL="0" lvl="1" indent="640896">
              <a:buSzTx/>
              <a:buNone/>
              <a:tabLst/>
              <a:defRPr b="1">
                <a:solidFill>
                  <a:srgbClr val="FBC901"/>
                </a:solidFill>
              </a:defRPr>
            </a:pPr>
            <a:r>
              <a:t>No, an alternative is Silicon, which behaves in a very strange way,</a:t>
            </a:r>
          </a:p>
          <a:p>
            <a:pPr marL="0" lvl="1" indent="640896">
              <a:buSzTx/>
              <a:buNone/>
              <a:tabLst/>
              <a:defRPr sz="600"/>
            </a:pPr>
            <a:endParaRPr/>
          </a:p>
          <a:p>
            <a:pPr marL="0" lvl="2" indent="1085850">
              <a:buSzTx/>
              <a:buNone/>
              <a:tabLst/>
              <a:defRPr b="1">
                <a:solidFill>
                  <a:srgbClr val="FBC901"/>
                </a:solidFill>
              </a:defRPr>
            </a:pPr>
            <a:r>
              <a:t>often using non-naturally-occuring / manmade Nanostructures</a:t>
            </a:r>
          </a:p>
          <a:p>
            <a:pPr marL="0" lvl="2" indent="1085850">
              <a:buSzTx/>
              <a:buNone/>
              <a:tabLst/>
              <a:defRPr sz="900"/>
            </a:pPr>
            <a:endParaRPr/>
          </a:p>
          <a:p>
            <a:pPr>
              <a:tabLst/>
            </a:pPr>
            <a:r>
              <a:t>Despite being just below C in the periodic table, </a:t>
            </a:r>
          </a:p>
          <a:p>
            <a:pPr>
              <a:tabLst/>
              <a:defRPr sz="600"/>
            </a:pPr>
            <a:endParaRPr/>
          </a:p>
          <a:p>
            <a:pPr marL="0" lvl="1" indent="640896">
              <a:buSzTx/>
              <a:buNone/>
              <a:tabLst/>
            </a:pPr>
            <a:r>
              <a:t>Si does not readily form a layered Graphite-like structure</a:t>
            </a:r>
          </a:p>
          <a:p>
            <a:pPr marL="0" lvl="1" indent="640896">
              <a:buSzTx/>
              <a:buNone/>
              <a:tabLst/>
              <a:defRPr sz="900"/>
            </a:pPr>
            <a:endParaRPr/>
          </a:p>
          <a:p>
            <a:pPr>
              <a:tabLst/>
            </a:pPr>
            <a:r>
              <a:t>But its does mimic C's other crystalline form, that of Diamond</a:t>
            </a:r>
          </a:p>
          <a:p>
            <a:pPr>
              <a:tabLst/>
              <a:defRPr sz="600"/>
            </a:pPr>
            <a:endParaRPr/>
          </a:p>
          <a:p>
            <a:pPr marL="0" lvl="1" indent="640896">
              <a:buSzTx/>
              <a:buNone/>
              <a:tabLst/>
            </a:pPr>
            <a:r>
              <a:t>And in Si's diamond-like form its Si atoms are more widely spaced,</a:t>
            </a:r>
          </a:p>
          <a:p>
            <a:pPr marL="0" lvl="1" indent="640896">
              <a:buSzTx/>
              <a:buNone/>
              <a:tabLst/>
              <a:defRPr sz="600"/>
            </a:pPr>
            <a:endParaRPr/>
          </a:p>
          <a:p>
            <a:pPr marL="0" lvl="2" indent="1085850">
              <a:buSzTx/>
              <a:buNone/>
              <a:tabLst/>
            </a:pPr>
            <a:r>
              <a:t>allowing for potentially even greater &amp; faster incorporation of Li atoms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4" name="Rectangle 3"/>
          <p:cNvSpPr txBox="1">
            <a:spLocks noGrp="1"/>
          </p:cNvSpPr>
          <p:nvPr>
            <p:ph type="body" sz="half" idx="1"/>
          </p:nvPr>
        </p:nvSpPr>
        <p:spPr>
          <a:xfrm>
            <a:off x="177800" y="4121802"/>
            <a:ext cx="8684667" cy="2334469"/>
          </a:xfrm>
          <a:prstGeom prst="rect">
            <a:avLst/>
          </a:prstGeom>
        </p:spPr>
        <p:txBody>
          <a:bodyPr/>
          <a:lstStyle/>
          <a:p>
            <a:pPr defTabSz="457200">
              <a:defRPr sz="1800">
                <a:latin typeface="+mn-lt"/>
                <a:ea typeface="+mn-ea"/>
                <a:cs typeface="+mn-cs"/>
                <a:sym typeface="Arial"/>
              </a:defRPr>
            </a:pPr>
            <a:r>
              <a:t>Due to its long use providing the foundation of the microelectronics industry:</a:t>
            </a:r>
          </a:p>
          <a:p>
            <a:pPr defTabSz="457200">
              <a:defRPr sz="600">
                <a:latin typeface="+mn-lt"/>
                <a:ea typeface="+mn-ea"/>
                <a:cs typeface="+mn-cs"/>
                <a:sym typeface="Arial"/>
              </a:defRPr>
            </a:pPr>
            <a:endParaRPr/>
          </a:p>
          <a:p>
            <a:pPr marL="0" lvl="1" indent="640896" defTabSz="457200">
              <a:buSzTx/>
              <a:buNone/>
              <a:defRPr sz="1800">
                <a:solidFill>
                  <a:srgbClr val="FBC901"/>
                </a:solidFill>
                <a:latin typeface="+mn-lt"/>
                <a:ea typeface="+mn-ea"/>
                <a:cs typeface="+mn-cs"/>
                <a:sym typeface="Arial"/>
              </a:defRPr>
            </a:pPr>
            <a:r>
              <a:t>Silicon crystals of incredible perfection and purity are readily available</a:t>
            </a:r>
          </a:p>
          <a:p>
            <a:pPr defTabSz="457200">
              <a:defRPr sz="600">
                <a:solidFill>
                  <a:srgbClr val="FBC901"/>
                </a:solidFill>
                <a:latin typeface="+mn-lt"/>
                <a:ea typeface="+mn-ea"/>
                <a:cs typeface="+mn-cs"/>
                <a:sym typeface="Arial"/>
              </a:defRPr>
            </a:pPr>
            <a:endParaRPr/>
          </a:p>
          <a:p>
            <a:pPr marL="0" lvl="1" indent="640896" defTabSz="457200">
              <a:buSzTx/>
              <a:buNone/>
              <a:defRPr sz="1800">
                <a:solidFill>
                  <a:srgbClr val="FBC901"/>
                </a:solidFill>
                <a:latin typeface="+mn-lt"/>
                <a:ea typeface="+mn-ea"/>
                <a:cs typeface="+mn-cs"/>
                <a:sym typeface="Arial"/>
              </a:defRPr>
            </a:pPr>
            <a:r>
              <a:t>They come in huge sizes (30 cm dia. x meters long)</a:t>
            </a:r>
          </a:p>
          <a:p>
            <a:pPr defTabSz="457200">
              <a:defRPr sz="600">
                <a:solidFill>
                  <a:srgbClr val="FBC901"/>
                </a:solidFill>
                <a:latin typeface="+mn-lt"/>
                <a:ea typeface="+mn-ea"/>
                <a:cs typeface="+mn-cs"/>
                <a:sym typeface="Arial"/>
              </a:defRPr>
            </a:pPr>
            <a:endParaRPr/>
          </a:p>
          <a:p>
            <a:pPr marL="0" lvl="1" indent="640896" defTabSz="457200">
              <a:buSzTx/>
              <a:buNone/>
              <a:defRPr sz="1800">
                <a:solidFill>
                  <a:srgbClr val="FBC901"/>
                </a:solidFill>
                <a:latin typeface="+mn-lt"/>
                <a:ea typeface="+mn-ea"/>
                <a:cs typeface="+mn-cs"/>
                <a:sym typeface="Arial"/>
              </a:defRPr>
            </a:pPr>
            <a:r>
              <a:t>And can be purchased as precut fully polished wafers for only ten's of dollars</a:t>
            </a:r>
          </a:p>
          <a:p>
            <a:pPr marL="0" lvl="1" indent="640896" defTabSz="457200">
              <a:buSzTx/>
              <a:buNone/>
              <a:defRPr sz="600">
                <a:solidFill>
                  <a:srgbClr val="FBC901"/>
                </a:solidFill>
                <a:latin typeface="+mn-lt"/>
                <a:ea typeface="+mn-ea"/>
                <a:cs typeface="+mn-cs"/>
                <a:sym typeface="Arial"/>
              </a:defRPr>
            </a:pPr>
            <a:endParaRPr/>
          </a:p>
          <a:p>
            <a:pPr marL="0" lvl="2" indent="1085850" defTabSz="457200">
              <a:buSzTx/>
              <a:buNone/>
              <a:defRPr sz="1800" i="1">
                <a:latin typeface="+mn-lt"/>
                <a:ea typeface="+mn-ea"/>
                <a:cs typeface="+mn-cs"/>
                <a:sym typeface="Arial"/>
              </a:defRPr>
            </a:pPr>
            <a:r>
              <a:t>i.e., they are almost </a:t>
            </a:r>
            <a:r>
              <a:rPr b="1"/>
              <a:t>begging</a:t>
            </a:r>
            <a:r>
              <a:t> to be used as battery electrodes!</a:t>
            </a:r>
          </a:p>
        </p:txBody>
      </p:sp>
      <p:sp>
        <p:nvSpPr>
          <p:cNvPr id="2515" name="Rectangle 2"/>
          <p:cNvSpPr txBox="1">
            <a:spLocks noGrp="1"/>
          </p:cNvSpPr>
          <p:nvPr>
            <p:ph type="title"/>
          </p:nvPr>
        </p:nvSpPr>
        <p:spPr>
          <a:xfrm>
            <a:off x="304800" y="114300"/>
            <a:ext cx="8534400" cy="381000"/>
          </a:xfrm>
          <a:prstGeom prst="rect">
            <a:avLst/>
          </a:prstGeom>
        </p:spPr>
        <p:txBody>
          <a:bodyPr/>
          <a:lstStyle>
            <a:lvl1pPr defTabSz="877823">
              <a:defRPr sz="2112" i="1">
                <a:effectLst>
                  <a:outerShdw blurRad="36576" dist="36576" dir="2700000" rotWithShape="0">
                    <a:srgbClr val="000000"/>
                  </a:outerShdw>
                </a:effectLst>
                <a:latin typeface="+mn-lt"/>
                <a:ea typeface="+mn-ea"/>
                <a:cs typeface="+mn-cs"/>
                <a:sym typeface="Arial"/>
              </a:defRPr>
            </a:lvl1pPr>
          </a:lstStyle>
          <a:p>
            <a:r>
              <a:t>Comparison of Diamond Carbon and Silicon Crystals:</a:t>
            </a:r>
          </a:p>
        </p:txBody>
      </p:sp>
      <p:sp>
        <p:nvSpPr>
          <p:cNvPr id="2516" name="Rectangle 3"/>
          <p:cNvSpPr txBox="1"/>
          <p:nvPr/>
        </p:nvSpPr>
        <p:spPr>
          <a:xfrm>
            <a:off x="114300" y="622923"/>
            <a:ext cx="8915400"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As depicted in the interactive 3D models elsewhere on this website:</a:t>
            </a:r>
          </a:p>
        </p:txBody>
      </p:sp>
      <p:pic>
        <p:nvPicPr>
          <p:cNvPr id="2517" name="Picture 89" descr="Picture 89"/>
          <p:cNvPicPr>
            <a:picLocks noChangeAspect="1"/>
          </p:cNvPicPr>
          <p:nvPr/>
        </p:nvPicPr>
        <p:blipFill>
          <a:blip r:embed="rId2"/>
          <a:stretch>
            <a:fillRect/>
          </a:stretch>
        </p:blipFill>
        <p:spPr>
          <a:xfrm>
            <a:off x="1602014" y="1656004"/>
            <a:ext cx="2108771" cy="1625108"/>
          </a:xfrm>
          <a:prstGeom prst="rect">
            <a:avLst/>
          </a:prstGeom>
          <a:ln w="12700">
            <a:miter lim="400000"/>
          </a:ln>
        </p:spPr>
      </p:pic>
      <p:pic>
        <p:nvPicPr>
          <p:cNvPr id="2518" name="Picture 90" descr="Picture 90"/>
          <p:cNvPicPr>
            <a:picLocks noChangeAspect="1"/>
          </p:cNvPicPr>
          <p:nvPr/>
        </p:nvPicPr>
        <p:blipFill>
          <a:blip r:embed="rId2"/>
          <a:stretch>
            <a:fillRect/>
          </a:stretch>
        </p:blipFill>
        <p:spPr>
          <a:xfrm>
            <a:off x="5780313" y="1473555"/>
            <a:ext cx="2559758" cy="1972657"/>
          </a:xfrm>
          <a:prstGeom prst="rect">
            <a:avLst/>
          </a:prstGeom>
          <a:ln w="12700">
            <a:miter lim="400000"/>
          </a:ln>
        </p:spPr>
      </p:pic>
      <p:sp>
        <p:nvSpPr>
          <p:cNvPr id="2519" name="Rectangle 5"/>
          <p:cNvSpPr txBox="1"/>
          <p:nvPr/>
        </p:nvSpPr>
        <p:spPr>
          <a:xfrm>
            <a:off x="5625529" y="3475908"/>
            <a:ext cx="2946970"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b">
            <a:spAutoFit/>
          </a:bodyPr>
          <a:lstStyle/>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rPr dirty="0"/>
              <a:t>2)</a:t>
            </a:r>
            <a:r>
              <a:rPr lang="en-US" i="1" dirty="0">
                <a:solidFill>
                  <a:srgbClr val="E0FFFF"/>
                </a:solidFill>
                <a:effectLst/>
                <a:latin typeface="Arial" panose="020B0604020202020204" pitchFamily="34" charset="0"/>
              </a:rPr>
              <a:t> </a:t>
            </a:r>
            <a:r>
              <a:rPr lang="en-US" dirty="0">
                <a:solidFill>
                  <a:srgbClr val="118987"/>
                </a:solidFill>
                <a:effectLst/>
                <a:latin typeface="Arial" panose="020B0604020202020204" pitchFamily="34" charset="0"/>
              </a:rPr>
              <a:t>https://</a:t>
            </a:r>
            <a:r>
              <a:rPr lang="en-US" dirty="0" err="1">
                <a:solidFill>
                  <a:srgbClr val="118987"/>
                </a:solidFill>
                <a:effectLst/>
                <a:latin typeface="Arial" panose="020B0604020202020204" pitchFamily="34" charset="0"/>
              </a:rPr>
              <a:t>www.WeCanFigureThisOut.org</a:t>
            </a:r>
            <a:r>
              <a:rPr lang="en-US" dirty="0">
                <a:solidFill>
                  <a:srgbClr val="118987"/>
                </a:solidFill>
                <a:effectLst/>
                <a:latin typeface="Arial" panose="020B0604020202020204" pitchFamily="34" charset="0"/>
              </a:rPr>
              <a:t>/</a:t>
            </a:r>
            <a:r>
              <a:rPr lang="en-US" dirty="0" err="1">
                <a:solidFill>
                  <a:srgbClr val="118987"/>
                </a:solidFill>
                <a:effectLst/>
                <a:latin typeface="Arial" panose="020B0604020202020204" pitchFamily="34" charset="0"/>
              </a:rPr>
              <a:t>VL</a:t>
            </a:r>
            <a:r>
              <a:rPr lang="en-US" dirty="0">
                <a:solidFill>
                  <a:srgbClr val="118987"/>
                </a:solidFill>
                <a:effectLst/>
                <a:latin typeface="Arial" panose="020B0604020202020204" pitchFamily="34" charset="0"/>
              </a:rPr>
              <a:t>/</a:t>
            </a:r>
            <a:r>
              <a:rPr lang="en-US" dirty="0" err="1">
                <a:solidFill>
                  <a:srgbClr val="118987"/>
                </a:solidFill>
                <a:effectLst/>
                <a:latin typeface="Arial" panose="020B0604020202020204" pitchFamily="34" charset="0"/>
              </a:rPr>
              <a:t>Semiconductor_crystals.htm</a:t>
            </a:r>
            <a:endParaRPr lang="en-US" dirty="0">
              <a:solidFill>
                <a:srgbClr val="118987"/>
              </a:solidFill>
              <a:effectLst/>
              <a:latin typeface="Arial" panose="020B0604020202020204" pitchFamily="34" charset="0"/>
            </a:endParaRPr>
          </a:p>
        </p:txBody>
      </p:sp>
      <p:sp>
        <p:nvSpPr>
          <p:cNvPr id="2520" name="Rectangle 5"/>
          <p:cNvSpPr txBox="1"/>
          <p:nvPr/>
        </p:nvSpPr>
        <p:spPr>
          <a:xfrm>
            <a:off x="1549401" y="3285805"/>
            <a:ext cx="240030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rPr lang="en-US" i="1" dirty="0">
                <a:solidFill>
                  <a:srgbClr val="118987"/>
                </a:solidFill>
                <a:effectLst/>
                <a:latin typeface="Arial" panose="020B0604020202020204" pitchFamily="34" charset="0"/>
              </a:rPr>
              <a:t>1)</a:t>
            </a:r>
            <a:r>
              <a:rPr lang="en-US" i="1" dirty="0">
                <a:solidFill>
                  <a:srgbClr val="E0FFFF"/>
                </a:solidFill>
                <a:effectLst/>
                <a:latin typeface="Arial" panose="020B0604020202020204" pitchFamily="34" charset="0"/>
              </a:rPr>
              <a:t> </a:t>
            </a:r>
            <a:r>
              <a:rPr lang="en-US" dirty="0">
                <a:solidFill>
                  <a:srgbClr val="118987"/>
                </a:solidFill>
                <a:effectLst/>
                <a:latin typeface="Arial" panose="020B0604020202020204" pitchFamily="34" charset="0"/>
              </a:rPr>
              <a:t>https://</a:t>
            </a:r>
            <a:r>
              <a:rPr lang="en-US" dirty="0" err="1">
                <a:solidFill>
                  <a:srgbClr val="118987"/>
                </a:solidFill>
                <a:effectLst/>
                <a:latin typeface="Arial" panose="020B0604020202020204" pitchFamily="34" charset="0"/>
              </a:rPr>
              <a:t>www.WeCanFigureThisOut.org</a:t>
            </a:r>
            <a:r>
              <a:rPr lang="en-US" dirty="0">
                <a:solidFill>
                  <a:srgbClr val="118987"/>
                </a:solidFill>
                <a:effectLst/>
                <a:latin typeface="Arial" panose="020B0604020202020204" pitchFamily="34" charset="0"/>
              </a:rPr>
              <a:t>/</a:t>
            </a:r>
            <a:r>
              <a:rPr lang="en-US" dirty="0" err="1">
                <a:solidFill>
                  <a:srgbClr val="118987"/>
                </a:solidFill>
                <a:effectLst/>
                <a:latin typeface="Arial" panose="020B0604020202020204" pitchFamily="34" charset="0"/>
              </a:rPr>
              <a:t>VL</a:t>
            </a:r>
            <a:r>
              <a:rPr lang="en-US" dirty="0">
                <a:solidFill>
                  <a:srgbClr val="118987"/>
                </a:solidFill>
                <a:effectLst/>
                <a:latin typeface="Arial" panose="020B0604020202020204" pitchFamily="34" charset="0"/>
              </a:rPr>
              <a:t>/</a:t>
            </a:r>
            <a:r>
              <a:rPr lang="en-US" dirty="0" err="1">
                <a:solidFill>
                  <a:srgbClr val="118987"/>
                </a:solidFill>
                <a:effectLst/>
                <a:latin typeface="Arial" panose="020B0604020202020204" pitchFamily="34" charset="0"/>
              </a:rPr>
              <a:t>Nanocarbon.htm</a:t>
            </a:r>
            <a:endParaRPr i="0" u="sng" dirty="0">
              <a:solidFill>
                <a:srgbClr val="00CCFF"/>
              </a:solidFill>
              <a:uFill>
                <a:solidFill>
                  <a:srgbClr val="00CCFF"/>
                </a:solidFill>
              </a:uFill>
              <a:hlinkClick r:id="rId3"/>
            </a:endParaRPr>
          </a:p>
        </p:txBody>
      </p:sp>
      <p:sp>
        <p:nvSpPr>
          <p:cNvPr id="2521" name="Rectangle 5"/>
          <p:cNvSpPr txBox="1"/>
          <p:nvPr/>
        </p:nvSpPr>
        <p:spPr>
          <a:xfrm>
            <a:off x="292100" y="65588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2522" name="Rectangle 3"/>
          <p:cNvSpPr txBox="1"/>
          <p:nvPr/>
        </p:nvSpPr>
        <p:spPr>
          <a:xfrm>
            <a:off x="495300" y="1067423"/>
            <a:ext cx="8534400"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457200">
              <a:spcBef>
                <a:spcPts val="300"/>
              </a:spcBef>
              <a:defRPr b="0">
                <a:solidFill>
                  <a:srgbClr val="FFFFFF"/>
                </a:solidFill>
                <a:effectLst>
                  <a:outerShdw blurRad="38100" dist="38100" dir="2700000" rotWithShape="0">
                    <a:srgbClr val="000000"/>
                  </a:outerShdw>
                </a:effectLst>
                <a:latin typeface="+mn-lt"/>
                <a:ea typeface="+mn-ea"/>
                <a:cs typeface="+mn-cs"/>
                <a:sym typeface="Arial"/>
              </a:defRPr>
            </a:pPr>
            <a:r>
              <a:rPr b="1"/>
              <a:t>Diamond Carbon</a:t>
            </a:r>
            <a:r>
              <a:t> (0.154 nm long bonds) </a:t>
            </a:r>
            <a:r>
              <a:rPr baseline="31999"/>
              <a:t>1</a:t>
            </a:r>
            <a:r>
              <a:t>		</a:t>
            </a:r>
            <a:r>
              <a:rPr b="1"/>
              <a:t>Silicon</a:t>
            </a:r>
            <a:r>
              <a:t> (0.235 nm long bonds) </a:t>
            </a:r>
            <a:r>
              <a:rPr baseline="31999"/>
              <a:t>2</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4" name="Rectangle 3"/>
          <p:cNvSpPr txBox="1">
            <a:spLocks noGrp="1"/>
          </p:cNvSpPr>
          <p:nvPr>
            <p:ph type="body" idx="1"/>
          </p:nvPr>
        </p:nvSpPr>
        <p:spPr>
          <a:xfrm>
            <a:off x="152400" y="685800"/>
            <a:ext cx="8991600" cy="5486400"/>
          </a:xfrm>
          <a:prstGeom prst="rect">
            <a:avLst/>
          </a:prstGeom>
        </p:spPr>
        <p:txBody>
          <a:bodyPr/>
          <a:lstStyle/>
          <a:p>
            <a:pPr defTabSz="457200">
              <a:defRPr sz="1800">
                <a:latin typeface="+mn-lt"/>
                <a:ea typeface="+mn-ea"/>
                <a:cs typeface="+mn-cs"/>
                <a:sym typeface="Arial"/>
              </a:defRPr>
            </a:pPr>
            <a:r>
              <a:t>To increase Li battery capacity we want to cram huge amounts of Li into the anode</a:t>
            </a:r>
          </a:p>
          <a:p>
            <a:pPr defTabSz="457200">
              <a:defRPr sz="900">
                <a:latin typeface="+mn-lt"/>
                <a:ea typeface="+mn-ea"/>
                <a:cs typeface="+mn-cs"/>
                <a:sym typeface="Arial"/>
              </a:defRPr>
            </a:pPr>
            <a:endParaRPr/>
          </a:p>
          <a:p>
            <a:pPr defTabSz="457200">
              <a:defRPr sz="1800">
                <a:latin typeface="+mn-lt"/>
                <a:ea typeface="+mn-ea"/>
                <a:cs typeface="+mn-cs"/>
                <a:sym typeface="Arial"/>
              </a:defRPr>
            </a:pPr>
            <a:r>
              <a:t>But when that much slithers into its spaces, the </a:t>
            </a:r>
            <a:r>
              <a:rPr b="1"/>
              <a:t>Si crystal actually expands</a:t>
            </a:r>
          </a:p>
          <a:p>
            <a:pPr defTabSz="457200">
              <a:defRPr sz="1800">
                <a:latin typeface="+mn-lt"/>
                <a:ea typeface="+mn-ea"/>
                <a:cs typeface="+mn-cs"/>
                <a:sym typeface="Arial"/>
              </a:defRPr>
            </a:pPr>
            <a:endParaRPr b="1"/>
          </a:p>
          <a:p>
            <a:pPr defTabSz="457200">
              <a:defRPr sz="1800">
                <a:latin typeface="+mn-lt"/>
                <a:ea typeface="+mn-ea"/>
                <a:cs typeface="+mn-cs"/>
                <a:sym typeface="Arial"/>
              </a:defRPr>
            </a:pPr>
            <a:endParaRPr b="1"/>
          </a:p>
          <a:p>
            <a:pPr defTabSz="457200">
              <a:defRPr sz="1800">
                <a:latin typeface="+mn-lt"/>
                <a:ea typeface="+mn-ea"/>
                <a:cs typeface="+mn-cs"/>
                <a:sym typeface="Arial"/>
              </a:defRPr>
            </a:pPr>
            <a:endParaRPr b="1"/>
          </a:p>
          <a:p>
            <a:pPr defTabSz="457200">
              <a:defRPr sz="1800">
                <a:latin typeface="+mn-lt"/>
                <a:ea typeface="+mn-ea"/>
                <a:cs typeface="+mn-cs"/>
                <a:sym typeface="Arial"/>
              </a:defRPr>
            </a:pPr>
            <a:endParaRPr b="1"/>
          </a:p>
          <a:p>
            <a:pPr defTabSz="457200">
              <a:defRPr sz="1800">
                <a:latin typeface="+mn-lt"/>
                <a:ea typeface="+mn-ea"/>
                <a:cs typeface="+mn-cs"/>
                <a:sym typeface="Arial"/>
              </a:defRPr>
            </a:pPr>
            <a:endParaRPr b="1"/>
          </a:p>
          <a:p>
            <a:pPr defTabSz="457200">
              <a:defRPr sz="900">
                <a:latin typeface="+mn-lt"/>
                <a:ea typeface="+mn-ea"/>
                <a:cs typeface="+mn-cs"/>
                <a:sym typeface="Arial"/>
              </a:defRPr>
            </a:pPr>
            <a:endParaRPr b="1"/>
          </a:p>
          <a:p>
            <a:pPr defTabSz="457200">
              <a:defRPr sz="1200">
                <a:latin typeface="+mn-lt"/>
                <a:ea typeface="+mn-ea"/>
                <a:cs typeface="+mn-cs"/>
                <a:sym typeface="Arial"/>
              </a:defRPr>
            </a:pPr>
            <a:endParaRPr b="1"/>
          </a:p>
          <a:p>
            <a:pPr defTabSz="457200">
              <a:defRPr sz="1800">
                <a:latin typeface="+mn-lt"/>
                <a:ea typeface="+mn-ea"/>
                <a:cs typeface="+mn-cs"/>
                <a:sym typeface="Arial"/>
              </a:defRPr>
            </a:pPr>
            <a:r>
              <a:t>With enough added Li, silicon expands by 2-3 times, actually changing its structure:									</a:t>
            </a:r>
          </a:p>
        </p:txBody>
      </p:sp>
      <p:sp>
        <p:nvSpPr>
          <p:cNvPr id="2525" name="Rectangle 2"/>
          <p:cNvSpPr txBox="1">
            <a:spLocks noGrp="1"/>
          </p:cNvSpPr>
          <p:nvPr>
            <p:ph type="title"/>
          </p:nvPr>
        </p:nvSpPr>
        <p:spPr>
          <a:xfrm>
            <a:off x="304800" y="152400"/>
            <a:ext cx="8534400" cy="381000"/>
          </a:xfrm>
          <a:prstGeom prst="rect">
            <a:avLst/>
          </a:prstGeom>
        </p:spPr>
        <p:txBody>
          <a:bodyPr/>
          <a:lstStyle>
            <a:lvl1pPr defTabSz="877823">
              <a:defRPr sz="2112" i="1">
                <a:effectLst>
                  <a:outerShdw blurRad="36576" dist="36576" dir="2700000" rotWithShape="0">
                    <a:srgbClr val="000000"/>
                  </a:outerShdw>
                </a:effectLst>
                <a:latin typeface="+mn-lt"/>
                <a:ea typeface="+mn-ea"/>
                <a:cs typeface="+mn-cs"/>
                <a:sym typeface="Arial"/>
              </a:defRPr>
            </a:lvl1pPr>
          </a:lstStyle>
          <a:p>
            <a:r>
              <a:t>But there is still a problem (or challenge) for Si anodes:</a:t>
            </a:r>
          </a:p>
        </p:txBody>
      </p:sp>
      <p:sp>
        <p:nvSpPr>
          <p:cNvPr id="2526" name="Rectangle 5"/>
          <p:cNvSpPr txBox="1"/>
          <p:nvPr/>
        </p:nvSpPr>
        <p:spPr>
          <a:xfrm>
            <a:off x="304800" y="6258559"/>
            <a:ext cx="8534400"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Top from my "Virtual Lab" website:</a:t>
            </a:r>
            <a:r>
              <a:rPr>
                <a:solidFill>
                  <a:srgbClr val="E5FFFF"/>
                </a:solidFill>
              </a:rPr>
              <a:t> </a:t>
            </a:r>
            <a:r>
              <a:rPr i="0" u="sng">
                <a:solidFill>
                  <a:srgbClr val="00CCFF"/>
                </a:solidFill>
                <a:uFill>
                  <a:solidFill>
                    <a:srgbClr val="00CCFF"/>
                  </a:solidFill>
                </a:uFill>
                <a:hlinkClick r:id="rId2"/>
              </a:rPr>
              <a:t>https://www.WeCanFigureThisOut.org/VL/Semiconductor_crystals.htm</a:t>
            </a:r>
            <a:endParaRPr i="0">
              <a:solidFill>
                <a:srgbClr val="FFFFFF"/>
              </a:solidFill>
              <a:latin typeface="Tahoma"/>
              <a:ea typeface="Tahoma"/>
              <a:cs typeface="Tahoma"/>
              <a:sym typeface="Tahoma"/>
            </a:endParaRPr>
          </a:p>
          <a:p>
            <a:pPr algn="ctr">
              <a:defRPr sz="1200" b="0">
                <a:solidFill>
                  <a:schemeClr val="accent1"/>
                </a:solidFill>
                <a:effectLst>
                  <a:outerShdw blurRad="38100" dist="38100" dir="2700000" rotWithShape="0">
                    <a:srgbClr val="000000"/>
                  </a:outerShdw>
                </a:effectLst>
              </a:defRPr>
            </a:pPr>
            <a:r>
              <a:t>Bottom: http://www.greencarcongress.com/2014/02/20140204-nmr.html</a:t>
            </a:r>
          </a:p>
        </p:txBody>
      </p:sp>
      <p:grpSp>
        <p:nvGrpSpPr>
          <p:cNvPr id="2530" name="Group 12"/>
          <p:cNvGrpSpPr/>
          <p:nvPr/>
        </p:nvGrpSpPr>
        <p:grpSpPr>
          <a:xfrm>
            <a:off x="1981200" y="1676400"/>
            <a:ext cx="5638800" cy="1630261"/>
            <a:chOff x="0" y="0"/>
            <a:chExt cx="5638799" cy="1630260"/>
          </a:xfrm>
        </p:grpSpPr>
        <p:pic>
          <p:nvPicPr>
            <p:cNvPr id="2527" name="Picture 9" descr="Picture 9"/>
            <p:cNvPicPr>
              <a:picLocks noChangeAspect="1"/>
            </p:cNvPicPr>
            <p:nvPr/>
          </p:nvPicPr>
          <p:blipFill>
            <a:blip r:embed="rId3"/>
            <a:stretch>
              <a:fillRect/>
            </a:stretch>
          </p:blipFill>
          <p:spPr>
            <a:xfrm>
              <a:off x="0" y="118801"/>
              <a:ext cx="2013858" cy="1449501"/>
            </a:xfrm>
            <a:prstGeom prst="rect">
              <a:avLst/>
            </a:prstGeom>
            <a:ln w="12700" cap="flat">
              <a:noFill/>
              <a:miter lim="400000"/>
            </a:ln>
            <a:effectLst/>
          </p:spPr>
        </p:pic>
        <p:pic>
          <p:nvPicPr>
            <p:cNvPr id="2528" name="Picture 10" descr="Picture 10"/>
            <p:cNvPicPr>
              <a:picLocks noChangeAspect="1"/>
            </p:cNvPicPr>
            <p:nvPr/>
          </p:nvPicPr>
          <p:blipFill>
            <a:blip r:embed="rId3"/>
            <a:stretch>
              <a:fillRect/>
            </a:stretch>
          </p:blipFill>
          <p:spPr>
            <a:xfrm>
              <a:off x="3373802" y="0"/>
              <a:ext cx="2264998" cy="1630261"/>
            </a:xfrm>
            <a:prstGeom prst="rect">
              <a:avLst/>
            </a:prstGeom>
            <a:ln w="12700" cap="flat">
              <a:noFill/>
              <a:miter lim="400000"/>
            </a:ln>
            <a:effectLst/>
          </p:spPr>
        </p:pic>
        <p:sp>
          <p:nvSpPr>
            <p:cNvPr id="2529" name="Right Arrow 11"/>
            <p:cNvSpPr/>
            <p:nvPr/>
          </p:nvSpPr>
          <p:spPr>
            <a:xfrm>
              <a:off x="2454536" y="676432"/>
              <a:ext cx="663389" cy="371756"/>
            </a:xfrm>
            <a:prstGeom prst="rightArrow">
              <a:avLst>
                <a:gd name="adj1" fmla="val 50000"/>
                <a:gd name="adj2" fmla="val 50000"/>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pic>
        <p:nvPicPr>
          <p:cNvPr id="2531" name="Picture 13" descr="Picture 13"/>
          <p:cNvPicPr>
            <a:picLocks noChangeAspect="1"/>
          </p:cNvPicPr>
          <p:nvPr/>
        </p:nvPicPr>
        <p:blipFill>
          <a:blip r:embed="rId4"/>
          <a:stretch>
            <a:fillRect/>
          </a:stretch>
        </p:blipFill>
        <p:spPr>
          <a:xfrm>
            <a:off x="2667000" y="4150359"/>
            <a:ext cx="3962400" cy="19371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3" name="Rectangle 3"/>
          <p:cNvSpPr txBox="1">
            <a:spLocks noGrp="1"/>
          </p:cNvSpPr>
          <p:nvPr>
            <p:ph type="body" idx="1"/>
          </p:nvPr>
        </p:nvSpPr>
        <p:spPr>
          <a:xfrm>
            <a:off x="152400" y="762000"/>
            <a:ext cx="8991600" cy="5562600"/>
          </a:xfrm>
          <a:prstGeom prst="rect">
            <a:avLst/>
          </a:prstGeom>
        </p:spPr>
        <p:txBody>
          <a:bodyPr/>
          <a:lstStyle/>
          <a:p>
            <a:pPr defTabSz="457200">
              <a:defRPr sz="1800">
                <a:solidFill>
                  <a:srgbClr val="FFCC00"/>
                </a:solidFill>
                <a:latin typeface="+mn-lt"/>
                <a:ea typeface="+mn-ea"/>
                <a:cs typeface="+mn-cs"/>
                <a:sym typeface="Arial"/>
              </a:defRPr>
            </a:pPr>
            <a:r>
              <a:t>And, at the very least, we want it to do that a few hundred times</a:t>
            </a:r>
          </a:p>
          <a:p>
            <a:pPr defTabSz="457200">
              <a:defRPr sz="700">
                <a:latin typeface="+mn-lt"/>
                <a:ea typeface="+mn-ea"/>
                <a:cs typeface="+mn-cs"/>
                <a:sym typeface="Arial"/>
              </a:defRPr>
            </a:pPr>
            <a:endParaRPr/>
          </a:p>
          <a:p>
            <a:pPr defTabSz="457200">
              <a:defRPr sz="1800">
                <a:latin typeface="+mn-lt"/>
                <a:ea typeface="+mn-ea"/>
                <a:cs typeface="+mn-cs"/>
                <a:sym typeface="Arial"/>
              </a:defRPr>
            </a:pPr>
            <a:r>
              <a:t>	But during </a:t>
            </a:r>
            <a:r>
              <a:rPr b="1"/>
              <a:t>charging</a:t>
            </a:r>
            <a:r>
              <a:t> it's likely that Li is not added </a:t>
            </a:r>
            <a:r>
              <a:rPr b="1"/>
              <a:t>uniformly</a:t>
            </a:r>
            <a:r>
              <a:t> to the Si</a:t>
            </a:r>
          </a:p>
          <a:p>
            <a:pPr defTabSz="457200">
              <a:defRPr sz="700">
                <a:latin typeface="+mn-lt"/>
                <a:ea typeface="+mn-ea"/>
                <a:cs typeface="+mn-cs"/>
                <a:sym typeface="Arial"/>
              </a:defRPr>
            </a:pPr>
            <a:endParaRPr/>
          </a:p>
          <a:p>
            <a:pPr defTabSz="457200">
              <a:defRPr sz="1800">
                <a:latin typeface="+mn-lt"/>
                <a:ea typeface="+mn-ea"/>
                <a:cs typeface="+mn-cs"/>
                <a:sym typeface="Arial"/>
              </a:defRPr>
            </a:pPr>
            <a:r>
              <a:t>	And during </a:t>
            </a:r>
            <a:r>
              <a:rPr b="1"/>
              <a:t>discharging</a:t>
            </a:r>
            <a:r>
              <a:t> it's likely that Li is not removed </a:t>
            </a:r>
            <a:r>
              <a:rPr b="1"/>
              <a:t>uniformly</a:t>
            </a:r>
          </a:p>
          <a:p>
            <a:pPr defTabSz="457200">
              <a:defRPr sz="1200">
                <a:latin typeface="+mn-lt"/>
                <a:ea typeface="+mn-ea"/>
                <a:cs typeface="+mn-cs"/>
                <a:sym typeface="Arial"/>
              </a:defRPr>
            </a:pPr>
            <a:endParaRPr b="1"/>
          </a:p>
          <a:p>
            <a:pPr defTabSz="457200">
              <a:defRPr sz="1800">
                <a:latin typeface="+mn-lt"/>
                <a:ea typeface="+mn-ea"/>
                <a:cs typeface="+mn-cs"/>
                <a:sym typeface="Arial"/>
              </a:defRPr>
            </a:pPr>
            <a:r>
              <a:t>The resulting non-uniform expansion and contraction of the silicon produces</a:t>
            </a:r>
          </a:p>
          <a:p>
            <a:pPr defTabSz="457200">
              <a:defRPr sz="700">
                <a:latin typeface="+mn-lt"/>
                <a:ea typeface="+mn-ea"/>
                <a:cs typeface="+mn-cs"/>
                <a:sym typeface="Arial"/>
              </a:defRPr>
            </a:pPr>
            <a:endParaRPr/>
          </a:p>
          <a:p>
            <a:pPr defTabSz="457200">
              <a:defRPr sz="1800">
                <a:latin typeface="+mn-lt"/>
                <a:ea typeface="+mn-ea"/>
                <a:cs typeface="+mn-cs"/>
                <a:sym typeface="Arial"/>
              </a:defRPr>
            </a:pPr>
            <a:r>
              <a:t>			huge non-uniform stress across the crystal,</a:t>
            </a:r>
          </a:p>
          <a:p>
            <a:pPr defTabSz="457200">
              <a:defRPr sz="700">
                <a:latin typeface="+mn-lt"/>
                <a:ea typeface="+mn-ea"/>
                <a:cs typeface="+mn-cs"/>
                <a:sym typeface="Arial"/>
              </a:defRPr>
            </a:pPr>
            <a:endParaRPr/>
          </a:p>
          <a:p>
            <a:pPr defTabSz="457200">
              <a:defRPr sz="1800">
                <a:latin typeface="+mn-lt"/>
                <a:ea typeface="+mn-ea"/>
                <a:cs typeface="+mn-cs"/>
                <a:sym typeface="Arial"/>
              </a:defRPr>
            </a:pPr>
            <a:r>
              <a:t>						leading to the development of cracks and fractures</a:t>
            </a:r>
          </a:p>
          <a:p>
            <a:pPr defTabSz="457200">
              <a:defRPr sz="1100">
                <a:latin typeface="+mn-lt"/>
                <a:ea typeface="+mn-ea"/>
                <a:cs typeface="+mn-cs"/>
                <a:sym typeface="Arial"/>
              </a:defRPr>
            </a:pPr>
            <a:endParaRPr/>
          </a:p>
          <a:p>
            <a:pPr defTabSz="457200">
              <a:defRPr sz="1800">
                <a:latin typeface="+mn-lt"/>
                <a:ea typeface="+mn-ea"/>
                <a:cs typeface="+mn-cs"/>
                <a:sym typeface="Arial"/>
              </a:defRPr>
            </a:pPr>
            <a:r>
              <a:t>With these cracks / fractures, as silicon shrinks upon battery discharge:</a:t>
            </a:r>
            <a:endParaRPr sz="800"/>
          </a:p>
          <a:p>
            <a:pPr defTabSz="457200">
              <a:defRPr sz="700">
                <a:latin typeface="+mn-lt"/>
                <a:ea typeface="+mn-ea"/>
                <a:cs typeface="+mn-cs"/>
                <a:sym typeface="Arial"/>
              </a:defRPr>
            </a:pPr>
            <a:endParaRPr sz="800"/>
          </a:p>
          <a:p>
            <a:pPr defTabSz="457200">
              <a:defRPr sz="1800">
                <a:latin typeface="+mn-lt"/>
                <a:ea typeface="+mn-ea"/>
                <a:cs typeface="+mn-cs"/>
                <a:sym typeface="Arial"/>
              </a:defRPr>
            </a:pPr>
            <a:r>
              <a:t>			Si pieces separate meaning that </a:t>
            </a:r>
          </a:p>
          <a:p>
            <a:pPr defTabSz="457200">
              <a:defRPr sz="700">
                <a:latin typeface="+mn-lt"/>
                <a:ea typeface="+mn-ea"/>
                <a:cs typeface="+mn-cs"/>
                <a:sym typeface="Arial"/>
              </a:defRPr>
            </a:pPr>
            <a:endParaRPr/>
          </a:p>
          <a:p>
            <a:pPr defTabSz="457200">
              <a:defRPr sz="1800">
                <a:latin typeface="+mn-lt"/>
                <a:ea typeface="+mn-ea"/>
                <a:cs typeface="+mn-cs"/>
                <a:sym typeface="Arial"/>
              </a:defRPr>
            </a:pPr>
            <a:r>
              <a:t>						</a:t>
            </a:r>
            <a:r>
              <a:rPr b="1"/>
              <a:t>electrical contact between those pieces is lost</a:t>
            </a:r>
          </a:p>
          <a:p>
            <a:pPr defTabSz="457200">
              <a:defRPr sz="700">
                <a:latin typeface="+mn-lt"/>
                <a:ea typeface="+mn-ea"/>
                <a:cs typeface="+mn-cs"/>
                <a:sym typeface="Arial"/>
              </a:defRPr>
            </a:pPr>
            <a:endParaRPr b="1"/>
          </a:p>
          <a:p>
            <a:pPr marL="0" lvl="8" indent="3863340" defTabSz="457200">
              <a:buSzTx/>
              <a:buNone/>
              <a:defRPr sz="1800">
                <a:latin typeface="+mn-lt"/>
                <a:ea typeface="+mn-ea"/>
                <a:cs typeface="+mn-cs"/>
                <a:sym typeface="Arial"/>
              </a:defRPr>
            </a:pPr>
            <a:r>
              <a:rPr sz="700"/>
              <a:t>	</a:t>
            </a:r>
            <a:r>
              <a:rPr>
                <a:solidFill>
                  <a:srgbClr val="FBC901"/>
                </a:solidFill>
              </a:rPr>
              <a:t>Shrinking the anode's effective size &amp; capacity</a:t>
            </a:r>
          </a:p>
        </p:txBody>
      </p:sp>
      <p:sp>
        <p:nvSpPr>
          <p:cNvPr id="2534" name="Rectangle 2"/>
          <p:cNvSpPr txBox="1">
            <a:spLocks noGrp="1"/>
          </p:cNvSpPr>
          <p:nvPr>
            <p:ph type="title"/>
          </p:nvPr>
        </p:nvSpPr>
        <p:spPr>
          <a:xfrm>
            <a:off x="114300" y="152400"/>
            <a:ext cx="8888487" cy="381000"/>
          </a:xfrm>
          <a:prstGeom prst="rect">
            <a:avLst/>
          </a:prstGeom>
        </p:spPr>
        <p:txBody>
          <a:bodyPr/>
          <a:lstStyle>
            <a:lvl1pPr defTabSz="877823">
              <a:defRPr sz="2112" i="1">
                <a:effectLst>
                  <a:outerShdw blurRad="36576" dist="36576" dir="2700000" rotWithShape="0">
                    <a:srgbClr val="000000"/>
                  </a:outerShdw>
                </a:effectLst>
                <a:latin typeface="+mn-lt"/>
                <a:ea typeface="+mn-ea"/>
                <a:cs typeface="+mn-cs"/>
                <a:sym typeface="Arial"/>
              </a:defRPr>
            </a:lvl1pPr>
          </a:lstStyle>
          <a:p>
            <a:r>
              <a:t>But when a Li ion battery discharges, its Si anode must shrink &amp; reorder:</a:t>
            </a:r>
          </a:p>
        </p:txBody>
      </p:sp>
      <p:grpSp>
        <p:nvGrpSpPr>
          <p:cNvPr id="2548" name="Group 25"/>
          <p:cNvGrpSpPr/>
          <p:nvPr/>
        </p:nvGrpSpPr>
        <p:grpSpPr>
          <a:xfrm>
            <a:off x="609600" y="5524500"/>
            <a:ext cx="3276600" cy="914400"/>
            <a:chOff x="0" y="0"/>
            <a:chExt cx="3276599" cy="914400"/>
          </a:xfrm>
        </p:grpSpPr>
        <p:sp>
          <p:nvSpPr>
            <p:cNvPr id="2535" name="Rectangle 12"/>
            <p:cNvSpPr/>
            <p:nvPr/>
          </p:nvSpPr>
          <p:spPr>
            <a:xfrm>
              <a:off x="-1" y="0"/>
              <a:ext cx="838562" cy="914400"/>
            </a:xfrm>
            <a:prstGeom prst="rect">
              <a:avLst/>
            </a:prstGeom>
            <a:solidFill>
              <a:srgbClr val="A6A6A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2540" name="Group 22"/>
            <p:cNvGrpSpPr/>
            <p:nvPr/>
          </p:nvGrpSpPr>
          <p:grpSpPr>
            <a:xfrm>
              <a:off x="1304428" y="33555"/>
              <a:ext cx="791974" cy="847289"/>
              <a:chOff x="0" y="0"/>
              <a:chExt cx="791973" cy="847287"/>
            </a:xfrm>
          </p:grpSpPr>
          <p:sp>
            <p:nvSpPr>
              <p:cNvPr id="2536" name="Rectangle 13"/>
              <p:cNvSpPr/>
              <p:nvPr/>
            </p:nvSpPr>
            <p:spPr>
              <a:xfrm>
                <a:off x="0" y="444616"/>
                <a:ext cx="372694" cy="402672"/>
              </a:xfrm>
              <a:prstGeom prst="rect">
                <a:avLst/>
              </a:prstGeom>
              <a:solidFill>
                <a:srgbClr val="A6A6A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37" name="Rectangle 14"/>
              <p:cNvSpPr/>
              <p:nvPr/>
            </p:nvSpPr>
            <p:spPr>
              <a:xfrm>
                <a:off x="0" y="0"/>
                <a:ext cx="372694" cy="402672"/>
              </a:xfrm>
              <a:prstGeom prst="rect">
                <a:avLst/>
              </a:prstGeom>
              <a:solidFill>
                <a:srgbClr val="A6A6A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38" name="Rectangle 15"/>
              <p:cNvSpPr/>
              <p:nvPr/>
            </p:nvSpPr>
            <p:spPr>
              <a:xfrm>
                <a:off x="419280" y="444616"/>
                <a:ext cx="372694" cy="402672"/>
              </a:xfrm>
              <a:prstGeom prst="rect">
                <a:avLst/>
              </a:prstGeom>
              <a:solidFill>
                <a:srgbClr val="A6A6A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39" name="Rectangle 16"/>
              <p:cNvSpPr/>
              <p:nvPr/>
            </p:nvSpPr>
            <p:spPr>
              <a:xfrm>
                <a:off x="419280" y="0"/>
                <a:ext cx="372694" cy="402672"/>
              </a:xfrm>
              <a:prstGeom prst="rect">
                <a:avLst/>
              </a:prstGeom>
              <a:solidFill>
                <a:srgbClr val="A6A6A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2545" name="Group 21"/>
            <p:cNvGrpSpPr/>
            <p:nvPr/>
          </p:nvGrpSpPr>
          <p:grpSpPr>
            <a:xfrm>
              <a:off x="2531212" y="50333"/>
              <a:ext cx="745388" cy="805344"/>
              <a:chOff x="0" y="0"/>
              <a:chExt cx="745387" cy="805342"/>
            </a:xfrm>
          </p:grpSpPr>
          <p:sp>
            <p:nvSpPr>
              <p:cNvPr id="2541" name="Rectangle 17"/>
              <p:cNvSpPr/>
              <p:nvPr/>
            </p:nvSpPr>
            <p:spPr>
              <a:xfrm>
                <a:off x="-1" y="-1"/>
                <a:ext cx="279521" cy="298276"/>
              </a:xfrm>
              <a:prstGeom prst="rect">
                <a:avLst/>
              </a:prstGeom>
              <a:solidFill>
                <a:srgbClr val="A6A6A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42" name="Rectangle 18"/>
              <p:cNvSpPr/>
              <p:nvPr/>
            </p:nvSpPr>
            <p:spPr>
              <a:xfrm>
                <a:off x="465867" y="-1"/>
                <a:ext cx="279521" cy="298276"/>
              </a:xfrm>
              <a:prstGeom prst="rect">
                <a:avLst/>
              </a:prstGeom>
              <a:solidFill>
                <a:srgbClr val="A6A6A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43" name="Rectangle 19"/>
              <p:cNvSpPr/>
              <p:nvPr/>
            </p:nvSpPr>
            <p:spPr>
              <a:xfrm>
                <a:off x="-1" y="507067"/>
                <a:ext cx="279521" cy="298276"/>
              </a:xfrm>
              <a:prstGeom prst="rect">
                <a:avLst/>
              </a:prstGeom>
              <a:solidFill>
                <a:srgbClr val="A6A6A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44" name="Rectangle 20"/>
              <p:cNvSpPr/>
              <p:nvPr/>
            </p:nvSpPr>
            <p:spPr>
              <a:xfrm>
                <a:off x="465867" y="507067"/>
                <a:ext cx="279521" cy="298276"/>
              </a:xfrm>
              <a:prstGeom prst="rect">
                <a:avLst/>
              </a:prstGeom>
              <a:solidFill>
                <a:srgbClr val="A6A6A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2546" name="Right Arrow 23"/>
            <p:cNvSpPr/>
            <p:nvPr/>
          </p:nvSpPr>
          <p:spPr>
            <a:xfrm>
              <a:off x="947263" y="184557"/>
              <a:ext cx="186348" cy="604009"/>
            </a:xfrm>
            <a:prstGeom prst="rightArrow">
              <a:avLst>
                <a:gd name="adj1" fmla="val 50000"/>
                <a:gd name="adj2" fmla="val 50000"/>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47" name="Right Arrow 24"/>
            <p:cNvSpPr/>
            <p:nvPr/>
          </p:nvSpPr>
          <p:spPr>
            <a:xfrm>
              <a:off x="2220634" y="184557"/>
              <a:ext cx="186348" cy="604009"/>
            </a:xfrm>
            <a:prstGeom prst="rightArrow">
              <a:avLst>
                <a:gd name="adj1" fmla="val 50000"/>
                <a:gd name="adj2" fmla="val 50000"/>
              </a:avLst>
            </a:prstGeom>
            <a:solidFill>
              <a:srgbClr val="FFCC00"/>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0" name="Rectangle 2"/>
          <p:cNvSpPr txBox="1">
            <a:spLocks noGrp="1"/>
          </p:cNvSpPr>
          <p:nvPr>
            <p:ph type="title"/>
          </p:nvPr>
        </p:nvSpPr>
        <p:spPr>
          <a:xfrm>
            <a:off x="228600" y="0"/>
            <a:ext cx="8534400" cy="685800"/>
          </a:xfrm>
          <a:prstGeom prst="rect">
            <a:avLst/>
          </a:prstGeom>
        </p:spPr>
        <p:txBody>
          <a:bodyPr/>
          <a:lstStyle/>
          <a:p>
            <a:pPr>
              <a:defRPr sz="2200" i="1">
                <a:latin typeface="+mn-lt"/>
                <a:ea typeface="+mn-ea"/>
                <a:cs typeface="+mn-cs"/>
                <a:sym typeface="Arial"/>
              </a:defRPr>
            </a:pPr>
            <a:r>
              <a:t>A solution can be provided by forms of </a:t>
            </a:r>
            <a:r>
              <a:rPr b="1"/>
              <a:t>nanoscale self-assembly</a:t>
            </a:r>
            <a:r>
              <a:t>:</a:t>
            </a:r>
          </a:p>
        </p:txBody>
      </p:sp>
      <p:sp>
        <p:nvSpPr>
          <p:cNvPr id="2551" name="Rectangle 8"/>
          <p:cNvSpPr txBox="1"/>
          <p:nvPr/>
        </p:nvSpPr>
        <p:spPr>
          <a:xfrm>
            <a:off x="228600" y="656265"/>
            <a:ext cx="8915400" cy="859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For instance:  On a Si wafer, create a nanopattern of metal dots, </a:t>
            </a:r>
          </a:p>
          <a:p>
            <a:pPr lvl="1">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4">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heat them to melting, and then expose them to SiH</a:t>
            </a:r>
            <a:r>
              <a:rPr baseline="-25000"/>
              <a:t>4</a:t>
            </a:r>
            <a:r>
              <a:t> vapor:</a:t>
            </a:r>
          </a:p>
        </p:txBody>
      </p:sp>
      <p:sp>
        <p:nvSpPr>
          <p:cNvPr id="2552" name="Rectangle 36"/>
          <p:cNvSpPr txBox="1"/>
          <p:nvPr/>
        </p:nvSpPr>
        <p:spPr>
          <a:xfrm>
            <a:off x="304800" y="2921000"/>
            <a:ext cx="8458200" cy="414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defRPr>
            </a:pPr>
            <a:r>
              <a:t>The SiH</a:t>
            </a:r>
            <a:r>
              <a:rPr baseline="-25000"/>
              <a:t>4</a:t>
            </a:r>
            <a:r>
              <a:t> vapor decomposes, releasing Si to dissolve into the molten metal dot</a:t>
            </a:r>
          </a:p>
        </p:txBody>
      </p:sp>
      <p:sp>
        <p:nvSpPr>
          <p:cNvPr id="2553" name="Rectangle 37"/>
          <p:cNvSpPr txBox="1"/>
          <p:nvPr/>
        </p:nvSpPr>
        <p:spPr>
          <a:xfrm>
            <a:off x="304800" y="4876800"/>
            <a:ext cx="8534400"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Si diffuses down to wafer where it solidifies creating a growing column of new Si:</a:t>
            </a:r>
          </a:p>
        </p:txBody>
      </p:sp>
      <p:sp>
        <p:nvSpPr>
          <p:cNvPr id="2554" name="Rectangle 36"/>
          <p:cNvSpPr txBox="1"/>
          <p:nvPr/>
        </p:nvSpPr>
        <p:spPr>
          <a:xfrm>
            <a:off x="3416300" y="1879600"/>
            <a:ext cx="5410200" cy="748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defRPr>
            </a:pPr>
            <a:r>
              <a:t>&lt;= SiH</a:t>
            </a:r>
            <a:r>
              <a:rPr baseline="-25000"/>
              <a:t>4</a:t>
            </a:r>
            <a:r>
              <a:t> vapor approaching one of a vast array</a:t>
            </a:r>
          </a:p>
          <a:p>
            <a:pPr>
              <a:spcBef>
                <a:spcPts val="400"/>
              </a:spcBef>
              <a:defRPr b="0">
                <a:solidFill>
                  <a:srgbClr val="FFFFFF"/>
                </a:solidFill>
                <a:effectLst>
                  <a:outerShdw blurRad="38100" dist="38100" dir="2700000" rotWithShape="0">
                    <a:srgbClr val="000000"/>
                  </a:outerShdw>
                </a:effectLst>
              </a:defRPr>
            </a:pPr>
            <a:r>
              <a:t>	 of now molten metal dots</a:t>
            </a:r>
          </a:p>
        </p:txBody>
      </p:sp>
      <p:sp>
        <p:nvSpPr>
          <p:cNvPr id="2555" name="Rectangle 36"/>
          <p:cNvSpPr txBox="1"/>
          <p:nvPr/>
        </p:nvSpPr>
        <p:spPr>
          <a:xfrm>
            <a:off x="190500" y="6502400"/>
            <a:ext cx="5678488"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200" b="0">
                <a:solidFill>
                  <a:schemeClr val="accent1"/>
                </a:solidFill>
              </a:defRPr>
            </a:pPr>
            <a:r>
              <a:t>For details see my Nano class lecture note set:  </a:t>
            </a:r>
            <a:r>
              <a:rPr u="sng">
                <a:solidFill>
                  <a:srgbClr val="00CCFF"/>
                </a:solidFill>
                <a:uFill>
                  <a:solidFill>
                    <a:srgbClr val="00CCFF"/>
                  </a:solidFill>
                </a:uFill>
                <a:hlinkClick r:id="rId2"/>
              </a:rPr>
              <a:t>The Need for Self-Assembly</a:t>
            </a:r>
          </a:p>
        </p:txBody>
      </p:sp>
      <p:grpSp>
        <p:nvGrpSpPr>
          <p:cNvPr id="2590" name="Group 115"/>
          <p:cNvGrpSpPr/>
          <p:nvPr/>
        </p:nvGrpSpPr>
        <p:grpSpPr>
          <a:xfrm>
            <a:off x="990600" y="1693959"/>
            <a:ext cx="1981200" cy="1066703"/>
            <a:chOff x="0" y="0"/>
            <a:chExt cx="1981200" cy="1066701"/>
          </a:xfrm>
        </p:grpSpPr>
        <p:grpSp>
          <p:nvGrpSpPr>
            <p:cNvPr id="2588" name="Group 78"/>
            <p:cNvGrpSpPr/>
            <p:nvPr/>
          </p:nvGrpSpPr>
          <p:grpSpPr>
            <a:xfrm>
              <a:off x="0" y="-1"/>
              <a:ext cx="1981200" cy="1066703"/>
              <a:chOff x="0" y="0"/>
              <a:chExt cx="1981200" cy="1066701"/>
            </a:xfrm>
          </p:grpSpPr>
          <p:sp>
            <p:nvSpPr>
              <p:cNvPr id="2556" name="Oval 10"/>
              <p:cNvSpPr/>
              <p:nvPr/>
            </p:nvSpPr>
            <p:spPr>
              <a:xfrm>
                <a:off x="660400" y="433845"/>
                <a:ext cx="636814" cy="39404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57" name="Rectangle 9"/>
              <p:cNvSpPr/>
              <p:nvPr/>
            </p:nvSpPr>
            <p:spPr>
              <a:xfrm>
                <a:off x="0" y="636837"/>
                <a:ext cx="1981200" cy="429865"/>
              </a:xfrm>
              <a:prstGeom prst="rect">
                <a:avLst/>
              </a:prstGeom>
              <a:solidFill>
                <a:srgbClr val="FFCC00"/>
              </a:solidFill>
              <a:ln w="12700" cap="flat">
                <a:solidFill>
                  <a:srgbClr val="CC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sp>
            <p:nvSpPr>
              <p:cNvPr id="2558" name="Oval 11"/>
              <p:cNvSpPr/>
              <p:nvPr/>
            </p:nvSpPr>
            <p:spPr>
              <a:xfrm>
                <a:off x="1438728" y="135328"/>
                <a:ext cx="70759" cy="71645"/>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59" name="Oval 12"/>
              <p:cNvSpPr/>
              <p:nvPr/>
            </p:nvSpPr>
            <p:spPr>
              <a:xfrm>
                <a:off x="1155700" y="278616"/>
                <a:ext cx="70758" cy="71645"/>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60" name="Oval 13"/>
              <p:cNvSpPr/>
              <p:nvPr/>
            </p:nvSpPr>
            <p:spPr>
              <a:xfrm>
                <a:off x="1580242" y="350260"/>
                <a:ext cx="70759" cy="71645"/>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61" name="Oval 14"/>
              <p:cNvSpPr/>
              <p:nvPr/>
            </p:nvSpPr>
            <p:spPr>
              <a:xfrm>
                <a:off x="872671" y="63684"/>
                <a:ext cx="70759" cy="71645"/>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62" name="Oval 15"/>
              <p:cNvSpPr/>
              <p:nvPr/>
            </p:nvSpPr>
            <p:spPr>
              <a:xfrm>
                <a:off x="518885" y="278616"/>
                <a:ext cx="70759" cy="71645"/>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nvGrpSpPr>
              <p:cNvPr id="2567" name="Group 52"/>
              <p:cNvGrpSpPr/>
              <p:nvPr/>
            </p:nvGrpSpPr>
            <p:grpSpPr>
              <a:xfrm>
                <a:off x="455988" y="222892"/>
                <a:ext cx="196550" cy="187074"/>
                <a:chOff x="0" y="0"/>
                <a:chExt cx="196549" cy="187072"/>
              </a:xfrm>
            </p:grpSpPr>
            <p:sp>
              <p:nvSpPr>
                <p:cNvPr id="2563" name="Oval 15"/>
                <p:cNvSpPr/>
                <p:nvPr/>
              </p:nvSpPr>
              <p:spPr>
                <a:xfrm>
                  <a:off x="125791" y="0"/>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64" name="Oval 15"/>
                <p:cNvSpPr/>
                <p:nvPr/>
              </p:nvSpPr>
              <p:spPr>
                <a:xfrm>
                  <a:off x="125791" y="111448"/>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65" name="Oval 15"/>
                <p:cNvSpPr/>
                <p:nvPr/>
              </p:nvSpPr>
              <p:spPr>
                <a:xfrm>
                  <a:off x="0" y="3979"/>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66" name="Oval 15"/>
                <p:cNvSpPr/>
                <p:nvPr/>
              </p:nvSpPr>
              <p:spPr>
                <a:xfrm>
                  <a:off x="0" y="115428"/>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572" name="Group 53"/>
              <p:cNvGrpSpPr/>
              <p:nvPr/>
            </p:nvGrpSpPr>
            <p:grpSpPr>
              <a:xfrm>
                <a:off x="805843" y="-1"/>
                <a:ext cx="196550" cy="187074"/>
                <a:chOff x="0" y="0"/>
                <a:chExt cx="196549" cy="187072"/>
              </a:xfrm>
            </p:grpSpPr>
            <p:sp>
              <p:nvSpPr>
                <p:cNvPr id="2568" name="Oval 15"/>
                <p:cNvSpPr/>
                <p:nvPr/>
              </p:nvSpPr>
              <p:spPr>
                <a:xfrm>
                  <a:off x="125791" y="0"/>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69" name="Oval 15"/>
                <p:cNvSpPr/>
                <p:nvPr/>
              </p:nvSpPr>
              <p:spPr>
                <a:xfrm>
                  <a:off x="125791" y="111448"/>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70" name="Oval 15"/>
                <p:cNvSpPr/>
                <p:nvPr/>
              </p:nvSpPr>
              <p:spPr>
                <a:xfrm>
                  <a:off x="0" y="3979"/>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71" name="Oval 15"/>
                <p:cNvSpPr/>
                <p:nvPr/>
              </p:nvSpPr>
              <p:spPr>
                <a:xfrm>
                  <a:off x="0" y="115428"/>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577" name="Group 58"/>
              <p:cNvGrpSpPr/>
              <p:nvPr/>
            </p:nvGrpSpPr>
            <p:grpSpPr>
              <a:xfrm>
                <a:off x="1092802" y="222892"/>
                <a:ext cx="196551" cy="187074"/>
                <a:chOff x="0" y="0"/>
                <a:chExt cx="196549" cy="187072"/>
              </a:xfrm>
            </p:grpSpPr>
            <p:sp>
              <p:nvSpPr>
                <p:cNvPr id="2573" name="Oval 15"/>
                <p:cNvSpPr/>
                <p:nvPr/>
              </p:nvSpPr>
              <p:spPr>
                <a:xfrm>
                  <a:off x="125791" y="0"/>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74" name="Oval 15"/>
                <p:cNvSpPr/>
                <p:nvPr/>
              </p:nvSpPr>
              <p:spPr>
                <a:xfrm>
                  <a:off x="125791" y="111448"/>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75" name="Oval 15"/>
                <p:cNvSpPr/>
                <p:nvPr/>
              </p:nvSpPr>
              <p:spPr>
                <a:xfrm>
                  <a:off x="0" y="3979"/>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76" name="Oval 15"/>
                <p:cNvSpPr/>
                <p:nvPr/>
              </p:nvSpPr>
              <p:spPr>
                <a:xfrm>
                  <a:off x="0" y="115428"/>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582" name="Group 63"/>
              <p:cNvGrpSpPr/>
              <p:nvPr/>
            </p:nvGrpSpPr>
            <p:grpSpPr>
              <a:xfrm>
                <a:off x="1371900" y="79603"/>
                <a:ext cx="196550" cy="187074"/>
                <a:chOff x="0" y="0"/>
                <a:chExt cx="196549" cy="187072"/>
              </a:xfrm>
            </p:grpSpPr>
            <p:sp>
              <p:nvSpPr>
                <p:cNvPr id="2578" name="Oval 15"/>
                <p:cNvSpPr/>
                <p:nvPr/>
              </p:nvSpPr>
              <p:spPr>
                <a:xfrm>
                  <a:off x="125791" y="0"/>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79" name="Oval 15"/>
                <p:cNvSpPr/>
                <p:nvPr/>
              </p:nvSpPr>
              <p:spPr>
                <a:xfrm>
                  <a:off x="125791" y="111448"/>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80" name="Oval 15"/>
                <p:cNvSpPr/>
                <p:nvPr/>
              </p:nvSpPr>
              <p:spPr>
                <a:xfrm>
                  <a:off x="0" y="3979"/>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81" name="Oval 15"/>
                <p:cNvSpPr/>
                <p:nvPr/>
              </p:nvSpPr>
              <p:spPr>
                <a:xfrm>
                  <a:off x="0" y="115428"/>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587" name="Group 68"/>
              <p:cNvGrpSpPr/>
              <p:nvPr/>
            </p:nvGrpSpPr>
            <p:grpSpPr>
              <a:xfrm>
                <a:off x="1513408" y="290556"/>
                <a:ext cx="196551" cy="187074"/>
                <a:chOff x="0" y="0"/>
                <a:chExt cx="196549" cy="187072"/>
              </a:xfrm>
            </p:grpSpPr>
            <p:sp>
              <p:nvSpPr>
                <p:cNvPr id="2583" name="Oval 15"/>
                <p:cNvSpPr/>
                <p:nvPr/>
              </p:nvSpPr>
              <p:spPr>
                <a:xfrm>
                  <a:off x="125791" y="0"/>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84" name="Oval 15"/>
                <p:cNvSpPr/>
                <p:nvPr/>
              </p:nvSpPr>
              <p:spPr>
                <a:xfrm>
                  <a:off x="125791" y="111448"/>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85" name="Oval 15"/>
                <p:cNvSpPr/>
                <p:nvPr/>
              </p:nvSpPr>
              <p:spPr>
                <a:xfrm>
                  <a:off x="0" y="3979"/>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86" name="Oval 15"/>
                <p:cNvSpPr/>
                <p:nvPr/>
              </p:nvSpPr>
              <p:spPr>
                <a:xfrm>
                  <a:off x="0" y="115428"/>
                  <a:ext cx="70759" cy="71645"/>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sp>
          <p:nvSpPr>
            <p:cNvPr id="2589" name="TextBox 112"/>
            <p:cNvSpPr txBox="1"/>
            <p:nvPr/>
          </p:nvSpPr>
          <p:spPr>
            <a:xfrm>
              <a:off x="609600" y="693640"/>
              <a:ext cx="685800"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a:solidFill>
                    <a:srgbClr val="FFFFFF"/>
                  </a:solidFill>
                </a:defRPr>
              </a:lvl1pPr>
            </a:lstStyle>
            <a:p>
              <a:r>
                <a:t>Si</a:t>
              </a:r>
            </a:p>
          </p:txBody>
        </p:sp>
      </p:grpSp>
      <p:grpSp>
        <p:nvGrpSpPr>
          <p:cNvPr id="2627" name="Group 116"/>
          <p:cNvGrpSpPr/>
          <p:nvPr/>
        </p:nvGrpSpPr>
        <p:grpSpPr>
          <a:xfrm>
            <a:off x="3390900" y="3636771"/>
            <a:ext cx="1981200" cy="1064769"/>
            <a:chOff x="0" y="0"/>
            <a:chExt cx="1981200" cy="1064768"/>
          </a:xfrm>
        </p:grpSpPr>
        <p:grpSp>
          <p:nvGrpSpPr>
            <p:cNvPr id="2625" name="Group 174"/>
            <p:cNvGrpSpPr/>
            <p:nvPr/>
          </p:nvGrpSpPr>
          <p:grpSpPr>
            <a:xfrm>
              <a:off x="0" y="0"/>
              <a:ext cx="1981200" cy="1062227"/>
              <a:chOff x="0" y="0"/>
              <a:chExt cx="1981200" cy="1062226"/>
            </a:xfrm>
          </p:grpSpPr>
          <p:sp>
            <p:nvSpPr>
              <p:cNvPr id="2591" name="Oval 16"/>
              <p:cNvSpPr/>
              <p:nvPr/>
            </p:nvSpPr>
            <p:spPr>
              <a:xfrm>
                <a:off x="660400" y="429665"/>
                <a:ext cx="636814" cy="393861"/>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92" name="Rectangle 17"/>
              <p:cNvSpPr/>
              <p:nvPr/>
            </p:nvSpPr>
            <p:spPr>
              <a:xfrm>
                <a:off x="0" y="632562"/>
                <a:ext cx="1981200" cy="429665"/>
              </a:xfrm>
              <a:prstGeom prst="rect">
                <a:avLst/>
              </a:prstGeom>
              <a:solidFill>
                <a:srgbClr val="FFCC00"/>
              </a:solidFill>
              <a:ln w="12700" cap="flat">
                <a:solidFill>
                  <a:srgbClr val="CC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sp>
            <p:nvSpPr>
              <p:cNvPr id="2593" name="Oval 18"/>
              <p:cNvSpPr/>
              <p:nvPr/>
            </p:nvSpPr>
            <p:spPr>
              <a:xfrm>
                <a:off x="1438728" y="131287"/>
                <a:ext cx="70759" cy="71611"/>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94" name="Oval 20"/>
              <p:cNvSpPr/>
              <p:nvPr/>
            </p:nvSpPr>
            <p:spPr>
              <a:xfrm>
                <a:off x="1580242" y="346119"/>
                <a:ext cx="70759" cy="71611"/>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95" name="Oval 21"/>
              <p:cNvSpPr/>
              <p:nvPr/>
            </p:nvSpPr>
            <p:spPr>
              <a:xfrm>
                <a:off x="872671" y="59676"/>
                <a:ext cx="70759" cy="71611"/>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96" name="Oval 24"/>
              <p:cNvSpPr/>
              <p:nvPr/>
            </p:nvSpPr>
            <p:spPr>
              <a:xfrm>
                <a:off x="849085" y="489341"/>
                <a:ext cx="70759" cy="71611"/>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97" name="Oval 25"/>
              <p:cNvSpPr/>
              <p:nvPr/>
            </p:nvSpPr>
            <p:spPr>
              <a:xfrm>
                <a:off x="1061357" y="489341"/>
                <a:ext cx="70759" cy="71611"/>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nvGrpSpPr>
              <p:cNvPr id="2602" name="Group 73"/>
              <p:cNvGrpSpPr/>
              <p:nvPr/>
            </p:nvGrpSpPr>
            <p:grpSpPr>
              <a:xfrm>
                <a:off x="805843" y="-1"/>
                <a:ext cx="196550" cy="186987"/>
                <a:chOff x="0" y="0"/>
                <a:chExt cx="196549" cy="186985"/>
              </a:xfrm>
            </p:grpSpPr>
            <p:sp>
              <p:nvSpPr>
                <p:cNvPr id="2598" name="Oval 15"/>
                <p:cNvSpPr/>
                <p:nvPr/>
              </p:nvSpPr>
              <p:spPr>
                <a:xfrm>
                  <a:off x="125791" y="-1"/>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599" name="Oval 15"/>
                <p:cNvSpPr/>
                <p:nvPr/>
              </p:nvSpPr>
              <p:spPr>
                <a:xfrm>
                  <a:off x="125791" y="111397"/>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00" name="Oval 15"/>
                <p:cNvSpPr/>
                <p:nvPr/>
              </p:nvSpPr>
              <p:spPr>
                <a:xfrm>
                  <a:off x="0" y="3978"/>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01" name="Oval 15"/>
                <p:cNvSpPr/>
                <p:nvPr/>
              </p:nvSpPr>
              <p:spPr>
                <a:xfrm>
                  <a:off x="0" y="115375"/>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07" name="Group 79"/>
              <p:cNvGrpSpPr/>
              <p:nvPr/>
            </p:nvGrpSpPr>
            <p:grpSpPr>
              <a:xfrm>
                <a:off x="1371900" y="67627"/>
                <a:ext cx="196550" cy="186986"/>
                <a:chOff x="0" y="0"/>
                <a:chExt cx="196549" cy="186985"/>
              </a:xfrm>
            </p:grpSpPr>
            <p:sp>
              <p:nvSpPr>
                <p:cNvPr id="2603" name="Oval 15"/>
                <p:cNvSpPr/>
                <p:nvPr/>
              </p:nvSpPr>
              <p:spPr>
                <a:xfrm>
                  <a:off x="125791" y="-1"/>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04" name="Oval 15"/>
                <p:cNvSpPr/>
                <p:nvPr/>
              </p:nvSpPr>
              <p:spPr>
                <a:xfrm>
                  <a:off x="125791" y="111397"/>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05" name="Oval 15"/>
                <p:cNvSpPr/>
                <p:nvPr/>
              </p:nvSpPr>
              <p:spPr>
                <a:xfrm>
                  <a:off x="0" y="3978"/>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06" name="Oval 15"/>
                <p:cNvSpPr/>
                <p:nvPr/>
              </p:nvSpPr>
              <p:spPr>
                <a:xfrm>
                  <a:off x="0" y="115375"/>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12" name="Group 84"/>
              <p:cNvGrpSpPr/>
              <p:nvPr/>
            </p:nvGrpSpPr>
            <p:grpSpPr>
              <a:xfrm>
                <a:off x="1513414" y="286442"/>
                <a:ext cx="196551" cy="186987"/>
                <a:chOff x="0" y="0"/>
                <a:chExt cx="196549" cy="186985"/>
              </a:xfrm>
            </p:grpSpPr>
            <p:sp>
              <p:nvSpPr>
                <p:cNvPr id="2608" name="Oval 15"/>
                <p:cNvSpPr/>
                <p:nvPr/>
              </p:nvSpPr>
              <p:spPr>
                <a:xfrm>
                  <a:off x="125791" y="-1"/>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09" name="Oval 15"/>
                <p:cNvSpPr/>
                <p:nvPr/>
              </p:nvSpPr>
              <p:spPr>
                <a:xfrm>
                  <a:off x="125791" y="111397"/>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10" name="Oval 15"/>
                <p:cNvSpPr/>
                <p:nvPr/>
              </p:nvSpPr>
              <p:spPr>
                <a:xfrm>
                  <a:off x="0" y="3978"/>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11" name="Oval 15"/>
                <p:cNvSpPr/>
                <p:nvPr/>
              </p:nvSpPr>
              <p:spPr>
                <a:xfrm>
                  <a:off x="0" y="115375"/>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15" name="Group 100"/>
              <p:cNvGrpSpPr/>
              <p:nvPr/>
            </p:nvGrpSpPr>
            <p:grpSpPr>
              <a:xfrm>
                <a:off x="566057" y="151171"/>
                <a:ext cx="129724" cy="123338"/>
                <a:chOff x="0" y="0"/>
                <a:chExt cx="129723" cy="123336"/>
              </a:xfrm>
            </p:grpSpPr>
            <p:sp>
              <p:nvSpPr>
                <p:cNvPr id="2613" name="Oval 15"/>
                <p:cNvSpPr/>
                <p:nvPr/>
              </p:nvSpPr>
              <p:spPr>
                <a:xfrm>
                  <a:off x="-1" y="-1"/>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14" name="Oval 15"/>
                <p:cNvSpPr/>
                <p:nvPr/>
              </p:nvSpPr>
              <p:spPr>
                <a:xfrm>
                  <a:off x="58965" y="51726"/>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18" name="Group 99"/>
              <p:cNvGrpSpPr/>
              <p:nvPr/>
            </p:nvGrpSpPr>
            <p:grpSpPr>
              <a:xfrm>
                <a:off x="310543" y="286437"/>
                <a:ext cx="114001" cy="131293"/>
                <a:chOff x="0" y="0"/>
                <a:chExt cx="114000" cy="131292"/>
              </a:xfrm>
            </p:grpSpPr>
            <p:sp>
              <p:nvSpPr>
                <p:cNvPr id="2616" name="Oval 15"/>
                <p:cNvSpPr/>
                <p:nvPr/>
              </p:nvSpPr>
              <p:spPr>
                <a:xfrm>
                  <a:off x="43242" y="0"/>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17" name="Oval 15"/>
                <p:cNvSpPr/>
                <p:nvPr/>
              </p:nvSpPr>
              <p:spPr>
                <a:xfrm>
                  <a:off x="-1" y="59682"/>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21" name="Group 107"/>
              <p:cNvGrpSpPr/>
              <p:nvPr/>
            </p:nvGrpSpPr>
            <p:grpSpPr>
              <a:xfrm>
                <a:off x="1143906" y="7950"/>
                <a:ext cx="129724" cy="123337"/>
                <a:chOff x="0" y="0"/>
                <a:chExt cx="129723" cy="123336"/>
              </a:xfrm>
            </p:grpSpPr>
            <p:sp>
              <p:nvSpPr>
                <p:cNvPr id="2619" name="Oval 15"/>
                <p:cNvSpPr/>
                <p:nvPr/>
              </p:nvSpPr>
              <p:spPr>
                <a:xfrm>
                  <a:off x="-1" y="-1"/>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20" name="Oval 15"/>
                <p:cNvSpPr/>
                <p:nvPr/>
              </p:nvSpPr>
              <p:spPr>
                <a:xfrm>
                  <a:off x="58965" y="51726"/>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24" name="Group 110"/>
              <p:cNvGrpSpPr/>
              <p:nvPr/>
            </p:nvGrpSpPr>
            <p:grpSpPr>
              <a:xfrm>
                <a:off x="1088871" y="214826"/>
                <a:ext cx="114002" cy="131293"/>
                <a:chOff x="0" y="0"/>
                <a:chExt cx="114000" cy="131292"/>
              </a:xfrm>
            </p:grpSpPr>
            <p:sp>
              <p:nvSpPr>
                <p:cNvPr id="2622" name="Oval 15"/>
                <p:cNvSpPr/>
                <p:nvPr/>
              </p:nvSpPr>
              <p:spPr>
                <a:xfrm>
                  <a:off x="43242" y="0"/>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23" name="Oval 15"/>
                <p:cNvSpPr/>
                <p:nvPr/>
              </p:nvSpPr>
              <p:spPr>
                <a:xfrm>
                  <a:off x="-1" y="59682"/>
                  <a:ext cx="70759" cy="7161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sp>
          <p:nvSpPr>
            <p:cNvPr id="2626" name="TextBox 113"/>
            <p:cNvSpPr txBox="1"/>
            <p:nvPr/>
          </p:nvSpPr>
          <p:spPr>
            <a:xfrm>
              <a:off x="609600" y="693928"/>
              <a:ext cx="685800"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a:solidFill>
                    <a:srgbClr val="FFFFFF"/>
                  </a:solidFill>
                </a:defRPr>
              </a:lvl1pPr>
            </a:lstStyle>
            <a:p>
              <a:r>
                <a:t>Si</a:t>
              </a:r>
            </a:p>
          </p:txBody>
        </p:sp>
      </p:grpSp>
      <p:grpSp>
        <p:nvGrpSpPr>
          <p:cNvPr id="2665" name="Group 117"/>
          <p:cNvGrpSpPr/>
          <p:nvPr/>
        </p:nvGrpSpPr>
        <p:grpSpPr>
          <a:xfrm>
            <a:off x="6400800" y="5397500"/>
            <a:ext cx="1981200" cy="1209040"/>
            <a:chOff x="0" y="0"/>
            <a:chExt cx="1981200" cy="1209039"/>
          </a:xfrm>
        </p:grpSpPr>
        <p:grpSp>
          <p:nvGrpSpPr>
            <p:cNvPr id="2663" name="Group 175"/>
            <p:cNvGrpSpPr/>
            <p:nvPr/>
          </p:nvGrpSpPr>
          <p:grpSpPr>
            <a:xfrm>
              <a:off x="0" y="0"/>
              <a:ext cx="1981200" cy="1189037"/>
              <a:chOff x="0" y="0"/>
              <a:chExt cx="1981200" cy="1189036"/>
            </a:xfrm>
          </p:grpSpPr>
          <p:sp>
            <p:nvSpPr>
              <p:cNvPr id="2628" name="Oval 26"/>
              <p:cNvSpPr/>
              <p:nvPr/>
            </p:nvSpPr>
            <p:spPr>
              <a:xfrm>
                <a:off x="648607" y="413579"/>
                <a:ext cx="636815" cy="39369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29" name="Rectangle 27"/>
              <p:cNvSpPr/>
              <p:nvPr/>
            </p:nvSpPr>
            <p:spPr>
              <a:xfrm>
                <a:off x="0" y="759552"/>
                <a:ext cx="1981200" cy="429485"/>
              </a:xfrm>
              <a:prstGeom prst="rect">
                <a:avLst/>
              </a:prstGeom>
              <a:solidFill>
                <a:srgbClr val="FFCC00"/>
              </a:solidFill>
              <a:ln w="12700" cap="flat">
                <a:solidFill>
                  <a:srgbClr val="CC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sp>
            <p:nvSpPr>
              <p:cNvPr id="2630" name="Oval 33"/>
              <p:cNvSpPr/>
              <p:nvPr/>
            </p:nvSpPr>
            <p:spPr>
              <a:xfrm>
                <a:off x="825501" y="560716"/>
                <a:ext cx="70759" cy="71581"/>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31" name="Oval 34"/>
              <p:cNvSpPr/>
              <p:nvPr/>
            </p:nvSpPr>
            <p:spPr>
              <a:xfrm>
                <a:off x="1061357" y="560716"/>
                <a:ext cx="70759" cy="71581"/>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32" name="Rectangle 38"/>
              <p:cNvSpPr/>
              <p:nvPr/>
            </p:nvSpPr>
            <p:spPr>
              <a:xfrm>
                <a:off x="636814" y="616391"/>
                <a:ext cx="660401" cy="429485"/>
              </a:xfrm>
              <a:prstGeom prst="rect">
                <a:avLst/>
              </a:prstGeom>
              <a:solidFill>
                <a:srgbClr val="FFCC00"/>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633" name="Oval 18"/>
              <p:cNvSpPr/>
              <p:nvPr/>
            </p:nvSpPr>
            <p:spPr>
              <a:xfrm>
                <a:off x="1426936" y="131232"/>
                <a:ext cx="70759" cy="71581"/>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34" name="Oval 20"/>
              <p:cNvSpPr/>
              <p:nvPr/>
            </p:nvSpPr>
            <p:spPr>
              <a:xfrm>
                <a:off x="1568450" y="345974"/>
                <a:ext cx="70759" cy="71581"/>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35" name="Oval 21"/>
              <p:cNvSpPr/>
              <p:nvPr/>
            </p:nvSpPr>
            <p:spPr>
              <a:xfrm>
                <a:off x="860879" y="59651"/>
                <a:ext cx="70759" cy="71581"/>
              </a:xfrm>
              <a:prstGeom prst="ellipse">
                <a:avLst/>
              </a:prstGeom>
              <a:solidFill>
                <a:srgbClr val="FFCC00"/>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nvGrpSpPr>
              <p:cNvPr id="2640" name="Group 117"/>
              <p:cNvGrpSpPr/>
              <p:nvPr/>
            </p:nvGrpSpPr>
            <p:grpSpPr>
              <a:xfrm>
                <a:off x="794051" y="0"/>
                <a:ext cx="196550" cy="186907"/>
                <a:chOff x="0" y="0"/>
                <a:chExt cx="196549" cy="186906"/>
              </a:xfrm>
            </p:grpSpPr>
            <p:sp>
              <p:nvSpPr>
                <p:cNvPr id="2636" name="Oval 15"/>
                <p:cNvSpPr/>
                <p:nvPr/>
              </p:nvSpPr>
              <p:spPr>
                <a:xfrm>
                  <a:off x="125791" y="0"/>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37" name="Oval 15"/>
                <p:cNvSpPr/>
                <p:nvPr/>
              </p:nvSpPr>
              <p:spPr>
                <a:xfrm>
                  <a:off x="125791" y="111350"/>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38" name="Oval 15"/>
                <p:cNvSpPr/>
                <p:nvPr/>
              </p:nvSpPr>
              <p:spPr>
                <a:xfrm>
                  <a:off x="0" y="3976"/>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39" name="Oval 15"/>
                <p:cNvSpPr/>
                <p:nvPr/>
              </p:nvSpPr>
              <p:spPr>
                <a:xfrm>
                  <a:off x="0" y="115326"/>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45" name="Group 122"/>
              <p:cNvGrpSpPr/>
              <p:nvPr/>
            </p:nvGrpSpPr>
            <p:grpSpPr>
              <a:xfrm>
                <a:off x="1360108" y="67598"/>
                <a:ext cx="196550" cy="186908"/>
                <a:chOff x="0" y="0"/>
                <a:chExt cx="196549" cy="186906"/>
              </a:xfrm>
            </p:grpSpPr>
            <p:sp>
              <p:nvSpPr>
                <p:cNvPr id="2641" name="Oval 15"/>
                <p:cNvSpPr/>
                <p:nvPr/>
              </p:nvSpPr>
              <p:spPr>
                <a:xfrm>
                  <a:off x="125791" y="0"/>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42" name="Oval 15"/>
                <p:cNvSpPr/>
                <p:nvPr/>
              </p:nvSpPr>
              <p:spPr>
                <a:xfrm>
                  <a:off x="125791" y="111350"/>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43" name="Oval 15"/>
                <p:cNvSpPr/>
                <p:nvPr/>
              </p:nvSpPr>
              <p:spPr>
                <a:xfrm>
                  <a:off x="0" y="3976"/>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44" name="Oval 15"/>
                <p:cNvSpPr/>
                <p:nvPr/>
              </p:nvSpPr>
              <p:spPr>
                <a:xfrm>
                  <a:off x="0" y="115326"/>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50" name="Group 127"/>
              <p:cNvGrpSpPr/>
              <p:nvPr/>
            </p:nvGrpSpPr>
            <p:grpSpPr>
              <a:xfrm>
                <a:off x="1501622" y="286322"/>
                <a:ext cx="196551" cy="186908"/>
                <a:chOff x="0" y="0"/>
                <a:chExt cx="196549" cy="186906"/>
              </a:xfrm>
            </p:grpSpPr>
            <p:sp>
              <p:nvSpPr>
                <p:cNvPr id="2646" name="Oval 15"/>
                <p:cNvSpPr/>
                <p:nvPr/>
              </p:nvSpPr>
              <p:spPr>
                <a:xfrm>
                  <a:off x="125791" y="0"/>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47" name="Oval 15"/>
                <p:cNvSpPr/>
                <p:nvPr/>
              </p:nvSpPr>
              <p:spPr>
                <a:xfrm>
                  <a:off x="125791" y="111350"/>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48" name="Oval 15"/>
                <p:cNvSpPr/>
                <p:nvPr/>
              </p:nvSpPr>
              <p:spPr>
                <a:xfrm>
                  <a:off x="0" y="3976"/>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49" name="Oval 15"/>
                <p:cNvSpPr/>
                <p:nvPr/>
              </p:nvSpPr>
              <p:spPr>
                <a:xfrm>
                  <a:off x="0" y="115326"/>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53" name="Group 132"/>
              <p:cNvGrpSpPr/>
              <p:nvPr/>
            </p:nvGrpSpPr>
            <p:grpSpPr>
              <a:xfrm>
                <a:off x="554265" y="151108"/>
                <a:ext cx="129724" cy="123285"/>
                <a:chOff x="0" y="0"/>
                <a:chExt cx="129723" cy="123284"/>
              </a:xfrm>
            </p:grpSpPr>
            <p:sp>
              <p:nvSpPr>
                <p:cNvPr id="2651" name="Oval 15"/>
                <p:cNvSpPr/>
                <p:nvPr/>
              </p:nvSpPr>
              <p:spPr>
                <a:xfrm>
                  <a:off x="-1" y="0"/>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52" name="Oval 15"/>
                <p:cNvSpPr/>
                <p:nvPr/>
              </p:nvSpPr>
              <p:spPr>
                <a:xfrm>
                  <a:off x="58965" y="51704"/>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56" name="Group 135"/>
              <p:cNvGrpSpPr/>
              <p:nvPr/>
            </p:nvGrpSpPr>
            <p:grpSpPr>
              <a:xfrm>
                <a:off x="298751" y="286317"/>
                <a:ext cx="114001" cy="131238"/>
                <a:chOff x="0" y="0"/>
                <a:chExt cx="114000" cy="131237"/>
              </a:xfrm>
            </p:grpSpPr>
            <p:sp>
              <p:nvSpPr>
                <p:cNvPr id="2654" name="Oval 15"/>
                <p:cNvSpPr/>
                <p:nvPr/>
              </p:nvSpPr>
              <p:spPr>
                <a:xfrm>
                  <a:off x="43242" y="0"/>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55" name="Oval 15"/>
                <p:cNvSpPr/>
                <p:nvPr/>
              </p:nvSpPr>
              <p:spPr>
                <a:xfrm>
                  <a:off x="-1" y="59657"/>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59" name="Group 138"/>
              <p:cNvGrpSpPr/>
              <p:nvPr/>
            </p:nvGrpSpPr>
            <p:grpSpPr>
              <a:xfrm>
                <a:off x="1132114" y="7947"/>
                <a:ext cx="129724" cy="123285"/>
                <a:chOff x="0" y="0"/>
                <a:chExt cx="129723" cy="123284"/>
              </a:xfrm>
            </p:grpSpPr>
            <p:sp>
              <p:nvSpPr>
                <p:cNvPr id="2657" name="Oval 15"/>
                <p:cNvSpPr/>
                <p:nvPr/>
              </p:nvSpPr>
              <p:spPr>
                <a:xfrm>
                  <a:off x="-1" y="0"/>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58" name="Oval 15"/>
                <p:cNvSpPr/>
                <p:nvPr/>
              </p:nvSpPr>
              <p:spPr>
                <a:xfrm>
                  <a:off x="58965" y="51704"/>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662" name="Group 141"/>
              <p:cNvGrpSpPr/>
              <p:nvPr/>
            </p:nvGrpSpPr>
            <p:grpSpPr>
              <a:xfrm>
                <a:off x="1077079" y="214736"/>
                <a:ext cx="114002" cy="131238"/>
                <a:chOff x="0" y="0"/>
                <a:chExt cx="114000" cy="131237"/>
              </a:xfrm>
            </p:grpSpPr>
            <p:sp>
              <p:nvSpPr>
                <p:cNvPr id="2660" name="Oval 15"/>
                <p:cNvSpPr/>
                <p:nvPr/>
              </p:nvSpPr>
              <p:spPr>
                <a:xfrm>
                  <a:off x="43242" y="0"/>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sp>
              <p:nvSpPr>
                <p:cNvPr id="2661" name="Oval 15"/>
                <p:cNvSpPr/>
                <p:nvPr/>
              </p:nvSpPr>
              <p:spPr>
                <a:xfrm>
                  <a:off x="-1" y="59657"/>
                  <a:ext cx="70759" cy="71581"/>
                </a:xfrm>
                <a:prstGeom prst="ellipse">
                  <a:avLst/>
                </a:prstGeom>
                <a:solidFill>
                  <a:srgbClr val="FF6351"/>
                </a:solid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sp>
          <p:nvSpPr>
            <p:cNvPr id="2664" name="TextBox 114"/>
            <p:cNvSpPr txBox="1"/>
            <p:nvPr/>
          </p:nvSpPr>
          <p:spPr>
            <a:xfrm>
              <a:off x="609600" y="838200"/>
              <a:ext cx="685800" cy="370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a:solidFill>
                    <a:srgbClr val="FFFFFF"/>
                  </a:solidFill>
                </a:defRPr>
              </a:lvl1pPr>
            </a:lstStyle>
            <a:p>
              <a:r>
                <a:t>Si</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ctangle 2"/>
          <p:cNvSpPr txBox="1">
            <a:spLocks noGrp="1"/>
          </p:cNvSpPr>
          <p:nvPr>
            <p:ph type="title"/>
          </p:nvPr>
        </p:nvSpPr>
        <p:spPr>
          <a:xfrm>
            <a:off x="304800" y="76199"/>
            <a:ext cx="8534400" cy="558298"/>
          </a:xfrm>
          <a:prstGeom prst="rect">
            <a:avLst/>
          </a:prstGeom>
        </p:spPr>
        <p:txBody>
          <a:bodyPr/>
          <a:lstStyle>
            <a:lvl1pPr>
              <a:defRPr sz="2200"/>
            </a:lvl1pPr>
          </a:lstStyle>
          <a:p>
            <a:r>
              <a:t>But that will require more than just improved vehicle batteries</a:t>
            </a:r>
          </a:p>
        </p:txBody>
      </p:sp>
      <p:sp>
        <p:nvSpPr>
          <p:cNvPr id="212" name="Rectangle 3"/>
          <p:cNvSpPr txBox="1">
            <a:spLocks noGrp="1"/>
          </p:cNvSpPr>
          <p:nvPr>
            <p:ph type="body" sz="quarter" idx="1"/>
          </p:nvPr>
        </p:nvSpPr>
        <p:spPr>
          <a:xfrm>
            <a:off x="266700" y="723967"/>
            <a:ext cx="8792816" cy="892905"/>
          </a:xfrm>
          <a:prstGeom prst="rect">
            <a:avLst/>
          </a:prstGeom>
        </p:spPr>
        <p:txBody>
          <a:bodyPr/>
          <a:lstStyle/>
          <a:p>
            <a:pPr>
              <a:tabLst/>
            </a:pPr>
            <a:r>
              <a:t>Why?  Because the sun sets and winds die down</a:t>
            </a:r>
          </a:p>
          <a:p>
            <a:pPr>
              <a:tabLst/>
              <a:defRPr sz="1000"/>
            </a:pPr>
            <a:endParaRPr/>
          </a:p>
          <a:p>
            <a:pPr>
              <a:tabLst/>
            </a:pPr>
            <a:r>
              <a:t>     Daily sunlight energy cycles:   	        	Typical wind energy cycle:</a:t>
            </a:r>
          </a:p>
        </p:txBody>
      </p:sp>
      <p:sp>
        <p:nvSpPr>
          <p:cNvPr id="213" name="Rectangle 3"/>
          <p:cNvSpPr txBox="1"/>
          <p:nvPr/>
        </p:nvSpPr>
        <p:spPr>
          <a:xfrm>
            <a:off x="175592" y="4748531"/>
            <a:ext cx="8792816" cy="1403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pPr>
            <a:r>
              <a:t>Which means that, in a Grid built largely around solar and wind energy,</a:t>
            </a:r>
          </a:p>
          <a:p>
            <a:pPr defTabSz="868680">
              <a:spcBef>
                <a:spcPts val="400"/>
              </a:spcBef>
              <a:defRPr sz="760" b="0">
                <a:solidFill>
                  <a:srgbClr val="FFFFFF"/>
                </a:solidFill>
                <a:effectLst>
                  <a:outerShdw blurRad="36195" dist="36195" dir="2700000" rotWithShape="0">
                    <a:srgbClr val="000000"/>
                  </a:outerShdw>
                </a:effectLst>
                <a:latin typeface="+mn-lt"/>
                <a:ea typeface="+mn-ea"/>
                <a:cs typeface="+mn-cs"/>
                <a:sym typeface="Arial"/>
              </a:defRPr>
            </a:pPr>
            <a:endParaRPr/>
          </a:p>
          <a:p>
            <a:pPr lvl="1" indent="608851" defTabSz="868680">
              <a:spcBef>
                <a:spcPts val="400"/>
              </a:spcBef>
              <a:defRPr sz="1710" b="0">
                <a:solidFill>
                  <a:srgbClr val="FFFFFF"/>
                </a:solidFill>
                <a:effectLst>
                  <a:outerShdw blurRad="36195" dist="36195" dir="2700000" rotWithShape="0">
                    <a:srgbClr val="000000"/>
                  </a:outerShdw>
                </a:effectLst>
                <a:latin typeface="+mn-lt"/>
                <a:ea typeface="+mn-ea"/>
                <a:cs typeface="+mn-cs"/>
                <a:sym typeface="Arial"/>
              </a:defRPr>
            </a:pPr>
            <a:r>
              <a:t> when the sun is up, or the winds are strong, </a:t>
            </a:r>
          </a:p>
          <a:p>
            <a:pPr lvl="1" indent="608851" defTabSz="868680">
              <a:spcBef>
                <a:spcPts val="400"/>
              </a:spcBef>
              <a:defRPr sz="760" b="0">
                <a:solidFill>
                  <a:srgbClr val="FFFFFF"/>
                </a:solidFill>
                <a:effectLst>
                  <a:outerShdw blurRad="36195" dist="36195" dir="2700000" rotWithShape="0">
                    <a:srgbClr val="000000"/>
                  </a:outerShdw>
                </a:effectLst>
                <a:latin typeface="+mn-lt"/>
                <a:ea typeface="+mn-ea"/>
                <a:cs typeface="+mn-cs"/>
                <a:sym typeface="Arial"/>
              </a:defRPr>
            </a:pPr>
            <a:endParaRPr/>
          </a:p>
          <a:p>
            <a:pPr lvl="2" indent="1031557" defTabSz="868680">
              <a:spcBef>
                <a:spcPts val="400"/>
              </a:spcBef>
              <a:defRPr sz="1710">
                <a:solidFill>
                  <a:srgbClr val="FBC901"/>
                </a:solidFill>
                <a:effectLst>
                  <a:outerShdw blurRad="36195" dist="36195" dir="2700000" rotWithShape="0">
                    <a:srgbClr val="000000"/>
                  </a:outerShdw>
                </a:effectLst>
                <a:latin typeface="+mn-lt"/>
                <a:ea typeface="+mn-ea"/>
                <a:cs typeface="+mn-cs"/>
                <a:sym typeface="Arial"/>
              </a:defRPr>
            </a:pPr>
            <a:r>
              <a:t>we will have to store a whole lot of power for use at other times in the day</a:t>
            </a:r>
          </a:p>
        </p:txBody>
      </p:sp>
      <p:grpSp>
        <p:nvGrpSpPr>
          <p:cNvPr id="227" name="Group"/>
          <p:cNvGrpSpPr/>
          <p:nvPr/>
        </p:nvGrpSpPr>
        <p:grpSpPr>
          <a:xfrm>
            <a:off x="4758028" y="1706290"/>
            <a:ext cx="3868645" cy="2737336"/>
            <a:chOff x="0" y="0"/>
            <a:chExt cx="3868644" cy="2737335"/>
          </a:xfrm>
        </p:grpSpPr>
        <p:sp>
          <p:nvSpPr>
            <p:cNvPr id="214" name="Straight Arrow Connector 5"/>
            <p:cNvSpPr/>
            <p:nvPr/>
          </p:nvSpPr>
          <p:spPr>
            <a:xfrm>
              <a:off x="561487" y="2276965"/>
              <a:ext cx="3240921" cy="1318"/>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15" name="Straight Arrow Connector 6"/>
            <p:cNvSpPr/>
            <p:nvPr/>
          </p:nvSpPr>
          <p:spPr>
            <a:xfrm flipH="1" flipV="1">
              <a:off x="561487" y="0"/>
              <a:ext cx="4104" cy="2278283"/>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16" name="Straight Connector 7"/>
            <p:cNvSpPr/>
            <p:nvPr/>
          </p:nvSpPr>
          <p:spPr>
            <a:xfrm flipV="1">
              <a:off x="2748477" y="379714"/>
              <a:ext cx="1113" cy="1898570"/>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7" name="Straight Connector 8"/>
            <p:cNvSpPr/>
            <p:nvPr/>
          </p:nvSpPr>
          <p:spPr>
            <a:xfrm flipV="1">
              <a:off x="2023036" y="379714"/>
              <a:ext cx="1113" cy="1898570"/>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8" name="Straight Connector 9"/>
            <p:cNvSpPr/>
            <p:nvPr/>
          </p:nvSpPr>
          <p:spPr>
            <a:xfrm flipV="1">
              <a:off x="1301152" y="379714"/>
              <a:ext cx="1113" cy="1898570"/>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9" name="Straight Connector 10"/>
            <p:cNvSpPr/>
            <p:nvPr/>
          </p:nvSpPr>
          <p:spPr>
            <a:xfrm flipV="1">
              <a:off x="3494143" y="379714"/>
              <a:ext cx="1113" cy="1898570"/>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20" name="Straight Connector 11"/>
            <p:cNvSpPr/>
            <p:nvPr/>
          </p:nvSpPr>
          <p:spPr>
            <a:xfrm>
              <a:off x="561487" y="382548"/>
              <a:ext cx="2933769" cy="1319"/>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21" name="TextBox 12"/>
            <p:cNvSpPr txBox="1"/>
            <p:nvPr/>
          </p:nvSpPr>
          <p:spPr>
            <a:xfrm>
              <a:off x="0" y="189857"/>
              <a:ext cx="612956" cy="3631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b="0">
                  <a:solidFill>
                    <a:srgbClr val="FFFFFF"/>
                  </a:solidFill>
                </a:defRPr>
              </a:lvl1pPr>
            </a:lstStyle>
            <a:p>
              <a:r>
                <a:t>100%</a:t>
              </a:r>
            </a:p>
          </p:txBody>
        </p:sp>
        <p:sp>
          <p:nvSpPr>
            <p:cNvPr id="222" name="TextBox 13"/>
            <p:cNvSpPr txBox="1"/>
            <p:nvPr/>
          </p:nvSpPr>
          <p:spPr>
            <a:xfrm>
              <a:off x="134756" y="2345702"/>
              <a:ext cx="1119679" cy="3891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Midnight</a:t>
              </a:r>
            </a:p>
          </p:txBody>
        </p:sp>
        <p:sp>
          <p:nvSpPr>
            <p:cNvPr id="223" name="TextBox 14"/>
            <p:cNvSpPr txBox="1"/>
            <p:nvPr/>
          </p:nvSpPr>
          <p:spPr>
            <a:xfrm>
              <a:off x="1628313" y="2345702"/>
              <a:ext cx="800119"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Noon</a:t>
              </a:r>
            </a:p>
          </p:txBody>
        </p:sp>
        <p:sp>
          <p:nvSpPr>
            <p:cNvPr id="224" name="TextBox 15"/>
            <p:cNvSpPr txBox="1"/>
            <p:nvPr/>
          </p:nvSpPr>
          <p:spPr>
            <a:xfrm>
              <a:off x="3068525" y="2343230"/>
              <a:ext cx="800120" cy="394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Midnight</a:t>
              </a:r>
            </a:p>
          </p:txBody>
        </p:sp>
        <p:sp>
          <p:nvSpPr>
            <p:cNvPr id="225" name="Freeform 17"/>
            <p:cNvSpPr/>
            <p:nvPr/>
          </p:nvSpPr>
          <p:spPr>
            <a:xfrm>
              <a:off x="1437056" y="616958"/>
              <a:ext cx="2061231" cy="1440923"/>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66CC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26" name="Straight Connector 18"/>
            <p:cNvSpPr/>
            <p:nvPr/>
          </p:nvSpPr>
          <p:spPr>
            <a:xfrm>
              <a:off x="587886" y="2058084"/>
              <a:ext cx="914491" cy="1505"/>
            </a:xfrm>
            <a:prstGeom prst="line">
              <a:avLst/>
            </a:prstGeom>
            <a:solidFill>
              <a:schemeClr val="accent1"/>
            </a:solidFill>
            <a:ln w="38100" cap="flat">
              <a:solidFill>
                <a:srgbClr val="66CC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243" name="Group"/>
          <p:cNvGrpSpPr/>
          <p:nvPr/>
        </p:nvGrpSpPr>
        <p:grpSpPr>
          <a:xfrm>
            <a:off x="208730" y="1744442"/>
            <a:ext cx="4106420" cy="2661031"/>
            <a:chOff x="0" y="0"/>
            <a:chExt cx="4106418" cy="2661029"/>
          </a:xfrm>
        </p:grpSpPr>
        <p:sp>
          <p:nvSpPr>
            <p:cNvPr id="228" name="TextBox 5"/>
            <p:cNvSpPr txBox="1"/>
            <p:nvPr/>
          </p:nvSpPr>
          <p:spPr>
            <a:xfrm>
              <a:off x="0" y="203805"/>
              <a:ext cx="650630" cy="3573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b="0">
                  <a:solidFill>
                    <a:srgbClr val="FFFFFF"/>
                  </a:solidFill>
                </a:defRPr>
              </a:lvl1pPr>
            </a:lstStyle>
            <a:p>
              <a:r>
                <a:t>100%</a:t>
              </a:r>
            </a:p>
          </p:txBody>
        </p:sp>
        <p:sp>
          <p:nvSpPr>
            <p:cNvPr id="229" name="Straight Arrow Connector 7"/>
            <p:cNvSpPr/>
            <p:nvPr/>
          </p:nvSpPr>
          <p:spPr>
            <a:xfrm>
              <a:off x="595997" y="2272528"/>
              <a:ext cx="3440115" cy="1317"/>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30" name="Straight Arrow Connector 8"/>
            <p:cNvSpPr/>
            <p:nvPr/>
          </p:nvSpPr>
          <p:spPr>
            <a:xfrm flipH="1" flipV="1">
              <a:off x="595998" y="-1"/>
              <a:ext cx="4356" cy="2273846"/>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31" name="Straight Connector 9"/>
            <p:cNvSpPr/>
            <p:nvPr/>
          </p:nvSpPr>
          <p:spPr>
            <a:xfrm flipV="1">
              <a:off x="2917405" y="378974"/>
              <a:ext cx="1180" cy="1894872"/>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2" name="Straight Connector 10"/>
            <p:cNvSpPr/>
            <p:nvPr/>
          </p:nvSpPr>
          <p:spPr>
            <a:xfrm flipV="1">
              <a:off x="2147376" y="378974"/>
              <a:ext cx="1181" cy="1894872"/>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3" name="Straight Connector 11"/>
            <p:cNvSpPr/>
            <p:nvPr/>
          </p:nvSpPr>
          <p:spPr>
            <a:xfrm flipV="1">
              <a:off x="1381124" y="378974"/>
              <a:ext cx="1180" cy="1894872"/>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 name="Straight Connector 12"/>
            <p:cNvSpPr/>
            <p:nvPr/>
          </p:nvSpPr>
          <p:spPr>
            <a:xfrm flipV="1">
              <a:off x="3708901" y="378974"/>
              <a:ext cx="1180" cy="1894872"/>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5" name="Straight Connector 13"/>
            <p:cNvSpPr/>
            <p:nvPr/>
          </p:nvSpPr>
          <p:spPr>
            <a:xfrm>
              <a:off x="595997" y="381803"/>
              <a:ext cx="3114084" cy="131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6" name="TextBox 14"/>
            <p:cNvSpPr txBox="1"/>
            <p:nvPr/>
          </p:nvSpPr>
          <p:spPr>
            <a:xfrm>
              <a:off x="143039" y="2341132"/>
              <a:ext cx="849295" cy="3174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Midnight</a:t>
              </a:r>
            </a:p>
          </p:txBody>
        </p:sp>
        <p:sp>
          <p:nvSpPr>
            <p:cNvPr id="237" name="TextBox 15"/>
            <p:cNvSpPr txBox="1"/>
            <p:nvPr/>
          </p:nvSpPr>
          <p:spPr>
            <a:xfrm>
              <a:off x="1728392" y="2341132"/>
              <a:ext cx="849296" cy="3174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Noon</a:t>
              </a:r>
            </a:p>
          </p:txBody>
        </p:sp>
        <p:sp>
          <p:nvSpPr>
            <p:cNvPr id="238" name="TextBox 16"/>
            <p:cNvSpPr txBox="1"/>
            <p:nvPr/>
          </p:nvSpPr>
          <p:spPr>
            <a:xfrm>
              <a:off x="3257124" y="2338664"/>
              <a:ext cx="849295" cy="322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a:defRPr sz="1200" b="0">
                  <a:solidFill>
                    <a:srgbClr val="FFFFFF"/>
                  </a:solidFill>
                </a:defRPr>
              </a:lvl1pPr>
            </a:lstStyle>
            <a:p>
              <a:r>
                <a:t> Midnight</a:t>
              </a:r>
            </a:p>
          </p:txBody>
        </p:sp>
        <p:sp>
          <p:nvSpPr>
            <p:cNvPr id="239" name="Freeform 17"/>
            <p:cNvSpPr/>
            <p:nvPr/>
          </p:nvSpPr>
          <p:spPr>
            <a:xfrm>
              <a:off x="912918" y="395125"/>
              <a:ext cx="2469115" cy="1876209"/>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0" name="Freeform 18"/>
            <p:cNvSpPr/>
            <p:nvPr/>
          </p:nvSpPr>
          <p:spPr>
            <a:xfrm>
              <a:off x="1348192" y="977718"/>
              <a:ext cx="1610125" cy="1294305"/>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1" name="TextBox 19"/>
            <p:cNvSpPr txBox="1"/>
            <p:nvPr/>
          </p:nvSpPr>
          <p:spPr>
            <a:xfrm>
              <a:off x="2273896" y="434519"/>
              <a:ext cx="849297" cy="2332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200" b="0">
                  <a:solidFill>
                    <a:srgbClr val="FFFFFF"/>
                  </a:solidFill>
                </a:defRPr>
              </a:pPr>
              <a:r>
                <a:t> </a:t>
              </a:r>
              <a:r>
                <a:rPr>
                  <a:solidFill>
                    <a:srgbClr val="FFCC00"/>
                  </a:solidFill>
                </a:rPr>
                <a:t>Summer</a:t>
              </a:r>
            </a:p>
          </p:txBody>
        </p:sp>
        <p:sp>
          <p:nvSpPr>
            <p:cNvPr id="242" name="TextBox 20"/>
            <p:cNvSpPr txBox="1"/>
            <p:nvPr/>
          </p:nvSpPr>
          <p:spPr>
            <a:xfrm>
              <a:off x="1677269" y="1588997"/>
              <a:ext cx="849296" cy="3174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200" b="0">
                  <a:solidFill>
                    <a:srgbClr val="FFFFFF"/>
                  </a:solidFill>
                </a:defRPr>
              </a:pPr>
              <a:r>
                <a:t> </a:t>
              </a:r>
              <a:r>
                <a:rPr>
                  <a:solidFill>
                    <a:srgbClr val="FFCC00"/>
                  </a:solidFill>
                </a:rPr>
                <a:t>Winter</a:t>
              </a:r>
            </a:p>
          </p:txBody>
        </p:sp>
      </p:grpSp>
      <p:sp>
        <p:nvSpPr>
          <p:cNvPr id="244"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7" name="Rectangle 2"/>
          <p:cNvSpPr txBox="1">
            <a:spLocks noGrp="1"/>
          </p:cNvSpPr>
          <p:nvPr>
            <p:ph type="title"/>
          </p:nvPr>
        </p:nvSpPr>
        <p:spPr>
          <a:xfrm>
            <a:off x="304800" y="76200"/>
            <a:ext cx="8534400" cy="533400"/>
          </a:xfrm>
          <a:prstGeom prst="rect">
            <a:avLst/>
          </a:prstGeom>
        </p:spPr>
        <p:txBody>
          <a:bodyPr/>
          <a:lstStyle>
            <a:lvl1pPr>
              <a:defRPr sz="2200" i="1">
                <a:latin typeface="+mn-lt"/>
                <a:ea typeface="+mn-ea"/>
                <a:cs typeface="+mn-cs"/>
                <a:sym typeface="Arial"/>
              </a:defRPr>
            </a:lvl1pPr>
          </a:lstStyle>
          <a:p>
            <a:r>
              <a:t>The result is a tight array of Silicon nanowires:</a:t>
            </a:r>
          </a:p>
        </p:txBody>
      </p:sp>
      <p:sp>
        <p:nvSpPr>
          <p:cNvPr id="2668" name="Rectangle 4"/>
          <p:cNvSpPr txBox="1"/>
          <p:nvPr/>
        </p:nvSpPr>
        <p:spPr>
          <a:xfrm>
            <a:off x="4800600" y="2743200"/>
            <a:ext cx="3962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00"/>
              </a:spcBef>
              <a:defRPr sz="1200" b="0">
                <a:solidFill>
                  <a:srgbClr val="059797"/>
                </a:solidFill>
                <a:effectLst>
                  <a:outerShdw blurRad="38100" dist="38100" dir="2700000" rotWithShape="0">
                    <a:srgbClr val="000000"/>
                  </a:outerShdw>
                </a:effectLst>
                <a:latin typeface="+mn-lt"/>
                <a:ea typeface="+mn-ea"/>
                <a:cs typeface="+mn-cs"/>
                <a:sym typeface="Arial"/>
              </a:defRPr>
            </a:lvl1pPr>
          </a:lstStyle>
          <a:p>
            <a:r>
              <a:t>U. Helsinki: www.micronova.fi/units/ntq/research/nanowires.php</a:t>
            </a:r>
          </a:p>
        </p:txBody>
      </p:sp>
      <p:sp>
        <p:nvSpPr>
          <p:cNvPr id="2669" name="Rectangle 5"/>
          <p:cNvSpPr txBox="1"/>
          <p:nvPr/>
        </p:nvSpPr>
        <p:spPr>
          <a:xfrm>
            <a:off x="266700" y="3369070"/>
            <a:ext cx="8610600"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400"/>
              </a:spcBef>
              <a:defRPr b="0">
                <a:solidFill>
                  <a:srgbClr val="FFFFFF"/>
                </a:solidFill>
                <a:effectLst>
                  <a:outerShdw blurRad="38100" dist="38100" dir="2700000" rotWithShape="0">
                    <a:srgbClr val="000000"/>
                  </a:outerShdw>
                </a:effectLst>
              </a:defRPr>
            </a:lvl1pPr>
          </a:lstStyle>
          <a:p>
            <a:r>
              <a:t>Small size / accessibility =&gt; Uniform Li absorption &amp; stress, minimal Si cracking:				</a:t>
            </a:r>
          </a:p>
        </p:txBody>
      </p:sp>
      <p:pic>
        <p:nvPicPr>
          <p:cNvPr id="2670" name="Picture 6" descr="Picture 6"/>
          <p:cNvPicPr>
            <a:picLocks noChangeAspect="1"/>
          </p:cNvPicPr>
          <p:nvPr/>
        </p:nvPicPr>
        <p:blipFill>
          <a:blip r:embed="rId2"/>
          <a:stretch>
            <a:fillRect/>
          </a:stretch>
        </p:blipFill>
        <p:spPr>
          <a:xfrm>
            <a:off x="762000" y="721320"/>
            <a:ext cx="2819400" cy="1945681"/>
          </a:xfrm>
          <a:prstGeom prst="rect">
            <a:avLst/>
          </a:prstGeom>
          <a:ln w="12700">
            <a:miter lim="400000"/>
          </a:ln>
        </p:spPr>
      </p:pic>
      <p:sp>
        <p:nvSpPr>
          <p:cNvPr id="2671" name="Rectangle 7"/>
          <p:cNvSpPr txBox="1"/>
          <p:nvPr/>
        </p:nvSpPr>
        <p:spPr>
          <a:xfrm>
            <a:off x="292100" y="2778720"/>
            <a:ext cx="4419600" cy="47863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200"/>
              </a:spcBef>
              <a:defRPr sz="1200" b="0">
                <a:solidFill>
                  <a:srgbClr val="059797"/>
                </a:solidFill>
                <a:latin typeface="+mn-lt"/>
                <a:ea typeface="+mn-ea"/>
                <a:cs typeface="+mn-cs"/>
                <a:sym typeface="Arial"/>
              </a:defRPr>
            </a:pPr>
            <a:r>
              <a:t>Lorelle Mansfield -NIST:</a:t>
            </a:r>
          </a:p>
          <a:p>
            <a:pPr algn="ctr">
              <a:spcBef>
                <a:spcPts val="200"/>
              </a:spcBef>
              <a:defRPr sz="1200" b="0">
                <a:solidFill>
                  <a:srgbClr val="059797"/>
                </a:solidFill>
                <a:latin typeface="+mn-lt"/>
                <a:ea typeface="+mn-ea"/>
                <a:cs typeface="+mn-cs"/>
                <a:sym typeface="Arial"/>
              </a:defRPr>
            </a:pPr>
            <a:r>
              <a:t>http://www.nist.gov/public_affairs/techbeat/tb2006_0525.htm</a:t>
            </a:r>
          </a:p>
        </p:txBody>
      </p:sp>
      <p:pic>
        <p:nvPicPr>
          <p:cNvPr id="2672" name="Picture 24" descr="Picture 24"/>
          <p:cNvPicPr>
            <a:picLocks noChangeAspect="1"/>
          </p:cNvPicPr>
          <p:nvPr/>
        </p:nvPicPr>
        <p:blipFill>
          <a:blip r:embed="rId3"/>
          <a:stretch>
            <a:fillRect/>
          </a:stretch>
        </p:blipFill>
        <p:spPr>
          <a:xfrm>
            <a:off x="6096000" y="645120"/>
            <a:ext cx="1981200" cy="1828801"/>
          </a:xfrm>
          <a:prstGeom prst="rect">
            <a:avLst/>
          </a:prstGeom>
          <a:ln w="12700">
            <a:miter lim="400000"/>
          </a:ln>
        </p:spPr>
      </p:pic>
      <p:pic>
        <p:nvPicPr>
          <p:cNvPr id="2673" name="Picture 25" descr="Picture 25"/>
          <p:cNvPicPr>
            <a:picLocks noChangeAspect="1"/>
          </p:cNvPicPr>
          <p:nvPr/>
        </p:nvPicPr>
        <p:blipFill>
          <a:blip r:embed="rId4"/>
          <a:srcRect l="10380" t="41872"/>
          <a:stretch>
            <a:fillRect/>
          </a:stretch>
        </p:blipFill>
        <p:spPr>
          <a:xfrm>
            <a:off x="1981200" y="3962400"/>
            <a:ext cx="3861858" cy="2438400"/>
          </a:xfrm>
          <a:prstGeom prst="rect">
            <a:avLst/>
          </a:prstGeom>
          <a:ln w="12700">
            <a:miter lim="400000"/>
          </a:ln>
        </p:spPr>
      </p:pic>
      <p:sp>
        <p:nvSpPr>
          <p:cNvPr id="2674" name="TextBox 26"/>
          <p:cNvSpPr txBox="1"/>
          <p:nvPr/>
        </p:nvSpPr>
        <p:spPr>
          <a:xfrm>
            <a:off x="609600" y="6535579"/>
            <a:ext cx="822960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0">
                <a:solidFill>
                  <a:schemeClr val="accent1"/>
                </a:solidFill>
              </a:defRPr>
            </a:lvl1pPr>
          </a:lstStyle>
          <a:p>
            <a:r>
              <a:t>Designing nanostructured Si anodes for high energy lithium batteries, Wu &amp; Cui, Nano Today 7, pp 414-29 (2012)</a:t>
            </a:r>
          </a:p>
        </p:txBody>
      </p:sp>
      <p:sp>
        <p:nvSpPr>
          <p:cNvPr id="2675" name="Right Brace 27"/>
          <p:cNvSpPr/>
          <p:nvPr/>
        </p:nvSpPr>
        <p:spPr>
          <a:xfrm>
            <a:off x="6096000" y="4114800"/>
            <a:ext cx="304800" cy="2209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11"/>
                  <a:pt x="10800" y="248"/>
                </a:cubicBezTo>
                <a:lnTo>
                  <a:pt x="10800" y="10552"/>
                </a:lnTo>
                <a:cubicBezTo>
                  <a:pt x="10800" y="10689"/>
                  <a:pt x="15635" y="10800"/>
                  <a:pt x="21600" y="10800"/>
                </a:cubicBezTo>
                <a:cubicBezTo>
                  <a:pt x="15635" y="10800"/>
                  <a:pt x="10800" y="10911"/>
                  <a:pt x="10800" y="11048"/>
                </a:cubicBezTo>
                <a:lnTo>
                  <a:pt x="10800" y="21352"/>
                </a:lnTo>
                <a:cubicBezTo>
                  <a:pt x="10800" y="21489"/>
                  <a:pt x="5965" y="21600"/>
                  <a:pt x="0" y="21600"/>
                </a:cubicBezTo>
              </a:path>
            </a:pathLst>
          </a:custGeom>
          <a:ln w="38100">
            <a:solidFill>
              <a:srgbClr val="FFCC00"/>
            </a:solidFill>
          </a:ln>
        </p:spPr>
        <p:txBody>
          <a:bodyPr vert="eaVert" lIns="45719" rIns="45719"/>
          <a:lstStyle/>
          <a:p>
            <a:pPr>
              <a:defRPr>
                <a:solidFill>
                  <a:srgbClr val="FFFFFF"/>
                </a:solidFill>
              </a:defRPr>
            </a:pPr>
            <a:endParaRPr/>
          </a:p>
        </p:txBody>
      </p:sp>
      <p:sp>
        <p:nvSpPr>
          <p:cNvPr id="2676" name="Rectangle 5"/>
          <p:cNvSpPr txBox="1"/>
          <p:nvPr/>
        </p:nvSpPr>
        <p:spPr>
          <a:xfrm>
            <a:off x="6477000" y="4876800"/>
            <a:ext cx="2667000" cy="622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600">
                <a:solidFill>
                  <a:srgbClr val="FFCC00"/>
                </a:solidFill>
                <a:effectLst>
                  <a:outerShdw blurRad="38100" dist="38100" dir="2700000" rotWithShape="0">
                    <a:srgbClr val="000000"/>
                  </a:outerShdw>
                </a:effectLst>
              </a:defRPr>
            </a:pPr>
            <a:r>
              <a:t>Nano-structured</a:t>
            </a:r>
            <a:endParaRPr>
              <a:solidFill>
                <a:srgbClr val="FFFFFF"/>
              </a:solidFill>
            </a:endParaRPr>
          </a:p>
          <a:p>
            <a:pPr>
              <a:spcBef>
                <a:spcPts val="300"/>
              </a:spcBef>
              <a:defRPr sz="1600">
                <a:solidFill>
                  <a:srgbClr val="FFCC00"/>
                </a:solidFill>
                <a:effectLst>
                  <a:outerShdw blurRad="38100" dist="38100" dir="2700000" rotWithShape="0">
                    <a:srgbClr val="000000"/>
                  </a:outerShdw>
                </a:effectLst>
              </a:defRPr>
            </a:pPr>
            <a:r>
              <a:t>Li ion battery anodes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8" name="Rectangle 5"/>
          <p:cNvSpPr txBox="1"/>
          <p:nvPr/>
        </p:nvSpPr>
        <p:spPr>
          <a:xfrm>
            <a:off x="304800" y="5580920"/>
            <a:ext cx="8534400" cy="1331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a:t>
            </a:r>
            <a:r>
              <a:rPr>
                <a:solidFill>
                  <a:srgbClr val="FFFFFF"/>
                </a:solidFill>
              </a:rPr>
              <a:t>Functional Macromolecular Laboratory - University of Maryland:</a:t>
            </a:r>
            <a:r>
              <a:t> </a:t>
            </a:r>
            <a:br/>
            <a:r>
              <a:t>https://www.youtube.com/watch?v=HCGtRgBUHX8</a:t>
            </a: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2) https://www.faa.gov/hazmat/resources/lithium_batteries/media/Battery_incident_chart.pdf</a:t>
            </a: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3) https://www.consumerreports.org/faa/battery-fire-in-delta-cargo-hold/</a:t>
            </a: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 4) https://www.flyingmag.com/news/ups-747-crash-highlights-lithium-battery-danger/</a:t>
            </a:r>
            <a:br/>
            <a:r>
              <a:t>5) https://en.wikipedia.org/wiki/Asiana_Airlines_Flight_991</a:t>
            </a:r>
            <a:br/>
            <a:r>
              <a:t>6) https://www.consumerreports.org/product-safety/whats-behind-the-increase-in-lithium-ion-battery-fires-on-planes/</a:t>
            </a:r>
          </a:p>
        </p:txBody>
      </p:sp>
      <p:sp>
        <p:nvSpPr>
          <p:cNvPr id="2679" name="Rectangle 2"/>
          <p:cNvSpPr txBox="1">
            <a:spLocks noGrp="1"/>
          </p:cNvSpPr>
          <p:nvPr>
            <p:ph type="title"/>
          </p:nvPr>
        </p:nvSpPr>
        <p:spPr>
          <a:xfrm>
            <a:off x="304800" y="-1"/>
            <a:ext cx="8534400" cy="675219"/>
          </a:xfrm>
          <a:prstGeom prst="rect">
            <a:avLst/>
          </a:prstGeom>
        </p:spPr>
        <p:txBody>
          <a:bodyPr/>
          <a:lstStyle>
            <a:lvl1pPr>
              <a:defRPr sz="2200"/>
            </a:lvl1pPr>
          </a:lstStyle>
          <a:p>
            <a:r>
              <a:t>But before moving on to such futuristic batteries   </a:t>
            </a:r>
          </a:p>
        </p:txBody>
      </p:sp>
      <p:sp>
        <p:nvSpPr>
          <p:cNvPr id="2680" name="Rectangle 3"/>
          <p:cNvSpPr txBox="1">
            <a:spLocks noGrp="1"/>
          </p:cNvSpPr>
          <p:nvPr>
            <p:ph type="body" idx="1"/>
          </p:nvPr>
        </p:nvSpPr>
        <p:spPr>
          <a:xfrm>
            <a:off x="117946" y="668306"/>
            <a:ext cx="9085908" cy="2911774"/>
          </a:xfrm>
          <a:prstGeom prst="rect">
            <a:avLst/>
          </a:prstGeom>
        </p:spPr>
        <p:txBody>
          <a:bodyPr/>
          <a:lstStyle/>
          <a:p>
            <a:pPr>
              <a:tabLst/>
            </a:pPr>
            <a:r>
              <a:t>There is an important topic I've alluded to but now need to confront head on:</a:t>
            </a:r>
          </a:p>
          <a:p>
            <a:pPr marL="0" lvl="1" indent="640896">
              <a:buSzTx/>
              <a:buNone/>
              <a:tabLst/>
              <a:defRPr sz="700"/>
            </a:pPr>
            <a:endParaRPr/>
          </a:p>
          <a:p>
            <a:pPr algn="ctr">
              <a:tabLst/>
              <a:defRPr b="1">
                <a:solidFill>
                  <a:srgbClr val="FBC901"/>
                </a:solidFill>
              </a:defRPr>
            </a:pPr>
            <a:r>
              <a:t>Li-Ion Battery Fires</a:t>
            </a:r>
          </a:p>
          <a:p>
            <a:pPr marL="0" lvl="2" indent="1085850">
              <a:buSzTx/>
              <a:buNone/>
              <a:tabLst/>
              <a:defRPr sz="900"/>
            </a:pPr>
            <a:endParaRPr/>
          </a:p>
          <a:p>
            <a:pPr algn="ctr">
              <a:tabLst/>
            </a:pPr>
            <a:r>
              <a:t>The YouTube video below illustrates the explosive intensity of such fires (</a:t>
            </a:r>
            <a:r>
              <a:rPr u="sng">
                <a:solidFill>
                  <a:srgbClr val="00CCFF"/>
                </a:solidFill>
                <a:uFill>
                  <a:solidFill>
                    <a:srgbClr val="00CCFF"/>
                  </a:solidFill>
                </a:uFill>
                <a:hlinkClick r:id="rId2"/>
              </a:rPr>
              <a:t>link</a:t>
            </a:r>
            <a:r>
              <a:t>) </a:t>
            </a:r>
            <a:r>
              <a:rPr baseline="31999"/>
              <a:t>1</a:t>
            </a:r>
            <a:r>
              <a:t> </a:t>
            </a:r>
          </a:p>
          <a:p>
            <a:pPr>
              <a:tabLst/>
              <a:defRPr sz="700"/>
            </a:pPr>
            <a:endParaRPr/>
          </a:p>
          <a:p>
            <a:pPr>
              <a:tabLst/>
            </a:pPr>
            <a:r>
              <a:t>Li batteries are now credibly linked to at least six major on-aircraft fires </a:t>
            </a:r>
            <a:r>
              <a:rPr baseline="31999"/>
              <a:t>2, 3</a:t>
            </a:r>
          </a:p>
          <a:p>
            <a:pPr marL="0" lvl="1" indent="640896">
              <a:buSzTx/>
              <a:buNone/>
              <a:tabLst/>
              <a:defRPr sz="700"/>
            </a:pPr>
            <a:endParaRPr baseline="31999"/>
          </a:p>
          <a:p>
            <a:pPr marL="0" lvl="1" indent="640896">
              <a:buSzTx/>
              <a:buNone/>
              <a:tabLst/>
            </a:pPr>
            <a:r>
              <a:t>at least two of which progressed into fatal cargo aircraft crashes </a:t>
            </a:r>
            <a:r>
              <a:rPr baseline="31999"/>
              <a:t>4, 5</a:t>
            </a:r>
          </a:p>
          <a:p>
            <a:pPr>
              <a:tabLst/>
              <a:defRPr sz="900"/>
            </a:pPr>
            <a:endParaRPr baseline="31999"/>
          </a:p>
          <a:p>
            <a:pPr>
              <a:tabLst/>
            </a:pPr>
            <a:r>
              <a:t>And by 2017 the FAA said aircraft Li-battery fires were averaging one every ten days </a:t>
            </a:r>
            <a:r>
              <a:rPr baseline="31999"/>
              <a:t>6</a:t>
            </a:r>
          </a:p>
        </p:txBody>
      </p:sp>
      <p:pic>
        <p:nvPicPr>
          <p:cNvPr id="2681" name="Image" descr="Image"/>
          <p:cNvPicPr>
            <a:picLocks noChangeAspect="1"/>
          </p:cNvPicPr>
          <p:nvPr/>
        </p:nvPicPr>
        <p:blipFill>
          <a:blip r:embed="rId3"/>
          <a:srcRect t="17455"/>
          <a:stretch>
            <a:fillRect/>
          </a:stretch>
        </p:blipFill>
        <p:spPr>
          <a:xfrm>
            <a:off x="2628701" y="3560468"/>
            <a:ext cx="4064238" cy="19703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 name="Rectangle 2"/>
          <p:cNvSpPr txBox="1">
            <a:spLocks noGrp="1"/>
          </p:cNvSpPr>
          <p:nvPr>
            <p:ph type="title"/>
          </p:nvPr>
        </p:nvSpPr>
        <p:spPr>
          <a:xfrm>
            <a:off x="304800" y="12700"/>
            <a:ext cx="8534400" cy="533400"/>
          </a:xfrm>
          <a:prstGeom prst="rect">
            <a:avLst/>
          </a:prstGeom>
        </p:spPr>
        <p:txBody>
          <a:bodyPr/>
          <a:lstStyle>
            <a:lvl1pPr>
              <a:defRPr sz="2200" i="1">
                <a:latin typeface="+mn-lt"/>
                <a:ea typeface="+mn-ea"/>
                <a:cs typeface="+mn-cs"/>
                <a:sym typeface="Arial"/>
              </a:defRPr>
            </a:lvl1pPr>
          </a:lstStyle>
          <a:p>
            <a:r>
              <a:t>All you need is a short-circuit</a:t>
            </a:r>
          </a:p>
        </p:txBody>
      </p:sp>
      <p:sp>
        <p:nvSpPr>
          <p:cNvPr id="2684" name="Rectangle 5"/>
          <p:cNvSpPr txBox="1"/>
          <p:nvPr/>
        </p:nvSpPr>
        <p:spPr>
          <a:xfrm>
            <a:off x="152400" y="596900"/>
            <a:ext cx="8991600" cy="1268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In that video, an </a:t>
            </a:r>
            <a:r>
              <a:rPr b="1"/>
              <a:t>external</a:t>
            </a:r>
            <a:r>
              <a:t> one was produced by wiring the battery's terminals together</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nature is perfectly capable of producing it own internal short circuits via</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2">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dendrites grown while recharging the </a:t>
            </a:r>
            <a:r>
              <a:rPr b="1"/>
              <a:t>solid Li anodes of Li-Metal Batteries</a:t>
            </a:r>
          </a:p>
        </p:txBody>
      </p:sp>
      <p:grpSp>
        <p:nvGrpSpPr>
          <p:cNvPr id="2786" name="Group"/>
          <p:cNvGrpSpPr/>
          <p:nvPr/>
        </p:nvGrpSpPr>
        <p:grpSpPr>
          <a:xfrm>
            <a:off x="1303189" y="1847415"/>
            <a:ext cx="6089284" cy="1493223"/>
            <a:chOff x="0" y="0"/>
            <a:chExt cx="6089282" cy="1493222"/>
          </a:xfrm>
        </p:grpSpPr>
        <p:sp>
          <p:nvSpPr>
            <p:cNvPr id="2685" name="Straight Connector 143"/>
            <p:cNvSpPr/>
            <p:nvPr/>
          </p:nvSpPr>
          <p:spPr>
            <a:xfrm flipH="1">
              <a:off x="2379360" y="220900"/>
              <a:ext cx="1" cy="126102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86" name="Rectangle 141"/>
            <p:cNvSpPr/>
            <p:nvPr/>
          </p:nvSpPr>
          <p:spPr>
            <a:xfrm flipH="1">
              <a:off x="83846" y="223262"/>
              <a:ext cx="2275238" cy="1224755"/>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7" name="Rectangle 142"/>
            <p:cNvSpPr/>
            <p:nvPr/>
          </p:nvSpPr>
          <p:spPr>
            <a:xfrm flipH="1">
              <a:off x="-1" y="222682"/>
              <a:ext cx="1603098" cy="1224755"/>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8" name="Straight Connector 144"/>
            <p:cNvSpPr/>
            <p:nvPr/>
          </p:nvSpPr>
          <p:spPr>
            <a:xfrm>
              <a:off x="5251" y="201299"/>
              <a:ext cx="741" cy="1260982"/>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89" name="Straight Connector 145"/>
            <p:cNvSpPr/>
            <p:nvPr/>
          </p:nvSpPr>
          <p:spPr>
            <a:xfrm flipV="1">
              <a:off x="80049" y="1447436"/>
              <a:ext cx="2275238" cy="116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90" name="Straight Connector 146"/>
            <p:cNvSpPr/>
            <p:nvPr/>
          </p:nvSpPr>
          <p:spPr>
            <a:xfrm>
              <a:off x="0" y="1447436"/>
              <a:ext cx="1603096" cy="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91" name="Oval 147"/>
            <p:cNvSpPr/>
            <p:nvPr/>
          </p:nvSpPr>
          <p:spPr>
            <a:xfrm flipH="1">
              <a:off x="1928680" y="612376"/>
              <a:ext cx="213305" cy="167014"/>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2" name="Oval 150"/>
            <p:cNvSpPr/>
            <p:nvPr/>
          </p:nvSpPr>
          <p:spPr>
            <a:xfrm flipH="1">
              <a:off x="1928680" y="779388"/>
              <a:ext cx="213305" cy="16701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3" name="Oval 155"/>
            <p:cNvSpPr/>
            <p:nvPr/>
          </p:nvSpPr>
          <p:spPr>
            <a:xfrm flipH="1">
              <a:off x="1928680" y="946400"/>
              <a:ext cx="213305" cy="167014"/>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4" name="Oval 157"/>
            <p:cNvSpPr/>
            <p:nvPr/>
          </p:nvSpPr>
          <p:spPr>
            <a:xfrm flipH="1">
              <a:off x="1928680" y="1113412"/>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5" name="Oval 169"/>
            <p:cNvSpPr/>
            <p:nvPr/>
          </p:nvSpPr>
          <p:spPr>
            <a:xfrm flipH="1">
              <a:off x="1928680" y="278352"/>
              <a:ext cx="213305" cy="167014"/>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6" name="Oval 170"/>
            <p:cNvSpPr/>
            <p:nvPr/>
          </p:nvSpPr>
          <p:spPr>
            <a:xfrm flipH="1">
              <a:off x="1928680" y="445364"/>
              <a:ext cx="213305" cy="16701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7" name="Oval 171"/>
            <p:cNvSpPr/>
            <p:nvPr/>
          </p:nvSpPr>
          <p:spPr>
            <a:xfrm flipH="1">
              <a:off x="1715376" y="612376"/>
              <a:ext cx="213306" cy="16701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8" name="Oval 172"/>
            <p:cNvSpPr/>
            <p:nvPr/>
          </p:nvSpPr>
          <p:spPr>
            <a:xfrm flipH="1">
              <a:off x="1715376" y="779388"/>
              <a:ext cx="213306" cy="16701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9" name="Oval 173"/>
            <p:cNvSpPr/>
            <p:nvPr/>
          </p:nvSpPr>
          <p:spPr>
            <a:xfrm flipH="1">
              <a:off x="1715376" y="946400"/>
              <a:ext cx="213306" cy="16701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0" name="Oval 174"/>
            <p:cNvSpPr/>
            <p:nvPr/>
          </p:nvSpPr>
          <p:spPr>
            <a:xfrm flipH="1">
              <a:off x="1715376" y="1113412"/>
              <a:ext cx="213306"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1" name="Oval 175"/>
            <p:cNvSpPr/>
            <p:nvPr/>
          </p:nvSpPr>
          <p:spPr>
            <a:xfrm flipH="1">
              <a:off x="1502073" y="612376"/>
              <a:ext cx="213305" cy="167014"/>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2" name="Oval 176"/>
            <p:cNvSpPr/>
            <p:nvPr/>
          </p:nvSpPr>
          <p:spPr>
            <a:xfrm flipH="1">
              <a:off x="1502073" y="946400"/>
              <a:ext cx="213305" cy="167014"/>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3" name="Oval 177"/>
            <p:cNvSpPr/>
            <p:nvPr/>
          </p:nvSpPr>
          <p:spPr>
            <a:xfrm flipH="1">
              <a:off x="1502073" y="1113412"/>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4" name="Oval 178"/>
            <p:cNvSpPr/>
            <p:nvPr/>
          </p:nvSpPr>
          <p:spPr>
            <a:xfrm flipH="1">
              <a:off x="1715376" y="278352"/>
              <a:ext cx="213306" cy="16701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5" name="Oval 179"/>
            <p:cNvSpPr/>
            <p:nvPr/>
          </p:nvSpPr>
          <p:spPr>
            <a:xfrm flipH="1">
              <a:off x="1715376" y="445364"/>
              <a:ext cx="213306" cy="16701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6" name="Oval 180"/>
            <p:cNvSpPr/>
            <p:nvPr/>
          </p:nvSpPr>
          <p:spPr>
            <a:xfrm flipH="1">
              <a:off x="1502073" y="278352"/>
              <a:ext cx="213305" cy="167014"/>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7" name="Oval 181"/>
            <p:cNvSpPr/>
            <p:nvPr/>
          </p:nvSpPr>
          <p:spPr>
            <a:xfrm flipH="1">
              <a:off x="1502073" y="445364"/>
              <a:ext cx="213305" cy="16701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8" name="Oval 182"/>
            <p:cNvSpPr/>
            <p:nvPr/>
          </p:nvSpPr>
          <p:spPr>
            <a:xfrm flipH="1">
              <a:off x="644421" y="612376"/>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9" name="Oval 183"/>
            <p:cNvSpPr/>
            <p:nvPr/>
          </p:nvSpPr>
          <p:spPr>
            <a:xfrm flipH="1">
              <a:off x="644421" y="779388"/>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0" name="Oval 185"/>
            <p:cNvSpPr/>
            <p:nvPr/>
          </p:nvSpPr>
          <p:spPr>
            <a:xfrm flipH="1">
              <a:off x="644421" y="946400"/>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1" name="Oval 186"/>
            <p:cNvSpPr/>
            <p:nvPr/>
          </p:nvSpPr>
          <p:spPr>
            <a:xfrm flipH="1">
              <a:off x="644421" y="1113412"/>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2" name="Oval 187"/>
            <p:cNvSpPr/>
            <p:nvPr/>
          </p:nvSpPr>
          <p:spPr>
            <a:xfrm flipH="1">
              <a:off x="644421" y="278352"/>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3" name="Oval 188"/>
            <p:cNvSpPr/>
            <p:nvPr/>
          </p:nvSpPr>
          <p:spPr>
            <a:xfrm flipH="1">
              <a:off x="644421" y="445364"/>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4" name="Oval 189"/>
            <p:cNvSpPr/>
            <p:nvPr/>
          </p:nvSpPr>
          <p:spPr>
            <a:xfrm flipH="1">
              <a:off x="431117" y="612376"/>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5" name="Oval 190"/>
            <p:cNvSpPr/>
            <p:nvPr/>
          </p:nvSpPr>
          <p:spPr>
            <a:xfrm flipH="1">
              <a:off x="431117" y="779388"/>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6" name="Oval 191"/>
            <p:cNvSpPr/>
            <p:nvPr/>
          </p:nvSpPr>
          <p:spPr>
            <a:xfrm flipH="1">
              <a:off x="431117" y="946400"/>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7" name="Oval 192"/>
            <p:cNvSpPr/>
            <p:nvPr/>
          </p:nvSpPr>
          <p:spPr>
            <a:xfrm flipH="1">
              <a:off x="431117" y="1113412"/>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8" name="Oval 193"/>
            <p:cNvSpPr/>
            <p:nvPr/>
          </p:nvSpPr>
          <p:spPr>
            <a:xfrm flipH="1">
              <a:off x="217813" y="612376"/>
              <a:ext cx="213306"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9" name="Oval 194"/>
            <p:cNvSpPr/>
            <p:nvPr/>
          </p:nvSpPr>
          <p:spPr>
            <a:xfrm flipH="1">
              <a:off x="217813" y="946400"/>
              <a:ext cx="213306"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0" name="Oval 195"/>
            <p:cNvSpPr/>
            <p:nvPr/>
          </p:nvSpPr>
          <p:spPr>
            <a:xfrm flipH="1">
              <a:off x="217813" y="1113412"/>
              <a:ext cx="213306"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1" name="Oval 196"/>
            <p:cNvSpPr/>
            <p:nvPr/>
          </p:nvSpPr>
          <p:spPr>
            <a:xfrm flipH="1">
              <a:off x="431117" y="278352"/>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2" name="Oval 197"/>
            <p:cNvSpPr/>
            <p:nvPr/>
          </p:nvSpPr>
          <p:spPr>
            <a:xfrm flipH="1">
              <a:off x="431117" y="445364"/>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3" name="Oval 198"/>
            <p:cNvSpPr/>
            <p:nvPr/>
          </p:nvSpPr>
          <p:spPr>
            <a:xfrm flipH="1">
              <a:off x="217813" y="278352"/>
              <a:ext cx="213306"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4" name="Oval 199"/>
            <p:cNvSpPr/>
            <p:nvPr/>
          </p:nvSpPr>
          <p:spPr>
            <a:xfrm flipH="1">
              <a:off x="217813" y="445364"/>
              <a:ext cx="213306"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5" name="Oval 200"/>
            <p:cNvSpPr/>
            <p:nvPr/>
          </p:nvSpPr>
          <p:spPr>
            <a:xfrm flipH="1">
              <a:off x="217813" y="779388"/>
              <a:ext cx="213306"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6" name="Straight Connector 219"/>
            <p:cNvSpPr/>
            <p:nvPr/>
          </p:nvSpPr>
          <p:spPr>
            <a:xfrm>
              <a:off x="1845170" y="-1"/>
              <a:ext cx="1482" cy="27835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27" name="Straight Connector 223"/>
            <p:cNvSpPr/>
            <p:nvPr/>
          </p:nvSpPr>
          <p:spPr>
            <a:xfrm>
              <a:off x="526017" y="-1"/>
              <a:ext cx="1482" cy="27835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28" name="Oval 234"/>
            <p:cNvSpPr/>
            <p:nvPr/>
          </p:nvSpPr>
          <p:spPr>
            <a:xfrm flipH="1">
              <a:off x="1505505" y="775677"/>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9" name="Oval 187"/>
            <p:cNvSpPr/>
            <p:nvPr/>
          </p:nvSpPr>
          <p:spPr>
            <a:xfrm flipH="1">
              <a:off x="854416" y="278352"/>
              <a:ext cx="213306"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0" name="Oval 185"/>
            <p:cNvSpPr/>
            <p:nvPr/>
          </p:nvSpPr>
          <p:spPr>
            <a:xfrm flipH="1">
              <a:off x="854416" y="946400"/>
              <a:ext cx="213306"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1" name="Oval 183"/>
            <p:cNvSpPr/>
            <p:nvPr/>
          </p:nvSpPr>
          <p:spPr>
            <a:xfrm flipH="1">
              <a:off x="854416" y="779388"/>
              <a:ext cx="213306"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2" name="Oval 183"/>
            <p:cNvSpPr/>
            <p:nvPr/>
          </p:nvSpPr>
          <p:spPr>
            <a:xfrm flipH="1">
              <a:off x="1064412" y="779388"/>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3" name="Oval 183"/>
            <p:cNvSpPr/>
            <p:nvPr/>
          </p:nvSpPr>
          <p:spPr>
            <a:xfrm flipH="1">
              <a:off x="1064412" y="948913"/>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4" name="Oval 183"/>
            <p:cNvSpPr/>
            <p:nvPr/>
          </p:nvSpPr>
          <p:spPr>
            <a:xfrm flipH="1">
              <a:off x="1274407" y="779388"/>
              <a:ext cx="213306"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5" name="Straight Connector 143"/>
            <p:cNvSpPr/>
            <p:nvPr/>
          </p:nvSpPr>
          <p:spPr>
            <a:xfrm>
              <a:off x="6089282" y="232202"/>
              <a:ext cx="1" cy="126102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36" name="Rectangle 141"/>
            <p:cNvSpPr/>
            <p:nvPr/>
          </p:nvSpPr>
          <p:spPr>
            <a:xfrm flipH="1">
              <a:off x="3793767" y="234564"/>
              <a:ext cx="2275238" cy="1224754"/>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7" name="Rectangle 142"/>
            <p:cNvSpPr/>
            <p:nvPr/>
          </p:nvSpPr>
          <p:spPr>
            <a:xfrm flipH="1">
              <a:off x="3709920" y="233983"/>
              <a:ext cx="1603098" cy="1224755"/>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8" name="Straight Connector 144"/>
            <p:cNvSpPr/>
            <p:nvPr/>
          </p:nvSpPr>
          <p:spPr>
            <a:xfrm>
              <a:off x="3715172" y="212600"/>
              <a:ext cx="741" cy="126098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39" name="Straight Connector 145"/>
            <p:cNvSpPr/>
            <p:nvPr/>
          </p:nvSpPr>
          <p:spPr>
            <a:xfrm flipV="1">
              <a:off x="3789970" y="1458737"/>
              <a:ext cx="2275238" cy="1162"/>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40" name="Straight Connector 146"/>
            <p:cNvSpPr/>
            <p:nvPr/>
          </p:nvSpPr>
          <p:spPr>
            <a:xfrm>
              <a:off x="3709922" y="1458737"/>
              <a:ext cx="1603095" cy="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41" name="Oval 147"/>
            <p:cNvSpPr/>
            <p:nvPr/>
          </p:nvSpPr>
          <p:spPr>
            <a:xfrm flipH="1">
              <a:off x="5638601" y="623678"/>
              <a:ext cx="213305" cy="16701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2" name="Oval 150"/>
            <p:cNvSpPr/>
            <p:nvPr/>
          </p:nvSpPr>
          <p:spPr>
            <a:xfrm flipH="1">
              <a:off x="5638601" y="790690"/>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3" name="Oval 155"/>
            <p:cNvSpPr/>
            <p:nvPr/>
          </p:nvSpPr>
          <p:spPr>
            <a:xfrm flipH="1">
              <a:off x="5638601" y="957702"/>
              <a:ext cx="213305" cy="16701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4" name="Oval 157"/>
            <p:cNvSpPr/>
            <p:nvPr/>
          </p:nvSpPr>
          <p:spPr>
            <a:xfrm flipH="1">
              <a:off x="5638601" y="1124714"/>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5" name="Oval 169"/>
            <p:cNvSpPr/>
            <p:nvPr/>
          </p:nvSpPr>
          <p:spPr>
            <a:xfrm flipH="1">
              <a:off x="5638601" y="289654"/>
              <a:ext cx="213305" cy="167014"/>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6" name="Oval 170"/>
            <p:cNvSpPr/>
            <p:nvPr/>
          </p:nvSpPr>
          <p:spPr>
            <a:xfrm flipH="1">
              <a:off x="5638601" y="456666"/>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7" name="Oval 171"/>
            <p:cNvSpPr/>
            <p:nvPr/>
          </p:nvSpPr>
          <p:spPr>
            <a:xfrm flipH="1">
              <a:off x="5425297" y="623678"/>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8" name="Oval 172"/>
            <p:cNvSpPr/>
            <p:nvPr/>
          </p:nvSpPr>
          <p:spPr>
            <a:xfrm flipH="1">
              <a:off x="5425297" y="790690"/>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9" name="Oval 173"/>
            <p:cNvSpPr/>
            <p:nvPr/>
          </p:nvSpPr>
          <p:spPr>
            <a:xfrm flipH="1">
              <a:off x="5425297" y="957702"/>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0" name="Oval 174"/>
            <p:cNvSpPr/>
            <p:nvPr/>
          </p:nvSpPr>
          <p:spPr>
            <a:xfrm flipH="1">
              <a:off x="5425297" y="1124714"/>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1" name="Oval 175"/>
            <p:cNvSpPr/>
            <p:nvPr/>
          </p:nvSpPr>
          <p:spPr>
            <a:xfrm flipH="1">
              <a:off x="5211993" y="623678"/>
              <a:ext cx="213306" cy="16701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2" name="Oval 176"/>
            <p:cNvSpPr/>
            <p:nvPr/>
          </p:nvSpPr>
          <p:spPr>
            <a:xfrm flipH="1">
              <a:off x="5211993" y="957702"/>
              <a:ext cx="213306" cy="16701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3" name="Oval 177"/>
            <p:cNvSpPr/>
            <p:nvPr/>
          </p:nvSpPr>
          <p:spPr>
            <a:xfrm flipH="1">
              <a:off x="5211993" y="1124714"/>
              <a:ext cx="213306"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4" name="Oval 178"/>
            <p:cNvSpPr/>
            <p:nvPr/>
          </p:nvSpPr>
          <p:spPr>
            <a:xfrm flipH="1">
              <a:off x="5425297" y="289654"/>
              <a:ext cx="213305" cy="16701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5" name="Oval 179"/>
            <p:cNvSpPr/>
            <p:nvPr/>
          </p:nvSpPr>
          <p:spPr>
            <a:xfrm flipH="1">
              <a:off x="5425297" y="456666"/>
              <a:ext cx="213305"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6" name="Oval 180"/>
            <p:cNvSpPr/>
            <p:nvPr/>
          </p:nvSpPr>
          <p:spPr>
            <a:xfrm flipH="1">
              <a:off x="5211993" y="289654"/>
              <a:ext cx="213306" cy="167014"/>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7" name="Oval 181"/>
            <p:cNvSpPr/>
            <p:nvPr/>
          </p:nvSpPr>
          <p:spPr>
            <a:xfrm flipH="1">
              <a:off x="5211993" y="456666"/>
              <a:ext cx="213306" cy="1670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8" name="Oval 182"/>
            <p:cNvSpPr/>
            <p:nvPr/>
          </p:nvSpPr>
          <p:spPr>
            <a:xfrm flipH="1">
              <a:off x="4354341" y="623678"/>
              <a:ext cx="213306"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9" name="Oval 183"/>
            <p:cNvSpPr/>
            <p:nvPr/>
          </p:nvSpPr>
          <p:spPr>
            <a:xfrm flipH="1">
              <a:off x="4354341" y="790690"/>
              <a:ext cx="213306"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0" name="Oval 185"/>
            <p:cNvSpPr/>
            <p:nvPr/>
          </p:nvSpPr>
          <p:spPr>
            <a:xfrm flipH="1">
              <a:off x="4354341" y="957702"/>
              <a:ext cx="213306"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1" name="Oval 186"/>
            <p:cNvSpPr/>
            <p:nvPr/>
          </p:nvSpPr>
          <p:spPr>
            <a:xfrm flipH="1">
              <a:off x="4354341" y="1124714"/>
              <a:ext cx="213306"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2" name="Oval 187"/>
            <p:cNvSpPr/>
            <p:nvPr/>
          </p:nvSpPr>
          <p:spPr>
            <a:xfrm flipH="1">
              <a:off x="4354341" y="289654"/>
              <a:ext cx="213306"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3" name="Oval 188"/>
            <p:cNvSpPr/>
            <p:nvPr/>
          </p:nvSpPr>
          <p:spPr>
            <a:xfrm flipH="1">
              <a:off x="4354341" y="456666"/>
              <a:ext cx="213306"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4" name="Oval 189"/>
            <p:cNvSpPr/>
            <p:nvPr/>
          </p:nvSpPr>
          <p:spPr>
            <a:xfrm flipH="1">
              <a:off x="4141038" y="623678"/>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5" name="Oval 190"/>
            <p:cNvSpPr/>
            <p:nvPr/>
          </p:nvSpPr>
          <p:spPr>
            <a:xfrm flipH="1">
              <a:off x="4141038" y="790690"/>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6" name="Oval 191"/>
            <p:cNvSpPr/>
            <p:nvPr/>
          </p:nvSpPr>
          <p:spPr>
            <a:xfrm flipH="1">
              <a:off x="4141038" y="957702"/>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7" name="Oval 192"/>
            <p:cNvSpPr/>
            <p:nvPr/>
          </p:nvSpPr>
          <p:spPr>
            <a:xfrm flipH="1">
              <a:off x="4141038" y="1124714"/>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8" name="Oval 193"/>
            <p:cNvSpPr/>
            <p:nvPr/>
          </p:nvSpPr>
          <p:spPr>
            <a:xfrm flipH="1">
              <a:off x="3927735" y="623678"/>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9" name="Oval 194"/>
            <p:cNvSpPr/>
            <p:nvPr/>
          </p:nvSpPr>
          <p:spPr>
            <a:xfrm flipH="1">
              <a:off x="3927735" y="957702"/>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70" name="Oval 195"/>
            <p:cNvSpPr/>
            <p:nvPr/>
          </p:nvSpPr>
          <p:spPr>
            <a:xfrm flipH="1">
              <a:off x="3927735" y="1124714"/>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71" name="Oval 196"/>
            <p:cNvSpPr/>
            <p:nvPr/>
          </p:nvSpPr>
          <p:spPr>
            <a:xfrm flipH="1">
              <a:off x="4141038" y="289654"/>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72" name="Oval 197"/>
            <p:cNvSpPr/>
            <p:nvPr/>
          </p:nvSpPr>
          <p:spPr>
            <a:xfrm flipH="1">
              <a:off x="4141038" y="456666"/>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73" name="Oval 198"/>
            <p:cNvSpPr/>
            <p:nvPr/>
          </p:nvSpPr>
          <p:spPr>
            <a:xfrm flipH="1">
              <a:off x="3927735" y="289654"/>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74" name="Oval 199"/>
            <p:cNvSpPr/>
            <p:nvPr/>
          </p:nvSpPr>
          <p:spPr>
            <a:xfrm flipH="1">
              <a:off x="3927735" y="456666"/>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75" name="Oval 200"/>
            <p:cNvSpPr/>
            <p:nvPr/>
          </p:nvSpPr>
          <p:spPr>
            <a:xfrm flipH="1">
              <a:off x="3927735" y="790690"/>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76" name="Straight Connector 219"/>
            <p:cNvSpPr/>
            <p:nvPr/>
          </p:nvSpPr>
          <p:spPr>
            <a:xfrm>
              <a:off x="5555091" y="11301"/>
              <a:ext cx="1482" cy="27835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77" name="Straight Connector 223"/>
            <p:cNvSpPr/>
            <p:nvPr/>
          </p:nvSpPr>
          <p:spPr>
            <a:xfrm>
              <a:off x="4235938" y="11301"/>
              <a:ext cx="1483" cy="27835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78" name="Oval 234"/>
            <p:cNvSpPr/>
            <p:nvPr/>
          </p:nvSpPr>
          <p:spPr>
            <a:xfrm flipH="1">
              <a:off x="5215426" y="786978"/>
              <a:ext cx="213305" cy="16701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79" name="Oval 187"/>
            <p:cNvSpPr/>
            <p:nvPr/>
          </p:nvSpPr>
          <p:spPr>
            <a:xfrm flipH="1">
              <a:off x="4564337" y="289654"/>
              <a:ext cx="213305" cy="167014"/>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80" name="Oval 185"/>
            <p:cNvSpPr/>
            <p:nvPr/>
          </p:nvSpPr>
          <p:spPr>
            <a:xfrm flipH="1">
              <a:off x="4564337" y="957702"/>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81" name="Oval 183"/>
            <p:cNvSpPr/>
            <p:nvPr/>
          </p:nvSpPr>
          <p:spPr>
            <a:xfrm flipH="1">
              <a:off x="4564337" y="790690"/>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82" name="Oval 183"/>
            <p:cNvSpPr/>
            <p:nvPr/>
          </p:nvSpPr>
          <p:spPr>
            <a:xfrm flipH="1">
              <a:off x="4984328" y="790690"/>
              <a:ext cx="213305"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83" name="Straight Connector 143"/>
            <p:cNvSpPr/>
            <p:nvPr/>
          </p:nvSpPr>
          <p:spPr>
            <a:xfrm>
              <a:off x="4878490" y="226719"/>
              <a:ext cx="1" cy="1195237"/>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2784" name="Oval 183"/>
            <p:cNvSpPr/>
            <p:nvPr/>
          </p:nvSpPr>
          <p:spPr>
            <a:xfrm flipH="1">
              <a:off x="4774332" y="960215"/>
              <a:ext cx="213306"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85" name="Oval 183"/>
            <p:cNvSpPr/>
            <p:nvPr/>
          </p:nvSpPr>
          <p:spPr>
            <a:xfrm flipH="1">
              <a:off x="4774332" y="790690"/>
              <a:ext cx="213306" cy="167013"/>
            </a:xfrm>
            <a:prstGeom prst="ellipse">
              <a:avLst/>
            </a:prstGeom>
            <a:solidFill>
              <a:srgbClr val="FF7235"/>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2855" name="Group"/>
          <p:cNvGrpSpPr/>
          <p:nvPr/>
        </p:nvGrpSpPr>
        <p:grpSpPr>
          <a:xfrm>
            <a:off x="2462171" y="4429086"/>
            <a:ext cx="3634046" cy="1591044"/>
            <a:chOff x="0" y="0"/>
            <a:chExt cx="3634045" cy="1591042"/>
          </a:xfrm>
        </p:grpSpPr>
        <p:sp>
          <p:nvSpPr>
            <p:cNvPr id="2787" name="Rectangle 137"/>
            <p:cNvSpPr/>
            <p:nvPr/>
          </p:nvSpPr>
          <p:spPr>
            <a:xfrm flipH="1">
              <a:off x="0" y="243316"/>
              <a:ext cx="3602350" cy="1311136"/>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88" name="Straight Connector 139"/>
            <p:cNvSpPr/>
            <p:nvPr/>
          </p:nvSpPr>
          <p:spPr>
            <a:xfrm>
              <a:off x="3633484" y="267511"/>
              <a:ext cx="562" cy="132125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89" name="Straight Connector 142"/>
            <p:cNvSpPr/>
            <p:nvPr/>
          </p:nvSpPr>
          <p:spPr>
            <a:xfrm>
              <a:off x="30017" y="257587"/>
              <a:ext cx="1120" cy="133345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90" name="Straight Connector 143"/>
            <p:cNvSpPr/>
            <p:nvPr/>
          </p:nvSpPr>
          <p:spPr>
            <a:xfrm flipV="1">
              <a:off x="1912691" y="1568415"/>
              <a:ext cx="1720794" cy="99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91" name="Straight Connector 145"/>
            <p:cNvSpPr/>
            <p:nvPr/>
          </p:nvSpPr>
          <p:spPr>
            <a:xfrm flipV="1">
              <a:off x="31135" y="1568415"/>
              <a:ext cx="1881556" cy="12702"/>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92" name="Straight Connector 212"/>
            <p:cNvSpPr/>
            <p:nvPr/>
          </p:nvSpPr>
          <p:spPr>
            <a:xfrm>
              <a:off x="2957891" y="9541"/>
              <a:ext cx="1" cy="428613"/>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93" name="Straight Connector 213"/>
            <p:cNvSpPr/>
            <p:nvPr/>
          </p:nvSpPr>
          <p:spPr>
            <a:xfrm flipH="1">
              <a:off x="664561" y="0"/>
              <a:ext cx="1" cy="533400"/>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94" name="Oval 97"/>
            <p:cNvSpPr/>
            <p:nvPr/>
          </p:nvSpPr>
          <p:spPr>
            <a:xfrm flipH="1">
              <a:off x="3226089" y="656695"/>
              <a:ext cx="188212" cy="1604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95" name="Oval 100"/>
            <p:cNvSpPr/>
            <p:nvPr/>
          </p:nvSpPr>
          <p:spPr>
            <a:xfrm flipH="1">
              <a:off x="3226089" y="1046775"/>
              <a:ext cx="188212" cy="1604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96" name="Oval 91"/>
            <p:cNvSpPr/>
            <p:nvPr/>
          </p:nvSpPr>
          <p:spPr>
            <a:xfrm flipH="1">
              <a:off x="2870016" y="1059314"/>
              <a:ext cx="188212" cy="1604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806" name="Group 255"/>
            <p:cNvGrpSpPr/>
            <p:nvPr/>
          </p:nvGrpSpPr>
          <p:grpSpPr>
            <a:xfrm>
              <a:off x="2464698" y="389207"/>
              <a:ext cx="961184" cy="267484"/>
              <a:chOff x="0" y="0"/>
              <a:chExt cx="961183" cy="267482"/>
            </a:xfrm>
          </p:grpSpPr>
          <p:sp>
            <p:nvSpPr>
              <p:cNvPr id="2797" name="Oval 134"/>
              <p:cNvSpPr/>
              <p:nvPr/>
            </p:nvSpPr>
            <p:spPr>
              <a:xfrm flipH="1">
                <a:off x="0" y="39441"/>
                <a:ext cx="230445" cy="20018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800" name="Group 178"/>
              <p:cNvGrpSpPr/>
              <p:nvPr/>
            </p:nvGrpSpPr>
            <p:grpSpPr>
              <a:xfrm>
                <a:off x="225820" y="0"/>
                <a:ext cx="144758" cy="267483"/>
                <a:chOff x="0" y="0"/>
                <a:chExt cx="144757" cy="267482"/>
              </a:xfrm>
            </p:grpSpPr>
            <p:sp>
              <p:nvSpPr>
                <p:cNvPr id="2798" name="Oval 143"/>
                <p:cNvSpPr/>
                <p:nvPr/>
              </p:nvSpPr>
              <p:spPr>
                <a:xfrm flipH="1">
                  <a:off x="0" y="0"/>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99" name="Oval 144"/>
                <p:cNvSpPr/>
                <p:nvPr/>
              </p:nvSpPr>
              <p:spPr>
                <a:xfrm flipH="1">
                  <a:off x="1386" y="144428"/>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801" name="Oval 138"/>
              <p:cNvSpPr/>
              <p:nvPr/>
            </p:nvSpPr>
            <p:spPr>
              <a:xfrm flipH="1">
                <a:off x="365952" y="39441"/>
                <a:ext cx="230446" cy="20018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02" name="Oval 139"/>
              <p:cNvSpPr/>
              <p:nvPr/>
            </p:nvSpPr>
            <p:spPr>
              <a:xfrm flipH="1">
                <a:off x="730738" y="33868"/>
                <a:ext cx="230446" cy="20018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805" name="Group 252"/>
              <p:cNvGrpSpPr/>
              <p:nvPr/>
            </p:nvGrpSpPr>
            <p:grpSpPr>
              <a:xfrm>
                <a:off x="590605" y="0"/>
                <a:ext cx="144758" cy="267483"/>
                <a:chOff x="0" y="0"/>
                <a:chExt cx="144757" cy="267482"/>
              </a:xfrm>
            </p:grpSpPr>
            <p:sp>
              <p:nvSpPr>
                <p:cNvPr id="2803" name="Oval 141"/>
                <p:cNvSpPr/>
                <p:nvPr/>
              </p:nvSpPr>
              <p:spPr>
                <a:xfrm flipH="1">
                  <a:off x="0" y="0"/>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04" name="Oval 142"/>
                <p:cNvSpPr/>
                <p:nvPr/>
              </p:nvSpPr>
              <p:spPr>
                <a:xfrm flipH="1">
                  <a:off x="1386" y="144428"/>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816" name="Group 256"/>
            <p:cNvGrpSpPr/>
            <p:nvPr/>
          </p:nvGrpSpPr>
          <p:grpSpPr>
            <a:xfrm>
              <a:off x="2476278" y="796005"/>
              <a:ext cx="961185" cy="267484"/>
              <a:chOff x="0" y="0"/>
              <a:chExt cx="961183" cy="267482"/>
            </a:xfrm>
          </p:grpSpPr>
          <p:sp>
            <p:nvSpPr>
              <p:cNvPr id="2807" name="Oval 122"/>
              <p:cNvSpPr/>
              <p:nvPr/>
            </p:nvSpPr>
            <p:spPr>
              <a:xfrm flipH="1">
                <a:off x="0" y="39441"/>
                <a:ext cx="230445" cy="20018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810" name="Group 178"/>
              <p:cNvGrpSpPr/>
              <p:nvPr/>
            </p:nvGrpSpPr>
            <p:grpSpPr>
              <a:xfrm>
                <a:off x="225820" y="0"/>
                <a:ext cx="144758" cy="267483"/>
                <a:chOff x="0" y="0"/>
                <a:chExt cx="144757" cy="267482"/>
              </a:xfrm>
            </p:grpSpPr>
            <p:sp>
              <p:nvSpPr>
                <p:cNvPr id="2808" name="Oval 132"/>
                <p:cNvSpPr/>
                <p:nvPr/>
              </p:nvSpPr>
              <p:spPr>
                <a:xfrm flipH="1">
                  <a:off x="0" y="0"/>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09" name="Oval 133"/>
                <p:cNvSpPr/>
                <p:nvPr/>
              </p:nvSpPr>
              <p:spPr>
                <a:xfrm flipH="1">
                  <a:off x="1386" y="144428"/>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811" name="Oval 124"/>
              <p:cNvSpPr/>
              <p:nvPr/>
            </p:nvSpPr>
            <p:spPr>
              <a:xfrm flipH="1">
                <a:off x="365952" y="39441"/>
                <a:ext cx="230446" cy="20018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12" name="Oval 125"/>
              <p:cNvSpPr/>
              <p:nvPr/>
            </p:nvSpPr>
            <p:spPr>
              <a:xfrm flipH="1">
                <a:off x="730738" y="33868"/>
                <a:ext cx="230446" cy="20018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815" name="Group 252"/>
              <p:cNvGrpSpPr/>
              <p:nvPr/>
            </p:nvGrpSpPr>
            <p:grpSpPr>
              <a:xfrm>
                <a:off x="590605" y="0"/>
                <a:ext cx="144758" cy="267483"/>
                <a:chOff x="0" y="0"/>
                <a:chExt cx="144757" cy="267482"/>
              </a:xfrm>
            </p:grpSpPr>
            <p:sp>
              <p:nvSpPr>
                <p:cNvPr id="2813" name="Oval 130"/>
                <p:cNvSpPr/>
                <p:nvPr/>
              </p:nvSpPr>
              <p:spPr>
                <a:xfrm flipH="1">
                  <a:off x="0" y="0"/>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14" name="Oval 131"/>
                <p:cNvSpPr/>
                <p:nvPr/>
              </p:nvSpPr>
              <p:spPr>
                <a:xfrm flipH="1">
                  <a:off x="1386" y="144428"/>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826" name="Group 266"/>
            <p:cNvGrpSpPr/>
            <p:nvPr/>
          </p:nvGrpSpPr>
          <p:grpSpPr>
            <a:xfrm>
              <a:off x="2476278" y="1186085"/>
              <a:ext cx="961185" cy="267484"/>
              <a:chOff x="0" y="0"/>
              <a:chExt cx="961183" cy="267482"/>
            </a:xfrm>
          </p:grpSpPr>
          <p:sp>
            <p:nvSpPr>
              <p:cNvPr id="2817" name="Oval 106"/>
              <p:cNvSpPr/>
              <p:nvPr/>
            </p:nvSpPr>
            <p:spPr>
              <a:xfrm flipH="1">
                <a:off x="0" y="39441"/>
                <a:ext cx="230445" cy="20018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820" name="Group 178"/>
              <p:cNvGrpSpPr/>
              <p:nvPr/>
            </p:nvGrpSpPr>
            <p:grpSpPr>
              <a:xfrm>
                <a:off x="225820" y="0"/>
                <a:ext cx="144758" cy="267483"/>
                <a:chOff x="0" y="0"/>
                <a:chExt cx="144757" cy="267482"/>
              </a:xfrm>
            </p:grpSpPr>
            <p:sp>
              <p:nvSpPr>
                <p:cNvPr id="2818" name="Oval 120"/>
                <p:cNvSpPr/>
                <p:nvPr/>
              </p:nvSpPr>
              <p:spPr>
                <a:xfrm flipH="1">
                  <a:off x="0" y="0"/>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19" name="Oval 121"/>
                <p:cNvSpPr/>
                <p:nvPr/>
              </p:nvSpPr>
              <p:spPr>
                <a:xfrm flipH="1">
                  <a:off x="1386" y="144428"/>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821" name="Oval 109"/>
              <p:cNvSpPr/>
              <p:nvPr/>
            </p:nvSpPr>
            <p:spPr>
              <a:xfrm flipH="1">
                <a:off x="365952" y="39441"/>
                <a:ext cx="230446" cy="200184"/>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22" name="Oval 110"/>
              <p:cNvSpPr/>
              <p:nvPr/>
            </p:nvSpPr>
            <p:spPr>
              <a:xfrm flipH="1">
                <a:off x="730738" y="33868"/>
                <a:ext cx="230446" cy="20018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825" name="Group 252"/>
              <p:cNvGrpSpPr/>
              <p:nvPr/>
            </p:nvGrpSpPr>
            <p:grpSpPr>
              <a:xfrm>
                <a:off x="590605" y="0"/>
                <a:ext cx="144758" cy="267483"/>
                <a:chOff x="0" y="0"/>
                <a:chExt cx="144757" cy="267482"/>
              </a:xfrm>
            </p:grpSpPr>
            <p:sp>
              <p:nvSpPr>
                <p:cNvPr id="2823" name="Oval 113"/>
                <p:cNvSpPr/>
                <p:nvPr/>
              </p:nvSpPr>
              <p:spPr>
                <a:xfrm flipH="1">
                  <a:off x="0" y="0"/>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24" name="Oval 118"/>
                <p:cNvSpPr/>
                <p:nvPr/>
              </p:nvSpPr>
              <p:spPr>
                <a:xfrm flipH="1">
                  <a:off x="1386" y="144428"/>
                  <a:ext cx="143372" cy="123055"/>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sp>
          <p:nvSpPr>
            <p:cNvPr id="2827" name="Oval 304"/>
            <p:cNvSpPr/>
            <p:nvPr/>
          </p:nvSpPr>
          <p:spPr>
            <a:xfrm flipH="1">
              <a:off x="2081414" y="664423"/>
              <a:ext cx="161326" cy="142872"/>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28" name="TextBox 305"/>
            <p:cNvSpPr txBox="1"/>
            <p:nvPr/>
          </p:nvSpPr>
          <p:spPr>
            <a:xfrm>
              <a:off x="2082265" y="625543"/>
              <a:ext cx="171251" cy="1870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FFFFFF"/>
                  </a:solidFill>
                  <a:latin typeface="+mn-lt"/>
                  <a:ea typeface="+mn-ea"/>
                  <a:cs typeface="+mn-cs"/>
                  <a:sym typeface="Arial"/>
                </a:defRPr>
              </a:lvl1pPr>
            </a:lstStyle>
            <a:p>
              <a:r>
                <a:t>+</a:t>
              </a:r>
            </a:p>
          </p:txBody>
        </p:sp>
        <p:sp>
          <p:nvSpPr>
            <p:cNvPr id="2829" name="Bent Arrow 302"/>
            <p:cNvSpPr/>
            <p:nvPr/>
          </p:nvSpPr>
          <p:spPr>
            <a:xfrm rot="10800000" flipH="1">
              <a:off x="2603906" y="585595"/>
              <a:ext cx="178672" cy="178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30" name="Oval 298"/>
            <p:cNvSpPr/>
            <p:nvPr/>
          </p:nvSpPr>
          <p:spPr>
            <a:xfrm flipH="1">
              <a:off x="2717717" y="486897"/>
              <a:ext cx="107550" cy="95249"/>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31" name="TextBox 299"/>
            <p:cNvSpPr txBox="1"/>
            <p:nvPr/>
          </p:nvSpPr>
          <p:spPr>
            <a:xfrm>
              <a:off x="2696477" y="379581"/>
              <a:ext cx="215099" cy="2449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300">
                  <a:solidFill>
                    <a:srgbClr val="0000FF"/>
                  </a:solidFill>
                  <a:latin typeface="+mn-lt"/>
                  <a:ea typeface="+mn-ea"/>
                  <a:cs typeface="+mn-cs"/>
                  <a:sym typeface="Arial"/>
                </a:defRPr>
              </a:lvl1pPr>
            </a:lstStyle>
            <a:p>
              <a:r>
                <a:t>-</a:t>
              </a:r>
            </a:p>
          </p:txBody>
        </p:sp>
        <p:sp>
          <p:nvSpPr>
            <p:cNvPr id="2832" name="Right Arrow 163"/>
            <p:cNvSpPr/>
            <p:nvPr/>
          </p:nvSpPr>
          <p:spPr>
            <a:xfrm flipH="1">
              <a:off x="2295574" y="705886"/>
              <a:ext cx="217527" cy="71470"/>
            </a:xfrm>
            <a:prstGeom prst="rightArrow">
              <a:avLst>
                <a:gd name="adj1" fmla="val 50000"/>
                <a:gd name="adj2" fmla="val 57379"/>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33" name="Oval 97"/>
            <p:cNvSpPr/>
            <p:nvPr/>
          </p:nvSpPr>
          <p:spPr>
            <a:xfrm flipH="1">
              <a:off x="2868747" y="646769"/>
              <a:ext cx="188212" cy="1604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34" name="Oval 73"/>
            <p:cNvSpPr/>
            <p:nvPr/>
          </p:nvSpPr>
          <p:spPr>
            <a:xfrm flipH="1">
              <a:off x="1580138" y="1003239"/>
              <a:ext cx="161325" cy="142872"/>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35" name="TextBox 72"/>
            <p:cNvSpPr txBox="1"/>
            <p:nvPr/>
          </p:nvSpPr>
          <p:spPr>
            <a:xfrm>
              <a:off x="1586536" y="969906"/>
              <a:ext cx="322649" cy="2104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900">
                  <a:solidFill>
                    <a:srgbClr val="FFFFFF"/>
                  </a:solidFill>
                  <a:latin typeface="+mn-lt"/>
                  <a:ea typeface="+mn-ea"/>
                  <a:cs typeface="+mn-cs"/>
                  <a:sym typeface="Arial"/>
                </a:defRPr>
              </a:lvl1pPr>
            </a:lstStyle>
            <a:p>
              <a:r>
                <a:t>+</a:t>
              </a:r>
            </a:p>
          </p:txBody>
        </p:sp>
        <p:sp>
          <p:nvSpPr>
            <p:cNvPr id="2836" name="Oval 248"/>
            <p:cNvSpPr/>
            <p:nvPr/>
          </p:nvSpPr>
          <p:spPr>
            <a:xfrm flipH="1">
              <a:off x="430370" y="472067"/>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37" name="Oval 251"/>
            <p:cNvSpPr/>
            <p:nvPr/>
          </p:nvSpPr>
          <p:spPr>
            <a:xfrm flipH="1">
              <a:off x="175424" y="470500"/>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38" name="Oval 252"/>
            <p:cNvSpPr/>
            <p:nvPr/>
          </p:nvSpPr>
          <p:spPr>
            <a:xfrm flipH="1">
              <a:off x="932907" y="472067"/>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39" name="Oval 254"/>
            <p:cNvSpPr/>
            <p:nvPr/>
          </p:nvSpPr>
          <p:spPr>
            <a:xfrm flipH="1">
              <a:off x="676428" y="472067"/>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0" name="Oval 248"/>
            <p:cNvSpPr/>
            <p:nvPr/>
          </p:nvSpPr>
          <p:spPr>
            <a:xfrm flipH="1">
              <a:off x="430370" y="798446"/>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1" name="Oval 251"/>
            <p:cNvSpPr/>
            <p:nvPr/>
          </p:nvSpPr>
          <p:spPr>
            <a:xfrm flipH="1">
              <a:off x="175424" y="796879"/>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2" name="Oval 252"/>
            <p:cNvSpPr/>
            <p:nvPr/>
          </p:nvSpPr>
          <p:spPr>
            <a:xfrm flipH="1">
              <a:off x="932907" y="798446"/>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3" name="Oval 254"/>
            <p:cNvSpPr/>
            <p:nvPr/>
          </p:nvSpPr>
          <p:spPr>
            <a:xfrm flipH="1">
              <a:off x="676428" y="798446"/>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4" name="Oval 248"/>
            <p:cNvSpPr/>
            <p:nvPr/>
          </p:nvSpPr>
          <p:spPr>
            <a:xfrm flipH="1">
              <a:off x="439695" y="1115500"/>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5" name="Oval 251"/>
            <p:cNvSpPr/>
            <p:nvPr/>
          </p:nvSpPr>
          <p:spPr>
            <a:xfrm flipH="1">
              <a:off x="184749" y="1113933"/>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6" name="Oval 252"/>
            <p:cNvSpPr/>
            <p:nvPr/>
          </p:nvSpPr>
          <p:spPr>
            <a:xfrm flipH="1">
              <a:off x="942232" y="1115500"/>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7" name="Oval 254"/>
            <p:cNvSpPr/>
            <p:nvPr/>
          </p:nvSpPr>
          <p:spPr>
            <a:xfrm flipH="1">
              <a:off x="685753" y="1115500"/>
              <a:ext cx="253120" cy="211768"/>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8" name="Oval 152"/>
            <p:cNvSpPr/>
            <p:nvPr/>
          </p:nvSpPr>
          <p:spPr>
            <a:xfrm flipH="1">
              <a:off x="594897" y="662223"/>
              <a:ext cx="176815" cy="15070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49" name="Oval 152"/>
            <p:cNvSpPr/>
            <p:nvPr/>
          </p:nvSpPr>
          <p:spPr>
            <a:xfrm flipH="1">
              <a:off x="343118" y="988602"/>
              <a:ext cx="176816" cy="15070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50" name="Right Arrow 163"/>
            <p:cNvSpPr/>
            <p:nvPr/>
          </p:nvSpPr>
          <p:spPr>
            <a:xfrm flipH="1">
              <a:off x="1320281" y="1038336"/>
              <a:ext cx="204355" cy="71470"/>
            </a:xfrm>
            <a:prstGeom prst="rightArrow">
              <a:avLst>
                <a:gd name="adj1" fmla="val 50000"/>
                <a:gd name="adj2" fmla="val 53904"/>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51" name="Oval 298"/>
            <p:cNvSpPr/>
            <p:nvPr/>
          </p:nvSpPr>
          <p:spPr>
            <a:xfrm flipH="1">
              <a:off x="1012730" y="812920"/>
              <a:ext cx="101038" cy="8948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52" name="TextBox 299"/>
            <p:cNvSpPr txBox="1"/>
            <p:nvPr/>
          </p:nvSpPr>
          <p:spPr>
            <a:xfrm>
              <a:off x="980076" y="697864"/>
              <a:ext cx="202075" cy="2301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400">
                  <a:solidFill>
                    <a:srgbClr val="0000FF"/>
                  </a:solidFill>
                  <a:latin typeface="+mn-lt"/>
                  <a:ea typeface="+mn-ea"/>
                  <a:cs typeface="+mn-cs"/>
                  <a:sym typeface="Arial"/>
                </a:defRPr>
              </a:lvl1pPr>
            </a:lstStyle>
            <a:p>
              <a:r>
                <a:t>-</a:t>
              </a:r>
            </a:p>
          </p:txBody>
        </p:sp>
        <p:sp>
          <p:nvSpPr>
            <p:cNvPr id="2853" name="Bent Arrow 302"/>
            <p:cNvSpPr/>
            <p:nvPr/>
          </p:nvSpPr>
          <p:spPr>
            <a:xfrm rot="10800000">
              <a:off x="1053163" y="917199"/>
              <a:ext cx="178672" cy="178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54" name="Straight Connector 143"/>
            <p:cNvSpPr/>
            <p:nvPr/>
          </p:nvSpPr>
          <p:spPr>
            <a:xfrm flipH="1">
              <a:off x="1870657" y="399693"/>
              <a:ext cx="1" cy="1049768"/>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grpSp>
      <p:grpSp>
        <p:nvGrpSpPr>
          <p:cNvPr id="2858" name="Group"/>
          <p:cNvGrpSpPr/>
          <p:nvPr/>
        </p:nvGrpSpPr>
        <p:grpSpPr>
          <a:xfrm>
            <a:off x="152400" y="3532558"/>
            <a:ext cx="8991600" cy="815990"/>
            <a:chOff x="0" y="0"/>
            <a:chExt cx="8991600" cy="815989"/>
          </a:xfrm>
        </p:grpSpPr>
        <p:sp>
          <p:nvSpPr>
            <p:cNvPr id="2856" name="Rectangle 5"/>
            <p:cNvSpPr txBox="1"/>
            <p:nvPr/>
          </p:nvSpPr>
          <p:spPr>
            <a:xfrm>
              <a:off x="0" y="0"/>
              <a:ext cx="8991600" cy="8159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And adding dendrite-blocking </a:t>
              </a:r>
              <a:r>
                <a:rPr b="1">
                  <a:solidFill>
                    <a:srgbClr val="FBC901"/>
                  </a:solidFill>
                </a:rPr>
                <a:t>separator</a:t>
              </a:r>
              <a:r>
                <a:t> barriers (               ) is less than 100% effective</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Which is what led to the use of </a:t>
              </a:r>
              <a:r>
                <a:rPr b="1"/>
                <a:t>Li absorbing anodes in Li-Ion Batteries:</a:t>
              </a:r>
            </a:p>
          </p:txBody>
        </p:sp>
        <p:sp>
          <p:nvSpPr>
            <p:cNvPr id="2857" name="Straight Connector 143"/>
            <p:cNvSpPr/>
            <p:nvPr/>
          </p:nvSpPr>
          <p:spPr>
            <a:xfrm flipH="1" flipV="1">
              <a:off x="5117121" y="206253"/>
              <a:ext cx="865558" cy="1"/>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grpSp>
      <p:sp>
        <p:nvSpPr>
          <p:cNvPr id="2859" name="Rectangle 5"/>
          <p:cNvSpPr txBox="1"/>
          <p:nvPr/>
        </p:nvSpPr>
        <p:spPr>
          <a:xfrm>
            <a:off x="152400" y="6197600"/>
            <a:ext cx="8839200"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lvl1pPr>
          </a:lstStyle>
          <a:p>
            <a:r>
              <a:t>But, under certain conditions, dendrites can STILL form on such Li-absorbing anodes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1" name="Rectangle 2"/>
          <p:cNvSpPr txBox="1">
            <a:spLocks noGrp="1"/>
          </p:cNvSpPr>
          <p:nvPr>
            <p:ph type="title"/>
          </p:nvPr>
        </p:nvSpPr>
        <p:spPr>
          <a:xfrm>
            <a:off x="304800" y="25399"/>
            <a:ext cx="8534400" cy="675219"/>
          </a:xfrm>
          <a:prstGeom prst="rect">
            <a:avLst/>
          </a:prstGeom>
        </p:spPr>
        <p:txBody>
          <a:bodyPr/>
          <a:lstStyle>
            <a:lvl1pPr>
              <a:defRPr sz="2200"/>
            </a:lvl1pPr>
          </a:lstStyle>
          <a:p>
            <a:r>
              <a:t>OK, but why is this a uniquely Li battery problem?</a:t>
            </a:r>
          </a:p>
        </p:txBody>
      </p:sp>
      <p:sp>
        <p:nvSpPr>
          <p:cNvPr id="2862" name="Rectangle 3"/>
          <p:cNvSpPr txBox="1">
            <a:spLocks noGrp="1"/>
          </p:cNvSpPr>
          <p:nvPr>
            <p:ph type="body" idx="1"/>
          </p:nvPr>
        </p:nvSpPr>
        <p:spPr>
          <a:xfrm>
            <a:off x="203200" y="744506"/>
            <a:ext cx="8930184" cy="2928126"/>
          </a:xfrm>
          <a:prstGeom prst="rect">
            <a:avLst/>
          </a:prstGeom>
        </p:spPr>
        <p:txBody>
          <a:bodyPr/>
          <a:lstStyle/>
          <a:p>
            <a:pPr>
              <a:tabLst/>
            </a:pPr>
            <a:r>
              <a:t>It isn't: Dendrites regularly short out all kinds of batteries </a:t>
            </a:r>
          </a:p>
          <a:p>
            <a:pPr>
              <a:tabLst/>
              <a:defRPr sz="700"/>
            </a:pPr>
            <a:endParaRPr/>
          </a:p>
          <a:p>
            <a:pPr marL="0" lvl="1" indent="640896">
              <a:buSzTx/>
              <a:buNone/>
              <a:tabLst/>
            </a:pPr>
            <a:r>
              <a:t>But when that happens (as it has repeatedly in my power tool Ni-Cd batteries),</a:t>
            </a:r>
          </a:p>
          <a:p>
            <a:pPr marL="0" lvl="1" indent="640896">
              <a:buSzTx/>
              <a:buNone/>
              <a:tabLst/>
              <a:defRPr sz="700"/>
            </a:pPr>
            <a:endParaRPr/>
          </a:p>
          <a:p>
            <a:pPr marL="0" lvl="2" indent="1085850">
              <a:buSzTx/>
              <a:buNone/>
              <a:tabLst/>
            </a:pPr>
            <a:r>
              <a:t>other types of battery mostly just quietly (if expensively) DIE</a:t>
            </a:r>
          </a:p>
          <a:p>
            <a:pPr marL="0" lvl="2" indent="1085850">
              <a:buSzTx/>
              <a:buNone/>
              <a:tabLst/>
              <a:defRPr sz="900"/>
            </a:pPr>
            <a:endParaRPr/>
          </a:p>
          <a:p>
            <a:pPr>
              <a:tabLst/>
            </a:pPr>
            <a:r>
              <a:t>Why?  Because, when shorted out, they don't release ENOUGH energy</a:t>
            </a:r>
          </a:p>
          <a:p>
            <a:pPr>
              <a:tabLst/>
              <a:defRPr sz="700"/>
            </a:pPr>
            <a:endParaRPr/>
          </a:p>
          <a:p>
            <a:pPr marL="0" lvl="1" indent="640896">
              <a:buSzTx/>
              <a:buNone/>
              <a:tabLst/>
            </a:pPr>
            <a:r>
              <a:t>But Li-Ion batteries easily pack an order of magnitude MORE energy</a:t>
            </a:r>
          </a:p>
          <a:p>
            <a:pPr marL="0" lvl="1" indent="640896">
              <a:buSzTx/>
              <a:buNone/>
              <a:tabLst/>
              <a:defRPr sz="700"/>
            </a:pPr>
            <a:endParaRPr/>
          </a:p>
          <a:p>
            <a:pPr marL="0" lvl="2" indent="1085850">
              <a:buSzTx/>
              <a:buNone/>
              <a:tabLst/>
            </a:pPr>
            <a:r>
              <a:t>Which, abruptly liberated, IS ENOUGH to start a fire or initiate an explosion </a:t>
            </a:r>
          </a:p>
        </p:txBody>
      </p:sp>
      <p:grpSp>
        <p:nvGrpSpPr>
          <p:cNvPr id="2868" name="Group"/>
          <p:cNvGrpSpPr/>
          <p:nvPr/>
        </p:nvGrpSpPr>
        <p:grpSpPr>
          <a:xfrm>
            <a:off x="2277084" y="3759480"/>
            <a:ext cx="6743637" cy="2765948"/>
            <a:chOff x="0" y="0"/>
            <a:chExt cx="6743636" cy="2765947"/>
          </a:xfrm>
        </p:grpSpPr>
        <p:pic>
          <p:nvPicPr>
            <p:cNvPr id="2863" name="Picture 134" descr="Picture 134"/>
            <p:cNvPicPr>
              <a:picLocks noChangeAspect="1"/>
            </p:cNvPicPr>
            <p:nvPr/>
          </p:nvPicPr>
          <p:blipFill>
            <a:blip r:embed="rId2"/>
            <a:stretch>
              <a:fillRect/>
            </a:stretch>
          </p:blipFill>
          <p:spPr>
            <a:xfrm>
              <a:off x="0" y="0"/>
              <a:ext cx="4305430" cy="2765948"/>
            </a:xfrm>
            <a:prstGeom prst="rect">
              <a:avLst/>
            </a:prstGeom>
            <a:ln w="12700" cap="flat">
              <a:noFill/>
              <a:miter lim="400000"/>
            </a:ln>
            <a:effectLst/>
          </p:spPr>
        </p:pic>
        <p:sp>
          <p:nvSpPr>
            <p:cNvPr id="2864" name="Rectangle 3"/>
            <p:cNvSpPr txBox="1"/>
            <p:nvPr/>
          </p:nvSpPr>
          <p:spPr>
            <a:xfrm>
              <a:off x="4708678" y="1033902"/>
              <a:ext cx="1671663"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Li Ion batteries</a:t>
              </a:r>
            </a:p>
          </p:txBody>
        </p:sp>
        <p:sp>
          <p:nvSpPr>
            <p:cNvPr id="2865" name="Straight Connector 139"/>
            <p:cNvSpPr/>
            <p:nvPr/>
          </p:nvSpPr>
          <p:spPr>
            <a:xfrm>
              <a:off x="3624488" y="1186961"/>
              <a:ext cx="1157305" cy="1222"/>
            </a:xfrm>
            <a:prstGeom prst="line">
              <a:avLst/>
            </a:prstGeom>
            <a:solidFill>
              <a:schemeClr val="accent1"/>
            </a:solidFill>
            <a:ln w="57150" cap="flat">
              <a:solidFill>
                <a:srgbClr val="FF00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866" name="Straight Connector 141"/>
            <p:cNvSpPr/>
            <p:nvPr/>
          </p:nvSpPr>
          <p:spPr>
            <a:xfrm flipV="1">
              <a:off x="2379115" y="1782884"/>
              <a:ext cx="1993136" cy="6920"/>
            </a:xfrm>
            <a:prstGeom prst="line">
              <a:avLst/>
            </a:prstGeom>
            <a:solidFill>
              <a:schemeClr val="accent1"/>
            </a:solidFill>
            <a:ln w="57150" cap="flat">
              <a:solidFill>
                <a:srgbClr val="FF00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867" name="Rectangle 3"/>
            <p:cNvSpPr txBox="1"/>
            <p:nvPr/>
          </p:nvSpPr>
          <p:spPr>
            <a:xfrm>
              <a:off x="4347514" y="1620981"/>
              <a:ext cx="2396123"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300"/>
                </a:spcBef>
                <a:defRPr sz="1400" b="0">
                  <a:solidFill>
                    <a:srgbClr val="FFFFFF"/>
                  </a:solidFill>
                  <a:effectLst>
                    <a:outerShdw blurRad="38100" dist="38100" dir="2700000" rotWithShape="0">
                      <a:srgbClr val="000000"/>
                    </a:outerShdw>
                  </a:effectLst>
                </a:defRPr>
              </a:lvl1pPr>
            </a:lstStyle>
            <a:p>
              <a:r>
                <a:t>More conventional batteries</a:t>
              </a:r>
            </a:p>
          </p:txBody>
        </p:sp>
      </p:grpSp>
      <p:sp>
        <p:nvSpPr>
          <p:cNvPr id="2869" name="Rectangle 5"/>
          <p:cNvSpPr txBox="1"/>
          <p:nvPr/>
        </p:nvSpPr>
        <p:spPr>
          <a:xfrm>
            <a:off x="304800" y="6660420"/>
            <a:ext cx="853440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Figure: http://www.sc.ehu.es/sbweb/energias-renovables/temas/almacenamiento/almacenamiento.html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1" name="Rectangle 5"/>
          <p:cNvSpPr txBox="1"/>
          <p:nvPr/>
        </p:nvSpPr>
        <p:spPr>
          <a:xfrm>
            <a:off x="304800" y="66477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http://cen.acs.org/articles/91/i6/Assessing-Safety-Lithium-Ion-Batteries.html </a:t>
            </a:r>
          </a:p>
        </p:txBody>
      </p:sp>
      <p:sp>
        <p:nvSpPr>
          <p:cNvPr id="2872" name="Rectangle 2"/>
          <p:cNvSpPr txBox="1">
            <a:spLocks noGrp="1"/>
          </p:cNvSpPr>
          <p:nvPr>
            <p:ph type="title"/>
          </p:nvPr>
        </p:nvSpPr>
        <p:spPr>
          <a:xfrm>
            <a:off x="304800" y="38100"/>
            <a:ext cx="8534400" cy="533400"/>
          </a:xfrm>
          <a:prstGeom prst="rect">
            <a:avLst/>
          </a:prstGeom>
        </p:spPr>
        <p:txBody>
          <a:bodyPr/>
          <a:lstStyle/>
          <a:p>
            <a:pPr defTabSz="905255">
              <a:defRPr sz="2178" i="1">
                <a:effectLst>
                  <a:outerShdw blurRad="37719" dist="37719" dir="2700000" rotWithShape="0">
                    <a:srgbClr val="000000"/>
                  </a:outerShdw>
                </a:effectLst>
                <a:latin typeface="+mn-lt"/>
                <a:ea typeface="+mn-ea"/>
                <a:cs typeface="+mn-cs"/>
                <a:sym typeface="Arial"/>
              </a:defRPr>
            </a:pPr>
            <a:r>
              <a:t>So it's more about the </a:t>
            </a:r>
            <a:r>
              <a:rPr b="1"/>
              <a:t>intensity</a:t>
            </a:r>
            <a:r>
              <a:t> of failure, rather than the </a:t>
            </a:r>
            <a:r>
              <a:rPr b="1"/>
              <a:t>frequency</a:t>
            </a:r>
          </a:p>
        </p:txBody>
      </p:sp>
      <p:sp>
        <p:nvSpPr>
          <p:cNvPr id="2873" name="Rectangle 5"/>
          <p:cNvSpPr txBox="1"/>
          <p:nvPr/>
        </p:nvSpPr>
        <p:spPr>
          <a:xfrm>
            <a:off x="127000" y="711200"/>
            <a:ext cx="8991600" cy="21505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Because, as argued by American Chemical Society, frequency isn't extraordinarily high:</a:t>
            </a:r>
          </a:p>
          <a:p>
            <a:pP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300"/>
              </a:spcBef>
              <a:defRPr b="0">
                <a:solidFill>
                  <a:srgbClr val="FBC901"/>
                </a:solidFill>
                <a:effectLst>
                  <a:outerShdw blurRad="38100" dist="38100" dir="2700000" rotWithShape="0">
                    <a:srgbClr val="000000"/>
                  </a:outerShdw>
                </a:effectLst>
                <a:latin typeface="+mn-lt"/>
                <a:ea typeface="+mn-ea"/>
                <a:cs typeface="+mn-cs"/>
                <a:sym typeface="Arial"/>
              </a:defRPr>
            </a:pPr>
            <a:r>
              <a:t>"Failure rates for rechargeable Li-ion batteries are on the order of one in 10 million </a:t>
            </a:r>
          </a:p>
          <a:p>
            <a:pPr algn="ctr">
              <a:spcBef>
                <a:spcPts val="300"/>
              </a:spcBef>
              <a:defRPr sz="100" b="0">
                <a:solidFill>
                  <a:srgbClr val="FBC901"/>
                </a:solidFill>
                <a:effectLst>
                  <a:outerShdw blurRad="38100" dist="38100" dir="2700000" rotWithShape="0">
                    <a:srgbClr val="000000"/>
                  </a:outerShdw>
                </a:effectLst>
                <a:latin typeface="+mn-lt"/>
                <a:ea typeface="+mn-ea"/>
                <a:cs typeface="+mn-cs"/>
                <a:sym typeface="Arial"/>
              </a:defRPr>
            </a:pPr>
            <a:r>
              <a:t> </a:t>
            </a:r>
          </a:p>
          <a:p>
            <a:pPr algn="ctr">
              <a:spcBef>
                <a:spcPts val="300"/>
              </a:spcBef>
              <a:defRPr b="0">
                <a:solidFill>
                  <a:srgbClr val="FBC901"/>
                </a:solidFill>
                <a:effectLst>
                  <a:outerShdw blurRad="38100" dist="38100" dir="2700000" rotWithShape="0">
                    <a:srgbClr val="000000"/>
                  </a:outerShdw>
                </a:effectLst>
                <a:latin typeface="+mn-lt"/>
                <a:ea typeface="+mn-ea"/>
                <a:cs typeface="+mn-cs"/>
                <a:sym typeface="Arial"/>
              </a:defRPr>
            </a:pPr>
            <a:r>
              <a:t>That’s not a reliability problem. It’s an exception" </a:t>
            </a:r>
            <a:r>
              <a:rPr baseline="30222"/>
              <a:t>1</a:t>
            </a:r>
          </a:p>
          <a:p>
            <a:pPr algn="ctr">
              <a:spcBef>
                <a:spcPts val="300"/>
              </a:spcBef>
              <a:defRPr sz="900" b="0">
                <a:solidFill>
                  <a:srgbClr val="FBC901"/>
                </a:solidFill>
                <a:effectLst>
                  <a:outerShdw blurRad="38100" dist="38100" dir="2700000" rotWithShape="0">
                    <a:srgbClr val="000000"/>
                  </a:outerShdw>
                </a:effectLst>
                <a:latin typeface="+mn-lt"/>
                <a:ea typeface="+mn-ea"/>
                <a:cs typeface="+mn-cs"/>
                <a:sym typeface="Arial"/>
              </a:defRPr>
            </a:pPr>
            <a:endParaRPr baseline="30222"/>
          </a:p>
          <a:p>
            <a:pPr>
              <a:spcBef>
                <a:spcPts val="400"/>
              </a:spcBef>
              <a:defRPr b="0">
                <a:solidFill>
                  <a:srgbClr val="FFFFFF"/>
                </a:solidFill>
                <a:latin typeface="+mn-lt"/>
                <a:ea typeface="+mn-ea"/>
                <a:cs typeface="+mn-cs"/>
                <a:sym typeface="Arial"/>
              </a:defRPr>
            </a:pPr>
            <a:r>
              <a:t>But when such an "exception" does occur, it is going to be intense,</a:t>
            </a:r>
          </a:p>
          <a:p>
            <a:pPr>
              <a:spcBef>
                <a:spcPts val="400"/>
              </a:spcBef>
              <a:defRPr sz="500" b="0">
                <a:solidFill>
                  <a:srgbClr val="FFFFFF"/>
                </a:solidFill>
                <a:latin typeface="+mn-lt"/>
                <a:ea typeface="+mn-ea"/>
                <a:cs typeface="+mn-cs"/>
                <a:sym typeface="Arial"/>
              </a:defRPr>
            </a:pPr>
            <a:endParaRPr/>
          </a:p>
          <a:p>
            <a:pPr lvl="1">
              <a:spcBef>
                <a:spcPts val="400"/>
              </a:spcBef>
              <a:defRPr b="0">
                <a:solidFill>
                  <a:srgbClr val="FFFFFF"/>
                </a:solidFill>
                <a:latin typeface="+mn-lt"/>
                <a:ea typeface="+mn-ea"/>
                <a:cs typeface="+mn-cs"/>
                <a:sym typeface="Arial"/>
              </a:defRPr>
            </a:pPr>
            <a:r>
              <a:t> intensity increased by Li batteries' necessary use of non-water electrolytes:</a:t>
            </a:r>
          </a:p>
        </p:txBody>
      </p:sp>
      <p:sp>
        <p:nvSpPr>
          <p:cNvPr id="2874" name="&quot;Unlike other common types of batteries, in which the electrolytes consist of aqueous solutions of acid or base, the electrolyte in Li-ion cells typically consists of lithium salts in flammable organic solvents such as ethylene carbonate and ethyl methyl"/>
          <p:cNvSpPr txBox="1"/>
          <p:nvPr/>
        </p:nvSpPr>
        <p:spPr>
          <a:xfrm>
            <a:off x="834862" y="2979775"/>
            <a:ext cx="7706695" cy="1306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20000"/>
              </a:lnSpc>
              <a:spcBef>
                <a:spcPts val="400"/>
              </a:spcBef>
              <a:defRPr b="0">
                <a:solidFill>
                  <a:srgbClr val="FBC901"/>
                </a:solidFill>
                <a:effectLst>
                  <a:outerShdw blurRad="38100" dist="38100" dir="2700000" rotWithShape="0">
                    <a:srgbClr val="000000"/>
                  </a:outerShdw>
                </a:effectLst>
                <a:latin typeface="+mn-lt"/>
                <a:ea typeface="+mn-ea"/>
                <a:cs typeface="+mn-cs"/>
                <a:sym typeface="Arial"/>
              </a:defRPr>
            </a:pPr>
            <a:r>
              <a:t>"Unlike other common types of batteries, in which the electrolytes consist of aqueous solutions of acid or base, the electrolyte in Li-ion cells typically consists of lithium salts in flammable organic solvents such as ethylene carbonate and ethyl methyl carbonate." </a:t>
            </a:r>
            <a:r>
              <a:rPr baseline="30222"/>
              <a:t>1</a:t>
            </a:r>
          </a:p>
        </p:txBody>
      </p:sp>
      <p:sp>
        <p:nvSpPr>
          <p:cNvPr id="2875" name="Rectangle 5"/>
          <p:cNvSpPr txBox="1"/>
          <p:nvPr/>
        </p:nvSpPr>
        <p:spPr>
          <a:xfrm>
            <a:off x="192410" y="4369755"/>
            <a:ext cx="8991601" cy="2161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Meaning that what begins as a simple Li oxidation fire</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1">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 quickly becomes a Li plus electrolyte fire</a:t>
            </a:r>
          </a:p>
          <a:p>
            <a:pPr>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2">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which may soon be joined by a polymer-based separator fire</a:t>
            </a:r>
          </a:p>
          <a:p>
            <a:pPr lvl="1">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3">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meaning that pretty much 100% of the battery will soon be contributing</a:t>
            </a:r>
          </a:p>
          <a:p>
            <a:pPr lvl="2">
              <a:spcBef>
                <a:spcPts val="400"/>
              </a:spcBef>
              <a:defRPr sz="600" b="0">
                <a:solidFill>
                  <a:srgbClr val="FFFFFF"/>
                </a:solidFill>
                <a:effectLst>
                  <a:outerShdw blurRad="38100" dist="38100" dir="2700000" rotWithShape="0">
                    <a:srgbClr val="000000"/>
                  </a:outerShdw>
                </a:effectLst>
                <a:latin typeface="+mn-lt"/>
                <a:ea typeface="+mn-ea"/>
                <a:cs typeface="+mn-cs"/>
                <a:sym typeface="Arial"/>
              </a:defRPr>
            </a:pPr>
            <a:endParaRPr/>
          </a:p>
          <a:p>
            <a:pPr lvl="4">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(at least if the battery has not already blown itself apart)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 name="Rectangle 2"/>
          <p:cNvSpPr txBox="1">
            <a:spLocks noGrp="1"/>
          </p:cNvSpPr>
          <p:nvPr>
            <p:ph type="title"/>
          </p:nvPr>
        </p:nvSpPr>
        <p:spPr>
          <a:xfrm>
            <a:off x="215900" y="2006600"/>
            <a:ext cx="8534400" cy="1168632"/>
          </a:xfrm>
          <a:prstGeom prst="rect">
            <a:avLst/>
          </a:prstGeom>
        </p:spPr>
        <p:txBody>
          <a:bodyPr/>
          <a:lstStyle>
            <a:lvl1pPr>
              <a:defRPr sz="2400" b="1">
                <a:solidFill>
                  <a:srgbClr val="FBC901"/>
                </a:solidFill>
              </a:defRPr>
            </a:lvl1pPr>
          </a:lstStyle>
          <a:p>
            <a:r>
              <a:t>Batteries in TOMORROW's homes &amp; ground vehicles</a:t>
            </a:r>
          </a:p>
        </p:txBody>
      </p:sp>
      <p:sp>
        <p:nvSpPr>
          <p:cNvPr id="2878"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0" name="Rectangle 5"/>
          <p:cNvSpPr txBox="1"/>
          <p:nvPr/>
        </p:nvSpPr>
        <p:spPr>
          <a:xfrm>
            <a:off x="304800" y="65969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https://link.springer.com/article/10.1007/s41918-019-00060-4</a:t>
            </a:r>
          </a:p>
        </p:txBody>
      </p:sp>
      <p:sp>
        <p:nvSpPr>
          <p:cNvPr id="2881" name="Rectangle 2"/>
          <p:cNvSpPr txBox="1">
            <a:spLocks noGrp="1"/>
          </p:cNvSpPr>
          <p:nvPr>
            <p:ph type="title"/>
          </p:nvPr>
        </p:nvSpPr>
        <p:spPr>
          <a:xfrm>
            <a:off x="304800" y="25399"/>
            <a:ext cx="8534400" cy="621640"/>
          </a:xfrm>
          <a:prstGeom prst="rect">
            <a:avLst/>
          </a:prstGeom>
        </p:spPr>
        <p:txBody>
          <a:bodyPr/>
          <a:lstStyle>
            <a:lvl1pPr>
              <a:defRPr sz="2200"/>
            </a:lvl1pPr>
          </a:lstStyle>
          <a:p>
            <a:r>
              <a:t>Electric vehicles are now a prime target of battery R&amp;D</a:t>
            </a:r>
          </a:p>
        </p:txBody>
      </p:sp>
      <p:sp>
        <p:nvSpPr>
          <p:cNvPr id="2882" name="Rectangle 3"/>
          <p:cNvSpPr txBox="1">
            <a:spLocks noGrp="1"/>
          </p:cNvSpPr>
          <p:nvPr>
            <p:ph type="body" idx="1"/>
          </p:nvPr>
        </p:nvSpPr>
        <p:spPr>
          <a:xfrm>
            <a:off x="152400" y="783002"/>
            <a:ext cx="9003457" cy="5728755"/>
          </a:xfrm>
          <a:prstGeom prst="rect">
            <a:avLst/>
          </a:prstGeom>
        </p:spPr>
        <p:txBody>
          <a:bodyPr/>
          <a:lstStyle/>
          <a:p>
            <a:pPr>
              <a:tabLst/>
              <a:defRPr>
                <a:solidFill>
                  <a:srgbClr val="FBC901"/>
                </a:solidFill>
              </a:defRPr>
            </a:pPr>
            <a:r>
              <a:t>Because </a:t>
            </a:r>
            <a:r>
              <a:rPr b="1"/>
              <a:t>clean power plants</a:t>
            </a:r>
            <a:r>
              <a:t> serving </a:t>
            </a:r>
            <a:r>
              <a:rPr b="1"/>
              <a:t>electrified ground transportation</a:t>
            </a:r>
            <a:r>
              <a:t> </a:t>
            </a:r>
          </a:p>
          <a:p>
            <a:pPr>
              <a:tabLst/>
              <a:defRPr sz="700">
                <a:solidFill>
                  <a:srgbClr val="FBC901"/>
                </a:solidFill>
              </a:defRPr>
            </a:pPr>
            <a:endParaRPr/>
          </a:p>
          <a:p>
            <a:pPr marL="0" lvl="1" indent="640896">
              <a:buSzTx/>
              <a:buNone/>
              <a:tabLst/>
              <a:defRPr>
                <a:solidFill>
                  <a:srgbClr val="FBC901"/>
                </a:solidFill>
              </a:defRPr>
            </a:pPr>
            <a:r>
              <a:t>offers one of our best ways of mitigating climate change</a:t>
            </a:r>
          </a:p>
          <a:p>
            <a:pPr marL="0" lvl="1" indent="640896">
              <a:buSzTx/>
              <a:buNone/>
              <a:tabLst/>
              <a:defRPr sz="1000"/>
            </a:pPr>
            <a:endParaRPr/>
          </a:p>
          <a:p>
            <a:pPr>
              <a:tabLst/>
            </a:pPr>
            <a:r>
              <a:t>At least, if we transition to BOTH clean power plants AND electric vehicles</a:t>
            </a:r>
          </a:p>
          <a:p>
            <a:pPr>
              <a:tabLst/>
              <a:defRPr sz="700"/>
            </a:pPr>
            <a:endParaRPr/>
          </a:p>
          <a:p>
            <a:pPr marL="0" lvl="1" indent="640896">
              <a:buSzTx/>
              <a:buNone/>
              <a:tabLst/>
            </a:pPr>
            <a:r>
              <a:t>Because Electric Vehicles (EV's) powered by less than clean power plants </a:t>
            </a:r>
          </a:p>
          <a:p>
            <a:pPr marL="0" lvl="1" indent="640896">
              <a:buSzTx/>
              <a:buNone/>
              <a:tabLst/>
              <a:defRPr sz="700"/>
            </a:pPr>
            <a:endParaRPr/>
          </a:p>
          <a:p>
            <a:pPr marL="0" lvl="2" indent="1085850">
              <a:buSzTx/>
              <a:buNone/>
              <a:tabLst/>
            </a:pPr>
            <a:r>
              <a:t>is just naive way of passing the greenhouse emissions buck</a:t>
            </a:r>
          </a:p>
          <a:p>
            <a:pPr marL="0" lvl="2" indent="1085850">
              <a:buSzTx/>
              <a:buNone/>
              <a:tabLst/>
              <a:defRPr sz="1000"/>
            </a:pPr>
            <a:endParaRPr/>
          </a:p>
          <a:p>
            <a:pPr>
              <a:tabLst/>
            </a:pPr>
            <a:r>
              <a:t>But if we DO soon get our clean power plant act together:</a:t>
            </a:r>
          </a:p>
          <a:p>
            <a:pPr>
              <a:tabLst/>
              <a:defRPr sz="700"/>
            </a:pPr>
            <a:endParaRPr/>
          </a:p>
          <a:p>
            <a:pPr marL="0" lvl="1" indent="640896">
              <a:buSzTx/>
              <a:buNone/>
              <a:tabLst/>
            </a:pPr>
            <a:r>
              <a:t>The number of electric ground vehicles  x  Battery capacity per vehicle = HUGE!</a:t>
            </a:r>
          </a:p>
          <a:p>
            <a:pPr>
              <a:tabLst/>
              <a:defRPr sz="900"/>
            </a:pPr>
            <a:endParaRPr/>
          </a:p>
          <a:p>
            <a:pPr>
              <a:tabLst/>
            </a:pPr>
            <a:r>
              <a:t>However, EV applications put stellar demands upon batteries - for instance:</a:t>
            </a:r>
          </a:p>
          <a:p>
            <a:pPr>
              <a:tabLst/>
              <a:defRPr sz="800"/>
            </a:pPr>
            <a:endParaRPr/>
          </a:p>
          <a:p>
            <a:pPr marL="0" lvl="1" indent="640896">
              <a:buSzTx/>
              <a:buNone/>
              <a:tabLst/>
            </a:pPr>
            <a:r>
              <a:t>We'd like EV batteries charging in the mere </a:t>
            </a:r>
            <a:r>
              <a:rPr b="1">
                <a:solidFill>
                  <a:srgbClr val="FBC901"/>
                </a:solidFill>
              </a:rPr>
              <a:t>minutes</a:t>
            </a:r>
            <a:r>
              <a:t> we now use to fill gas tanks</a:t>
            </a:r>
          </a:p>
          <a:p>
            <a:pPr marL="0" lvl="1" indent="640896">
              <a:buSzTx/>
              <a:buNone/>
              <a:tabLst/>
              <a:defRPr sz="700"/>
            </a:pPr>
            <a:endParaRPr/>
          </a:p>
          <a:p>
            <a:pPr marL="0" lvl="1" indent="640896">
              <a:buSzTx/>
              <a:buNone/>
              <a:tabLst/>
            </a:pPr>
            <a:r>
              <a:t>And with EV's like Tesla's Model S packing </a:t>
            </a:r>
            <a:r>
              <a:rPr b="1">
                <a:solidFill>
                  <a:srgbClr val="FBC901"/>
                </a:solidFill>
              </a:rPr>
              <a:t>8,256 individual batteries</a:t>
            </a:r>
            <a:r>
              <a:t>, </a:t>
            </a:r>
            <a:r>
              <a:rPr baseline="31999"/>
              <a:t>1</a:t>
            </a:r>
          </a:p>
          <a:p>
            <a:pPr marL="0" lvl="1" indent="640896">
              <a:buSzTx/>
              <a:buNone/>
              <a:tabLst/>
              <a:defRPr sz="700"/>
            </a:pPr>
            <a:endParaRPr baseline="31999"/>
          </a:p>
          <a:p>
            <a:pPr marL="0" lvl="2" indent="1085850">
              <a:buSzTx/>
              <a:buNone/>
              <a:tabLst/>
            </a:pPr>
            <a:r>
              <a:t>probability of fire per battery better be nothing short of </a:t>
            </a:r>
            <a:r>
              <a:rPr b="1">
                <a:solidFill>
                  <a:srgbClr val="FBC901"/>
                </a:solidFill>
              </a:rPr>
              <a:t>spectacularly</a:t>
            </a:r>
            <a:r>
              <a:t> low</a:t>
            </a:r>
          </a:p>
          <a:p>
            <a:pPr marL="0" lvl="2" indent="1085850">
              <a:buSzTx/>
              <a:buNone/>
              <a:tabLst/>
              <a:defRPr sz="900"/>
            </a:pPr>
            <a:endParaRPr/>
          </a:p>
          <a:p>
            <a:pPr algn="ctr">
              <a:tabLst/>
              <a:defRPr b="1" i="1"/>
            </a:pPr>
            <a:r>
              <a:t>All of which puts tremendous pressure on the development of: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4" name="Rectangle 2"/>
          <p:cNvSpPr txBox="1">
            <a:spLocks noGrp="1"/>
          </p:cNvSpPr>
          <p:nvPr>
            <p:ph type="title"/>
          </p:nvPr>
        </p:nvSpPr>
        <p:spPr>
          <a:xfrm>
            <a:off x="304800" y="-1"/>
            <a:ext cx="8534400" cy="675219"/>
          </a:xfrm>
          <a:prstGeom prst="rect">
            <a:avLst/>
          </a:prstGeom>
        </p:spPr>
        <p:txBody>
          <a:bodyPr/>
          <a:lstStyle>
            <a:lvl1pPr>
              <a:defRPr sz="2200" b="1">
                <a:solidFill>
                  <a:srgbClr val="FBC901"/>
                </a:solidFill>
              </a:defRPr>
            </a:lvl1pPr>
          </a:lstStyle>
          <a:p>
            <a:r>
              <a:t>Tomorrow's Li-Ion Batteries:</a:t>
            </a:r>
          </a:p>
        </p:txBody>
      </p:sp>
      <p:sp>
        <p:nvSpPr>
          <p:cNvPr id="2885" name="Rectangle 3"/>
          <p:cNvSpPr txBox="1">
            <a:spLocks noGrp="1"/>
          </p:cNvSpPr>
          <p:nvPr>
            <p:ph type="body" sz="quarter" idx="1"/>
          </p:nvPr>
        </p:nvSpPr>
        <p:spPr>
          <a:xfrm>
            <a:off x="215947" y="655025"/>
            <a:ext cx="8996364" cy="965531"/>
          </a:xfrm>
          <a:prstGeom prst="rect">
            <a:avLst/>
          </a:prstGeom>
        </p:spPr>
        <p:txBody>
          <a:bodyPr/>
          <a:lstStyle/>
          <a:p>
            <a:pPr>
              <a:tabLst/>
            </a:pPr>
            <a:r>
              <a:t>For which the search for better Li-storing electrode materials continues unabated</a:t>
            </a:r>
          </a:p>
          <a:p>
            <a:pPr>
              <a:tabLst/>
              <a:defRPr sz="900"/>
            </a:pPr>
            <a:endParaRPr/>
          </a:p>
          <a:p>
            <a:pPr>
              <a:tabLst/>
            </a:pPr>
            <a:r>
              <a:t>But new R&amp;D also targets four other parts of the Li-Ion battery: </a:t>
            </a:r>
          </a:p>
        </p:txBody>
      </p:sp>
      <p:sp>
        <p:nvSpPr>
          <p:cNvPr id="2886" name="Rectangle 5"/>
          <p:cNvSpPr txBox="1"/>
          <p:nvPr/>
        </p:nvSpPr>
        <p:spPr>
          <a:xfrm>
            <a:off x="304800" y="6356036"/>
            <a:ext cx="8534400" cy="505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400" b="0" i="1">
                <a:solidFill>
                  <a:srgbClr val="E5FFFF"/>
                </a:solidFill>
                <a:effectLst>
                  <a:outerShdw blurRad="38100" dist="38100" dir="2700000" rotWithShape="0">
                    <a:srgbClr val="000000"/>
                  </a:outerShdw>
                </a:effectLst>
                <a:latin typeface="+mn-lt"/>
                <a:ea typeface="+mn-ea"/>
                <a:cs typeface="+mn-cs"/>
                <a:sym typeface="Arial"/>
              </a:defRPr>
            </a:pPr>
            <a:r>
              <a:t>*In some publications </a:t>
            </a:r>
            <a:r>
              <a:rPr baseline="31999"/>
              <a:t>1</a:t>
            </a:r>
            <a:r>
              <a:t> these are instead labeled </a:t>
            </a:r>
            <a:r>
              <a:rPr>
                <a:solidFill>
                  <a:srgbClr val="FFC4CD"/>
                </a:solidFill>
              </a:rPr>
              <a:t>"Cathode Electrode Interface" (CEI ) layers</a:t>
            </a:r>
          </a:p>
          <a:p>
            <a:pPr algn="ctr">
              <a:defRPr sz="200" b="0" i="1">
                <a:solidFill>
                  <a:srgbClr val="E5FFFF"/>
                </a:solidFill>
                <a:effectLst>
                  <a:outerShdw blurRad="38100" dist="38100" dir="2700000" rotWithShape="0">
                    <a:srgbClr val="000000"/>
                  </a:outerShdw>
                </a:effectLst>
                <a:latin typeface="+mn-lt"/>
                <a:ea typeface="+mn-ea"/>
                <a:cs typeface="+mn-cs"/>
                <a:sym typeface="Arial"/>
              </a:defRPr>
            </a:pPr>
            <a:endParaRPr>
              <a:solidFill>
                <a:srgbClr val="FFC4CD"/>
              </a:solidFill>
            </a:endParaRPr>
          </a:p>
          <a:p>
            <a:pPr algn="ctr">
              <a:defRPr sz="1300" b="0" i="1">
                <a:solidFill>
                  <a:srgbClr val="2BAD81"/>
                </a:solidFill>
                <a:effectLst>
                  <a:outerShdw blurRad="38100" dist="38100" dir="2700000" rotWithShape="0">
                    <a:srgbClr val="000000"/>
                  </a:outerShdw>
                </a:effectLst>
                <a:latin typeface="+mn-lt"/>
                <a:ea typeface="+mn-ea"/>
                <a:cs typeface="+mn-cs"/>
                <a:sym typeface="Arial"/>
              </a:defRPr>
            </a:pPr>
            <a:r>
              <a:t>1) For instance:  https://link.springer.com/article/10.1007/s41918-019-00060-4</a:t>
            </a:r>
          </a:p>
        </p:txBody>
      </p:sp>
      <p:sp>
        <p:nvSpPr>
          <p:cNvPr id="2887" name="Rectangle 3"/>
          <p:cNvSpPr txBox="1"/>
          <p:nvPr/>
        </p:nvSpPr>
        <p:spPr>
          <a:xfrm>
            <a:off x="241300" y="5522283"/>
            <a:ext cx="3728443" cy="372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defRPr sz="1600">
                <a:solidFill>
                  <a:srgbClr val="FBC901"/>
                </a:solidFill>
                <a:effectLst>
                  <a:outerShdw blurRad="38100" dist="38100" dir="2700000" rotWithShape="0">
                    <a:srgbClr val="000000"/>
                  </a:outerShdw>
                </a:effectLst>
                <a:latin typeface="+mn-lt"/>
                <a:ea typeface="+mn-ea"/>
                <a:cs typeface="+mn-cs"/>
                <a:sym typeface="Arial"/>
              </a:defRPr>
            </a:lvl1pPr>
          </a:lstStyle>
          <a:p>
            <a:r>
              <a:t>Better Dendrite-Blocking Separators</a:t>
            </a:r>
          </a:p>
        </p:txBody>
      </p:sp>
      <p:sp>
        <p:nvSpPr>
          <p:cNvPr id="2888" name="Rectangle 3"/>
          <p:cNvSpPr txBox="1"/>
          <p:nvPr/>
        </p:nvSpPr>
        <p:spPr>
          <a:xfrm>
            <a:off x="5473898" y="5522283"/>
            <a:ext cx="3346252" cy="372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defRPr sz="1600">
                <a:solidFill>
                  <a:srgbClr val="76D6FF"/>
                </a:solidFill>
                <a:effectLst>
                  <a:outerShdw blurRad="38100" dist="38100" dir="2700000" rotWithShape="0">
                    <a:srgbClr val="000000"/>
                  </a:outerShdw>
                </a:effectLst>
                <a:latin typeface="+mn-lt"/>
                <a:ea typeface="+mn-ea"/>
                <a:cs typeface="+mn-cs"/>
                <a:sym typeface="Arial"/>
              </a:defRPr>
            </a:lvl1pPr>
          </a:lstStyle>
          <a:p>
            <a:r>
              <a:t>Dendrite-Blocking Electrolytes</a:t>
            </a:r>
          </a:p>
        </p:txBody>
      </p:sp>
      <p:sp>
        <p:nvSpPr>
          <p:cNvPr id="2889" name="Rectangle 3"/>
          <p:cNvSpPr txBox="1"/>
          <p:nvPr/>
        </p:nvSpPr>
        <p:spPr>
          <a:xfrm>
            <a:off x="386800" y="1727364"/>
            <a:ext cx="8370400" cy="11544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lgn="ctr">
              <a:spcBef>
                <a:spcPts val="400"/>
              </a:spcBef>
              <a:defRPr sz="1600">
                <a:solidFill>
                  <a:srgbClr val="E04550"/>
                </a:solidFill>
                <a:effectLst>
                  <a:outerShdw blurRad="38100" dist="38100" dir="2700000" rotWithShape="0">
                    <a:srgbClr val="000000"/>
                  </a:outerShdw>
                </a:effectLst>
                <a:latin typeface="+mn-lt"/>
                <a:ea typeface="+mn-ea"/>
                <a:cs typeface="+mn-cs"/>
                <a:sym typeface="Arial"/>
              </a:defRPr>
            </a:pPr>
            <a:r>
              <a:rPr>
                <a:solidFill>
                  <a:srgbClr val="FFFFFF"/>
                </a:solidFill>
              </a:rPr>
              <a:t>Possibly Li ion-blocking and/or dendrite-nucleating surface layers on the:</a:t>
            </a:r>
          </a:p>
          <a:p>
            <a:pPr algn="ctr">
              <a:spcBef>
                <a:spcPts val="400"/>
              </a:spcBef>
              <a:defRPr sz="700">
                <a:solidFill>
                  <a:srgbClr val="E04550"/>
                </a:solidFill>
                <a:effectLst>
                  <a:outerShdw blurRad="38100" dist="38100" dir="2700000" rotWithShape="0">
                    <a:srgbClr val="000000"/>
                  </a:outerShdw>
                </a:effectLst>
                <a:latin typeface="+mn-lt"/>
                <a:ea typeface="+mn-ea"/>
                <a:cs typeface="+mn-cs"/>
                <a:sym typeface="Arial"/>
              </a:defRPr>
            </a:pPr>
            <a:r>
              <a:rPr>
                <a:solidFill>
                  <a:srgbClr val="FFFFFF"/>
                </a:solidFill>
              </a:rPr>
              <a:t> </a:t>
            </a:r>
            <a:r>
              <a:t> :</a:t>
            </a:r>
          </a:p>
          <a:p>
            <a:pPr>
              <a:spcBef>
                <a:spcPts val="400"/>
              </a:spcBef>
              <a:defRPr sz="1600">
                <a:solidFill>
                  <a:srgbClr val="E04550"/>
                </a:solidFill>
                <a:effectLst>
                  <a:outerShdw blurRad="38100" dist="38100" dir="2700000" rotWithShape="0">
                    <a:srgbClr val="000000"/>
                  </a:outerShdw>
                </a:effectLst>
                <a:latin typeface="+mn-lt"/>
                <a:ea typeface="+mn-ea"/>
                <a:cs typeface="+mn-cs"/>
                <a:sym typeface="Arial"/>
              </a:defRPr>
            </a:pPr>
            <a:r>
              <a:t>Anode ("Solid Electrode Interfaces" - SEI's)  </a:t>
            </a:r>
          </a:p>
          <a:p>
            <a:pPr algn="ctr">
              <a:spcBef>
                <a:spcPts val="400"/>
              </a:spcBef>
              <a:defRPr sz="200">
                <a:solidFill>
                  <a:srgbClr val="E04550"/>
                </a:solidFill>
                <a:effectLst>
                  <a:outerShdw blurRad="38100" dist="38100" dir="2700000" rotWithShape="0">
                    <a:srgbClr val="000000"/>
                  </a:outerShdw>
                </a:effectLst>
                <a:latin typeface="+mn-lt"/>
                <a:ea typeface="+mn-ea"/>
                <a:cs typeface="+mn-cs"/>
                <a:sym typeface="Arial"/>
              </a:defRPr>
            </a:pPr>
            <a:endParaRPr/>
          </a:p>
          <a:p>
            <a:pPr algn="r">
              <a:spcBef>
                <a:spcPts val="400"/>
              </a:spcBef>
              <a:defRPr sz="1600">
                <a:solidFill>
                  <a:srgbClr val="E04550"/>
                </a:solidFill>
                <a:effectLst>
                  <a:outerShdw blurRad="38100" dist="38100" dir="2700000" rotWithShape="0">
                    <a:srgbClr val="000000"/>
                  </a:outerShdw>
                </a:effectLst>
                <a:latin typeface="+mn-lt"/>
                <a:ea typeface="+mn-ea"/>
                <a:cs typeface="+mn-cs"/>
                <a:sym typeface="Arial"/>
              </a:defRPr>
            </a:pPr>
            <a:r>
              <a:rPr>
                <a:solidFill>
                  <a:srgbClr val="FFA7AD"/>
                </a:solidFill>
              </a:rPr>
              <a:t>Cathode ("Interfacial Protective Films" - IPF's)*</a:t>
            </a:r>
          </a:p>
        </p:txBody>
      </p:sp>
      <p:grpSp>
        <p:nvGrpSpPr>
          <p:cNvPr id="2955" name="Group"/>
          <p:cNvGrpSpPr/>
          <p:nvPr/>
        </p:nvGrpSpPr>
        <p:grpSpPr>
          <a:xfrm>
            <a:off x="1481343" y="2495546"/>
            <a:ext cx="6516372" cy="3068977"/>
            <a:chOff x="0" y="0"/>
            <a:chExt cx="6516370" cy="3068975"/>
          </a:xfrm>
        </p:grpSpPr>
        <p:grpSp>
          <p:nvGrpSpPr>
            <p:cNvPr id="2950" name="Group"/>
            <p:cNvGrpSpPr/>
            <p:nvPr/>
          </p:nvGrpSpPr>
          <p:grpSpPr>
            <a:xfrm>
              <a:off x="0" y="1113318"/>
              <a:ext cx="6516371" cy="1706086"/>
              <a:chOff x="0" y="0"/>
              <a:chExt cx="6516370" cy="1706085"/>
            </a:xfrm>
          </p:grpSpPr>
          <p:sp>
            <p:nvSpPr>
              <p:cNvPr id="2890" name="TextBox 134"/>
              <p:cNvSpPr txBox="1"/>
              <p:nvPr/>
            </p:nvSpPr>
            <p:spPr>
              <a:xfrm>
                <a:off x="0" y="688630"/>
                <a:ext cx="708277"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0">
                    <a:solidFill>
                      <a:srgbClr val="FF9933"/>
                    </a:solidFill>
                  </a:defRPr>
                </a:lvl1pPr>
              </a:lstStyle>
              <a:p>
                <a:r>
                  <a:t>Anode</a:t>
                </a:r>
              </a:p>
            </p:txBody>
          </p:sp>
          <p:sp>
            <p:nvSpPr>
              <p:cNvPr id="2891" name="TextBox 223"/>
              <p:cNvSpPr txBox="1"/>
              <p:nvPr/>
            </p:nvSpPr>
            <p:spPr>
              <a:xfrm>
                <a:off x="5466551" y="688630"/>
                <a:ext cx="1049820"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0">
                    <a:solidFill>
                      <a:srgbClr val="20D46F"/>
                    </a:solidFill>
                  </a:defRPr>
                </a:lvl1pPr>
              </a:lstStyle>
              <a:p>
                <a:r>
                  <a:t>Cathode</a:t>
                </a:r>
              </a:p>
            </p:txBody>
          </p:sp>
          <p:sp>
            <p:nvSpPr>
              <p:cNvPr id="2892" name="Rectangle 137"/>
              <p:cNvSpPr/>
              <p:nvPr/>
            </p:nvSpPr>
            <p:spPr>
              <a:xfrm flipH="1">
                <a:off x="875049" y="12681"/>
                <a:ext cx="4609015" cy="1677528"/>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93" name="Straight Connector 139"/>
              <p:cNvSpPr/>
              <p:nvPr/>
            </p:nvSpPr>
            <p:spPr>
              <a:xfrm>
                <a:off x="5447699" y="12697"/>
                <a:ext cx="718" cy="169047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894" name="Straight Connector 142"/>
              <p:cNvSpPr/>
              <p:nvPr/>
            </p:nvSpPr>
            <p:spPr>
              <a:xfrm>
                <a:off x="837255" y="0"/>
                <a:ext cx="1432" cy="170608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895" name="Straight Connector 143"/>
              <p:cNvSpPr/>
              <p:nvPr/>
            </p:nvSpPr>
            <p:spPr>
              <a:xfrm flipV="1">
                <a:off x="3246036" y="1677134"/>
                <a:ext cx="2201663" cy="127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896" name="Straight Connector 145"/>
              <p:cNvSpPr/>
              <p:nvPr/>
            </p:nvSpPr>
            <p:spPr>
              <a:xfrm flipV="1">
                <a:off x="838685" y="1677134"/>
                <a:ext cx="2407350" cy="1625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2906" name="Group 255"/>
              <p:cNvGrpSpPr/>
              <p:nvPr/>
            </p:nvGrpSpPr>
            <p:grpSpPr>
              <a:xfrm>
                <a:off x="3952299" y="168401"/>
                <a:ext cx="1229784" cy="342231"/>
                <a:chOff x="0" y="0"/>
                <a:chExt cx="1229783" cy="342230"/>
              </a:xfrm>
            </p:grpSpPr>
            <p:sp>
              <p:nvSpPr>
                <p:cNvPr id="2897" name="Oval 134"/>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900" name="Group 178"/>
                <p:cNvGrpSpPr/>
                <p:nvPr/>
              </p:nvGrpSpPr>
              <p:grpSpPr>
                <a:xfrm>
                  <a:off x="288925" y="0"/>
                  <a:ext cx="185210" cy="342231"/>
                  <a:chOff x="0" y="0"/>
                  <a:chExt cx="185208" cy="342230"/>
                </a:xfrm>
              </p:grpSpPr>
              <p:sp>
                <p:nvSpPr>
                  <p:cNvPr id="2898" name="Oval 14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899" name="Oval 144"/>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901" name="Oval 138"/>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02" name="Oval 139"/>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905" name="Group 252"/>
                <p:cNvGrpSpPr/>
                <p:nvPr/>
              </p:nvGrpSpPr>
              <p:grpSpPr>
                <a:xfrm>
                  <a:off x="755648" y="0"/>
                  <a:ext cx="185210" cy="342231"/>
                  <a:chOff x="0" y="0"/>
                  <a:chExt cx="185208" cy="342230"/>
                </a:xfrm>
              </p:grpSpPr>
              <p:sp>
                <p:nvSpPr>
                  <p:cNvPr id="2903" name="Oval 141"/>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04" name="Oval 142"/>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916" name="Group 256"/>
              <p:cNvGrpSpPr/>
              <p:nvPr/>
            </p:nvGrpSpPr>
            <p:grpSpPr>
              <a:xfrm>
                <a:off x="3967115" y="688877"/>
                <a:ext cx="1229785" cy="342231"/>
                <a:chOff x="0" y="0"/>
                <a:chExt cx="1229783" cy="342230"/>
              </a:xfrm>
            </p:grpSpPr>
            <p:sp>
              <p:nvSpPr>
                <p:cNvPr id="2907" name="Oval 122"/>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910" name="Group 178"/>
                <p:cNvGrpSpPr/>
                <p:nvPr/>
              </p:nvGrpSpPr>
              <p:grpSpPr>
                <a:xfrm>
                  <a:off x="288925" y="0"/>
                  <a:ext cx="185210" cy="342231"/>
                  <a:chOff x="0" y="0"/>
                  <a:chExt cx="185208" cy="342230"/>
                </a:xfrm>
              </p:grpSpPr>
              <p:sp>
                <p:nvSpPr>
                  <p:cNvPr id="2908" name="Oval 132"/>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09" name="Oval 133"/>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911" name="Oval 124"/>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12" name="Oval 125"/>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915" name="Group 252"/>
                <p:cNvGrpSpPr/>
                <p:nvPr/>
              </p:nvGrpSpPr>
              <p:grpSpPr>
                <a:xfrm>
                  <a:off x="755648" y="0"/>
                  <a:ext cx="185210" cy="342231"/>
                  <a:chOff x="0" y="0"/>
                  <a:chExt cx="185208" cy="342230"/>
                </a:xfrm>
              </p:grpSpPr>
              <p:sp>
                <p:nvSpPr>
                  <p:cNvPr id="2913" name="Oval 13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14" name="Oval 13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926" name="Group 266"/>
              <p:cNvGrpSpPr/>
              <p:nvPr/>
            </p:nvGrpSpPr>
            <p:grpSpPr>
              <a:xfrm>
                <a:off x="3967115" y="1187964"/>
                <a:ext cx="1229785" cy="342231"/>
                <a:chOff x="0" y="0"/>
                <a:chExt cx="1229783" cy="342230"/>
              </a:xfrm>
            </p:grpSpPr>
            <p:sp>
              <p:nvSpPr>
                <p:cNvPr id="2917" name="Oval 106"/>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920" name="Group 178"/>
                <p:cNvGrpSpPr/>
                <p:nvPr/>
              </p:nvGrpSpPr>
              <p:grpSpPr>
                <a:xfrm>
                  <a:off x="288925" y="0"/>
                  <a:ext cx="185210" cy="342231"/>
                  <a:chOff x="0" y="0"/>
                  <a:chExt cx="185208" cy="342230"/>
                </a:xfrm>
              </p:grpSpPr>
              <p:sp>
                <p:nvSpPr>
                  <p:cNvPr id="2918" name="Oval 12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19" name="Oval 12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921" name="Oval 109"/>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22" name="Oval 110"/>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925" name="Group 252"/>
                <p:cNvGrpSpPr/>
                <p:nvPr/>
              </p:nvGrpSpPr>
              <p:grpSpPr>
                <a:xfrm>
                  <a:off x="755648" y="0"/>
                  <a:ext cx="185210" cy="342231"/>
                  <a:chOff x="0" y="0"/>
                  <a:chExt cx="185208" cy="342230"/>
                </a:xfrm>
              </p:grpSpPr>
              <p:sp>
                <p:nvSpPr>
                  <p:cNvPr id="2923" name="Oval 11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24" name="Oval 118"/>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sp>
            <p:nvSpPr>
              <p:cNvPr id="2927" name="Oval 248"/>
              <p:cNvSpPr/>
              <p:nvPr/>
            </p:nvSpPr>
            <p:spPr>
              <a:xfrm flipH="1">
                <a:off x="1326375" y="350698"/>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28" name="Oval 251"/>
              <p:cNvSpPr/>
              <p:nvPr/>
            </p:nvSpPr>
            <p:spPr>
              <a:xfrm flipH="1">
                <a:off x="1000184" y="348693"/>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29" name="Oval 252"/>
              <p:cNvSpPr/>
              <p:nvPr/>
            </p:nvSpPr>
            <p:spPr>
              <a:xfrm flipH="1">
                <a:off x="1969343" y="350698"/>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0" name="Oval 254"/>
              <p:cNvSpPr/>
              <p:nvPr/>
            </p:nvSpPr>
            <p:spPr>
              <a:xfrm flipH="1">
                <a:off x="1641193" y="350698"/>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1" name="Oval 248"/>
              <p:cNvSpPr/>
              <p:nvPr/>
            </p:nvSpPr>
            <p:spPr>
              <a:xfrm flipH="1">
                <a:off x="1326375" y="768282"/>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2" name="Oval 251"/>
              <p:cNvSpPr/>
              <p:nvPr/>
            </p:nvSpPr>
            <p:spPr>
              <a:xfrm flipH="1">
                <a:off x="1000184" y="766278"/>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3" name="Oval 252"/>
              <p:cNvSpPr/>
              <p:nvPr/>
            </p:nvSpPr>
            <p:spPr>
              <a:xfrm flipH="1">
                <a:off x="1969343" y="768282"/>
                <a:ext cx="323854"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4" name="Oval 254"/>
              <p:cNvSpPr/>
              <p:nvPr/>
            </p:nvSpPr>
            <p:spPr>
              <a:xfrm flipH="1">
                <a:off x="1641193" y="768282"/>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5" name="Oval 248"/>
              <p:cNvSpPr/>
              <p:nvPr/>
            </p:nvSpPr>
            <p:spPr>
              <a:xfrm flipH="1">
                <a:off x="1338306" y="1173936"/>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6" name="Oval 251"/>
              <p:cNvSpPr/>
              <p:nvPr/>
            </p:nvSpPr>
            <p:spPr>
              <a:xfrm flipH="1">
                <a:off x="1012115" y="1171931"/>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7" name="Oval 252"/>
              <p:cNvSpPr/>
              <p:nvPr/>
            </p:nvSpPr>
            <p:spPr>
              <a:xfrm flipH="1">
                <a:off x="1981274" y="1173936"/>
                <a:ext cx="323854"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8" name="Oval 254"/>
              <p:cNvSpPr/>
              <p:nvPr/>
            </p:nvSpPr>
            <p:spPr>
              <a:xfrm flipH="1">
                <a:off x="1653124" y="1173936"/>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39" name="Oval 152"/>
              <p:cNvSpPr/>
              <p:nvPr/>
            </p:nvSpPr>
            <p:spPr>
              <a:xfrm flipH="1">
                <a:off x="1536877" y="593992"/>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40" name="Oval 152"/>
              <p:cNvSpPr/>
              <p:nvPr/>
            </p:nvSpPr>
            <p:spPr>
              <a:xfrm flipH="1">
                <a:off x="1214740" y="593992"/>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41" name="Oval 152"/>
              <p:cNvSpPr/>
              <p:nvPr/>
            </p:nvSpPr>
            <p:spPr>
              <a:xfrm flipH="1">
                <a:off x="1214740" y="1011577"/>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42" name="Oval 152"/>
              <p:cNvSpPr/>
              <p:nvPr/>
            </p:nvSpPr>
            <p:spPr>
              <a:xfrm flipH="1">
                <a:off x="1536877" y="1011577"/>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43" name="Oval 152"/>
              <p:cNvSpPr/>
              <p:nvPr/>
            </p:nvSpPr>
            <p:spPr>
              <a:xfrm flipH="1">
                <a:off x="1854377" y="593992"/>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44" name="Straight Connector 143"/>
              <p:cNvSpPr/>
              <p:nvPr/>
            </p:nvSpPr>
            <p:spPr>
              <a:xfrm flipH="1">
                <a:off x="3192256" y="169118"/>
                <a:ext cx="1" cy="1343121"/>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2945" name="Oval 152"/>
              <p:cNvSpPr/>
              <p:nvPr/>
            </p:nvSpPr>
            <p:spPr>
              <a:xfrm flipH="1">
                <a:off x="1867077" y="1000392"/>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46" name="Oval 91"/>
              <p:cNvSpPr/>
              <p:nvPr/>
            </p:nvSpPr>
            <p:spPr>
              <a:xfrm flipH="1">
                <a:off x="3786580" y="960665"/>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47" name="Oval 91"/>
              <p:cNvSpPr/>
              <p:nvPr/>
            </p:nvSpPr>
            <p:spPr>
              <a:xfrm flipH="1">
                <a:off x="2195673" y="543080"/>
                <a:ext cx="306391"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48" name="Oval 91"/>
              <p:cNvSpPr/>
              <p:nvPr/>
            </p:nvSpPr>
            <p:spPr>
              <a:xfrm flipH="1">
                <a:off x="2195673" y="960665"/>
                <a:ext cx="306391"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49" name="Oval 91"/>
              <p:cNvSpPr/>
              <p:nvPr/>
            </p:nvSpPr>
            <p:spPr>
              <a:xfrm flipH="1">
                <a:off x="3784323" y="457734"/>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951" name="Straight Connector 212"/>
            <p:cNvSpPr/>
            <p:nvPr/>
          </p:nvSpPr>
          <p:spPr>
            <a:xfrm>
              <a:off x="3533815" y="2324123"/>
              <a:ext cx="531276" cy="716707"/>
            </a:xfrm>
            <a:prstGeom prst="line">
              <a:avLst/>
            </a:prstGeom>
            <a:solidFill>
              <a:srgbClr val="FF9999"/>
            </a:solidFill>
            <a:ln w="50800" cap="flat">
              <a:solidFill>
                <a:srgbClr val="76D6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952" name="Straight Connector 213"/>
            <p:cNvSpPr/>
            <p:nvPr/>
          </p:nvSpPr>
          <p:spPr>
            <a:xfrm flipH="1">
              <a:off x="2576220" y="2308834"/>
              <a:ext cx="516065" cy="760142"/>
            </a:xfrm>
            <a:prstGeom prst="line">
              <a:avLst/>
            </a:prstGeom>
            <a:solidFill>
              <a:srgbClr val="FBC901"/>
            </a:solidFill>
            <a:ln w="50800" cap="flat">
              <a:solidFill>
                <a:srgbClr val="FBC901"/>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953" name="Straight Connector 212"/>
            <p:cNvSpPr/>
            <p:nvPr/>
          </p:nvSpPr>
          <p:spPr>
            <a:xfrm>
              <a:off x="3884814" y="321074"/>
              <a:ext cx="1" cy="1154494"/>
            </a:xfrm>
            <a:prstGeom prst="line">
              <a:avLst/>
            </a:prstGeom>
            <a:solidFill>
              <a:srgbClr val="FF9999"/>
            </a:solidFill>
            <a:ln w="50800" cap="flat">
              <a:solidFill>
                <a:srgbClr val="FFBCC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954" name="Straight Connector 213"/>
            <p:cNvSpPr/>
            <p:nvPr/>
          </p:nvSpPr>
          <p:spPr>
            <a:xfrm flipH="1">
              <a:off x="2417602" y="0"/>
              <a:ext cx="1" cy="1502352"/>
            </a:xfrm>
            <a:prstGeom prst="line">
              <a:avLst/>
            </a:prstGeom>
            <a:solidFill>
              <a:srgbClr val="E04550"/>
            </a:solidFill>
            <a:ln w="50800" cap="flat">
              <a:solidFill>
                <a:srgbClr val="E0455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7" name="Rectangle 2"/>
          <p:cNvSpPr txBox="1">
            <a:spLocks noGrp="1"/>
          </p:cNvSpPr>
          <p:nvPr>
            <p:ph type="title"/>
          </p:nvPr>
        </p:nvSpPr>
        <p:spPr>
          <a:xfrm>
            <a:off x="304800" y="-25401"/>
            <a:ext cx="8534400" cy="675219"/>
          </a:xfrm>
          <a:prstGeom prst="rect">
            <a:avLst/>
          </a:prstGeom>
        </p:spPr>
        <p:txBody>
          <a:bodyPr/>
          <a:lstStyle>
            <a:lvl1pPr>
              <a:defRPr sz="2200" b="1"/>
            </a:lvl1pPr>
          </a:lstStyle>
          <a:p>
            <a:r>
              <a:t>Li-Ion R&amp;D Parts I &amp; II: Electrode Interface Layers:</a:t>
            </a:r>
          </a:p>
        </p:txBody>
      </p:sp>
      <p:sp>
        <p:nvSpPr>
          <p:cNvPr id="2958" name="Rectangle 3"/>
          <p:cNvSpPr txBox="1">
            <a:spLocks noGrp="1"/>
          </p:cNvSpPr>
          <p:nvPr>
            <p:ph type="body" sz="quarter" idx="1"/>
          </p:nvPr>
        </p:nvSpPr>
        <p:spPr>
          <a:xfrm>
            <a:off x="304800" y="635912"/>
            <a:ext cx="8534400" cy="788556"/>
          </a:xfrm>
          <a:prstGeom prst="rect">
            <a:avLst/>
          </a:prstGeom>
        </p:spPr>
        <p:txBody>
          <a:bodyPr/>
          <a:lstStyle/>
          <a:p>
            <a:pPr algn="ctr">
              <a:tabLst/>
              <a:defRPr>
                <a:solidFill>
                  <a:srgbClr val="FBC901"/>
                </a:solidFill>
              </a:defRPr>
            </a:pPr>
            <a:r>
              <a:t>Crystals form when the atoms of a material find </a:t>
            </a:r>
          </a:p>
          <a:p>
            <a:pPr algn="ctr">
              <a:tabLst/>
              <a:defRPr>
                <a:solidFill>
                  <a:srgbClr val="FBC901"/>
                </a:solidFill>
              </a:defRPr>
            </a:pPr>
            <a:r>
              <a:t>particularly low-energy / regularly-ordered ways of binding to one another</a:t>
            </a:r>
          </a:p>
        </p:txBody>
      </p:sp>
      <p:sp>
        <p:nvSpPr>
          <p:cNvPr id="2959" name="Rectangle 3"/>
          <p:cNvSpPr txBox="1"/>
          <p:nvPr/>
        </p:nvSpPr>
        <p:spPr>
          <a:xfrm>
            <a:off x="304800" y="1462775"/>
            <a:ext cx="8534400" cy="6752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In Graphite, energy is minimized when each C atom has three bonding neighbors, </a:t>
            </a:r>
          </a:p>
          <a:p>
            <a: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with those bonds equally spaced in 2D (120º apart):</a:t>
            </a:r>
          </a:p>
        </p:txBody>
      </p:sp>
      <p:sp>
        <p:nvSpPr>
          <p:cNvPr id="2960" name="Rectangle 3"/>
          <p:cNvSpPr txBox="1"/>
          <p:nvPr/>
        </p:nvSpPr>
        <p:spPr>
          <a:xfrm>
            <a:off x="101600" y="3736075"/>
            <a:ext cx="8940800" cy="788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In Diamond C &amp; Si, energy is minimized when each atom has four bonding neighbors, </a:t>
            </a:r>
          </a:p>
          <a:p>
            <a:pPr algn="ct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with those bonds equally spaced in 3D (about 109º apart):</a:t>
            </a:r>
          </a:p>
        </p:txBody>
      </p:sp>
      <p:pic>
        <p:nvPicPr>
          <p:cNvPr id="2961" name="Picture 89" descr="Picture 89"/>
          <p:cNvPicPr>
            <a:picLocks noChangeAspect="1"/>
          </p:cNvPicPr>
          <p:nvPr/>
        </p:nvPicPr>
        <p:blipFill>
          <a:blip r:embed="rId2"/>
          <a:stretch>
            <a:fillRect/>
          </a:stretch>
        </p:blipFill>
        <p:spPr>
          <a:xfrm>
            <a:off x="3487349" y="4557409"/>
            <a:ext cx="2018840" cy="1555803"/>
          </a:xfrm>
          <a:prstGeom prst="rect">
            <a:avLst/>
          </a:prstGeom>
          <a:ln w="12700">
            <a:miter lim="400000"/>
          </a:ln>
        </p:spPr>
      </p:pic>
      <p:grpSp>
        <p:nvGrpSpPr>
          <p:cNvPr id="2967" name="Group"/>
          <p:cNvGrpSpPr/>
          <p:nvPr/>
        </p:nvGrpSpPr>
        <p:grpSpPr>
          <a:xfrm>
            <a:off x="3467100" y="2241404"/>
            <a:ext cx="2055119" cy="1403496"/>
            <a:chOff x="0" y="0"/>
            <a:chExt cx="2055118" cy="1403495"/>
          </a:xfrm>
        </p:grpSpPr>
        <p:sp>
          <p:nvSpPr>
            <p:cNvPr id="2962" name="Rectangle"/>
            <p:cNvSpPr/>
            <p:nvPr/>
          </p:nvSpPr>
          <p:spPr>
            <a:xfrm>
              <a:off x="26606" y="21936"/>
              <a:ext cx="2014674" cy="1359624"/>
            </a:xfrm>
            <a:prstGeom prst="rect">
              <a:avLst/>
            </a:prstGeom>
            <a:solidFill>
              <a:srgbClr val="FFFFFF"/>
            </a:solidFill>
            <a:ln w="12700" cap="flat">
              <a:noFill/>
              <a:miter lim="400000"/>
            </a:ln>
            <a:effectLst/>
          </p:spPr>
          <p:txBody>
            <a:bodyPr vert="eaVert" wrap="square" lIns="45719" tIns="45719" rIns="45719" bIns="45719" numCol="1" anchor="t">
              <a:noAutofit/>
            </a:bodyPr>
            <a:lstStyle/>
            <a:p>
              <a:endParaRPr/>
            </a:p>
          </p:txBody>
        </p:sp>
        <p:grpSp>
          <p:nvGrpSpPr>
            <p:cNvPr id="2966" name="Group 24"/>
            <p:cNvGrpSpPr/>
            <p:nvPr/>
          </p:nvGrpSpPr>
          <p:grpSpPr>
            <a:xfrm>
              <a:off x="0" y="-1"/>
              <a:ext cx="2055119" cy="1403497"/>
              <a:chOff x="0" y="0"/>
              <a:chExt cx="2055118" cy="1403495"/>
            </a:xfrm>
          </p:grpSpPr>
          <p:pic>
            <p:nvPicPr>
              <p:cNvPr id="2963" name="Picture 21" descr="Picture 21"/>
              <p:cNvPicPr>
                <a:picLocks noChangeAspect="1"/>
              </p:cNvPicPr>
              <p:nvPr/>
            </p:nvPicPr>
            <p:blipFill>
              <a:blip r:embed="rId3"/>
              <a:stretch>
                <a:fillRect/>
              </a:stretch>
            </p:blipFill>
            <p:spPr>
              <a:xfrm>
                <a:off x="0" y="815609"/>
                <a:ext cx="2046229" cy="587887"/>
              </a:xfrm>
              <a:prstGeom prst="rect">
                <a:avLst/>
              </a:prstGeom>
              <a:ln w="12700" cap="flat">
                <a:noFill/>
                <a:miter lim="400000"/>
              </a:ln>
              <a:effectLst/>
            </p:spPr>
          </p:pic>
          <p:pic>
            <p:nvPicPr>
              <p:cNvPr id="2964" name="Picture 22" descr="Picture 22"/>
              <p:cNvPicPr>
                <a:picLocks noChangeAspect="1"/>
              </p:cNvPicPr>
              <p:nvPr/>
            </p:nvPicPr>
            <p:blipFill>
              <a:blip r:embed="rId3"/>
              <a:stretch>
                <a:fillRect/>
              </a:stretch>
            </p:blipFill>
            <p:spPr>
              <a:xfrm>
                <a:off x="8890" y="407672"/>
                <a:ext cx="2046229" cy="587887"/>
              </a:xfrm>
              <a:prstGeom prst="rect">
                <a:avLst/>
              </a:prstGeom>
              <a:ln w="12700" cap="flat">
                <a:noFill/>
                <a:miter lim="400000"/>
              </a:ln>
              <a:effectLst/>
            </p:spPr>
          </p:pic>
          <p:pic>
            <p:nvPicPr>
              <p:cNvPr id="2965" name="Picture 23" descr="Picture 23"/>
              <p:cNvPicPr>
                <a:picLocks noChangeAspect="1"/>
              </p:cNvPicPr>
              <p:nvPr/>
            </p:nvPicPr>
            <p:blipFill>
              <a:blip r:embed="rId3"/>
              <a:stretch>
                <a:fillRect/>
              </a:stretch>
            </p:blipFill>
            <p:spPr>
              <a:xfrm>
                <a:off x="3200" y="-1"/>
                <a:ext cx="2046230" cy="587888"/>
              </a:xfrm>
              <a:prstGeom prst="rect">
                <a:avLst/>
              </a:prstGeom>
              <a:ln w="12700" cap="flat">
                <a:noFill/>
                <a:miter lim="400000"/>
              </a:ln>
              <a:effectLst/>
            </p:spPr>
          </p:pic>
        </p:grpSp>
      </p:grpSp>
      <p:sp>
        <p:nvSpPr>
          <p:cNvPr id="2968" name="Rectangle 3"/>
          <p:cNvSpPr txBox="1"/>
          <p:nvPr/>
        </p:nvSpPr>
        <p:spPr>
          <a:xfrm>
            <a:off x="5956300" y="4931781"/>
            <a:ext cx="2613127" cy="984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886968">
              <a:spcBef>
                <a:spcPts val="400"/>
              </a:spcBef>
              <a:defRPr sz="1746" b="0" i="1">
                <a:solidFill>
                  <a:srgbClr val="FFFFFF"/>
                </a:solidFill>
                <a:effectLst>
                  <a:outerShdw blurRad="36957" dist="36957" dir="2700000" rotWithShape="0">
                    <a:srgbClr val="000000"/>
                  </a:outerShdw>
                </a:effectLst>
                <a:latin typeface="+mn-lt"/>
                <a:ea typeface="+mn-ea"/>
                <a:cs typeface="+mn-cs"/>
                <a:sym typeface="Arial"/>
              </a:defRPr>
            </a:pPr>
            <a:r>
              <a:t>But atoms at this crystal's  EDGES DO NOT HAVE </a:t>
            </a:r>
            <a:br/>
            <a:r>
              <a:t>four bonding neighbors!</a:t>
            </a:r>
          </a:p>
        </p:txBody>
      </p:sp>
      <p:sp>
        <p:nvSpPr>
          <p:cNvPr id="2969" name="Rectangle 3"/>
          <p:cNvSpPr txBox="1"/>
          <p:nvPr/>
        </p:nvSpPr>
        <p:spPr>
          <a:xfrm>
            <a:off x="5956300" y="2444604"/>
            <a:ext cx="2613127" cy="984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lgn="ctr" defTabSz="886968">
              <a:spcBef>
                <a:spcPts val="400"/>
              </a:spcBef>
              <a:defRPr sz="1746" b="0" i="1">
                <a:solidFill>
                  <a:srgbClr val="FFFFFF"/>
                </a:solidFill>
                <a:effectLst>
                  <a:outerShdw blurRad="36957" dist="36957" dir="2700000" rotWithShape="0">
                    <a:srgbClr val="000000"/>
                  </a:outerShdw>
                </a:effectLst>
                <a:latin typeface="+mn-lt"/>
                <a:ea typeface="+mn-ea"/>
                <a:cs typeface="+mn-cs"/>
                <a:sym typeface="Arial"/>
              </a:defRPr>
            </a:pPr>
            <a:r>
              <a:t>But atoms at this crystal's  EDGES DO NOT HAVE </a:t>
            </a:r>
            <a:br/>
            <a:r>
              <a:t>three bonding neighbors!</a:t>
            </a:r>
          </a:p>
        </p:txBody>
      </p:sp>
      <p:sp>
        <p:nvSpPr>
          <p:cNvPr id="2970" name="Rectangle 3"/>
          <p:cNvSpPr txBox="1"/>
          <p:nvPr/>
        </p:nvSpPr>
        <p:spPr>
          <a:xfrm>
            <a:off x="87363" y="6305286"/>
            <a:ext cx="8940801" cy="410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spcBef>
                <a:spcPts val="400"/>
              </a:spcBef>
              <a:defRPr>
                <a:solidFill>
                  <a:srgbClr val="FBC901"/>
                </a:solidFill>
                <a:effectLst>
                  <a:outerShdw blurRad="38100" dist="38100" dir="2700000" rotWithShape="0">
                    <a:srgbClr val="000000"/>
                  </a:outerShdw>
                </a:effectLst>
                <a:latin typeface="+mn-lt"/>
                <a:ea typeface="+mn-ea"/>
                <a:cs typeface="+mn-cs"/>
                <a:sym typeface="Arial"/>
              </a:defRPr>
            </a:lvl1pPr>
          </a:lstStyle>
          <a:p>
            <a:r>
              <a:t>Edge atoms are thus left very "unhappy"  (i.e., chemically reactive)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2" name="Rectangle 2"/>
          <p:cNvSpPr txBox="1">
            <a:spLocks noGrp="1"/>
          </p:cNvSpPr>
          <p:nvPr>
            <p:ph type="title"/>
          </p:nvPr>
        </p:nvSpPr>
        <p:spPr>
          <a:xfrm>
            <a:off x="304800" y="-50801"/>
            <a:ext cx="8534400" cy="675219"/>
          </a:xfrm>
          <a:prstGeom prst="rect">
            <a:avLst/>
          </a:prstGeom>
        </p:spPr>
        <p:txBody>
          <a:bodyPr/>
          <a:lstStyle>
            <a:lvl1pPr>
              <a:defRPr sz="2200"/>
            </a:lvl1pPr>
          </a:lstStyle>
          <a:p>
            <a:r>
              <a:t>In Li-Ion Batteries, both the Anode and Cathode are crystals:</a:t>
            </a:r>
          </a:p>
        </p:txBody>
      </p:sp>
      <p:sp>
        <p:nvSpPr>
          <p:cNvPr id="2973" name="Rectangle 3"/>
          <p:cNvSpPr txBox="1">
            <a:spLocks noGrp="1"/>
          </p:cNvSpPr>
          <p:nvPr>
            <p:ph type="body" sz="quarter" idx="1"/>
          </p:nvPr>
        </p:nvSpPr>
        <p:spPr>
          <a:xfrm>
            <a:off x="304800" y="648612"/>
            <a:ext cx="8694391" cy="477902"/>
          </a:xfrm>
          <a:prstGeom prst="rect">
            <a:avLst/>
          </a:prstGeom>
        </p:spPr>
        <p:txBody>
          <a:bodyPr/>
          <a:lstStyle>
            <a:lvl1pPr>
              <a:tabLst/>
            </a:lvl1pPr>
          </a:lstStyle>
          <a:p>
            <a:r>
              <a:t>And the atoms of their surfaces are thus left similarly unhappy / chemically reactive:</a:t>
            </a:r>
          </a:p>
        </p:txBody>
      </p:sp>
      <p:sp>
        <p:nvSpPr>
          <p:cNvPr id="2974"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2975" name="Rectangle 3"/>
          <p:cNvSpPr txBox="1"/>
          <p:nvPr/>
        </p:nvSpPr>
        <p:spPr>
          <a:xfrm>
            <a:off x="232690" y="2617112"/>
            <a:ext cx="8694391" cy="1744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in the electrolyte's chemical soup, they can find </a:t>
            </a:r>
            <a:r>
              <a:rPr b="1"/>
              <a:t>lots of things to react with</a:t>
            </a:r>
            <a:r>
              <a:t>!</a:t>
            </a:r>
          </a:p>
          <a:p>
            <a:pPr>
              <a:spcBef>
                <a:spcPts val="400"/>
              </a:spcBef>
              <a:defRPr sz="11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Leading to rapid formation of </a:t>
            </a:r>
            <a:r>
              <a:rPr b="1">
                <a:solidFill>
                  <a:srgbClr val="E04550"/>
                </a:solidFill>
              </a:rPr>
              <a:t>Surface Electrode Interface (SIE) anode layers</a:t>
            </a:r>
            <a:r>
              <a:t> </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as well as </a:t>
            </a:r>
            <a:r>
              <a:rPr b="1">
                <a:solidFill>
                  <a:srgbClr val="FFC3C5"/>
                </a:solidFill>
              </a:rPr>
              <a:t>Interfacial Protective Film (IPF) cathode layers</a:t>
            </a:r>
          </a:p>
        </p:txBody>
      </p:sp>
      <p:grpSp>
        <p:nvGrpSpPr>
          <p:cNvPr id="3061" name="Group"/>
          <p:cNvGrpSpPr/>
          <p:nvPr/>
        </p:nvGrpSpPr>
        <p:grpSpPr>
          <a:xfrm>
            <a:off x="1240043" y="4173114"/>
            <a:ext cx="6884672" cy="2119204"/>
            <a:chOff x="0" y="0"/>
            <a:chExt cx="6884670" cy="2119203"/>
          </a:xfrm>
        </p:grpSpPr>
        <p:grpSp>
          <p:nvGrpSpPr>
            <p:cNvPr id="3057" name="Group"/>
            <p:cNvGrpSpPr/>
            <p:nvPr/>
          </p:nvGrpSpPr>
          <p:grpSpPr>
            <a:xfrm>
              <a:off x="813214" y="0"/>
              <a:ext cx="5045236" cy="2119204"/>
              <a:chOff x="0" y="0"/>
              <a:chExt cx="5045235" cy="2119203"/>
            </a:xfrm>
          </p:grpSpPr>
          <p:sp>
            <p:nvSpPr>
              <p:cNvPr id="2976" name="Rectangle 137"/>
              <p:cNvSpPr/>
              <p:nvPr/>
            </p:nvSpPr>
            <p:spPr>
              <a:xfrm flipH="1">
                <a:off x="0" y="0"/>
                <a:ext cx="5045236" cy="2119204"/>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10" name="Group"/>
              <p:cNvGrpSpPr/>
              <p:nvPr/>
            </p:nvGrpSpPr>
            <p:grpSpPr>
              <a:xfrm>
                <a:off x="188659" y="270931"/>
                <a:ext cx="1766890" cy="1653541"/>
                <a:chOff x="0" y="0"/>
                <a:chExt cx="1766889" cy="1653540"/>
              </a:xfrm>
            </p:grpSpPr>
            <p:grpSp>
              <p:nvGrpSpPr>
                <p:cNvPr id="2979" name="Group"/>
                <p:cNvGrpSpPr/>
                <p:nvPr/>
              </p:nvGrpSpPr>
              <p:grpSpPr>
                <a:xfrm>
                  <a:off x="1460500" y="469900"/>
                  <a:ext cx="306390" cy="712225"/>
                  <a:chOff x="0" y="0"/>
                  <a:chExt cx="306389" cy="712224"/>
                </a:xfrm>
              </p:grpSpPr>
              <p:sp>
                <p:nvSpPr>
                  <p:cNvPr id="2977" name="Oval 91"/>
                  <p:cNvSpPr/>
                  <p:nvPr/>
                </p:nvSpPr>
                <p:spPr>
                  <a:xfrm flipH="1">
                    <a:off x="0" y="0"/>
                    <a:ext cx="306390"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78" name="Oval 91"/>
                  <p:cNvSpPr/>
                  <p:nvPr/>
                </p:nvSpPr>
                <p:spPr>
                  <a:xfrm flipH="1">
                    <a:off x="0" y="417584"/>
                    <a:ext cx="306390"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2998" name="Group"/>
                <p:cNvGrpSpPr/>
                <p:nvPr/>
              </p:nvGrpSpPr>
              <p:grpSpPr>
                <a:xfrm>
                  <a:off x="239610" y="275512"/>
                  <a:ext cx="1304944" cy="1096189"/>
                  <a:chOff x="0" y="0"/>
                  <a:chExt cx="1304942" cy="1096187"/>
                </a:xfrm>
              </p:grpSpPr>
              <p:sp>
                <p:nvSpPr>
                  <p:cNvPr id="2980" name="Oval 248"/>
                  <p:cNvSpPr/>
                  <p:nvPr/>
                </p:nvSpPr>
                <p:spPr>
                  <a:xfrm flipH="1">
                    <a:off x="326190" y="2004"/>
                    <a:ext cx="323854"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81" name="Oval 251"/>
                  <p:cNvSpPr/>
                  <p:nvPr/>
                </p:nvSpPr>
                <p:spPr>
                  <a:xfrm flipH="1">
                    <a:off x="0" y="0"/>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82" name="Oval 252"/>
                  <p:cNvSpPr/>
                  <p:nvPr/>
                </p:nvSpPr>
                <p:spPr>
                  <a:xfrm flipH="1">
                    <a:off x="969159" y="200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83" name="Oval 254"/>
                  <p:cNvSpPr/>
                  <p:nvPr/>
                </p:nvSpPr>
                <p:spPr>
                  <a:xfrm flipH="1">
                    <a:off x="641008" y="2004"/>
                    <a:ext cx="323854"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84" name="Oval 248"/>
                  <p:cNvSpPr/>
                  <p:nvPr/>
                </p:nvSpPr>
                <p:spPr>
                  <a:xfrm flipH="1">
                    <a:off x="326190" y="419589"/>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85" name="Oval 251"/>
                  <p:cNvSpPr/>
                  <p:nvPr/>
                </p:nvSpPr>
                <p:spPr>
                  <a:xfrm flipH="1">
                    <a:off x="0" y="41758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86" name="Oval 252"/>
                  <p:cNvSpPr/>
                  <p:nvPr/>
                </p:nvSpPr>
                <p:spPr>
                  <a:xfrm flipH="1">
                    <a:off x="969159" y="419589"/>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87" name="Oval 254"/>
                  <p:cNvSpPr/>
                  <p:nvPr/>
                </p:nvSpPr>
                <p:spPr>
                  <a:xfrm flipH="1">
                    <a:off x="641008" y="419589"/>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88" name="Oval 248"/>
                  <p:cNvSpPr/>
                  <p:nvPr/>
                </p:nvSpPr>
                <p:spPr>
                  <a:xfrm flipH="1">
                    <a:off x="338121" y="825243"/>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89" name="Oval 251"/>
                  <p:cNvSpPr/>
                  <p:nvPr/>
                </p:nvSpPr>
                <p:spPr>
                  <a:xfrm flipH="1">
                    <a:off x="11931" y="823238"/>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90" name="Oval 252"/>
                  <p:cNvSpPr/>
                  <p:nvPr/>
                </p:nvSpPr>
                <p:spPr>
                  <a:xfrm flipH="1">
                    <a:off x="981090" y="825243"/>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91" name="Oval 254"/>
                  <p:cNvSpPr/>
                  <p:nvPr/>
                </p:nvSpPr>
                <p:spPr>
                  <a:xfrm flipH="1">
                    <a:off x="652939" y="825243"/>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92" name="Oval 152"/>
                  <p:cNvSpPr/>
                  <p:nvPr/>
                </p:nvSpPr>
                <p:spPr>
                  <a:xfrm flipH="1">
                    <a:off x="536693"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93" name="Oval 152"/>
                  <p:cNvSpPr/>
                  <p:nvPr/>
                </p:nvSpPr>
                <p:spPr>
                  <a:xfrm flipH="1">
                    <a:off x="214556"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94" name="Oval 152"/>
                  <p:cNvSpPr/>
                  <p:nvPr/>
                </p:nvSpPr>
                <p:spPr>
                  <a:xfrm flipH="1">
                    <a:off x="214556" y="662884"/>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95" name="Oval 152"/>
                  <p:cNvSpPr/>
                  <p:nvPr/>
                </p:nvSpPr>
                <p:spPr>
                  <a:xfrm flipH="1">
                    <a:off x="536693" y="662884"/>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96" name="Oval 152"/>
                  <p:cNvSpPr/>
                  <p:nvPr/>
                </p:nvSpPr>
                <p:spPr>
                  <a:xfrm flipH="1">
                    <a:off x="854193"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997" name="Oval 152"/>
                  <p:cNvSpPr/>
                  <p:nvPr/>
                </p:nvSpPr>
                <p:spPr>
                  <a:xfrm flipH="1">
                    <a:off x="866893" y="6516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001" name="Group"/>
                <p:cNvGrpSpPr/>
                <p:nvPr/>
              </p:nvGrpSpPr>
              <p:grpSpPr>
                <a:xfrm>
                  <a:off x="0" y="469900"/>
                  <a:ext cx="306390" cy="712225"/>
                  <a:chOff x="0" y="0"/>
                  <a:chExt cx="306389" cy="712224"/>
                </a:xfrm>
              </p:grpSpPr>
              <p:sp>
                <p:nvSpPr>
                  <p:cNvPr id="2999" name="Oval 91"/>
                  <p:cNvSpPr/>
                  <p:nvPr/>
                </p:nvSpPr>
                <p:spPr>
                  <a:xfrm flipH="1">
                    <a:off x="0" y="0"/>
                    <a:ext cx="306390"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00" name="Oval 91"/>
                  <p:cNvSpPr/>
                  <p:nvPr/>
                </p:nvSpPr>
                <p:spPr>
                  <a:xfrm flipH="1">
                    <a:off x="0" y="417584"/>
                    <a:ext cx="306390"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005" name="Group"/>
                <p:cNvGrpSpPr/>
                <p:nvPr/>
              </p:nvGrpSpPr>
              <p:grpSpPr>
                <a:xfrm>
                  <a:off x="406400" y="0"/>
                  <a:ext cx="954090" cy="307341"/>
                  <a:chOff x="0" y="0"/>
                  <a:chExt cx="954089" cy="307340"/>
                </a:xfrm>
              </p:grpSpPr>
              <p:sp>
                <p:nvSpPr>
                  <p:cNvPr id="3002" name="Oval 91"/>
                  <p:cNvSpPr/>
                  <p:nvPr/>
                </p:nvSpPr>
                <p:spPr>
                  <a:xfrm flipH="1">
                    <a:off x="0" y="0"/>
                    <a:ext cx="306390"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03" name="Oval 91"/>
                  <p:cNvSpPr/>
                  <p:nvPr/>
                </p:nvSpPr>
                <p:spPr>
                  <a:xfrm flipH="1">
                    <a:off x="317500" y="12700"/>
                    <a:ext cx="306390"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04" name="Oval 91"/>
                  <p:cNvSpPr/>
                  <p:nvPr/>
                </p:nvSpPr>
                <p:spPr>
                  <a:xfrm flipH="1">
                    <a:off x="647700" y="12700"/>
                    <a:ext cx="306390"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009" name="Group"/>
                <p:cNvGrpSpPr/>
                <p:nvPr/>
              </p:nvGrpSpPr>
              <p:grpSpPr>
                <a:xfrm>
                  <a:off x="431800" y="1346200"/>
                  <a:ext cx="954090" cy="307341"/>
                  <a:chOff x="0" y="0"/>
                  <a:chExt cx="954089" cy="307340"/>
                </a:xfrm>
              </p:grpSpPr>
              <p:sp>
                <p:nvSpPr>
                  <p:cNvPr id="3006" name="Oval 91"/>
                  <p:cNvSpPr/>
                  <p:nvPr/>
                </p:nvSpPr>
                <p:spPr>
                  <a:xfrm flipH="1">
                    <a:off x="0" y="0"/>
                    <a:ext cx="306390"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07" name="Oval 91"/>
                  <p:cNvSpPr/>
                  <p:nvPr/>
                </p:nvSpPr>
                <p:spPr>
                  <a:xfrm flipH="1">
                    <a:off x="317500" y="12700"/>
                    <a:ext cx="306390"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08" name="Oval 91"/>
                  <p:cNvSpPr/>
                  <p:nvPr/>
                </p:nvSpPr>
                <p:spPr>
                  <a:xfrm flipH="1">
                    <a:off x="647700" y="12700"/>
                    <a:ext cx="306390" cy="294641"/>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056" name="Group"/>
              <p:cNvGrpSpPr/>
              <p:nvPr/>
            </p:nvGrpSpPr>
            <p:grpSpPr>
              <a:xfrm>
                <a:off x="3237808" y="105151"/>
                <a:ext cx="1553247" cy="1885539"/>
                <a:chOff x="0" y="0"/>
                <a:chExt cx="1553245" cy="1885538"/>
              </a:xfrm>
            </p:grpSpPr>
            <p:grpSp>
              <p:nvGrpSpPr>
                <p:cNvPr id="3013" name="Group"/>
                <p:cNvGrpSpPr/>
                <p:nvPr/>
              </p:nvGrpSpPr>
              <p:grpSpPr>
                <a:xfrm>
                  <a:off x="0" y="550333"/>
                  <a:ext cx="308647" cy="797573"/>
                  <a:chOff x="0" y="0"/>
                  <a:chExt cx="308646" cy="797571"/>
                </a:xfrm>
              </p:grpSpPr>
              <p:sp>
                <p:nvSpPr>
                  <p:cNvPr id="3011" name="Oval 91"/>
                  <p:cNvSpPr/>
                  <p:nvPr/>
                </p:nvSpPr>
                <p:spPr>
                  <a:xfrm flipH="1">
                    <a:off x="2256" y="502931"/>
                    <a:ext cx="306391"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12" name="Oval 91"/>
                  <p:cNvSpPr/>
                  <p:nvPr/>
                </p:nvSpPr>
                <p:spPr>
                  <a:xfrm flipH="1">
                    <a:off x="0" y="0"/>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044" name="Group"/>
                <p:cNvGrpSpPr/>
                <p:nvPr/>
              </p:nvGrpSpPr>
              <p:grpSpPr>
                <a:xfrm>
                  <a:off x="142575" y="261000"/>
                  <a:ext cx="1244601" cy="1361795"/>
                  <a:chOff x="0" y="0"/>
                  <a:chExt cx="1244599" cy="1361793"/>
                </a:xfrm>
              </p:grpSpPr>
              <p:grpSp>
                <p:nvGrpSpPr>
                  <p:cNvPr id="3023" name="Group 255"/>
                  <p:cNvGrpSpPr/>
                  <p:nvPr/>
                </p:nvGrpSpPr>
                <p:grpSpPr>
                  <a:xfrm>
                    <a:off x="-1" y="-1"/>
                    <a:ext cx="1229785" cy="342232"/>
                    <a:chOff x="0" y="0"/>
                    <a:chExt cx="1229783" cy="342230"/>
                  </a:xfrm>
                </p:grpSpPr>
                <p:sp>
                  <p:nvSpPr>
                    <p:cNvPr id="3014" name="Oval 134"/>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17" name="Group 178"/>
                    <p:cNvGrpSpPr/>
                    <p:nvPr/>
                  </p:nvGrpSpPr>
                  <p:grpSpPr>
                    <a:xfrm>
                      <a:off x="288925" y="0"/>
                      <a:ext cx="185210" cy="342231"/>
                      <a:chOff x="0" y="0"/>
                      <a:chExt cx="185208" cy="342230"/>
                    </a:xfrm>
                  </p:grpSpPr>
                  <p:sp>
                    <p:nvSpPr>
                      <p:cNvPr id="3015" name="Oval 14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16" name="Oval 144"/>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018" name="Oval 138"/>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19" name="Oval 139"/>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22" name="Group 252"/>
                    <p:cNvGrpSpPr/>
                    <p:nvPr/>
                  </p:nvGrpSpPr>
                  <p:grpSpPr>
                    <a:xfrm>
                      <a:off x="755648" y="0"/>
                      <a:ext cx="185210" cy="342231"/>
                      <a:chOff x="0" y="0"/>
                      <a:chExt cx="185208" cy="342230"/>
                    </a:xfrm>
                  </p:grpSpPr>
                  <p:sp>
                    <p:nvSpPr>
                      <p:cNvPr id="3020" name="Oval 141"/>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21" name="Oval 142"/>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033" name="Group 256"/>
                  <p:cNvGrpSpPr/>
                  <p:nvPr/>
                </p:nvGrpSpPr>
                <p:grpSpPr>
                  <a:xfrm>
                    <a:off x="14816" y="520476"/>
                    <a:ext cx="1229784" cy="342231"/>
                    <a:chOff x="0" y="0"/>
                    <a:chExt cx="1229783" cy="342230"/>
                  </a:xfrm>
                </p:grpSpPr>
                <p:sp>
                  <p:nvSpPr>
                    <p:cNvPr id="3024" name="Oval 122"/>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27" name="Group 178"/>
                    <p:cNvGrpSpPr/>
                    <p:nvPr/>
                  </p:nvGrpSpPr>
                  <p:grpSpPr>
                    <a:xfrm>
                      <a:off x="288925" y="0"/>
                      <a:ext cx="185210" cy="342231"/>
                      <a:chOff x="0" y="0"/>
                      <a:chExt cx="185208" cy="342230"/>
                    </a:xfrm>
                  </p:grpSpPr>
                  <p:sp>
                    <p:nvSpPr>
                      <p:cNvPr id="3025" name="Oval 132"/>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26" name="Oval 133"/>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028" name="Oval 124"/>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29" name="Oval 125"/>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32" name="Group 252"/>
                    <p:cNvGrpSpPr/>
                    <p:nvPr/>
                  </p:nvGrpSpPr>
                  <p:grpSpPr>
                    <a:xfrm>
                      <a:off x="755648" y="0"/>
                      <a:ext cx="185210" cy="342231"/>
                      <a:chOff x="0" y="0"/>
                      <a:chExt cx="185208" cy="342230"/>
                    </a:xfrm>
                  </p:grpSpPr>
                  <p:sp>
                    <p:nvSpPr>
                      <p:cNvPr id="3030" name="Oval 13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31" name="Oval 13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043" name="Group 266"/>
                  <p:cNvGrpSpPr/>
                  <p:nvPr/>
                </p:nvGrpSpPr>
                <p:grpSpPr>
                  <a:xfrm>
                    <a:off x="14816" y="1019563"/>
                    <a:ext cx="1229784" cy="342231"/>
                    <a:chOff x="0" y="0"/>
                    <a:chExt cx="1229783" cy="342230"/>
                  </a:xfrm>
                </p:grpSpPr>
                <p:sp>
                  <p:nvSpPr>
                    <p:cNvPr id="3034" name="Oval 106"/>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37" name="Group 178"/>
                    <p:cNvGrpSpPr/>
                    <p:nvPr/>
                  </p:nvGrpSpPr>
                  <p:grpSpPr>
                    <a:xfrm>
                      <a:off x="288925" y="0"/>
                      <a:ext cx="185210" cy="342231"/>
                      <a:chOff x="0" y="0"/>
                      <a:chExt cx="185208" cy="342230"/>
                    </a:xfrm>
                  </p:grpSpPr>
                  <p:sp>
                    <p:nvSpPr>
                      <p:cNvPr id="3035" name="Oval 12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36" name="Oval 12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038" name="Oval 109"/>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39" name="Oval 110"/>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42" name="Group 252"/>
                    <p:cNvGrpSpPr/>
                    <p:nvPr/>
                  </p:nvGrpSpPr>
                  <p:grpSpPr>
                    <a:xfrm>
                      <a:off x="755648" y="0"/>
                      <a:ext cx="185210" cy="342231"/>
                      <a:chOff x="0" y="0"/>
                      <a:chExt cx="185208" cy="342230"/>
                    </a:xfrm>
                  </p:grpSpPr>
                  <p:sp>
                    <p:nvSpPr>
                      <p:cNvPr id="3040" name="Oval 11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41" name="Oval 118"/>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grpSp>
              <p:nvGrpSpPr>
                <p:cNvPr id="3047" name="Group"/>
                <p:cNvGrpSpPr/>
                <p:nvPr/>
              </p:nvGrpSpPr>
              <p:grpSpPr>
                <a:xfrm>
                  <a:off x="1244600" y="550333"/>
                  <a:ext cx="308646" cy="797573"/>
                  <a:chOff x="0" y="0"/>
                  <a:chExt cx="308645" cy="797571"/>
                </a:xfrm>
              </p:grpSpPr>
              <p:sp>
                <p:nvSpPr>
                  <p:cNvPr id="3045" name="Oval 91"/>
                  <p:cNvSpPr/>
                  <p:nvPr/>
                </p:nvSpPr>
                <p:spPr>
                  <a:xfrm flipH="1">
                    <a:off x="2256" y="502931"/>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46" name="Oval 91"/>
                  <p:cNvSpPr/>
                  <p:nvPr/>
                </p:nvSpPr>
                <p:spPr>
                  <a:xfrm flipH="1">
                    <a:off x="0" y="0"/>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051" name="Group"/>
                <p:cNvGrpSpPr/>
                <p:nvPr/>
              </p:nvGrpSpPr>
              <p:grpSpPr>
                <a:xfrm>
                  <a:off x="195074" y="0"/>
                  <a:ext cx="1114203" cy="307341"/>
                  <a:chOff x="0" y="0"/>
                  <a:chExt cx="1114201" cy="307340"/>
                </a:xfrm>
              </p:grpSpPr>
              <p:sp>
                <p:nvSpPr>
                  <p:cNvPr id="3048" name="Oval 91"/>
                  <p:cNvSpPr/>
                  <p:nvPr/>
                </p:nvSpPr>
                <p:spPr>
                  <a:xfrm flipH="1">
                    <a:off x="416606" y="12700"/>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49" name="Oval 91"/>
                  <p:cNvSpPr/>
                  <p:nvPr/>
                </p:nvSpPr>
                <p:spPr>
                  <a:xfrm flipH="1">
                    <a:off x="0" y="12700"/>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50" name="Oval 91"/>
                  <p:cNvSpPr/>
                  <p:nvPr/>
                </p:nvSpPr>
                <p:spPr>
                  <a:xfrm flipH="1">
                    <a:off x="807812" y="0"/>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055" name="Group"/>
                <p:cNvGrpSpPr/>
                <p:nvPr/>
              </p:nvGrpSpPr>
              <p:grpSpPr>
                <a:xfrm>
                  <a:off x="220474" y="1578198"/>
                  <a:ext cx="1114203" cy="307341"/>
                  <a:chOff x="0" y="0"/>
                  <a:chExt cx="1114201" cy="307340"/>
                </a:xfrm>
              </p:grpSpPr>
              <p:sp>
                <p:nvSpPr>
                  <p:cNvPr id="3052" name="Oval 91"/>
                  <p:cNvSpPr/>
                  <p:nvPr/>
                </p:nvSpPr>
                <p:spPr>
                  <a:xfrm flipH="1">
                    <a:off x="391206" y="12700"/>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53" name="Oval 91"/>
                  <p:cNvSpPr/>
                  <p:nvPr/>
                </p:nvSpPr>
                <p:spPr>
                  <a:xfrm flipH="1">
                    <a:off x="0" y="12700"/>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54" name="Oval 91"/>
                  <p:cNvSpPr/>
                  <p:nvPr/>
                </p:nvSpPr>
                <p:spPr>
                  <a:xfrm flipH="1">
                    <a:off x="807812" y="0"/>
                    <a:ext cx="306390" cy="294641"/>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grpSp>
          <p:nvGrpSpPr>
            <p:cNvPr id="3060" name="Group"/>
            <p:cNvGrpSpPr/>
            <p:nvPr/>
          </p:nvGrpSpPr>
          <p:grpSpPr>
            <a:xfrm>
              <a:off x="0" y="848281"/>
              <a:ext cx="6884671" cy="307341"/>
              <a:chOff x="0" y="0"/>
              <a:chExt cx="6884670" cy="307340"/>
            </a:xfrm>
          </p:grpSpPr>
          <p:sp>
            <p:nvSpPr>
              <p:cNvPr id="3058" name="TextBox 134"/>
              <p:cNvSpPr txBox="1"/>
              <p:nvPr/>
            </p:nvSpPr>
            <p:spPr>
              <a:xfrm>
                <a:off x="0" y="0"/>
                <a:ext cx="708277" cy="307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0">
                    <a:solidFill>
                      <a:srgbClr val="FF9933"/>
                    </a:solidFill>
                  </a:defRPr>
                </a:lvl1pPr>
              </a:lstStyle>
              <a:p>
                <a:r>
                  <a:t>Anode</a:t>
                </a:r>
              </a:p>
            </p:txBody>
          </p:sp>
          <p:sp>
            <p:nvSpPr>
              <p:cNvPr id="3059" name="TextBox 223"/>
              <p:cNvSpPr txBox="1"/>
              <p:nvPr/>
            </p:nvSpPr>
            <p:spPr>
              <a:xfrm>
                <a:off x="5834851" y="0"/>
                <a:ext cx="1049820" cy="307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0">
                    <a:solidFill>
                      <a:srgbClr val="20D46F"/>
                    </a:solidFill>
                  </a:defRPr>
                </a:lvl1pPr>
              </a:lstStyle>
              <a:p>
                <a:r>
                  <a:t>Cathode</a:t>
                </a:r>
              </a:p>
            </p:txBody>
          </p:sp>
        </p:grpSp>
      </p:grpSp>
      <p:grpSp>
        <p:nvGrpSpPr>
          <p:cNvPr id="3116" name="Group"/>
          <p:cNvGrpSpPr/>
          <p:nvPr/>
        </p:nvGrpSpPr>
        <p:grpSpPr>
          <a:xfrm>
            <a:off x="1252743" y="1097566"/>
            <a:ext cx="6884672" cy="1361794"/>
            <a:chOff x="0" y="0"/>
            <a:chExt cx="6884670" cy="1361793"/>
          </a:xfrm>
        </p:grpSpPr>
        <p:grpSp>
          <p:nvGrpSpPr>
            <p:cNvPr id="3112" name="Group"/>
            <p:cNvGrpSpPr/>
            <p:nvPr/>
          </p:nvGrpSpPr>
          <p:grpSpPr>
            <a:xfrm>
              <a:off x="1228784" y="0"/>
              <a:ext cx="4196715" cy="1361794"/>
              <a:chOff x="0" y="0"/>
              <a:chExt cx="4196714" cy="1361793"/>
            </a:xfrm>
          </p:grpSpPr>
          <p:grpSp>
            <p:nvGrpSpPr>
              <p:cNvPr id="3092" name="Group"/>
              <p:cNvGrpSpPr/>
              <p:nvPr/>
            </p:nvGrpSpPr>
            <p:grpSpPr>
              <a:xfrm>
                <a:off x="2952114" y="0"/>
                <a:ext cx="1244601" cy="1361794"/>
                <a:chOff x="0" y="0"/>
                <a:chExt cx="1244599" cy="1361793"/>
              </a:xfrm>
            </p:grpSpPr>
            <p:grpSp>
              <p:nvGrpSpPr>
                <p:cNvPr id="3071" name="Group 255"/>
                <p:cNvGrpSpPr/>
                <p:nvPr/>
              </p:nvGrpSpPr>
              <p:grpSpPr>
                <a:xfrm>
                  <a:off x="-1" y="-1"/>
                  <a:ext cx="1229785" cy="342232"/>
                  <a:chOff x="0" y="0"/>
                  <a:chExt cx="1229783" cy="342230"/>
                </a:xfrm>
              </p:grpSpPr>
              <p:sp>
                <p:nvSpPr>
                  <p:cNvPr id="3062" name="Oval 134"/>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65" name="Group 178"/>
                  <p:cNvGrpSpPr/>
                  <p:nvPr/>
                </p:nvGrpSpPr>
                <p:grpSpPr>
                  <a:xfrm>
                    <a:off x="288925" y="0"/>
                    <a:ext cx="185210" cy="342231"/>
                    <a:chOff x="0" y="0"/>
                    <a:chExt cx="185208" cy="342230"/>
                  </a:xfrm>
                </p:grpSpPr>
                <p:sp>
                  <p:nvSpPr>
                    <p:cNvPr id="3063" name="Oval 14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64" name="Oval 144"/>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066" name="Oval 138"/>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67" name="Oval 139"/>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70" name="Group 252"/>
                  <p:cNvGrpSpPr/>
                  <p:nvPr/>
                </p:nvGrpSpPr>
                <p:grpSpPr>
                  <a:xfrm>
                    <a:off x="755648" y="0"/>
                    <a:ext cx="185210" cy="342231"/>
                    <a:chOff x="0" y="0"/>
                    <a:chExt cx="185208" cy="342230"/>
                  </a:xfrm>
                </p:grpSpPr>
                <p:sp>
                  <p:nvSpPr>
                    <p:cNvPr id="3068" name="Oval 141"/>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69" name="Oval 142"/>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081" name="Group 256"/>
                <p:cNvGrpSpPr/>
                <p:nvPr/>
              </p:nvGrpSpPr>
              <p:grpSpPr>
                <a:xfrm>
                  <a:off x="14816" y="520476"/>
                  <a:ext cx="1229784" cy="342231"/>
                  <a:chOff x="0" y="0"/>
                  <a:chExt cx="1229783" cy="342230"/>
                </a:xfrm>
              </p:grpSpPr>
              <p:sp>
                <p:nvSpPr>
                  <p:cNvPr id="3072" name="Oval 122"/>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75" name="Group 178"/>
                  <p:cNvGrpSpPr/>
                  <p:nvPr/>
                </p:nvGrpSpPr>
                <p:grpSpPr>
                  <a:xfrm>
                    <a:off x="288925" y="0"/>
                    <a:ext cx="185210" cy="342231"/>
                    <a:chOff x="0" y="0"/>
                    <a:chExt cx="185208" cy="342230"/>
                  </a:xfrm>
                </p:grpSpPr>
                <p:sp>
                  <p:nvSpPr>
                    <p:cNvPr id="3073" name="Oval 132"/>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74" name="Oval 133"/>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076" name="Oval 124"/>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77" name="Oval 125"/>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80" name="Group 252"/>
                  <p:cNvGrpSpPr/>
                  <p:nvPr/>
                </p:nvGrpSpPr>
                <p:grpSpPr>
                  <a:xfrm>
                    <a:off x="755648" y="0"/>
                    <a:ext cx="185210" cy="342231"/>
                    <a:chOff x="0" y="0"/>
                    <a:chExt cx="185208" cy="342230"/>
                  </a:xfrm>
                </p:grpSpPr>
                <p:sp>
                  <p:nvSpPr>
                    <p:cNvPr id="3078" name="Oval 13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79" name="Oval 13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091" name="Group 266"/>
                <p:cNvGrpSpPr/>
                <p:nvPr/>
              </p:nvGrpSpPr>
              <p:grpSpPr>
                <a:xfrm>
                  <a:off x="14816" y="1019563"/>
                  <a:ext cx="1229784" cy="342231"/>
                  <a:chOff x="0" y="0"/>
                  <a:chExt cx="1229783" cy="342230"/>
                </a:xfrm>
              </p:grpSpPr>
              <p:sp>
                <p:nvSpPr>
                  <p:cNvPr id="3082" name="Oval 106"/>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85" name="Group 178"/>
                  <p:cNvGrpSpPr/>
                  <p:nvPr/>
                </p:nvGrpSpPr>
                <p:grpSpPr>
                  <a:xfrm>
                    <a:off x="288925" y="0"/>
                    <a:ext cx="185210" cy="342231"/>
                    <a:chOff x="0" y="0"/>
                    <a:chExt cx="185208" cy="342230"/>
                  </a:xfrm>
                </p:grpSpPr>
                <p:sp>
                  <p:nvSpPr>
                    <p:cNvPr id="3083" name="Oval 12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84" name="Oval 12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086" name="Oval 109"/>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87" name="Oval 110"/>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090" name="Group 252"/>
                  <p:cNvGrpSpPr/>
                  <p:nvPr/>
                </p:nvGrpSpPr>
                <p:grpSpPr>
                  <a:xfrm>
                    <a:off x="755648" y="0"/>
                    <a:ext cx="185210" cy="342231"/>
                    <a:chOff x="0" y="0"/>
                    <a:chExt cx="185208" cy="342230"/>
                  </a:xfrm>
                </p:grpSpPr>
                <p:sp>
                  <p:nvSpPr>
                    <p:cNvPr id="3088" name="Oval 11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89" name="Oval 118"/>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grpSp>
            <p:nvGrpSpPr>
              <p:cNvPr id="3111" name="Group"/>
              <p:cNvGrpSpPr/>
              <p:nvPr/>
            </p:nvGrpSpPr>
            <p:grpSpPr>
              <a:xfrm>
                <a:off x="-1" y="180292"/>
                <a:ext cx="1304945" cy="1096189"/>
                <a:chOff x="0" y="0"/>
                <a:chExt cx="1304942" cy="1096187"/>
              </a:xfrm>
            </p:grpSpPr>
            <p:sp>
              <p:nvSpPr>
                <p:cNvPr id="3093" name="Oval 248"/>
                <p:cNvSpPr/>
                <p:nvPr/>
              </p:nvSpPr>
              <p:spPr>
                <a:xfrm flipH="1">
                  <a:off x="326190" y="2004"/>
                  <a:ext cx="323854"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94" name="Oval 251"/>
                <p:cNvSpPr/>
                <p:nvPr/>
              </p:nvSpPr>
              <p:spPr>
                <a:xfrm flipH="1">
                  <a:off x="0" y="0"/>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95" name="Oval 252"/>
                <p:cNvSpPr/>
                <p:nvPr/>
              </p:nvSpPr>
              <p:spPr>
                <a:xfrm flipH="1">
                  <a:off x="969159" y="200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96" name="Oval 254"/>
                <p:cNvSpPr/>
                <p:nvPr/>
              </p:nvSpPr>
              <p:spPr>
                <a:xfrm flipH="1">
                  <a:off x="641008" y="2004"/>
                  <a:ext cx="323854"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97" name="Oval 248"/>
                <p:cNvSpPr/>
                <p:nvPr/>
              </p:nvSpPr>
              <p:spPr>
                <a:xfrm flipH="1">
                  <a:off x="326190" y="419589"/>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98" name="Oval 251"/>
                <p:cNvSpPr/>
                <p:nvPr/>
              </p:nvSpPr>
              <p:spPr>
                <a:xfrm flipH="1">
                  <a:off x="0" y="41758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099" name="Oval 252"/>
                <p:cNvSpPr/>
                <p:nvPr/>
              </p:nvSpPr>
              <p:spPr>
                <a:xfrm flipH="1">
                  <a:off x="969159" y="419589"/>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0" name="Oval 254"/>
                <p:cNvSpPr/>
                <p:nvPr/>
              </p:nvSpPr>
              <p:spPr>
                <a:xfrm flipH="1">
                  <a:off x="641008" y="419589"/>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1" name="Oval 248"/>
                <p:cNvSpPr/>
                <p:nvPr/>
              </p:nvSpPr>
              <p:spPr>
                <a:xfrm flipH="1">
                  <a:off x="338121" y="825243"/>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2" name="Oval 251"/>
                <p:cNvSpPr/>
                <p:nvPr/>
              </p:nvSpPr>
              <p:spPr>
                <a:xfrm flipH="1">
                  <a:off x="11931" y="823238"/>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3" name="Oval 252"/>
                <p:cNvSpPr/>
                <p:nvPr/>
              </p:nvSpPr>
              <p:spPr>
                <a:xfrm flipH="1">
                  <a:off x="981090" y="825243"/>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4" name="Oval 254"/>
                <p:cNvSpPr/>
                <p:nvPr/>
              </p:nvSpPr>
              <p:spPr>
                <a:xfrm flipH="1">
                  <a:off x="652939" y="825243"/>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5" name="Oval 152"/>
                <p:cNvSpPr/>
                <p:nvPr/>
              </p:nvSpPr>
              <p:spPr>
                <a:xfrm flipH="1">
                  <a:off x="536693"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6" name="Oval 152"/>
                <p:cNvSpPr/>
                <p:nvPr/>
              </p:nvSpPr>
              <p:spPr>
                <a:xfrm flipH="1">
                  <a:off x="214556"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7" name="Oval 152"/>
                <p:cNvSpPr/>
                <p:nvPr/>
              </p:nvSpPr>
              <p:spPr>
                <a:xfrm flipH="1">
                  <a:off x="214556" y="662884"/>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8" name="Oval 152"/>
                <p:cNvSpPr/>
                <p:nvPr/>
              </p:nvSpPr>
              <p:spPr>
                <a:xfrm flipH="1">
                  <a:off x="536693" y="662884"/>
                  <a:ext cx="226226" cy="19281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09" name="Oval 152"/>
                <p:cNvSpPr/>
                <p:nvPr/>
              </p:nvSpPr>
              <p:spPr>
                <a:xfrm flipH="1">
                  <a:off x="854193"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10" name="Oval 152"/>
                <p:cNvSpPr/>
                <p:nvPr/>
              </p:nvSpPr>
              <p:spPr>
                <a:xfrm flipH="1">
                  <a:off x="866893" y="6516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115" name="Group"/>
            <p:cNvGrpSpPr/>
            <p:nvPr/>
          </p:nvGrpSpPr>
          <p:grpSpPr>
            <a:xfrm>
              <a:off x="0" y="532929"/>
              <a:ext cx="6884671" cy="307341"/>
              <a:chOff x="0" y="0"/>
              <a:chExt cx="6884670" cy="307340"/>
            </a:xfrm>
          </p:grpSpPr>
          <p:sp>
            <p:nvSpPr>
              <p:cNvPr id="3113" name="TextBox 134"/>
              <p:cNvSpPr txBox="1"/>
              <p:nvPr/>
            </p:nvSpPr>
            <p:spPr>
              <a:xfrm>
                <a:off x="0" y="0"/>
                <a:ext cx="708277" cy="307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0">
                    <a:solidFill>
                      <a:srgbClr val="FF9933"/>
                    </a:solidFill>
                  </a:defRPr>
                </a:lvl1pPr>
              </a:lstStyle>
              <a:p>
                <a:r>
                  <a:t>Anode</a:t>
                </a:r>
              </a:p>
            </p:txBody>
          </p:sp>
          <p:sp>
            <p:nvSpPr>
              <p:cNvPr id="3114" name="TextBox 223"/>
              <p:cNvSpPr txBox="1"/>
              <p:nvPr/>
            </p:nvSpPr>
            <p:spPr>
              <a:xfrm>
                <a:off x="5834851" y="0"/>
                <a:ext cx="1049820" cy="3073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0">
                    <a:solidFill>
                      <a:srgbClr val="20D46F"/>
                    </a:solidFill>
                  </a:defRPr>
                </a:lvl1pPr>
              </a:lstStyle>
              <a:p>
                <a:r>
                  <a:t>Cathode</a:t>
                </a:r>
              </a:p>
            </p:txBody>
          </p:sp>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Rectangle 2"/>
          <p:cNvSpPr txBox="1">
            <a:spLocks noGrp="1"/>
          </p:cNvSpPr>
          <p:nvPr>
            <p:ph type="title"/>
          </p:nvPr>
        </p:nvSpPr>
        <p:spPr>
          <a:xfrm>
            <a:off x="304800" y="76199"/>
            <a:ext cx="8534400" cy="562506"/>
          </a:xfrm>
          <a:prstGeom prst="rect">
            <a:avLst/>
          </a:prstGeom>
        </p:spPr>
        <p:txBody>
          <a:bodyPr/>
          <a:lstStyle>
            <a:lvl1pPr>
              <a:defRPr sz="2200"/>
            </a:lvl1pPr>
          </a:lstStyle>
          <a:p>
            <a:r>
              <a:t>Green Grid = Green Energy Sources + Massive Energy Storage</a:t>
            </a:r>
          </a:p>
        </p:txBody>
      </p:sp>
      <p:sp>
        <p:nvSpPr>
          <p:cNvPr id="247" name="Rectangle 3"/>
          <p:cNvSpPr txBox="1">
            <a:spLocks noGrp="1"/>
          </p:cNvSpPr>
          <p:nvPr>
            <p:ph type="body" idx="1"/>
          </p:nvPr>
        </p:nvSpPr>
        <p:spPr>
          <a:xfrm>
            <a:off x="228600" y="833406"/>
            <a:ext cx="8792816" cy="5820781"/>
          </a:xfrm>
          <a:prstGeom prst="rect">
            <a:avLst/>
          </a:prstGeom>
        </p:spPr>
        <p:txBody>
          <a:bodyPr/>
          <a:lstStyle/>
          <a:p>
            <a:pPr defTabSz="868680">
              <a:tabLst/>
              <a:defRPr sz="1710">
                <a:effectLst>
                  <a:outerShdw blurRad="36195" dist="36195" dir="2700000" rotWithShape="0">
                    <a:srgbClr val="000000"/>
                  </a:outerShdw>
                </a:effectLst>
              </a:defRPr>
            </a:pPr>
            <a:r>
              <a:t>This is discussed further in my note set:</a:t>
            </a:r>
          </a:p>
          <a:p>
            <a:pPr algn="ctr" defTabSz="868680">
              <a:tabLst/>
              <a:defRPr sz="1045">
                <a:effectLst>
                  <a:outerShdw blurRad="36195" dist="36195" dir="2700000" rotWithShape="0">
                    <a:srgbClr val="000000"/>
                  </a:outerShdw>
                </a:effectLst>
              </a:defRPr>
            </a:pPr>
            <a:endParaRPr/>
          </a:p>
          <a:p>
            <a:pPr algn="ctr" defTabSz="868680">
              <a:tabLst/>
              <a:defRPr sz="1710">
                <a:effectLst>
                  <a:outerShdw blurRad="36195" dist="36195" dir="2700000" rotWithShape="0">
                    <a:srgbClr val="000000"/>
                  </a:outerShdw>
                </a:effectLst>
              </a:defRPr>
            </a:pPr>
            <a:r>
              <a:rPr b="1"/>
              <a:t>Power Cycles &amp; Energy Storage</a:t>
            </a:r>
            <a:r>
              <a:t> </a:t>
            </a:r>
            <a:r>
              <a:rPr>
                <a:ln w="0" cap="flat">
                  <a:solidFill>
                    <a:srgbClr val="000000"/>
                  </a:solidFill>
                  <a:prstDash val="solid"/>
                  <a:miter lim="400000"/>
                </a:ln>
              </a:rPr>
              <a:t>(</a:t>
            </a:r>
            <a:r>
              <a:rPr u="sng">
                <a:solidFill>
                  <a:srgbClr val="00CCFF"/>
                </a:solidFill>
                <a:uFill>
                  <a:solidFill>
                    <a:srgbClr val="00CCFF"/>
                  </a:solidFill>
                </a:uFill>
                <a:hlinkClick r:id="rId2"/>
              </a:rPr>
              <a:t>pptx</a:t>
            </a:r>
            <a:r>
              <a:rPr>
                <a:ln w="0" cap="flat">
                  <a:solidFill>
                    <a:srgbClr val="000000"/>
                  </a:solidFill>
                  <a:prstDash val="solid"/>
                  <a:miter lim="400000"/>
                </a:ln>
                <a:solidFill>
                  <a:srgbClr val="000000"/>
                </a:solidFill>
              </a:rPr>
              <a:t> </a:t>
            </a:r>
            <a:r>
              <a:rPr>
                <a:ln w="0" cap="flat">
                  <a:solidFill>
                    <a:srgbClr val="000000"/>
                  </a:solidFill>
                  <a:prstDash val="solid"/>
                  <a:miter lim="400000"/>
                </a:ln>
              </a:rPr>
              <a:t>/ </a:t>
            </a:r>
            <a:r>
              <a:rPr u="sng">
                <a:solidFill>
                  <a:srgbClr val="00CCFF"/>
                </a:solidFill>
                <a:uFill>
                  <a:solidFill>
                    <a:srgbClr val="00CCFF"/>
                  </a:solidFill>
                </a:uFill>
                <a:hlinkClick r:id="rId3"/>
              </a:rPr>
              <a:t>pdf</a:t>
            </a:r>
            <a:r>
              <a:rPr>
                <a:ln w="0" cap="flat">
                  <a:solidFill>
                    <a:srgbClr val="000000"/>
                  </a:solidFill>
                  <a:prstDash val="solid"/>
                  <a:miter lim="400000"/>
                </a:ln>
                <a:solidFill>
                  <a:srgbClr val="000000"/>
                </a:solidFill>
              </a:rPr>
              <a:t> </a:t>
            </a:r>
            <a:r>
              <a:rPr>
                <a:ln w="0" cap="flat">
                  <a:solidFill>
                    <a:srgbClr val="000000"/>
                  </a:solidFill>
                  <a:prstDash val="solid"/>
                  <a:miter lim="400000"/>
                </a:ln>
              </a:rPr>
              <a:t>/ </a:t>
            </a:r>
            <a:r>
              <a:rPr u="sng">
                <a:solidFill>
                  <a:srgbClr val="00CCFF"/>
                </a:solidFill>
                <a:uFill>
                  <a:solidFill>
                    <a:srgbClr val="00CCFF"/>
                  </a:solidFill>
                </a:uFill>
                <a:hlinkClick r:id="rId4"/>
              </a:rPr>
              <a:t>key</a:t>
            </a:r>
            <a:r>
              <a:rPr>
                <a:ln w="0" cap="flat">
                  <a:solidFill>
                    <a:srgbClr val="000000"/>
                  </a:solidFill>
                  <a:prstDash val="solid"/>
                  <a:miter lim="400000"/>
                </a:ln>
              </a:rPr>
              <a:t>)</a:t>
            </a:r>
            <a:r>
              <a:t> </a:t>
            </a:r>
          </a:p>
          <a:p>
            <a:pPr algn="ctr" defTabSz="868680">
              <a:tabLst/>
              <a:defRPr sz="104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It includes discussion of alternatives to battery energy storage now being explored</a:t>
            </a:r>
          </a:p>
          <a:p>
            <a:pPr defTabSz="868680">
              <a:tabLst/>
              <a:defRPr sz="760">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But batteries remain our best developed &amp; most versatile present day alternative</a:t>
            </a:r>
          </a:p>
          <a:p>
            <a:pPr marL="0" lvl="1" indent="608851" defTabSz="868680">
              <a:buSzTx/>
              <a:buNone/>
              <a:tabLst/>
              <a:defRPr sz="104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Further, for applications where weight and/or size are critical (e.g., most types of vehicle), </a:t>
            </a:r>
          </a:p>
          <a:p>
            <a:pPr defTabSz="868680">
              <a:tabLst/>
              <a:defRPr sz="760">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batteries (or closely related fuel cells) have clear and outstanding advantages</a:t>
            </a:r>
          </a:p>
          <a:p>
            <a:pPr marL="0" lvl="1" indent="608851" defTabSz="868680">
              <a:buSzTx/>
              <a:buNone/>
              <a:tabLst/>
              <a:defRPr sz="1045">
                <a:effectLst>
                  <a:outerShdw blurRad="36195" dist="36195" dir="2700000" rotWithShape="0">
                    <a:srgbClr val="000000"/>
                  </a:outerShdw>
                </a:effectLst>
              </a:defRPr>
            </a:pPr>
            <a:endParaRPr/>
          </a:p>
          <a:p>
            <a:pPr defTabSz="868680">
              <a:tabLst/>
              <a:defRPr sz="1710" b="1">
                <a:solidFill>
                  <a:srgbClr val="FBC901"/>
                </a:solidFill>
                <a:effectLst>
                  <a:outerShdw blurRad="36195" dist="36195" dir="2700000" rotWithShape="0">
                    <a:srgbClr val="000000"/>
                  </a:outerShdw>
                </a:effectLst>
              </a:defRPr>
            </a:pPr>
            <a:r>
              <a:t>Battery technology &amp; research are thus very much "back on my radar"</a:t>
            </a:r>
          </a:p>
          <a:p>
            <a:pPr defTabSz="868680">
              <a:tabLst/>
              <a:defRPr sz="760">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And in this note set I will share what I have now learned (and continue to learn)</a:t>
            </a:r>
          </a:p>
          <a:p>
            <a:pPr defTabSz="868680">
              <a:tabLst/>
              <a:defRPr sz="104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This includes getting into details that were glossed over in my chemistry classes:</a:t>
            </a:r>
          </a:p>
          <a:p>
            <a:pPr defTabSz="868680">
              <a:tabLst/>
              <a:defRPr sz="85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Details that are now crucial for increasing battery energy capacity &amp; charging speed</a:t>
            </a:r>
          </a:p>
          <a:p>
            <a:pPr marL="0" lvl="1" indent="608851" defTabSz="868680">
              <a:buSzTx/>
              <a:buNone/>
              <a:tabLst/>
              <a:defRPr sz="760">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Details that also affect things like the probability of a battery bursting into flames</a:t>
            </a:r>
          </a:p>
          <a:p>
            <a:pPr marL="0" lvl="1" indent="608851" algn="ctr" defTabSz="868680">
              <a:buSzTx/>
              <a:buNone/>
              <a:tabLst/>
              <a:defRPr sz="1710" b="1" i="1">
                <a:solidFill>
                  <a:srgbClr val="FBC901"/>
                </a:solidFill>
                <a:effectLst>
                  <a:outerShdw blurRad="36195" dist="36195" dir="2700000" rotWithShape="0">
                    <a:srgbClr val="000000"/>
                  </a:outerShdw>
                </a:effectLst>
              </a:defRPr>
            </a:pPr>
            <a:endParaRPr/>
          </a:p>
          <a:p>
            <a:pPr algn="ctr" defTabSz="868680">
              <a:tabLst/>
              <a:defRPr sz="1710" b="1" i="1">
                <a:solidFill>
                  <a:srgbClr val="FBC901"/>
                </a:solidFill>
                <a:effectLst>
                  <a:outerShdw blurRad="36195" dist="36195" dir="2700000" rotWithShape="0">
                    <a:srgbClr val="000000"/>
                  </a:outerShdw>
                </a:effectLst>
              </a:defRPr>
            </a:pPr>
            <a:r>
              <a:t>From my newly motivated interest in batteries, let me begin with: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8" name="Rectangle 2"/>
          <p:cNvSpPr txBox="1">
            <a:spLocks noGrp="1"/>
          </p:cNvSpPr>
          <p:nvPr>
            <p:ph type="title"/>
          </p:nvPr>
        </p:nvSpPr>
        <p:spPr>
          <a:xfrm>
            <a:off x="304800" y="25400"/>
            <a:ext cx="8534400" cy="467470"/>
          </a:xfrm>
          <a:prstGeom prst="rect">
            <a:avLst/>
          </a:prstGeom>
        </p:spPr>
        <p:txBody>
          <a:bodyPr/>
          <a:lstStyle>
            <a:lvl1pPr defTabSz="457200">
              <a:defRPr sz="2100">
                <a:solidFill>
                  <a:srgbClr val="FFFFFF"/>
                </a:solidFill>
              </a:defRPr>
            </a:lvl1pPr>
          </a:lstStyle>
          <a:p>
            <a:r>
              <a:t>Which can potentially cripple Li-Ion Battery operation:</a:t>
            </a:r>
          </a:p>
        </p:txBody>
      </p:sp>
      <p:sp>
        <p:nvSpPr>
          <p:cNvPr id="3119" name="Rectangle 3"/>
          <p:cNvSpPr txBox="1">
            <a:spLocks noGrp="1"/>
          </p:cNvSpPr>
          <p:nvPr>
            <p:ph type="body" sz="quarter" idx="1"/>
          </p:nvPr>
        </p:nvSpPr>
        <p:spPr>
          <a:xfrm>
            <a:off x="241300" y="3810000"/>
            <a:ext cx="8763000" cy="666847"/>
          </a:xfrm>
          <a:prstGeom prst="rect">
            <a:avLst/>
          </a:prstGeom>
        </p:spPr>
        <p:txBody>
          <a:bodyPr/>
          <a:lstStyle/>
          <a:p>
            <a:pPr defTabSz="443484">
              <a:defRPr sz="1746">
                <a:effectLst>
                  <a:outerShdw blurRad="36957" dist="36957" dir="2700000" rotWithShape="0">
                    <a:srgbClr val="000000"/>
                  </a:outerShdw>
                </a:effectLst>
              </a:defRPr>
            </a:pPr>
            <a:r>
              <a:t>CHARGING: </a:t>
            </a:r>
            <a:r>
              <a:rPr b="1">
                <a:solidFill>
                  <a:srgbClr val="FECF29"/>
                </a:solidFill>
              </a:rPr>
              <a:t>Li blocked</a:t>
            </a:r>
            <a:r>
              <a:t> from leaving the cathode (preventing recharge) and/or</a:t>
            </a:r>
          </a:p>
          <a:p>
            <a:pPr algn="r" defTabSz="443484">
              <a:defRPr sz="1746">
                <a:effectLst>
                  <a:outerShdw blurRad="36957" dist="36957" dir="2700000" rotWithShape="0">
                    <a:srgbClr val="000000"/>
                  </a:outerShdw>
                </a:effectLst>
              </a:defRPr>
            </a:pPr>
            <a:r>
              <a:t> absorbing </a:t>
            </a:r>
            <a:r>
              <a:rPr b="1"/>
              <a:t>into</a:t>
            </a:r>
            <a:r>
              <a:t> the anode (driving growth of surface dendrites):</a:t>
            </a:r>
          </a:p>
        </p:txBody>
      </p:sp>
      <p:sp>
        <p:nvSpPr>
          <p:cNvPr id="3120" name="Rectangle 3"/>
          <p:cNvSpPr txBox="1"/>
          <p:nvPr/>
        </p:nvSpPr>
        <p:spPr>
          <a:xfrm>
            <a:off x="243531" y="621009"/>
            <a:ext cx="8690174" cy="813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457200">
              <a:spcBef>
                <a:spcPts val="400"/>
              </a:spcBef>
              <a:defRPr b="0">
                <a:solidFill>
                  <a:srgbClr val="FFFFFF"/>
                </a:solidFill>
                <a:effectLst>
                  <a:outerShdw blurRad="38100" dist="38100" dir="2700000" rotWithShape="0">
                    <a:srgbClr val="000000"/>
                  </a:outerShdw>
                </a:effectLst>
              </a:defRPr>
            </a:pPr>
            <a:r>
              <a:t>DISCHARGING: </a:t>
            </a:r>
            <a:r>
              <a:rPr b="1">
                <a:solidFill>
                  <a:srgbClr val="FBC901"/>
                </a:solidFill>
              </a:rPr>
              <a:t>Li blocked</a:t>
            </a:r>
            <a:r>
              <a:t> from leaving the anode (preventing discharge) and/or</a:t>
            </a:r>
          </a:p>
          <a:p>
            <a:pPr algn="r" defTabSz="457200">
              <a:spcBef>
                <a:spcPts val="400"/>
              </a:spcBef>
              <a:defRPr b="0">
                <a:solidFill>
                  <a:srgbClr val="FFFFFF"/>
                </a:solidFill>
                <a:effectLst>
                  <a:outerShdw blurRad="38100" dist="38100" dir="2700000" rotWithShape="0">
                    <a:srgbClr val="000000"/>
                  </a:outerShdw>
                </a:effectLst>
              </a:defRPr>
            </a:pPr>
            <a:r>
              <a:t>absorbing </a:t>
            </a:r>
            <a:r>
              <a:rPr b="1"/>
              <a:t>into</a:t>
            </a:r>
            <a:r>
              <a:t> the cathode (driving growth of surface dendrites):</a:t>
            </a:r>
          </a:p>
        </p:txBody>
      </p:sp>
      <p:grpSp>
        <p:nvGrpSpPr>
          <p:cNvPr id="3202" name="Group"/>
          <p:cNvGrpSpPr/>
          <p:nvPr/>
        </p:nvGrpSpPr>
        <p:grpSpPr>
          <a:xfrm>
            <a:off x="696121" y="1314548"/>
            <a:ext cx="7813938" cy="2241451"/>
            <a:chOff x="0" y="0"/>
            <a:chExt cx="7813937" cy="2241450"/>
          </a:xfrm>
        </p:grpSpPr>
        <p:sp>
          <p:nvSpPr>
            <p:cNvPr id="3121" name="Straight Connector 131"/>
            <p:cNvSpPr/>
            <p:nvPr/>
          </p:nvSpPr>
          <p:spPr>
            <a:xfrm flipH="1" flipV="1">
              <a:off x="2437851" y="165130"/>
              <a:ext cx="2829766" cy="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122" name="Oval 249"/>
            <p:cNvSpPr/>
            <p:nvPr/>
          </p:nvSpPr>
          <p:spPr>
            <a:xfrm flipH="1">
              <a:off x="3691021" y="110955"/>
              <a:ext cx="132657" cy="117483"/>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23" name="TextBox 250"/>
            <p:cNvSpPr txBox="1"/>
            <p:nvPr/>
          </p:nvSpPr>
          <p:spPr>
            <a:xfrm>
              <a:off x="3639712" y="0"/>
              <a:ext cx="265314" cy="3207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defRPr>
              </a:lvl1pPr>
            </a:lstStyle>
            <a:p>
              <a:r>
                <a:t>-</a:t>
              </a:r>
            </a:p>
          </p:txBody>
        </p:sp>
        <p:sp>
          <p:nvSpPr>
            <p:cNvPr id="3124" name="TextBox 134"/>
            <p:cNvSpPr txBox="1"/>
            <p:nvPr/>
          </p:nvSpPr>
          <p:spPr>
            <a:xfrm>
              <a:off x="0" y="1023252"/>
              <a:ext cx="1631301" cy="813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FF9933"/>
                  </a:solidFill>
                </a:defRPr>
              </a:pPr>
              <a:r>
                <a:t>Anode:</a:t>
              </a:r>
              <a:endParaRPr>
                <a:solidFill>
                  <a:srgbClr val="FFFFFF"/>
                </a:solidFill>
              </a:endParaRPr>
            </a:p>
            <a:p>
              <a:pPr algn="ctr">
                <a:defRPr sz="1400" b="0">
                  <a:solidFill>
                    <a:srgbClr val="FF9933"/>
                  </a:solidFill>
                </a:defRPr>
              </a:pPr>
              <a:r>
                <a:t>Li </a:t>
              </a:r>
              <a:r>
                <a:rPr b="1"/>
                <a:t>TRYING</a:t>
              </a:r>
              <a:r>
                <a:t> to desorb</a:t>
              </a:r>
              <a:r>
                <a:rPr>
                  <a:solidFill>
                    <a:srgbClr val="FFFFFF"/>
                  </a:solidFill>
                </a:rPr>
                <a:t> </a:t>
              </a:r>
              <a:r>
                <a:t>&amp; ionize</a:t>
              </a:r>
            </a:p>
          </p:txBody>
        </p:sp>
        <p:sp>
          <p:nvSpPr>
            <p:cNvPr id="3125" name="TextBox 223"/>
            <p:cNvSpPr txBox="1"/>
            <p:nvPr/>
          </p:nvSpPr>
          <p:spPr>
            <a:xfrm>
              <a:off x="6182636" y="1018803"/>
              <a:ext cx="1631302" cy="9410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20D46F"/>
                  </a:solidFill>
                </a:defRPr>
              </a:pPr>
              <a:r>
                <a:t>Cathode:</a:t>
              </a:r>
              <a:endParaRPr>
                <a:solidFill>
                  <a:srgbClr val="FFFFFF"/>
                </a:solidFill>
              </a:endParaRPr>
            </a:p>
            <a:p>
              <a:pPr algn="ctr">
                <a:defRPr sz="1400" b="0">
                  <a:solidFill>
                    <a:srgbClr val="20D46F"/>
                  </a:solidFill>
                </a:defRPr>
              </a:pPr>
              <a:r>
                <a:t>Li </a:t>
              </a:r>
              <a:r>
                <a:rPr b="1"/>
                <a:t>TRYING </a:t>
              </a:r>
              <a:r>
                <a:t>to absorb &amp; deionize</a:t>
              </a:r>
            </a:p>
          </p:txBody>
        </p:sp>
        <p:sp>
          <p:nvSpPr>
            <p:cNvPr id="3126" name="Rectangle 137"/>
            <p:cNvSpPr/>
            <p:nvPr/>
          </p:nvSpPr>
          <p:spPr>
            <a:xfrm flipH="1">
              <a:off x="1679145" y="583533"/>
              <a:ext cx="4443299" cy="1617212"/>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27" name="Straight Connector 139"/>
            <p:cNvSpPr/>
            <p:nvPr/>
          </p:nvSpPr>
          <p:spPr>
            <a:xfrm>
              <a:off x="6087387" y="596248"/>
              <a:ext cx="692" cy="1629692"/>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128" name="Straight Connector 142"/>
            <p:cNvSpPr/>
            <p:nvPr/>
          </p:nvSpPr>
          <p:spPr>
            <a:xfrm>
              <a:off x="1642710" y="596707"/>
              <a:ext cx="1381" cy="1644744"/>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129" name="Straight Connector 143"/>
            <p:cNvSpPr/>
            <p:nvPr/>
          </p:nvSpPr>
          <p:spPr>
            <a:xfrm flipV="1">
              <a:off x="3964884" y="2188141"/>
              <a:ext cx="2122502" cy="1225"/>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130" name="Straight Connector 145"/>
            <p:cNvSpPr/>
            <p:nvPr/>
          </p:nvSpPr>
          <p:spPr>
            <a:xfrm flipV="1">
              <a:off x="1644089" y="2188141"/>
              <a:ext cx="2320794" cy="15667"/>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131" name="Straight Connector 212"/>
            <p:cNvSpPr/>
            <p:nvPr/>
          </p:nvSpPr>
          <p:spPr>
            <a:xfrm>
              <a:off x="5252697" y="147876"/>
              <a:ext cx="1384" cy="646150"/>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132" name="Straight Connector 213"/>
            <p:cNvSpPr/>
            <p:nvPr/>
          </p:nvSpPr>
          <p:spPr>
            <a:xfrm>
              <a:off x="2424694" y="147876"/>
              <a:ext cx="692" cy="763632"/>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133" name="Right Arrow 218"/>
            <p:cNvSpPr/>
            <p:nvPr/>
          </p:nvSpPr>
          <p:spPr>
            <a:xfrm>
              <a:off x="3633936" y="265358"/>
              <a:ext cx="265314" cy="117482"/>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34" name="Oval 97"/>
            <p:cNvSpPr/>
            <p:nvPr/>
          </p:nvSpPr>
          <p:spPr>
            <a:xfrm flipH="1">
              <a:off x="5584887" y="1063585"/>
              <a:ext cx="232148" cy="19786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35" name="Oval 91"/>
            <p:cNvSpPr/>
            <p:nvPr/>
          </p:nvSpPr>
          <p:spPr>
            <a:xfrm flipH="1">
              <a:off x="5145691" y="1560193"/>
              <a:ext cx="232149" cy="197866"/>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145" name="Group 255"/>
            <p:cNvGrpSpPr/>
            <p:nvPr/>
          </p:nvGrpSpPr>
          <p:grpSpPr>
            <a:xfrm>
              <a:off x="4645753" y="733654"/>
              <a:ext cx="1185568" cy="329926"/>
              <a:chOff x="0" y="0"/>
              <a:chExt cx="1185566" cy="329925"/>
            </a:xfrm>
          </p:grpSpPr>
          <p:sp>
            <p:nvSpPr>
              <p:cNvPr id="3136" name="Oval 134"/>
              <p:cNvSpPr/>
              <p:nvPr/>
            </p:nvSpPr>
            <p:spPr>
              <a:xfrm flipH="1">
                <a:off x="0" y="48648"/>
                <a:ext cx="284242" cy="24691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139" name="Group 178"/>
              <p:cNvGrpSpPr/>
              <p:nvPr/>
            </p:nvGrpSpPr>
            <p:grpSpPr>
              <a:xfrm>
                <a:off x="278536" y="0"/>
                <a:ext cx="178551" cy="329926"/>
                <a:chOff x="0" y="0"/>
                <a:chExt cx="178549" cy="329925"/>
              </a:xfrm>
            </p:grpSpPr>
            <p:sp>
              <p:nvSpPr>
                <p:cNvPr id="3137" name="Oval 143"/>
                <p:cNvSpPr/>
                <p:nvPr/>
              </p:nvSpPr>
              <p:spPr>
                <a:xfrm flipH="1">
                  <a:off x="0" y="0"/>
                  <a:ext cx="176841"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38" name="Oval 144"/>
                <p:cNvSpPr/>
                <p:nvPr/>
              </p:nvSpPr>
              <p:spPr>
                <a:xfrm flipH="1">
                  <a:off x="1709" y="178144"/>
                  <a:ext cx="176842"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140" name="Oval 138"/>
              <p:cNvSpPr/>
              <p:nvPr/>
            </p:nvSpPr>
            <p:spPr>
              <a:xfrm flipH="1">
                <a:off x="451382" y="48648"/>
                <a:ext cx="284242" cy="24691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41" name="Oval 139"/>
              <p:cNvSpPr/>
              <p:nvPr/>
            </p:nvSpPr>
            <p:spPr>
              <a:xfrm flipH="1">
                <a:off x="901325" y="41775"/>
                <a:ext cx="284242" cy="2469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144" name="Group 252"/>
              <p:cNvGrpSpPr/>
              <p:nvPr/>
            </p:nvGrpSpPr>
            <p:grpSpPr>
              <a:xfrm>
                <a:off x="728479" y="0"/>
                <a:ext cx="178550" cy="329926"/>
                <a:chOff x="0" y="0"/>
                <a:chExt cx="178549" cy="329925"/>
              </a:xfrm>
            </p:grpSpPr>
            <p:sp>
              <p:nvSpPr>
                <p:cNvPr id="3142" name="Oval 141"/>
                <p:cNvSpPr/>
                <p:nvPr/>
              </p:nvSpPr>
              <p:spPr>
                <a:xfrm flipH="1">
                  <a:off x="0" y="0"/>
                  <a:ext cx="176841"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43" name="Oval 142"/>
                <p:cNvSpPr/>
                <p:nvPr/>
              </p:nvSpPr>
              <p:spPr>
                <a:xfrm flipH="1">
                  <a:off x="1709" y="178144"/>
                  <a:ext cx="176842"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155" name="Group 256"/>
            <p:cNvGrpSpPr/>
            <p:nvPr/>
          </p:nvGrpSpPr>
          <p:grpSpPr>
            <a:xfrm>
              <a:off x="4660037" y="1235416"/>
              <a:ext cx="1185567" cy="329926"/>
              <a:chOff x="0" y="0"/>
              <a:chExt cx="1185566" cy="329925"/>
            </a:xfrm>
          </p:grpSpPr>
          <p:sp>
            <p:nvSpPr>
              <p:cNvPr id="3146" name="Oval 122"/>
              <p:cNvSpPr/>
              <p:nvPr/>
            </p:nvSpPr>
            <p:spPr>
              <a:xfrm flipH="1">
                <a:off x="0" y="48648"/>
                <a:ext cx="284242" cy="24691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149" name="Group 178"/>
              <p:cNvGrpSpPr/>
              <p:nvPr/>
            </p:nvGrpSpPr>
            <p:grpSpPr>
              <a:xfrm>
                <a:off x="278536" y="0"/>
                <a:ext cx="178551" cy="329926"/>
                <a:chOff x="0" y="0"/>
                <a:chExt cx="178549" cy="329925"/>
              </a:xfrm>
            </p:grpSpPr>
            <p:sp>
              <p:nvSpPr>
                <p:cNvPr id="3147" name="Oval 132"/>
                <p:cNvSpPr/>
                <p:nvPr/>
              </p:nvSpPr>
              <p:spPr>
                <a:xfrm flipH="1">
                  <a:off x="0" y="0"/>
                  <a:ext cx="176841"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48" name="Oval 133"/>
                <p:cNvSpPr/>
                <p:nvPr/>
              </p:nvSpPr>
              <p:spPr>
                <a:xfrm flipH="1">
                  <a:off x="1709" y="178144"/>
                  <a:ext cx="176842"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150" name="Oval 124"/>
              <p:cNvSpPr/>
              <p:nvPr/>
            </p:nvSpPr>
            <p:spPr>
              <a:xfrm flipH="1">
                <a:off x="451382" y="48648"/>
                <a:ext cx="284242" cy="24691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51" name="Oval 125"/>
              <p:cNvSpPr/>
              <p:nvPr/>
            </p:nvSpPr>
            <p:spPr>
              <a:xfrm flipH="1">
                <a:off x="901325" y="41775"/>
                <a:ext cx="284242" cy="2469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154" name="Group 252"/>
              <p:cNvGrpSpPr/>
              <p:nvPr/>
            </p:nvGrpSpPr>
            <p:grpSpPr>
              <a:xfrm>
                <a:off x="728479" y="0"/>
                <a:ext cx="178550" cy="329926"/>
                <a:chOff x="0" y="0"/>
                <a:chExt cx="178549" cy="329925"/>
              </a:xfrm>
            </p:grpSpPr>
            <p:sp>
              <p:nvSpPr>
                <p:cNvPr id="3152" name="Oval 130"/>
                <p:cNvSpPr/>
                <p:nvPr/>
              </p:nvSpPr>
              <p:spPr>
                <a:xfrm flipH="1">
                  <a:off x="0" y="0"/>
                  <a:ext cx="176841"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53" name="Oval 131"/>
                <p:cNvSpPr/>
                <p:nvPr/>
              </p:nvSpPr>
              <p:spPr>
                <a:xfrm flipH="1">
                  <a:off x="1709" y="178144"/>
                  <a:ext cx="176842"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165" name="Group 266"/>
            <p:cNvGrpSpPr/>
            <p:nvPr/>
          </p:nvGrpSpPr>
          <p:grpSpPr>
            <a:xfrm>
              <a:off x="4660037" y="1716558"/>
              <a:ext cx="1185567" cy="329927"/>
              <a:chOff x="0" y="0"/>
              <a:chExt cx="1185566" cy="329925"/>
            </a:xfrm>
          </p:grpSpPr>
          <p:sp>
            <p:nvSpPr>
              <p:cNvPr id="3156" name="Oval 106"/>
              <p:cNvSpPr/>
              <p:nvPr/>
            </p:nvSpPr>
            <p:spPr>
              <a:xfrm flipH="1">
                <a:off x="0" y="48648"/>
                <a:ext cx="284242" cy="24691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159" name="Group 178"/>
              <p:cNvGrpSpPr/>
              <p:nvPr/>
            </p:nvGrpSpPr>
            <p:grpSpPr>
              <a:xfrm>
                <a:off x="278536" y="0"/>
                <a:ext cx="178551" cy="329926"/>
                <a:chOff x="0" y="0"/>
                <a:chExt cx="178549" cy="329925"/>
              </a:xfrm>
            </p:grpSpPr>
            <p:sp>
              <p:nvSpPr>
                <p:cNvPr id="3157" name="Oval 120"/>
                <p:cNvSpPr/>
                <p:nvPr/>
              </p:nvSpPr>
              <p:spPr>
                <a:xfrm flipH="1">
                  <a:off x="0" y="0"/>
                  <a:ext cx="176841"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58" name="Oval 121"/>
                <p:cNvSpPr/>
                <p:nvPr/>
              </p:nvSpPr>
              <p:spPr>
                <a:xfrm flipH="1">
                  <a:off x="1709" y="178144"/>
                  <a:ext cx="176842"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160" name="Oval 109"/>
              <p:cNvSpPr/>
              <p:nvPr/>
            </p:nvSpPr>
            <p:spPr>
              <a:xfrm flipH="1">
                <a:off x="451382" y="48648"/>
                <a:ext cx="284242" cy="246917"/>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61" name="Oval 110"/>
              <p:cNvSpPr/>
              <p:nvPr/>
            </p:nvSpPr>
            <p:spPr>
              <a:xfrm flipH="1">
                <a:off x="901325" y="41775"/>
                <a:ext cx="284242" cy="246916"/>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164" name="Group 252"/>
              <p:cNvGrpSpPr/>
              <p:nvPr/>
            </p:nvGrpSpPr>
            <p:grpSpPr>
              <a:xfrm>
                <a:off x="728479" y="0"/>
                <a:ext cx="178550" cy="329926"/>
                <a:chOff x="0" y="0"/>
                <a:chExt cx="178549" cy="329925"/>
              </a:xfrm>
            </p:grpSpPr>
            <p:sp>
              <p:nvSpPr>
                <p:cNvPr id="3162" name="Oval 113"/>
                <p:cNvSpPr/>
                <p:nvPr/>
              </p:nvSpPr>
              <p:spPr>
                <a:xfrm flipH="1">
                  <a:off x="0" y="0"/>
                  <a:ext cx="176841"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63" name="Oval 118"/>
                <p:cNvSpPr/>
                <p:nvPr/>
              </p:nvSpPr>
              <p:spPr>
                <a:xfrm flipH="1">
                  <a:off x="1709" y="178144"/>
                  <a:ext cx="176842" cy="15178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168" name="Group"/>
            <p:cNvGrpSpPr/>
            <p:nvPr/>
          </p:nvGrpSpPr>
          <p:grpSpPr>
            <a:xfrm>
              <a:off x="4136264" y="1040826"/>
              <a:ext cx="227943" cy="230668"/>
              <a:chOff x="0" y="0"/>
              <a:chExt cx="227941" cy="230666"/>
            </a:xfrm>
          </p:grpSpPr>
          <p:sp>
            <p:nvSpPr>
              <p:cNvPr id="3166" name="Oval 304"/>
              <p:cNvSpPr/>
              <p:nvPr/>
            </p:nvSpPr>
            <p:spPr>
              <a:xfrm flipH="1">
                <a:off x="0" y="32290"/>
                <a:ext cx="198985" cy="17622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67" name="TextBox 305"/>
              <p:cNvSpPr txBox="1"/>
              <p:nvPr/>
            </p:nvSpPr>
            <p:spPr>
              <a:xfrm>
                <a:off x="16713" y="0"/>
                <a:ext cx="211229" cy="2306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FFFF"/>
                    </a:solidFill>
                    <a:latin typeface="+mn-lt"/>
                    <a:ea typeface="+mn-ea"/>
                    <a:cs typeface="+mn-cs"/>
                    <a:sym typeface="Arial"/>
                  </a:defRPr>
                </a:lvl1pPr>
              </a:lstStyle>
              <a:p>
                <a:r>
                  <a:t>+</a:t>
                </a:r>
              </a:p>
            </p:txBody>
          </p:sp>
        </p:grpSp>
        <p:grpSp>
          <p:nvGrpSpPr>
            <p:cNvPr id="3171" name="Group"/>
            <p:cNvGrpSpPr/>
            <p:nvPr/>
          </p:nvGrpSpPr>
          <p:grpSpPr>
            <a:xfrm>
              <a:off x="4931640" y="753111"/>
              <a:ext cx="265313" cy="302125"/>
              <a:chOff x="0" y="0"/>
              <a:chExt cx="265311" cy="302124"/>
            </a:xfrm>
          </p:grpSpPr>
          <p:sp>
            <p:nvSpPr>
              <p:cNvPr id="3169" name="Oval 298"/>
              <p:cNvSpPr/>
              <p:nvPr/>
            </p:nvSpPr>
            <p:spPr>
              <a:xfrm flipH="1">
                <a:off x="26198" y="101038"/>
                <a:ext cx="132657" cy="117484"/>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70" name="TextBox 299"/>
              <p:cNvSpPr txBox="1"/>
              <p:nvPr/>
            </p:nvSpPr>
            <p:spPr>
              <a:xfrm>
                <a:off x="0" y="0"/>
                <a:ext cx="265312" cy="3021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latin typeface="+mn-lt"/>
                    <a:ea typeface="+mn-ea"/>
                    <a:cs typeface="+mn-cs"/>
                    <a:sym typeface="Arial"/>
                  </a:defRPr>
                </a:lvl1pPr>
              </a:lstStyle>
              <a:p>
                <a:r>
                  <a:t>-</a:t>
                </a:r>
              </a:p>
            </p:txBody>
          </p:sp>
        </p:grpSp>
        <p:sp>
          <p:nvSpPr>
            <p:cNvPr id="3172" name="Oval 73"/>
            <p:cNvSpPr/>
            <p:nvPr/>
          </p:nvSpPr>
          <p:spPr>
            <a:xfrm flipH="1">
              <a:off x="3540334" y="1589311"/>
              <a:ext cx="198985" cy="17622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73" name="TextBox 72"/>
            <p:cNvSpPr txBox="1"/>
            <p:nvPr/>
          </p:nvSpPr>
          <p:spPr>
            <a:xfrm>
              <a:off x="3544804" y="1532533"/>
              <a:ext cx="397969" cy="2595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FFFFFF"/>
                  </a:solidFill>
                </a:defRPr>
              </a:lvl1pPr>
            </a:lstStyle>
            <a:p>
              <a:r>
                <a:t>+</a:t>
              </a:r>
            </a:p>
          </p:txBody>
        </p:sp>
        <p:sp>
          <p:nvSpPr>
            <p:cNvPr id="3174" name="Oval 248"/>
            <p:cNvSpPr/>
            <p:nvPr/>
          </p:nvSpPr>
          <p:spPr>
            <a:xfrm flipH="1">
              <a:off x="2114244" y="909396"/>
              <a:ext cx="312209" cy="26120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75" name="Oval 251"/>
            <p:cNvSpPr/>
            <p:nvPr/>
          </p:nvSpPr>
          <p:spPr>
            <a:xfrm flipH="1">
              <a:off x="1799781" y="907463"/>
              <a:ext cx="312209" cy="261204"/>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76" name="Oval 252"/>
            <p:cNvSpPr/>
            <p:nvPr/>
          </p:nvSpPr>
          <p:spPr>
            <a:xfrm flipH="1">
              <a:off x="2734094" y="909396"/>
              <a:ext cx="312210" cy="26120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77" name="Oval 254"/>
            <p:cNvSpPr/>
            <p:nvPr/>
          </p:nvSpPr>
          <p:spPr>
            <a:xfrm flipH="1">
              <a:off x="2417743" y="909396"/>
              <a:ext cx="312209" cy="26120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78" name="Oval 248"/>
            <p:cNvSpPr/>
            <p:nvPr/>
          </p:nvSpPr>
          <p:spPr>
            <a:xfrm flipH="1">
              <a:off x="2114244" y="1311966"/>
              <a:ext cx="312209" cy="261204"/>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79" name="Oval 251"/>
            <p:cNvSpPr/>
            <p:nvPr/>
          </p:nvSpPr>
          <p:spPr>
            <a:xfrm flipH="1">
              <a:off x="1799781" y="1310034"/>
              <a:ext cx="312209" cy="26120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80" name="Oval 252"/>
            <p:cNvSpPr/>
            <p:nvPr/>
          </p:nvSpPr>
          <p:spPr>
            <a:xfrm flipH="1">
              <a:off x="2734094" y="1311966"/>
              <a:ext cx="312210" cy="261204"/>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81" name="Oval 254"/>
            <p:cNvSpPr/>
            <p:nvPr/>
          </p:nvSpPr>
          <p:spPr>
            <a:xfrm flipH="1">
              <a:off x="2417743" y="1311966"/>
              <a:ext cx="312209" cy="261204"/>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82" name="Oval 248"/>
            <p:cNvSpPr/>
            <p:nvPr/>
          </p:nvSpPr>
          <p:spPr>
            <a:xfrm flipH="1">
              <a:off x="2125746" y="1703035"/>
              <a:ext cx="312209" cy="261204"/>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83" name="Oval 251"/>
            <p:cNvSpPr/>
            <p:nvPr/>
          </p:nvSpPr>
          <p:spPr>
            <a:xfrm flipH="1">
              <a:off x="1811283" y="1701102"/>
              <a:ext cx="312209" cy="261204"/>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84" name="Oval 252"/>
            <p:cNvSpPr/>
            <p:nvPr/>
          </p:nvSpPr>
          <p:spPr>
            <a:xfrm flipH="1">
              <a:off x="2745596" y="1703035"/>
              <a:ext cx="312210" cy="261204"/>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85" name="Oval 254"/>
            <p:cNvSpPr/>
            <p:nvPr/>
          </p:nvSpPr>
          <p:spPr>
            <a:xfrm flipH="1">
              <a:off x="2429245" y="1703035"/>
              <a:ext cx="312209" cy="261204"/>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86" name="Oval 152"/>
            <p:cNvSpPr/>
            <p:nvPr/>
          </p:nvSpPr>
          <p:spPr>
            <a:xfrm flipH="1">
              <a:off x="2317178" y="1143943"/>
              <a:ext cx="218092" cy="18588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87" name="Oval 152"/>
            <p:cNvSpPr/>
            <p:nvPr/>
          </p:nvSpPr>
          <p:spPr>
            <a:xfrm flipH="1">
              <a:off x="2006623" y="1143943"/>
              <a:ext cx="218092" cy="18588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88" name="Oval 152"/>
            <p:cNvSpPr/>
            <p:nvPr/>
          </p:nvSpPr>
          <p:spPr>
            <a:xfrm flipH="1">
              <a:off x="2006623" y="1546514"/>
              <a:ext cx="218092" cy="18588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89" name="Oval 152"/>
            <p:cNvSpPr/>
            <p:nvPr/>
          </p:nvSpPr>
          <p:spPr>
            <a:xfrm flipH="1">
              <a:off x="2317178" y="1546514"/>
              <a:ext cx="218092" cy="18588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90" name="Oval 298"/>
            <p:cNvSpPr/>
            <p:nvPr/>
          </p:nvSpPr>
          <p:spPr>
            <a:xfrm flipH="1">
              <a:off x="2832552" y="1361148"/>
              <a:ext cx="124625" cy="110370"/>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91" name="TextBox 299"/>
            <p:cNvSpPr txBox="1"/>
            <p:nvPr/>
          </p:nvSpPr>
          <p:spPr>
            <a:xfrm>
              <a:off x="2807940" y="1266227"/>
              <a:ext cx="249248" cy="2838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latin typeface="+mn-lt"/>
                  <a:ea typeface="+mn-ea"/>
                  <a:cs typeface="+mn-cs"/>
                  <a:sym typeface="Arial"/>
                </a:defRPr>
              </a:lvl1pPr>
            </a:lstStyle>
            <a:p>
              <a:r>
                <a:t>-</a:t>
              </a:r>
            </a:p>
          </p:txBody>
        </p:sp>
        <p:sp>
          <p:nvSpPr>
            <p:cNvPr id="3192" name="Oval 152"/>
            <p:cNvSpPr/>
            <p:nvPr/>
          </p:nvSpPr>
          <p:spPr>
            <a:xfrm flipH="1">
              <a:off x="2623262" y="1143943"/>
              <a:ext cx="218092" cy="18588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93" name="Straight Connector 143"/>
            <p:cNvSpPr/>
            <p:nvPr/>
          </p:nvSpPr>
          <p:spPr>
            <a:xfrm>
              <a:off x="3949767" y="734345"/>
              <a:ext cx="1" cy="1294830"/>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3194" name="Oval 91"/>
            <p:cNvSpPr/>
            <p:nvPr/>
          </p:nvSpPr>
          <p:spPr>
            <a:xfrm flipH="1">
              <a:off x="4519960" y="1504711"/>
              <a:ext cx="295374" cy="284048"/>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95" name="Oval 91"/>
            <p:cNvSpPr/>
            <p:nvPr/>
          </p:nvSpPr>
          <p:spPr>
            <a:xfrm flipH="1">
              <a:off x="2974011" y="1102141"/>
              <a:ext cx="295374" cy="284047"/>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96" name="Oval 91"/>
            <p:cNvSpPr/>
            <p:nvPr/>
          </p:nvSpPr>
          <p:spPr>
            <a:xfrm flipH="1">
              <a:off x="2986255" y="1504711"/>
              <a:ext cx="295374" cy="284048"/>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97" name="Oval 91"/>
            <p:cNvSpPr/>
            <p:nvPr/>
          </p:nvSpPr>
          <p:spPr>
            <a:xfrm flipH="1">
              <a:off x="4517784" y="1019862"/>
              <a:ext cx="295374" cy="284048"/>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98" name="Right Arrow 163"/>
            <p:cNvSpPr/>
            <p:nvPr/>
          </p:nvSpPr>
          <p:spPr>
            <a:xfrm>
              <a:off x="3211899" y="1620101"/>
              <a:ext cx="252061" cy="88153"/>
            </a:xfrm>
            <a:prstGeom prst="rightArrow">
              <a:avLst>
                <a:gd name="adj1" fmla="val 50000"/>
                <a:gd name="adj2" fmla="val 53904"/>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199" name="Bent Arrow 302"/>
            <p:cNvSpPr/>
            <p:nvPr/>
          </p:nvSpPr>
          <p:spPr>
            <a:xfrm rot="16200000" flipH="1">
              <a:off x="2885273" y="1462355"/>
              <a:ext cx="188785" cy="2279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00" name="Bent Arrow 302"/>
            <p:cNvSpPr/>
            <p:nvPr/>
          </p:nvSpPr>
          <p:spPr>
            <a:xfrm rot="10800000" flipH="1">
              <a:off x="4701144" y="975887"/>
              <a:ext cx="324133" cy="22038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01" name="Right Arrow 163"/>
            <p:cNvSpPr/>
            <p:nvPr/>
          </p:nvSpPr>
          <p:spPr>
            <a:xfrm>
              <a:off x="4388175" y="1124260"/>
              <a:ext cx="268307" cy="88153"/>
            </a:xfrm>
            <a:prstGeom prst="rightArrow">
              <a:avLst>
                <a:gd name="adj1" fmla="val 50000"/>
                <a:gd name="adj2" fmla="val 57379"/>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3284" name="Group"/>
          <p:cNvGrpSpPr/>
          <p:nvPr/>
        </p:nvGrpSpPr>
        <p:grpSpPr>
          <a:xfrm>
            <a:off x="647700" y="4514947"/>
            <a:ext cx="7754836" cy="2203241"/>
            <a:chOff x="0" y="0"/>
            <a:chExt cx="7754835" cy="2203239"/>
          </a:xfrm>
        </p:grpSpPr>
        <p:sp>
          <p:nvSpPr>
            <p:cNvPr id="3203" name="Straight Connector 145"/>
            <p:cNvSpPr/>
            <p:nvPr/>
          </p:nvSpPr>
          <p:spPr>
            <a:xfrm>
              <a:off x="1656680" y="2165918"/>
              <a:ext cx="4393020" cy="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204" name="TextBox 77"/>
            <p:cNvSpPr txBox="1"/>
            <p:nvPr/>
          </p:nvSpPr>
          <p:spPr>
            <a:xfrm>
              <a:off x="0" y="980926"/>
              <a:ext cx="1627595" cy="8413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FF9933"/>
                  </a:solidFill>
                </a:defRPr>
              </a:pPr>
              <a:r>
                <a:t>Anode:</a:t>
              </a:r>
              <a:endParaRPr>
                <a:solidFill>
                  <a:srgbClr val="FFFFFF"/>
                </a:solidFill>
              </a:endParaRPr>
            </a:p>
            <a:p>
              <a:pPr algn="ctr">
                <a:defRPr sz="1400" b="0">
                  <a:solidFill>
                    <a:srgbClr val="FF9933"/>
                  </a:solidFill>
                </a:defRPr>
              </a:pPr>
              <a:r>
                <a:t> Li </a:t>
              </a:r>
              <a:r>
                <a:rPr b="1"/>
                <a:t>TRYING</a:t>
              </a:r>
              <a:r>
                <a:t> to absorb &amp; deionize</a:t>
              </a:r>
            </a:p>
          </p:txBody>
        </p:sp>
        <p:sp>
          <p:nvSpPr>
            <p:cNvPr id="3205" name="TextBox 102"/>
            <p:cNvSpPr txBox="1"/>
            <p:nvPr/>
          </p:nvSpPr>
          <p:spPr>
            <a:xfrm>
              <a:off x="6127241" y="1000644"/>
              <a:ext cx="1627595" cy="949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defRPr sz="1400" b="0">
                  <a:solidFill>
                    <a:srgbClr val="20D46F"/>
                  </a:solidFill>
                </a:defRPr>
              </a:pPr>
              <a:r>
                <a:t>Cathode:</a:t>
              </a:r>
              <a:endParaRPr>
                <a:solidFill>
                  <a:srgbClr val="FFFFFF"/>
                </a:solidFill>
              </a:endParaRPr>
            </a:p>
            <a:p>
              <a:pPr algn="ctr">
                <a:defRPr sz="1400" b="0">
                  <a:solidFill>
                    <a:srgbClr val="20D46F"/>
                  </a:solidFill>
                </a:defRPr>
              </a:pPr>
              <a:r>
                <a:t>Li </a:t>
              </a:r>
              <a:r>
                <a:rPr b="1"/>
                <a:t>TRYING</a:t>
              </a:r>
              <a:r>
                <a:t> to dissolve &amp; ionize </a:t>
              </a:r>
            </a:p>
          </p:txBody>
        </p:sp>
        <p:sp>
          <p:nvSpPr>
            <p:cNvPr id="3206" name="Straight Connector 131"/>
            <p:cNvSpPr/>
            <p:nvPr/>
          </p:nvSpPr>
          <p:spPr>
            <a:xfrm flipH="1" flipV="1">
              <a:off x="2462632" y="162292"/>
              <a:ext cx="2781116" cy="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207" name="Oval 249"/>
            <p:cNvSpPr/>
            <p:nvPr/>
          </p:nvSpPr>
          <p:spPr>
            <a:xfrm flipH="1">
              <a:off x="3694257" y="109047"/>
              <a:ext cx="130377" cy="115464"/>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08" name="TextBox 250"/>
            <p:cNvSpPr txBox="1"/>
            <p:nvPr/>
          </p:nvSpPr>
          <p:spPr>
            <a:xfrm>
              <a:off x="3668794" y="0"/>
              <a:ext cx="260752" cy="3152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defRPr>
              </a:lvl1pPr>
            </a:lstStyle>
            <a:p>
              <a:r>
                <a:t>-</a:t>
              </a:r>
            </a:p>
          </p:txBody>
        </p:sp>
        <p:sp>
          <p:nvSpPr>
            <p:cNvPr id="3209" name="Rectangle 137"/>
            <p:cNvSpPr/>
            <p:nvPr/>
          </p:nvSpPr>
          <p:spPr>
            <a:xfrm flipH="1">
              <a:off x="1669736" y="544186"/>
              <a:ext cx="4366908" cy="1589409"/>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10" name="Straight Connector 139"/>
            <p:cNvSpPr/>
            <p:nvPr/>
          </p:nvSpPr>
          <p:spPr>
            <a:xfrm>
              <a:off x="6074387" y="573515"/>
              <a:ext cx="1" cy="1629725"/>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211" name="Straight Connector 142"/>
            <p:cNvSpPr/>
            <p:nvPr/>
          </p:nvSpPr>
          <p:spPr>
            <a:xfrm>
              <a:off x="1693425" y="561485"/>
              <a:ext cx="1357" cy="1616467"/>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212" name="Straight Connector 212"/>
            <p:cNvSpPr/>
            <p:nvPr/>
          </p:nvSpPr>
          <p:spPr>
            <a:xfrm>
              <a:off x="5254048" y="145334"/>
              <a:ext cx="1360" cy="63504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213" name="Straight Connector 213"/>
            <p:cNvSpPr/>
            <p:nvPr/>
          </p:nvSpPr>
          <p:spPr>
            <a:xfrm>
              <a:off x="2474665" y="145333"/>
              <a:ext cx="680" cy="750504"/>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214" name="Right Arrow 218"/>
            <p:cNvSpPr/>
            <p:nvPr/>
          </p:nvSpPr>
          <p:spPr>
            <a:xfrm flipH="1">
              <a:off x="3663117" y="260796"/>
              <a:ext cx="260752" cy="115462"/>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15" name="Oval 97"/>
            <p:cNvSpPr/>
            <p:nvPr/>
          </p:nvSpPr>
          <p:spPr>
            <a:xfrm flipH="1">
              <a:off x="5580526" y="1045300"/>
              <a:ext cx="228158" cy="194463"/>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16" name="Oval 100"/>
            <p:cNvSpPr/>
            <p:nvPr/>
          </p:nvSpPr>
          <p:spPr>
            <a:xfrm flipH="1">
              <a:off x="5580526" y="1518170"/>
              <a:ext cx="228158" cy="194463"/>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17" name="Oval 91"/>
            <p:cNvSpPr/>
            <p:nvPr/>
          </p:nvSpPr>
          <p:spPr>
            <a:xfrm flipH="1">
              <a:off x="5148881" y="1533370"/>
              <a:ext cx="228158" cy="19446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227" name="Group 255"/>
            <p:cNvGrpSpPr/>
            <p:nvPr/>
          </p:nvGrpSpPr>
          <p:grpSpPr>
            <a:xfrm>
              <a:off x="4657539" y="721040"/>
              <a:ext cx="1165184" cy="324254"/>
              <a:chOff x="0" y="0"/>
              <a:chExt cx="1165183" cy="324253"/>
            </a:xfrm>
          </p:grpSpPr>
          <p:sp>
            <p:nvSpPr>
              <p:cNvPr id="3218" name="Oval 134"/>
              <p:cNvSpPr/>
              <p:nvPr/>
            </p:nvSpPr>
            <p:spPr>
              <a:xfrm flipH="1">
                <a:off x="0" y="47812"/>
                <a:ext cx="279355" cy="24267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221" name="Group 178"/>
              <p:cNvGrpSpPr/>
              <p:nvPr/>
            </p:nvGrpSpPr>
            <p:grpSpPr>
              <a:xfrm>
                <a:off x="273748" y="0"/>
                <a:ext cx="175481" cy="324254"/>
                <a:chOff x="0" y="0"/>
                <a:chExt cx="175480" cy="324253"/>
              </a:xfrm>
            </p:grpSpPr>
            <p:sp>
              <p:nvSpPr>
                <p:cNvPr id="3219" name="Oval 143"/>
                <p:cNvSpPr/>
                <p:nvPr/>
              </p:nvSpPr>
              <p:spPr>
                <a:xfrm flipH="1">
                  <a:off x="0" y="0"/>
                  <a:ext cx="173801" cy="14917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20" name="Oval 144"/>
                <p:cNvSpPr/>
                <p:nvPr/>
              </p:nvSpPr>
              <p:spPr>
                <a:xfrm flipH="1">
                  <a:off x="1680" y="175081"/>
                  <a:ext cx="173801" cy="14917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222" name="Oval 138"/>
              <p:cNvSpPr/>
              <p:nvPr/>
            </p:nvSpPr>
            <p:spPr>
              <a:xfrm flipH="1">
                <a:off x="443621" y="47812"/>
                <a:ext cx="279356" cy="24267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23" name="Oval 139"/>
              <p:cNvSpPr/>
              <p:nvPr/>
            </p:nvSpPr>
            <p:spPr>
              <a:xfrm flipH="1">
                <a:off x="885829" y="41057"/>
                <a:ext cx="279355" cy="24267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226" name="Group 252"/>
              <p:cNvGrpSpPr/>
              <p:nvPr/>
            </p:nvGrpSpPr>
            <p:grpSpPr>
              <a:xfrm>
                <a:off x="715954" y="0"/>
                <a:ext cx="175482" cy="324254"/>
                <a:chOff x="0" y="0"/>
                <a:chExt cx="175480" cy="324253"/>
              </a:xfrm>
            </p:grpSpPr>
            <p:sp>
              <p:nvSpPr>
                <p:cNvPr id="3224" name="Oval 141"/>
                <p:cNvSpPr/>
                <p:nvPr/>
              </p:nvSpPr>
              <p:spPr>
                <a:xfrm flipH="1">
                  <a:off x="0" y="0"/>
                  <a:ext cx="173801" cy="14917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25" name="Oval 142"/>
                <p:cNvSpPr/>
                <p:nvPr/>
              </p:nvSpPr>
              <p:spPr>
                <a:xfrm flipH="1">
                  <a:off x="1680" y="175081"/>
                  <a:ext cx="173801" cy="14917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237" name="Group 256"/>
            <p:cNvGrpSpPr/>
            <p:nvPr/>
          </p:nvGrpSpPr>
          <p:grpSpPr>
            <a:xfrm>
              <a:off x="4671577" y="1214176"/>
              <a:ext cx="1165185" cy="324254"/>
              <a:chOff x="0" y="0"/>
              <a:chExt cx="1165183" cy="324253"/>
            </a:xfrm>
          </p:grpSpPr>
          <p:sp>
            <p:nvSpPr>
              <p:cNvPr id="3228" name="Oval 122"/>
              <p:cNvSpPr/>
              <p:nvPr/>
            </p:nvSpPr>
            <p:spPr>
              <a:xfrm flipH="1">
                <a:off x="0" y="47812"/>
                <a:ext cx="279355" cy="24267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231" name="Group 178"/>
              <p:cNvGrpSpPr/>
              <p:nvPr/>
            </p:nvGrpSpPr>
            <p:grpSpPr>
              <a:xfrm>
                <a:off x="273748" y="0"/>
                <a:ext cx="175481" cy="324254"/>
                <a:chOff x="0" y="0"/>
                <a:chExt cx="175480" cy="324253"/>
              </a:xfrm>
            </p:grpSpPr>
            <p:sp>
              <p:nvSpPr>
                <p:cNvPr id="3229" name="Oval 132"/>
                <p:cNvSpPr/>
                <p:nvPr/>
              </p:nvSpPr>
              <p:spPr>
                <a:xfrm flipH="1">
                  <a:off x="0" y="0"/>
                  <a:ext cx="173801" cy="14917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30" name="Oval 133"/>
                <p:cNvSpPr/>
                <p:nvPr/>
              </p:nvSpPr>
              <p:spPr>
                <a:xfrm flipH="1">
                  <a:off x="1680" y="175081"/>
                  <a:ext cx="173801" cy="14917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232" name="Oval 124"/>
              <p:cNvSpPr/>
              <p:nvPr/>
            </p:nvSpPr>
            <p:spPr>
              <a:xfrm flipH="1">
                <a:off x="443621" y="47812"/>
                <a:ext cx="279356" cy="24267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33" name="Oval 125"/>
              <p:cNvSpPr/>
              <p:nvPr/>
            </p:nvSpPr>
            <p:spPr>
              <a:xfrm flipH="1">
                <a:off x="885829" y="41057"/>
                <a:ext cx="279355" cy="24267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236" name="Group 252"/>
              <p:cNvGrpSpPr/>
              <p:nvPr/>
            </p:nvGrpSpPr>
            <p:grpSpPr>
              <a:xfrm>
                <a:off x="715954" y="0"/>
                <a:ext cx="175482" cy="324254"/>
                <a:chOff x="0" y="0"/>
                <a:chExt cx="175480" cy="324253"/>
              </a:xfrm>
            </p:grpSpPr>
            <p:sp>
              <p:nvSpPr>
                <p:cNvPr id="3234" name="Oval 130"/>
                <p:cNvSpPr/>
                <p:nvPr/>
              </p:nvSpPr>
              <p:spPr>
                <a:xfrm flipH="1">
                  <a:off x="0" y="0"/>
                  <a:ext cx="173801" cy="14917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35" name="Oval 131"/>
                <p:cNvSpPr/>
                <p:nvPr/>
              </p:nvSpPr>
              <p:spPr>
                <a:xfrm flipH="1">
                  <a:off x="1680" y="175081"/>
                  <a:ext cx="173801" cy="14917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247" name="Group 266"/>
            <p:cNvGrpSpPr/>
            <p:nvPr/>
          </p:nvGrpSpPr>
          <p:grpSpPr>
            <a:xfrm>
              <a:off x="4671577" y="1687047"/>
              <a:ext cx="1165185" cy="324254"/>
              <a:chOff x="0" y="0"/>
              <a:chExt cx="1165183" cy="324253"/>
            </a:xfrm>
          </p:grpSpPr>
          <p:sp>
            <p:nvSpPr>
              <p:cNvPr id="3238" name="Oval 106"/>
              <p:cNvSpPr/>
              <p:nvPr/>
            </p:nvSpPr>
            <p:spPr>
              <a:xfrm flipH="1">
                <a:off x="0" y="47812"/>
                <a:ext cx="279355" cy="24267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241" name="Group 178"/>
              <p:cNvGrpSpPr/>
              <p:nvPr/>
            </p:nvGrpSpPr>
            <p:grpSpPr>
              <a:xfrm>
                <a:off x="273748" y="0"/>
                <a:ext cx="175481" cy="324254"/>
                <a:chOff x="0" y="0"/>
                <a:chExt cx="175480" cy="324253"/>
              </a:xfrm>
            </p:grpSpPr>
            <p:sp>
              <p:nvSpPr>
                <p:cNvPr id="3239" name="Oval 120"/>
                <p:cNvSpPr/>
                <p:nvPr/>
              </p:nvSpPr>
              <p:spPr>
                <a:xfrm flipH="1">
                  <a:off x="0" y="0"/>
                  <a:ext cx="173801" cy="14917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40" name="Oval 121"/>
                <p:cNvSpPr/>
                <p:nvPr/>
              </p:nvSpPr>
              <p:spPr>
                <a:xfrm flipH="1">
                  <a:off x="1680" y="175081"/>
                  <a:ext cx="173801" cy="14917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3242" name="Oval 109"/>
              <p:cNvSpPr/>
              <p:nvPr/>
            </p:nvSpPr>
            <p:spPr>
              <a:xfrm flipH="1">
                <a:off x="443621" y="47812"/>
                <a:ext cx="279356" cy="24267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43" name="Oval 110"/>
              <p:cNvSpPr/>
              <p:nvPr/>
            </p:nvSpPr>
            <p:spPr>
              <a:xfrm flipH="1">
                <a:off x="885829" y="41057"/>
                <a:ext cx="279355" cy="242671"/>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246" name="Group 252"/>
              <p:cNvGrpSpPr/>
              <p:nvPr/>
            </p:nvGrpSpPr>
            <p:grpSpPr>
              <a:xfrm>
                <a:off x="715954" y="0"/>
                <a:ext cx="175482" cy="324254"/>
                <a:chOff x="0" y="0"/>
                <a:chExt cx="175480" cy="324253"/>
              </a:xfrm>
            </p:grpSpPr>
            <p:sp>
              <p:nvSpPr>
                <p:cNvPr id="3244" name="Oval 113"/>
                <p:cNvSpPr/>
                <p:nvPr/>
              </p:nvSpPr>
              <p:spPr>
                <a:xfrm flipH="1">
                  <a:off x="0" y="0"/>
                  <a:ext cx="173801" cy="149172"/>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45" name="Oval 118"/>
                <p:cNvSpPr/>
                <p:nvPr/>
              </p:nvSpPr>
              <p:spPr>
                <a:xfrm flipH="1">
                  <a:off x="1680" y="175081"/>
                  <a:ext cx="173801" cy="14917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3250" name="Group"/>
            <p:cNvGrpSpPr/>
            <p:nvPr/>
          </p:nvGrpSpPr>
          <p:grpSpPr>
            <a:xfrm>
              <a:off x="4192908" y="1022932"/>
              <a:ext cx="224024" cy="226702"/>
              <a:chOff x="0" y="0"/>
              <a:chExt cx="224022" cy="226701"/>
            </a:xfrm>
          </p:grpSpPr>
          <p:sp>
            <p:nvSpPr>
              <p:cNvPr id="3248" name="Oval 304"/>
              <p:cNvSpPr/>
              <p:nvPr/>
            </p:nvSpPr>
            <p:spPr>
              <a:xfrm flipH="1">
                <a:off x="0" y="31735"/>
                <a:ext cx="195564" cy="17319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49" name="TextBox 305"/>
              <p:cNvSpPr txBox="1"/>
              <p:nvPr/>
            </p:nvSpPr>
            <p:spPr>
              <a:xfrm>
                <a:off x="16426" y="0"/>
                <a:ext cx="207597" cy="226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100">
                    <a:solidFill>
                      <a:srgbClr val="FFFFFF"/>
                    </a:solidFill>
                    <a:latin typeface="+mn-lt"/>
                    <a:ea typeface="+mn-ea"/>
                    <a:cs typeface="+mn-cs"/>
                    <a:sym typeface="Arial"/>
                  </a:defRPr>
                </a:lvl1pPr>
              </a:lstStyle>
              <a:p>
                <a:r>
                  <a:t>+</a:t>
                </a:r>
              </a:p>
            </p:txBody>
          </p:sp>
        </p:grpSp>
        <p:grpSp>
          <p:nvGrpSpPr>
            <p:cNvPr id="3253" name="Group"/>
            <p:cNvGrpSpPr/>
            <p:nvPr/>
          </p:nvGrpSpPr>
          <p:grpSpPr>
            <a:xfrm>
              <a:off x="4938510" y="740163"/>
              <a:ext cx="260752" cy="296931"/>
              <a:chOff x="0" y="0"/>
              <a:chExt cx="260750" cy="296930"/>
            </a:xfrm>
          </p:grpSpPr>
          <p:sp>
            <p:nvSpPr>
              <p:cNvPr id="3251" name="Oval 298"/>
              <p:cNvSpPr/>
              <p:nvPr/>
            </p:nvSpPr>
            <p:spPr>
              <a:xfrm flipH="1">
                <a:off x="25747" y="99301"/>
                <a:ext cx="130377" cy="115464"/>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52" name="TextBox 299"/>
              <p:cNvSpPr txBox="1"/>
              <p:nvPr/>
            </p:nvSpPr>
            <p:spPr>
              <a:xfrm>
                <a:off x="0" y="0"/>
                <a:ext cx="260751" cy="2969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latin typeface="+mn-lt"/>
                    <a:ea typeface="+mn-ea"/>
                    <a:cs typeface="+mn-cs"/>
                    <a:sym typeface="Arial"/>
                  </a:defRPr>
                </a:lvl1pPr>
              </a:lstStyle>
              <a:p>
                <a:r>
                  <a:t>-</a:t>
                </a:r>
              </a:p>
            </p:txBody>
          </p:sp>
        </p:grpSp>
        <p:sp>
          <p:nvSpPr>
            <p:cNvPr id="3254" name="Oval 97"/>
            <p:cNvSpPr/>
            <p:nvPr/>
          </p:nvSpPr>
          <p:spPr>
            <a:xfrm flipH="1">
              <a:off x="5147343" y="1033267"/>
              <a:ext cx="228157" cy="194463"/>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257" name="Group"/>
            <p:cNvGrpSpPr/>
            <p:nvPr/>
          </p:nvGrpSpPr>
          <p:grpSpPr>
            <a:xfrm>
              <a:off x="3541503" y="1394195"/>
              <a:ext cx="391128" cy="255098"/>
              <a:chOff x="0" y="0"/>
              <a:chExt cx="391126" cy="255097"/>
            </a:xfrm>
          </p:grpSpPr>
          <p:sp>
            <p:nvSpPr>
              <p:cNvPr id="3255" name="Oval 73"/>
              <p:cNvSpPr/>
              <p:nvPr/>
            </p:nvSpPr>
            <p:spPr>
              <a:xfrm flipH="1">
                <a:off x="7639" y="55802"/>
                <a:ext cx="195565" cy="17319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56" name="TextBox 72"/>
              <p:cNvSpPr txBox="1"/>
              <p:nvPr/>
            </p:nvSpPr>
            <p:spPr>
              <a:xfrm>
                <a:off x="0" y="0"/>
                <a:ext cx="391127" cy="2550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200">
                    <a:solidFill>
                      <a:srgbClr val="FFFFFF"/>
                    </a:solidFill>
                  </a:defRPr>
                </a:lvl1pPr>
              </a:lstStyle>
              <a:p>
                <a:r>
                  <a:t>+</a:t>
                </a:r>
              </a:p>
            </p:txBody>
          </p:sp>
        </p:grpSp>
        <p:sp>
          <p:nvSpPr>
            <p:cNvPr id="3258" name="Oval 248"/>
            <p:cNvSpPr/>
            <p:nvPr/>
          </p:nvSpPr>
          <p:spPr>
            <a:xfrm flipH="1">
              <a:off x="2191448" y="821486"/>
              <a:ext cx="306842"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59" name="Oval 251"/>
            <p:cNvSpPr/>
            <p:nvPr/>
          </p:nvSpPr>
          <p:spPr>
            <a:xfrm flipH="1">
              <a:off x="1882392" y="819587"/>
              <a:ext cx="306842"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60" name="Oval 252"/>
            <p:cNvSpPr/>
            <p:nvPr/>
          </p:nvSpPr>
          <p:spPr>
            <a:xfrm flipH="1">
              <a:off x="2800643" y="821486"/>
              <a:ext cx="306841"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61" name="Oval 254"/>
            <p:cNvSpPr/>
            <p:nvPr/>
          </p:nvSpPr>
          <p:spPr>
            <a:xfrm flipH="1">
              <a:off x="2489730" y="821486"/>
              <a:ext cx="306841"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62" name="Oval 248"/>
            <p:cNvSpPr/>
            <p:nvPr/>
          </p:nvSpPr>
          <p:spPr>
            <a:xfrm flipH="1">
              <a:off x="2191448" y="1217136"/>
              <a:ext cx="306842"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63" name="Oval 251"/>
            <p:cNvSpPr/>
            <p:nvPr/>
          </p:nvSpPr>
          <p:spPr>
            <a:xfrm flipH="1">
              <a:off x="1882392" y="1215237"/>
              <a:ext cx="306842"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64" name="Oval 252"/>
            <p:cNvSpPr/>
            <p:nvPr/>
          </p:nvSpPr>
          <p:spPr>
            <a:xfrm flipH="1">
              <a:off x="2800643" y="1217136"/>
              <a:ext cx="306841"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65" name="Oval 254"/>
            <p:cNvSpPr/>
            <p:nvPr/>
          </p:nvSpPr>
          <p:spPr>
            <a:xfrm flipH="1">
              <a:off x="2489730" y="1217136"/>
              <a:ext cx="306841"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66" name="Oval 248"/>
            <p:cNvSpPr/>
            <p:nvPr/>
          </p:nvSpPr>
          <p:spPr>
            <a:xfrm flipH="1">
              <a:off x="2202752" y="1601481"/>
              <a:ext cx="306842"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67" name="Oval 251"/>
            <p:cNvSpPr/>
            <p:nvPr/>
          </p:nvSpPr>
          <p:spPr>
            <a:xfrm flipH="1">
              <a:off x="1893697" y="1599581"/>
              <a:ext cx="306841"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68" name="Oval 252"/>
            <p:cNvSpPr/>
            <p:nvPr/>
          </p:nvSpPr>
          <p:spPr>
            <a:xfrm flipH="1">
              <a:off x="2811947" y="1601481"/>
              <a:ext cx="306841"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69" name="Oval 254"/>
            <p:cNvSpPr/>
            <p:nvPr/>
          </p:nvSpPr>
          <p:spPr>
            <a:xfrm flipH="1">
              <a:off x="2501034" y="1601481"/>
              <a:ext cx="306842" cy="256713"/>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70" name="Oval 152"/>
            <p:cNvSpPr/>
            <p:nvPr/>
          </p:nvSpPr>
          <p:spPr>
            <a:xfrm flipH="1">
              <a:off x="2390893" y="1052001"/>
              <a:ext cx="214343" cy="182689"/>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71" name="Oval 152"/>
            <p:cNvSpPr/>
            <p:nvPr/>
          </p:nvSpPr>
          <p:spPr>
            <a:xfrm flipH="1">
              <a:off x="2085678" y="1447650"/>
              <a:ext cx="214343" cy="182689"/>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3274" name="Group"/>
            <p:cNvGrpSpPr/>
            <p:nvPr/>
          </p:nvGrpSpPr>
          <p:grpSpPr>
            <a:xfrm>
              <a:off x="2873219" y="1172183"/>
              <a:ext cx="244962" cy="278952"/>
              <a:chOff x="0" y="0"/>
              <a:chExt cx="244961" cy="278950"/>
            </a:xfrm>
          </p:grpSpPr>
          <p:sp>
            <p:nvSpPr>
              <p:cNvPr id="3272" name="Oval 298"/>
              <p:cNvSpPr/>
              <p:nvPr/>
            </p:nvSpPr>
            <p:spPr>
              <a:xfrm flipH="1">
                <a:off x="24188" y="93288"/>
                <a:ext cx="122482" cy="108473"/>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73" name="TextBox 299"/>
              <p:cNvSpPr txBox="1"/>
              <p:nvPr/>
            </p:nvSpPr>
            <p:spPr>
              <a:xfrm>
                <a:off x="0" y="0"/>
                <a:ext cx="244962" cy="2789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defRPr sz="1600">
                    <a:solidFill>
                      <a:srgbClr val="0000FF"/>
                    </a:solidFill>
                    <a:latin typeface="+mn-lt"/>
                    <a:ea typeface="+mn-ea"/>
                    <a:cs typeface="+mn-cs"/>
                    <a:sym typeface="Arial"/>
                  </a:defRPr>
                </a:lvl1pPr>
              </a:lstStyle>
              <a:p>
                <a:r>
                  <a:t>-</a:t>
                </a:r>
              </a:p>
            </p:txBody>
          </p:sp>
        </p:grpSp>
        <p:sp>
          <p:nvSpPr>
            <p:cNvPr id="3275" name="Straight Connector 143"/>
            <p:cNvSpPr/>
            <p:nvPr/>
          </p:nvSpPr>
          <p:spPr>
            <a:xfrm>
              <a:off x="3937420" y="733752"/>
              <a:ext cx="1" cy="1272569"/>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3276" name="Oval 91"/>
            <p:cNvSpPr/>
            <p:nvPr/>
          </p:nvSpPr>
          <p:spPr>
            <a:xfrm flipH="1">
              <a:off x="4521875" y="1466809"/>
              <a:ext cx="290296" cy="279164"/>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77" name="Oval 91"/>
            <p:cNvSpPr/>
            <p:nvPr/>
          </p:nvSpPr>
          <p:spPr>
            <a:xfrm flipH="1">
              <a:off x="3050637" y="998962"/>
              <a:ext cx="290296" cy="279164"/>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78" name="Oval 91"/>
            <p:cNvSpPr/>
            <p:nvPr/>
          </p:nvSpPr>
          <p:spPr>
            <a:xfrm flipH="1">
              <a:off x="3038604" y="1394611"/>
              <a:ext cx="290296" cy="279164"/>
            </a:xfrm>
            <a:prstGeom prst="ellipse">
              <a:avLst/>
            </a:prstGeom>
            <a:solidFill>
              <a:srgbClr val="E04550"/>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79" name="Oval 91"/>
            <p:cNvSpPr/>
            <p:nvPr/>
          </p:nvSpPr>
          <p:spPr>
            <a:xfrm flipH="1">
              <a:off x="4543803" y="990296"/>
              <a:ext cx="290296" cy="279164"/>
            </a:xfrm>
            <a:prstGeom prst="ellipse">
              <a:avLst/>
            </a:prstGeom>
            <a:solidFill>
              <a:srgbClr val="FF91A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80" name="Bent Arrow 302"/>
            <p:cNvSpPr/>
            <p:nvPr/>
          </p:nvSpPr>
          <p:spPr>
            <a:xfrm rot="10800000">
              <a:off x="2946422" y="1361093"/>
              <a:ext cx="216593" cy="2165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81" name="Right Arrow 163"/>
            <p:cNvSpPr/>
            <p:nvPr/>
          </p:nvSpPr>
          <p:spPr>
            <a:xfrm flipH="1">
              <a:off x="3234134" y="1507940"/>
              <a:ext cx="247727" cy="86637"/>
            </a:xfrm>
            <a:prstGeom prst="rightArrow">
              <a:avLst>
                <a:gd name="adj1" fmla="val 50000"/>
                <a:gd name="adj2" fmla="val 53904"/>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82" name="Bent Arrow 302"/>
            <p:cNvSpPr/>
            <p:nvPr/>
          </p:nvSpPr>
          <p:spPr>
            <a:xfrm rot="10800000" flipH="1">
              <a:off x="4740556" y="959109"/>
              <a:ext cx="302329" cy="2165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3283" name="Right Arrow 163"/>
            <p:cNvSpPr/>
            <p:nvPr/>
          </p:nvSpPr>
          <p:spPr>
            <a:xfrm flipH="1">
              <a:off x="4440487" y="1104931"/>
              <a:ext cx="263695" cy="86638"/>
            </a:xfrm>
            <a:prstGeom prst="rightArrow">
              <a:avLst>
                <a:gd name="adj1" fmla="val 50000"/>
                <a:gd name="adj2" fmla="val 57379"/>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6" name="Rectangle 2"/>
          <p:cNvSpPr txBox="1">
            <a:spLocks noGrp="1"/>
          </p:cNvSpPr>
          <p:nvPr>
            <p:ph type="title"/>
          </p:nvPr>
        </p:nvSpPr>
        <p:spPr>
          <a:xfrm>
            <a:off x="304800" y="-12701"/>
            <a:ext cx="8534400" cy="675219"/>
          </a:xfrm>
          <a:prstGeom prst="rect">
            <a:avLst/>
          </a:prstGeom>
        </p:spPr>
        <p:txBody>
          <a:bodyPr/>
          <a:lstStyle>
            <a:lvl1pPr>
              <a:defRPr sz="2200"/>
            </a:lvl1pPr>
          </a:lstStyle>
          <a:p>
            <a:r>
              <a:t>But controlling those layers is exceptionally difficult:</a:t>
            </a:r>
          </a:p>
        </p:txBody>
      </p:sp>
      <p:sp>
        <p:nvSpPr>
          <p:cNvPr id="3287" name="Rectangle 3"/>
          <p:cNvSpPr txBox="1">
            <a:spLocks noGrp="1"/>
          </p:cNvSpPr>
          <p:nvPr>
            <p:ph type="body" idx="1"/>
          </p:nvPr>
        </p:nvSpPr>
        <p:spPr>
          <a:xfrm>
            <a:off x="228600" y="818224"/>
            <a:ext cx="8927204" cy="5546789"/>
          </a:xfrm>
          <a:prstGeom prst="rect">
            <a:avLst/>
          </a:prstGeom>
        </p:spPr>
        <p:txBody>
          <a:bodyPr/>
          <a:lstStyle/>
          <a:p>
            <a:pPr defTabSz="868680">
              <a:tabLst/>
              <a:defRPr sz="1710">
                <a:solidFill>
                  <a:srgbClr val="FBC901"/>
                </a:solidFill>
                <a:effectLst>
                  <a:outerShdw blurRad="36195" dist="36195" dir="2700000" rotWithShape="0">
                    <a:srgbClr val="000000"/>
                  </a:outerShdw>
                </a:effectLst>
              </a:defRPr>
            </a:pPr>
            <a:r>
              <a:t>SOME SORT of electrode surface layer is going to form whether you want it or not</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Ideally, it will form from known constituents of the electrode &amp; electrolyte</a:t>
            </a:r>
          </a:p>
          <a:p>
            <a:pPr marL="0" lvl="1" indent="608851" defTabSz="868680">
              <a:buSzTx/>
              <a:buNone/>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"Ideally" because that list is short =&gt; limited number of layer possibilities</a:t>
            </a:r>
          </a:p>
          <a:p>
            <a:pPr marL="0" lvl="2" indent="1031557" defTabSz="868680">
              <a:buSzTx/>
              <a:buNone/>
              <a:tabLst/>
              <a:defRPr sz="85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Less ideally, layers will incorporate accidental trace impurities within the battery</a:t>
            </a:r>
          </a:p>
          <a:p>
            <a:pPr marL="0" lvl="1" indent="608851" defTabSz="868680">
              <a:buSzTx/>
              <a:buNone/>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Because, at only a few atomic layers thick, those layers don't need many atoms</a:t>
            </a:r>
          </a:p>
          <a:p>
            <a:pPr marL="0" lvl="2" indent="1031557" defTabSz="868680">
              <a:buSzTx/>
              <a:buNone/>
              <a:tabLst/>
              <a:defRPr sz="665">
                <a:effectLst>
                  <a:outerShdw blurRad="36195" dist="36195" dir="2700000" rotWithShape="0">
                    <a:srgbClr val="000000"/>
                  </a:outerShdw>
                </a:effectLst>
              </a:defRPr>
            </a:pPr>
            <a:endParaRPr/>
          </a:p>
          <a:p>
            <a:pPr marL="0" lvl="3" indent="1498472" defTabSz="868680">
              <a:buSzTx/>
              <a:buNone/>
              <a:tabLst/>
              <a:defRPr sz="1710">
                <a:effectLst>
                  <a:outerShdw blurRad="36195" dist="36195" dir="2700000" rotWithShape="0">
                    <a:srgbClr val="000000"/>
                  </a:outerShdw>
                </a:effectLst>
              </a:defRPr>
            </a:pPr>
            <a:r>
              <a:t>And nature ALWAYS seeks the lowest possible energy configuration!</a:t>
            </a:r>
          </a:p>
          <a:p>
            <a:pPr marL="0" lvl="2" indent="1031557" defTabSz="868680">
              <a:buSzTx/>
              <a:buNone/>
              <a:tabLst/>
              <a:defRPr sz="85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Further, the combination that nature DOES settle upon will depend on the exact</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mixing &amp; temperature processing sequences used in making the battery,</a:t>
            </a:r>
          </a:p>
          <a:p>
            <a:pPr marL="0" lvl="1" indent="608851" defTabSz="868680">
              <a:buSzTx/>
              <a:buNone/>
              <a:tabLst/>
              <a:defRPr sz="760">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and upon the battery's earliest charging &amp; discharging procedures</a:t>
            </a:r>
          </a:p>
          <a:p>
            <a:pPr marL="0" lvl="2" indent="1031557" defTabSz="868680">
              <a:buSzTx/>
              <a:buNone/>
              <a:tabLst/>
              <a:defRPr sz="85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And even if successful fabrication recipes &amp; procedures </a:t>
            </a:r>
            <a:r>
              <a:rPr b="1"/>
              <a:t>are</a:t>
            </a:r>
            <a:r>
              <a:t> identified,</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solidFill>
                  <a:srgbClr val="FBC901"/>
                </a:solidFill>
                <a:effectLst>
                  <a:outerShdw blurRad="36195" dist="36195" dir="2700000" rotWithShape="0">
                    <a:srgbClr val="000000"/>
                  </a:outerShdw>
                </a:effectLst>
              </a:defRPr>
            </a:pPr>
            <a:r>
              <a:t>the exact composition &amp; structure of those only few-atom-thick layers </a:t>
            </a:r>
          </a:p>
          <a:p>
            <a:pPr marL="0" lvl="1" indent="608851" defTabSz="868680">
              <a:buSzTx/>
              <a:buNone/>
              <a:tabLst/>
              <a:defRPr sz="665">
                <a:solidFill>
                  <a:srgbClr val="FBC901"/>
                </a:solidFill>
                <a:effectLst>
                  <a:outerShdw blurRad="36195" dist="36195" dir="2700000" rotWithShape="0">
                    <a:srgbClr val="000000"/>
                  </a:outerShdw>
                </a:effectLst>
              </a:defRPr>
            </a:pPr>
            <a:endParaRPr/>
          </a:p>
          <a:p>
            <a:pPr marL="0" lvl="2" indent="1031557" defTabSz="868680">
              <a:buSzTx/>
              <a:buNone/>
              <a:tabLst/>
              <a:defRPr sz="1710">
                <a:solidFill>
                  <a:srgbClr val="FBC901"/>
                </a:solidFill>
                <a:effectLst>
                  <a:outerShdw blurRad="36195" dist="36195" dir="2700000" rotWithShape="0">
                    <a:srgbClr val="000000"/>
                  </a:outerShdw>
                </a:effectLst>
              </a:defRPr>
            </a:pPr>
            <a:r>
              <a:t>is extremely hard to determine - even using the best available analytical tools!</a:t>
            </a:r>
          </a:p>
        </p:txBody>
      </p:sp>
      <p:sp>
        <p:nvSpPr>
          <p:cNvPr id="3288"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0" name="Rectangle 5"/>
          <p:cNvSpPr txBox="1"/>
          <p:nvPr/>
        </p:nvSpPr>
        <p:spPr>
          <a:xfrm>
            <a:off x="304800" y="63937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https://batteryuniversity.com/index.php/learn/article/how_to_prime_batteries</a:t>
            </a:r>
            <a:br/>
            <a:r>
              <a:t>2) See section 4.1.2 of: https://link.springer.com/article/10.1007/s41918-019-00060-4</a:t>
            </a:r>
          </a:p>
        </p:txBody>
      </p:sp>
      <p:sp>
        <p:nvSpPr>
          <p:cNvPr id="3291" name="Rectangle 2"/>
          <p:cNvSpPr txBox="1">
            <a:spLocks noGrp="1"/>
          </p:cNvSpPr>
          <p:nvPr>
            <p:ph type="title"/>
          </p:nvPr>
        </p:nvSpPr>
        <p:spPr>
          <a:xfrm>
            <a:off x="304800" y="-25401"/>
            <a:ext cx="8534400" cy="675219"/>
          </a:xfrm>
          <a:prstGeom prst="rect">
            <a:avLst/>
          </a:prstGeom>
        </p:spPr>
        <p:txBody>
          <a:bodyPr/>
          <a:lstStyle/>
          <a:p>
            <a:pPr>
              <a:defRPr sz="2200"/>
            </a:pPr>
            <a:r>
              <a:t>Today's Li-Ion batteries thus require a bit of luck / black magic </a:t>
            </a:r>
            <a:r>
              <a:rPr baseline="31999"/>
              <a:t>1</a:t>
            </a:r>
          </a:p>
        </p:txBody>
      </p:sp>
      <p:sp>
        <p:nvSpPr>
          <p:cNvPr id="3292" name="Rectangle 3"/>
          <p:cNvSpPr txBox="1">
            <a:spLocks noGrp="1"/>
          </p:cNvSpPr>
          <p:nvPr>
            <p:ph type="body" idx="1"/>
          </p:nvPr>
        </p:nvSpPr>
        <p:spPr>
          <a:xfrm>
            <a:off x="114300" y="744506"/>
            <a:ext cx="8960175" cy="5685872"/>
          </a:xfrm>
          <a:prstGeom prst="rect">
            <a:avLst/>
          </a:prstGeom>
        </p:spPr>
        <p:txBody>
          <a:bodyPr/>
          <a:lstStyle/>
          <a:p>
            <a:pPr>
              <a:tabLst/>
            </a:pPr>
            <a:r>
              <a:t>More accurately, they rely upon detailed fabrication &amp; early charging recipes,</a:t>
            </a:r>
          </a:p>
          <a:p>
            <a:pPr>
              <a:tabLst/>
              <a:defRPr sz="700"/>
            </a:pPr>
            <a:endParaRPr/>
          </a:p>
          <a:p>
            <a:pPr marL="0" lvl="1" indent="640896">
              <a:buSzTx/>
              <a:buNone/>
              <a:tabLst/>
            </a:pPr>
            <a:r>
              <a:t>yielding surface layers that produce batteries with desirable characteristics,</a:t>
            </a:r>
          </a:p>
          <a:p>
            <a:pPr marL="0" lvl="1" indent="640896">
              <a:buSzTx/>
              <a:buNone/>
              <a:tabLst/>
              <a:defRPr sz="700"/>
            </a:pPr>
            <a:endParaRPr/>
          </a:p>
          <a:p>
            <a:pPr marL="0" lvl="2" indent="1085850">
              <a:buSzTx/>
              <a:buNone/>
              <a:tabLst/>
            </a:pPr>
            <a:r>
              <a:t>even if the exact make up of those all important layers remains unclear</a:t>
            </a:r>
          </a:p>
          <a:p>
            <a:pPr marL="0" lvl="2" indent="1085850">
              <a:buSzTx/>
              <a:buNone/>
              <a:tabLst/>
              <a:defRPr sz="1000"/>
            </a:pPr>
            <a:endParaRPr/>
          </a:p>
          <a:p>
            <a:pPr algn="ctr">
              <a:tabLst/>
              <a:defRPr b="1">
                <a:solidFill>
                  <a:srgbClr val="FBC901"/>
                </a:solidFill>
              </a:defRPr>
            </a:pPr>
            <a:r>
              <a:t>A solution:  </a:t>
            </a:r>
          </a:p>
          <a:p>
            <a:pPr algn="ctr">
              <a:tabLst/>
              <a:defRPr b="1">
                <a:solidFill>
                  <a:srgbClr val="FBC901"/>
                </a:solidFill>
              </a:defRPr>
            </a:pPr>
            <a:r>
              <a:t>Limit nature's role by preemptively engineering those critical surface layers</a:t>
            </a:r>
          </a:p>
          <a:p>
            <a:pPr>
              <a:tabLst/>
              <a:defRPr sz="1100"/>
            </a:pPr>
            <a:endParaRPr/>
          </a:p>
          <a:p>
            <a:pPr algn="ctr">
              <a:tabLst/>
            </a:pPr>
            <a:r>
              <a:t>Many alternatives are being explored, including:</a:t>
            </a:r>
          </a:p>
          <a:p>
            <a:pPr>
              <a:tabLst/>
              <a:defRPr sz="900"/>
            </a:pPr>
            <a:endParaRPr/>
          </a:p>
          <a:p>
            <a:pPr>
              <a:tabLst/>
            </a:pPr>
            <a:r>
              <a:rPr b="1"/>
              <a:t>1) Deposited electrode surface coating layers:</a:t>
            </a:r>
            <a:r>
              <a:t> </a:t>
            </a:r>
            <a:r>
              <a:rPr baseline="31999"/>
              <a:t>2</a:t>
            </a:r>
          </a:p>
          <a:p>
            <a:pPr>
              <a:tabLst/>
              <a:defRPr sz="700"/>
            </a:pPr>
            <a:endParaRPr baseline="31999"/>
          </a:p>
          <a:p>
            <a:pPr marL="0" lvl="1" indent="640896">
              <a:buSzTx/>
              <a:buNone/>
              <a:tabLst/>
            </a:pPr>
            <a:r>
              <a:t>- Which can inhibit undesirable electrode / electrolyte chemical reactions</a:t>
            </a:r>
          </a:p>
          <a:p>
            <a:pPr marL="0" lvl="1" indent="640896">
              <a:buSzTx/>
              <a:buNone/>
              <a:tabLst/>
              <a:defRPr sz="700"/>
            </a:pPr>
            <a:endParaRPr/>
          </a:p>
          <a:p>
            <a:pPr marL="0" lvl="1" indent="640896">
              <a:buSzTx/>
              <a:buNone/>
              <a:tabLst/>
            </a:pPr>
            <a:r>
              <a:t>- Prevent dissolution of electrodes into certain electrolyte solutions </a:t>
            </a:r>
          </a:p>
          <a:p>
            <a:pPr marL="0" lvl="1" indent="640896">
              <a:buSzTx/>
              <a:buNone/>
              <a:tabLst/>
              <a:defRPr sz="700"/>
            </a:pPr>
            <a:endParaRPr/>
          </a:p>
          <a:p>
            <a:pPr marL="0" lvl="1" indent="640896">
              <a:buSzTx/>
              <a:buNone/>
              <a:tabLst/>
            </a:pPr>
            <a:r>
              <a:t>- Trap particularly damaging electrolyte impurities (e.g., HF acid)</a:t>
            </a:r>
          </a:p>
          <a:p>
            <a:pPr marL="0" lvl="1" indent="640896">
              <a:buSzTx/>
              <a:buNone/>
              <a:tabLst/>
              <a:defRPr sz="900"/>
            </a:pPr>
            <a:endParaRPr/>
          </a:p>
          <a:p>
            <a:pPr>
              <a:tabLst/>
            </a:pPr>
            <a:r>
              <a:t>Inert metal oxides can provide the desired protection (e.g., TiO</a:t>
            </a:r>
            <a:r>
              <a:rPr baseline="-5999"/>
              <a:t>2</a:t>
            </a:r>
            <a:r>
              <a:t>, Al</a:t>
            </a:r>
            <a:r>
              <a:rPr baseline="-5999"/>
              <a:t>2</a:t>
            </a:r>
            <a:r>
              <a:t>O</a:t>
            </a:r>
            <a:r>
              <a:rPr baseline="-5999"/>
              <a:t>3</a:t>
            </a:r>
            <a:r>
              <a:t>, MgO &amp; ZrO</a:t>
            </a:r>
            <a:r>
              <a:rPr baseline="-5999"/>
              <a:t>2</a:t>
            </a:r>
            <a:r>
              <a:t>),</a:t>
            </a:r>
            <a:endParaRPr baseline="-5999"/>
          </a:p>
          <a:p>
            <a:pPr marL="0" lvl="2" indent="1085850">
              <a:buSzTx/>
              <a:buNone/>
              <a:tabLst/>
              <a:defRPr sz="700"/>
            </a:pPr>
            <a:endParaRPr baseline="-5999"/>
          </a:p>
          <a:p>
            <a:pPr marL="0" lvl="1" indent="640896">
              <a:buSzTx/>
              <a:buNone/>
              <a:tabLst/>
            </a:pPr>
            <a:r>
              <a:t>but sustained Li</a:t>
            </a:r>
            <a:r>
              <a:rPr baseline="31999"/>
              <a:t>+</a:t>
            </a:r>
            <a:r>
              <a:t> flow requires that these layers be </a:t>
            </a:r>
            <a:r>
              <a:rPr b="1">
                <a:solidFill>
                  <a:srgbClr val="FBC901"/>
                </a:solidFill>
              </a:rPr>
              <a:t>as thin as a single molecule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4" name="Rectangle 5"/>
          <p:cNvSpPr txBox="1"/>
          <p:nvPr/>
        </p:nvSpPr>
        <p:spPr>
          <a:xfrm>
            <a:off x="304800" y="62032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section 4.1.2 of: https://link.springer.com/article/10.1007/s41918-019-00060-4</a:t>
            </a:r>
          </a:p>
        </p:txBody>
      </p:sp>
      <p:sp>
        <p:nvSpPr>
          <p:cNvPr id="3295" name="Rectangle 2"/>
          <p:cNvSpPr txBox="1">
            <a:spLocks noGrp="1"/>
          </p:cNvSpPr>
          <p:nvPr>
            <p:ph type="title"/>
          </p:nvPr>
        </p:nvSpPr>
        <p:spPr>
          <a:xfrm>
            <a:off x="304800" y="12699"/>
            <a:ext cx="8534400" cy="675219"/>
          </a:xfrm>
          <a:prstGeom prst="rect">
            <a:avLst/>
          </a:prstGeom>
        </p:spPr>
        <p:txBody>
          <a:bodyPr/>
          <a:lstStyle>
            <a:lvl1pPr>
              <a:defRPr sz="2200"/>
            </a:lvl1pPr>
          </a:lstStyle>
          <a:p>
            <a:r>
              <a:t>Other alternatives:</a:t>
            </a:r>
          </a:p>
        </p:txBody>
      </p:sp>
      <p:sp>
        <p:nvSpPr>
          <p:cNvPr id="3296" name="Rectangle 3"/>
          <p:cNvSpPr txBox="1">
            <a:spLocks noGrp="1"/>
          </p:cNvSpPr>
          <p:nvPr>
            <p:ph type="body" idx="1"/>
          </p:nvPr>
        </p:nvSpPr>
        <p:spPr>
          <a:xfrm>
            <a:off x="203200" y="744506"/>
            <a:ext cx="8914692" cy="5368989"/>
          </a:xfrm>
          <a:prstGeom prst="rect">
            <a:avLst/>
          </a:prstGeom>
        </p:spPr>
        <p:txBody>
          <a:bodyPr/>
          <a:lstStyle/>
          <a:p>
            <a:pPr>
              <a:tabLst/>
            </a:pPr>
            <a:r>
              <a:rPr b="1"/>
              <a:t>2) Core-Shell Cathodes</a:t>
            </a:r>
            <a:r>
              <a:t> </a:t>
            </a:r>
            <a:r>
              <a:rPr baseline="31999"/>
              <a:t>1</a:t>
            </a:r>
          </a:p>
          <a:p>
            <a:pPr>
              <a:tabLst/>
              <a:defRPr sz="700"/>
            </a:pPr>
            <a:endParaRPr baseline="31999"/>
          </a:p>
          <a:p>
            <a:pPr marL="0" lvl="1" indent="640896">
              <a:buSzTx/>
              <a:buNone/>
              <a:tabLst/>
            </a:pPr>
            <a:r>
              <a:t>Which, instead of relying upon applied monolayer scale protective layers, </a:t>
            </a:r>
          </a:p>
          <a:p>
            <a:pPr marL="0" lvl="1" indent="640896">
              <a:buSzTx/>
              <a:buNone/>
              <a:tabLst/>
              <a:defRPr sz="800"/>
            </a:pPr>
            <a:endParaRPr/>
          </a:p>
          <a:p>
            <a:pPr marL="0" lvl="2" indent="1085850">
              <a:buSzTx/>
              <a:buNone/>
              <a:tabLst/>
            </a:pPr>
            <a:r>
              <a:t>build the cathode as a </a:t>
            </a:r>
            <a:r>
              <a:rPr b="1"/>
              <a:t>thick core</a:t>
            </a:r>
            <a:r>
              <a:t> designed to maximize Li storage </a:t>
            </a:r>
          </a:p>
          <a:p>
            <a:pPr marL="0" lvl="2" indent="1085850">
              <a:buSzTx/>
              <a:buNone/>
              <a:tabLst/>
              <a:defRPr sz="700"/>
            </a:pPr>
            <a:endParaRPr/>
          </a:p>
          <a:p>
            <a:pPr marL="0" lvl="2" indent="1085850">
              <a:buSzTx/>
              <a:buNone/>
              <a:tabLst/>
            </a:pPr>
            <a:r>
              <a:t>covered by an </a:t>
            </a:r>
            <a:r>
              <a:rPr b="1"/>
              <a:t>~ 1 μm thick shell</a:t>
            </a:r>
            <a:r>
              <a:t> (i.e., ~ 10,000 atomic layers)</a:t>
            </a:r>
          </a:p>
          <a:p>
            <a:pPr marL="0" lvl="2" indent="1085850">
              <a:buSzTx/>
              <a:buNone/>
              <a:tabLst/>
              <a:defRPr sz="700"/>
            </a:pPr>
            <a:endParaRPr/>
          </a:p>
          <a:p>
            <a:pPr marL="0" lvl="3" indent="1577339">
              <a:buSzTx/>
              <a:buNone/>
              <a:tabLst/>
            </a:pPr>
            <a:r>
              <a:t>which serves the protective / Li</a:t>
            </a:r>
            <a:r>
              <a:rPr baseline="31999"/>
              <a:t>+</a:t>
            </a:r>
            <a:r>
              <a:t> ion passing role</a:t>
            </a:r>
          </a:p>
          <a:p>
            <a:pPr marL="0" lvl="3" indent="1577339">
              <a:buSzTx/>
              <a:buNone/>
              <a:tabLst/>
              <a:defRPr sz="900"/>
            </a:pPr>
            <a:endParaRPr/>
          </a:p>
          <a:p>
            <a:pPr marL="0" lvl="1" indent="640896">
              <a:buSzTx/>
              <a:buNone/>
              <a:tabLst/>
            </a:pPr>
            <a:r>
              <a:t>But unlike the preceding monolayer scale coatings, </a:t>
            </a:r>
          </a:p>
          <a:p>
            <a:pPr marL="0" lvl="1" indent="640896">
              <a:buSzTx/>
              <a:buNone/>
              <a:tabLst/>
              <a:defRPr sz="700"/>
            </a:pPr>
            <a:endParaRPr/>
          </a:p>
          <a:p>
            <a:pPr marL="0" lvl="2" indent="1085850">
              <a:buSzTx/>
              <a:buNone/>
              <a:tabLst/>
            </a:pPr>
            <a:r>
              <a:t>1 μm layers won't necessarily stretch with the underlying material</a:t>
            </a:r>
          </a:p>
          <a:p>
            <a:pPr marL="0" lvl="2" indent="1085850">
              <a:buSzTx/>
              <a:buNone/>
              <a:tabLst/>
              <a:defRPr sz="700"/>
            </a:pPr>
            <a:endParaRPr/>
          </a:p>
          <a:p>
            <a:pPr marL="0" lvl="3" indent="1577339">
              <a:buSzTx/>
              <a:buNone/>
              <a:tabLst/>
            </a:pPr>
            <a:r>
              <a:t>which can lead to cracking or delamination of those thicker layers</a:t>
            </a:r>
          </a:p>
          <a:p>
            <a:pPr marL="0" lvl="3" indent="1577339">
              <a:buSzTx/>
              <a:buNone/>
              <a:tabLst/>
              <a:defRPr sz="900"/>
            </a:pPr>
            <a:endParaRPr/>
          </a:p>
          <a:p>
            <a:pPr>
              <a:tabLst/>
              <a:defRPr b="1"/>
            </a:pPr>
            <a:r>
              <a:t>3) Concentration Gradient Cathodes </a:t>
            </a:r>
            <a:r>
              <a:rPr b="0" baseline="31999"/>
              <a:t>1</a:t>
            </a:r>
            <a:endParaRPr b="0"/>
          </a:p>
          <a:p>
            <a:pPr>
              <a:tabLst/>
              <a:defRPr sz="700" b="1"/>
            </a:pPr>
            <a:endParaRPr b="0"/>
          </a:p>
          <a:p>
            <a:pPr marL="0" lvl="1" indent="640896">
              <a:buSzTx/>
              <a:buNone/>
              <a:tabLst/>
              <a:defRPr b="1"/>
            </a:pPr>
            <a:r>
              <a:rPr b="0"/>
              <a:t>Which try to avoid cracking / delamination by </a:t>
            </a:r>
            <a:r>
              <a:t>gradually changing</a:t>
            </a:r>
            <a:r>
              <a:rPr b="0"/>
              <a:t> composition </a:t>
            </a:r>
          </a:p>
          <a:p>
            <a:pPr marL="0" lvl="1" indent="640896">
              <a:buSzTx/>
              <a:buNone/>
              <a:tabLst/>
              <a:defRPr sz="700" b="1"/>
            </a:pPr>
            <a:endParaRPr b="0"/>
          </a:p>
          <a:p>
            <a:pPr marL="0" lvl="2" indent="1085850">
              <a:buSzTx/>
              <a:buNone/>
              <a:tabLst/>
              <a:defRPr b="1"/>
            </a:pPr>
            <a:r>
              <a:rPr b="0"/>
              <a:t>from their Li-storing core outward toward their protective/Li-passing surface</a:t>
            </a:r>
          </a:p>
        </p:txBody>
      </p:sp>
      <p:sp>
        <p:nvSpPr>
          <p:cNvPr id="3297"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9" name="Rectangle 5"/>
          <p:cNvSpPr txBox="1"/>
          <p:nvPr/>
        </p:nvSpPr>
        <p:spPr>
          <a:xfrm>
            <a:off x="304800" y="65588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See section 4.3 of: https://link.springer.com/article/10.1007/s41918-019-00060-4</a:t>
            </a:r>
          </a:p>
        </p:txBody>
      </p:sp>
      <p:sp>
        <p:nvSpPr>
          <p:cNvPr id="3300" name="Rectangle 2"/>
          <p:cNvSpPr txBox="1">
            <a:spLocks noGrp="1"/>
          </p:cNvSpPr>
          <p:nvPr>
            <p:ph type="title"/>
          </p:nvPr>
        </p:nvSpPr>
        <p:spPr>
          <a:xfrm>
            <a:off x="304800" y="12699"/>
            <a:ext cx="8534400" cy="675219"/>
          </a:xfrm>
          <a:prstGeom prst="rect">
            <a:avLst/>
          </a:prstGeom>
        </p:spPr>
        <p:txBody>
          <a:bodyPr/>
          <a:lstStyle/>
          <a:p>
            <a:pPr>
              <a:defRPr sz="2200"/>
            </a:pPr>
            <a:r>
              <a:rPr b="1"/>
              <a:t>Li-Ion R&amp;D Part III: Dendrite-Blocking Electrode Separators</a:t>
            </a:r>
            <a:r>
              <a:t> </a:t>
            </a:r>
            <a:r>
              <a:rPr baseline="31999"/>
              <a:t>1</a:t>
            </a:r>
          </a:p>
        </p:txBody>
      </p:sp>
      <p:sp>
        <p:nvSpPr>
          <p:cNvPr id="3301" name="Rectangle 3"/>
          <p:cNvSpPr txBox="1">
            <a:spLocks noGrp="1"/>
          </p:cNvSpPr>
          <p:nvPr>
            <p:ph type="body" idx="1"/>
          </p:nvPr>
        </p:nvSpPr>
        <p:spPr>
          <a:xfrm>
            <a:off x="304800" y="744506"/>
            <a:ext cx="8798729" cy="5799815"/>
          </a:xfrm>
          <a:prstGeom prst="rect">
            <a:avLst/>
          </a:prstGeom>
        </p:spPr>
        <p:txBody>
          <a:bodyPr/>
          <a:lstStyle/>
          <a:p>
            <a:pPr defTabSz="905255">
              <a:tabLst/>
              <a:defRPr sz="1782">
                <a:effectLst>
                  <a:outerShdw blurRad="37719" dist="37719" dir="2700000" rotWithShape="0">
                    <a:srgbClr val="000000"/>
                  </a:outerShdw>
                </a:effectLst>
              </a:defRPr>
            </a:pPr>
            <a:r>
              <a:t>Today's separators use polyethylene (PE) or polypropylene (PP) carbon polymers</a:t>
            </a:r>
          </a:p>
          <a:p>
            <a:pPr defTabSz="905255">
              <a:tabLst/>
              <a:defRPr sz="792">
                <a:effectLst>
                  <a:outerShdw blurRad="37719" dist="37719" dir="2700000" rotWithShape="0">
                    <a:srgbClr val="000000"/>
                  </a:outerShdw>
                </a:effectLst>
              </a:defRPr>
            </a:pPr>
            <a:endParaRPr/>
          </a:p>
          <a:p>
            <a:pPr marL="0" lvl="1" indent="634487" defTabSz="905255">
              <a:buSzTx/>
              <a:buNone/>
              <a:tabLst/>
              <a:defRPr sz="1782">
                <a:effectLst>
                  <a:outerShdw blurRad="37719" dist="37719" dir="2700000" rotWithShape="0">
                    <a:srgbClr val="000000"/>
                  </a:outerShdw>
                </a:effectLst>
              </a:defRPr>
            </a:pPr>
            <a:r>
              <a:t>which are fabricated into sheets with convoluted networks of micropores </a:t>
            </a:r>
          </a:p>
          <a:p>
            <a:pPr marL="0" lvl="1" indent="634487" defTabSz="905255">
              <a:buSzTx/>
              <a:buNone/>
              <a:tabLst/>
              <a:defRPr sz="693">
                <a:effectLst>
                  <a:outerShdw blurRad="37719" dist="37719" dir="2700000" rotWithShape="0">
                    <a:srgbClr val="000000"/>
                  </a:outerShdw>
                </a:effectLst>
              </a:defRPr>
            </a:pPr>
            <a:endParaRPr/>
          </a:p>
          <a:p>
            <a:pPr marL="0" lvl="2" indent="1074991" defTabSz="905255">
              <a:buSzTx/>
              <a:buNone/>
              <a:tabLst/>
              <a:defRPr sz="1782">
                <a:effectLst>
                  <a:outerShdw blurRad="37719" dist="37719" dir="2700000" rotWithShape="0">
                    <a:srgbClr val="000000"/>
                  </a:outerShdw>
                </a:effectLst>
              </a:defRPr>
            </a:pPr>
            <a:r>
              <a:t>through which a crystalline dendrite should have trouble growing</a:t>
            </a:r>
          </a:p>
          <a:p>
            <a:pPr defTabSz="905255">
              <a:tabLst/>
              <a:defRPr sz="1089">
                <a:effectLst>
                  <a:outerShdw blurRad="37719" dist="37719" dir="2700000" rotWithShape="0">
                    <a:srgbClr val="000000"/>
                  </a:outerShdw>
                </a:effectLst>
              </a:defRPr>
            </a:pPr>
            <a:endParaRPr/>
          </a:p>
          <a:p>
            <a:pPr defTabSz="905255">
              <a:tabLst/>
              <a:defRPr sz="1782">
                <a:effectLst>
                  <a:outerShdw blurRad="37719" dist="37719" dir="2700000" rotWithShape="0">
                    <a:srgbClr val="000000"/>
                  </a:outerShdw>
                </a:effectLst>
              </a:defRPr>
            </a:pPr>
            <a:r>
              <a:t>But aside from being flammable, those polymers melt at only 130 / 170ºC </a:t>
            </a:r>
          </a:p>
          <a:p>
            <a:pPr defTabSz="905255">
              <a:tabLst/>
              <a:defRPr sz="693">
                <a:effectLst>
                  <a:outerShdw blurRad="37719" dist="37719" dir="2700000" rotWithShape="0">
                    <a:srgbClr val="000000"/>
                  </a:outerShdw>
                </a:effectLst>
              </a:defRPr>
            </a:pPr>
            <a:endParaRPr/>
          </a:p>
          <a:p>
            <a:pPr marL="0" lvl="1" indent="634487" defTabSz="905255">
              <a:buSzTx/>
              <a:buNone/>
              <a:tabLst/>
              <a:defRPr sz="1782">
                <a:effectLst>
                  <a:outerShdw blurRad="37719" dist="37719" dir="2700000" rotWithShape="0">
                    <a:srgbClr val="000000"/>
                  </a:outerShdw>
                </a:effectLst>
              </a:defRPr>
            </a:pPr>
            <a:r>
              <a:t>meaning that under intense battery operation </a:t>
            </a:r>
            <a:r>
              <a:rPr b="1"/>
              <a:t>pores begin to collapse</a:t>
            </a:r>
            <a:r>
              <a:t>,</a:t>
            </a:r>
          </a:p>
          <a:p>
            <a:pPr marL="0" lvl="1" indent="634487" defTabSz="905255">
              <a:buSzTx/>
              <a:buNone/>
              <a:tabLst/>
              <a:defRPr sz="693">
                <a:effectLst>
                  <a:outerShdw blurRad="37719" dist="37719" dir="2700000" rotWithShape="0">
                    <a:srgbClr val="000000"/>
                  </a:outerShdw>
                </a:effectLst>
              </a:defRPr>
            </a:pPr>
            <a:endParaRPr/>
          </a:p>
          <a:p>
            <a:pPr marL="0" lvl="2" indent="1074991" defTabSz="905255">
              <a:buSzTx/>
              <a:buNone/>
              <a:tabLst/>
              <a:defRPr sz="1782">
                <a:effectLst>
                  <a:outerShdw blurRad="37719" dist="37719" dir="2700000" rotWithShape="0">
                    <a:srgbClr val="000000"/>
                  </a:outerShdw>
                </a:effectLst>
              </a:defRPr>
            </a:pPr>
            <a:r>
              <a:t>increasing the battery resistance, which further heats the battery,</a:t>
            </a:r>
          </a:p>
          <a:p>
            <a:pPr marL="0" lvl="2" indent="1074991" defTabSz="905255">
              <a:buSzTx/>
              <a:buNone/>
              <a:tabLst/>
              <a:defRPr sz="693">
                <a:effectLst>
                  <a:outerShdw blurRad="37719" dist="37719" dir="2700000" rotWithShape="0">
                    <a:srgbClr val="000000"/>
                  </a:outerShdw>
                </a:effectLst>
              </a:defRPr>
            </a:pPr>
            <a:endParaRPr/>
          </a:p>
          <a:p>
            <a:pPr marL="0" lvl="3" indent="1561566" defTabSz="905255">
              <a:buSzTx/>
              <a:buNone/>
              <a:tabLst/>
              <a:defRPr sz="1782">
                <a:effectLst>
                  <a:outerShdw blurRad="37719" dist="37719" dir="2700000" rotWithShape="0">
                    <a:srgbClr val="000000"/>
                  </a:outerShdw>
                </a:effectLst>
              </a:defRPr>
            </a:pPr>
            <a:r>
              <a:t>eventually producing catastrophic separator failure</a:t>
            </a:r>
          </a:p>
          <a:p>
            <a:pPr marL="0" lvl="3" indent="1561566" defTabSz="905255">
              <a:buSzTx/>
              <a:buNone/>
              <a:tabLst/>
              <a:defRPr sz="891">
                <a:effectLst>
                  <a:outerShdw blurRad="37719" dist="37719" dir="2700000" rotWithShape="0">
                    <a:srgbClr val="000000"/>
                  </a:outerShdw>
                </a:effectLst>
              </a:defRPr>
            </a:pPr>
            <a:endParaRPr/>
          </a:p>
          <a:p>
            <a:pPr defTabSz="905255">
              <a:tabLst/>
              <a:defRPr sz="1782">
                <a:effectLst>
                  <a:outerShdw blurRad="37719" dist="37719" dir="2700000" rotWithShape="0">
                    <a:srgbClr val="000000"/>
                  </a:outerShdw>
                </a:effectLst>
              </a:defRPr>
            </a:pPr>
            <a:r>
              <a:rPr b="1">
                <a:solidFill>
                  <a:srgbClr val="FBC901"/>
                </a:solidFill>
              </a:rPr>
              <a:t>A counter intuitive separator solution: </a:t>
            </a:r>
            <a:r>
              <a:t>A PE / PP layered separator in which heating</a:t>
            </a:r>
          </a:p>
          <a:p>
            <a:pPr defTabSz="905255">
              <a:tabLst/>
              <a:defRPr sz="792">
                <a:effectLst>
                  <a:outerShdw blurRad="37719" dist="37719" dir="2700000" rotWithShape="0">
                    <a:srgbClr val="000000"/>
                  </a:outerShdw>
                </a:effectLst>
              </a:defRPr>
            </a:pPr>
            <a:endParaRPr/>
          </a:p>
          <a:p>
            <a:pPr marL="0" lvl="1" indent="634487" defTabSz="905255">
              <a:buSzTx/>
              <a:buNone/>
              <a:tabLst/>
              <a:defRPr sz="1782">
                <a:effectLst>
                  <a:outerShdw blurRad="37719" dist="37719" dir="2700000" rotWithShape="0">
                    <a:srgbClr val="000000"/>
                  </a:outerShdw>
                </a:effectLst>
              </a:defRPr>
            </a:pPr>
            <a:r>
              <a:t>abruptly - rather than gradually - closes down it's Li-Ion passing pores,</a:t>
            </a:r>
          </a:p>
          <a:p>
            <a:pPr marL="0" lvl="1" indent="634487" defTabSz="905255">
              <a:buSzTx/>
              <a:buNone/>
              <a:tabLst/>
              <a:defRPr sz="693">
                <a:effectLst>
                  <a:outerShdw blurRad="37719" dist="37719" dir="2700000" rotWithShape="0">
                    <a:srgbClr val="000000"/>
                  </a:outerShdw>
                </a:effectLst>
              </a:defRPr>
            </a:pPr>
            <a:endParaRPr/>
          </a:p>
          <a:p>
            <a:pPr marL="0" lvl="2" indent="1074991" defTabSz="905255">
              <a:buSzTx/>
              <a:buNone/>
              <a:tabLst/>
              <a:defRPr sz="1782">
                <a:effectLst>
                  <a:outerShdw blurRad="37719" dist="37719" dir="2700000" rotWithShape="0">
                    <a:srgbClr val="000000"/>
                  </a:outerShdw>
                </a:effectLst>
              </a:defRPr>
            </a:pPr>
            <a:r>
              <a:t>cutting off current so quickly that thermal runaway is prevented</a:t>
            </a:r>
          </a:p>
          <a:p>
            <a:pPr marL="0" lvl="2" indent="1074991" defTabSz="905255">
              <a:buSzTx/>
              <a:buNone/>
              <a:tabLst/>
              <a:defRPr sz="891">
                <a:effectLst>
                  <a:outerShdw blurRad="37719" dist="37719" dir="2700000" rotWithShape="0">
                    <a:srgbClr val="000000"/>
                  </a:outerShdw>
                </a:effectLst>
              </a:defRPr>
            </a:pPr>
            <a:endParaRPr/>
          </a:p>
          <a:p>
            <a:pPr marL="0" lvl="1" indent="634487" defTabSz="905255">
              <a:buSzTx/>
              <a:buNone/>
              <a:tabLst/>
              <a:defRPr sz="1782">
                <a:effectLst>
                  <a:outerShdw blurRad="37719" dist="37719" dir="2700000" rotWithShape="0">
                    <a:srgbClr val="000000"/>
                  </a:outerShdw>
                </a:effectLst>
              </a:defRPr>
            </a:pPr>
            <a:r>
              <a:t>Then, the still intact but closed down separator becomes an electrical barrier</a:t>
            </a:r>
          </a:p>
          <a:p>
            <a:pPr marL="0" lvl="2" indent="1074991" defTabSz="905255">
              <a:buSzTx/>
              <a:buNone/>
              <a:tabLst/>
              <a:defRPr sz="693">
                <a:effectLst>
                  <a:outerShdw blurRad="37719" dist="37719" dir="2700000" rotWithShape="0">
                    <a:srgbClr val="000000"/>
                  </a:outerShdw>
                </a:effectLst>
              </a:defRPr>
            </a:pPr>
            <a:endParaRPr/>
          </a:p>
          <a:p>
            <a:pPr algn="ctr" defTabSz="905255">
              <a:tabLst/>
              <a:defRPr sz="1782" b="1">
                <a:solidFill>
                  <a:srgbClr val="FBC901"/>
                </a:solidFill>
                <a:effectLst>
                  <a:outerShdw blurRad="37719" dist="37719" dir="2700000" rotWithShape="0">
                    <a:srgbClr val="000000"/>
                  </a:outerShdw>
                </a:effectLst>
              </a:defRPr>
            </a:pPr>
            <a:r>
              <a:t>which mimics a burned out fuse / tripped electrical breaker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3" name="Rectangle 2"/>
          <p:cNvSpPr txBox="1">
            <a:spLocks noGrp="1"/>
          </p:cNvSpPr>
          <p:nvPr>
            <p:ph type="title"/>
          </p:nvPr>
        </p:nvSpPr>
        <p:spPr>
          <a:xfrm>
            <a:off x="304800" y="-25401"/>
            <a:ext cx="8534400" cy="675219"/>
          </a:xfrm>
          <a:prstGeom prst="rect">
            <a:avLst/>
          </a:prstGeom>
        </p:spPr>
        <p:txBody>
          <a:bodyPr/>
          <a:lstStyle>
            <a:lvl1pPr>
              <a:defRPr sz="2200"/>
            </a:lvl1pPr>
          </a:lstStyle>
          <a:p>
            <a:r>
              <a:t>A similar effect has be achieved by adding insulating powders</a:t>
            </a:r>
          </a:p>
        </p:txBody>
      </p:sp>
      <p:sp>
        <p:nvSpPr>
          <p:cNvPr id="3304" name="Rectangle 3"/>
          <p:cNvSpPr txBox="1">
            <a:spLocks noGrp="1"/>
          </p:cNvSpPr>
          <p:nvPr>
            <p:ph type="body" idx="1"/>
          </p:nvPr>
        </p:nvSpPr>
        <p:spPr>
          <a:xfrm>
            <a:off x="190500" y="655606"/>
            <a:ext cx="9039804" cy="5656126"/>
          </a:xfrm>
          <a:prstGeom prst="rect">
            <a:avLst/>
          </a:prstGeom>
        </p:spPr>
        <p:txBody>
          <a:bodyPr/>
          <a:lstStyle/>
          <a:p>
            <a:pPr>
              <a:tabLst/>
            </a:pPr>
            <a:r>
              <a:t>For instance, powders of strongly temperature resistant  Al</a:t>
            </a:r>
            <a:r>
              <a:rPr baseline="-5999"/>
              <a:t>2</a:t>
            </a:r>
            <a:r>
              <a:t>O</a:t>
            </a:r>
            <a:r>
              <a:rPr baseline="-5999"/>
              <a:t>3</a:t>
            </a:r>
            <a:r>
              <a:t>, TiO</a:t>
            </a:r>
            <a:r>
              <a:rPr baseline="-5999"/>
              <a:t>2</a:t>
            </a:r>
            <a:r>
              <a:t> or SiO</a:t>
            </a:r>
            <a:r>
              <a:rPr baseline="-5999"/>
              <a:t>2</a:t>
            </a:r>
            <a:r>
              <a:t>,</a:t>
            </a:r>
          </a:p>
          <a:p>
            <a:pPr marL="0" lvl="1" indent="640896">
              <a:buSzTx/>
              <a:buNone/>
              <a:tabLst/>
              <a:defRPr sz="900"/>
            </a:pPr>
            <a:endParaRPr/>
          </a:p>
          <a:p>
            <a:pPr>
              <a:tabLst/>
            </a:pPr>
            <a:r>
              <a:t>When densely packed within porous PE or PP sheets, as temperature rises</a:t>
            </a:r>
          </a:p>
          <a:p>
            <a:pPr>
              <a:tabLst/>
              <a:defRPr sz="700"/>
            </a:pPr>
            <a:endParaRPr/>
          </a:p>
          <a:p>
            <a:pPr marL="0" lvl="1" indent="640896">
              <a:buSzTx/>
              <a:buNone/>
              <a:tabLst/>
            </a:pPr>
            <a:r>
              <a:t>the polymers soften allowing the powder particles to compact together, </a:t>
            </a:r>
          </a:p>
          <a:p>
            <a:pPr marL="0" lvl="1" indent="640896">
              <a:buSzTx/>
              <a:buNone/>
              <a:tabLst/>
              <a:defRPr sz="700"/>
            </a:pPr>
            <a:endParaRPr/>
          </a:p>
          <a:p>
            <a:pPr marL="0" lvl="2" indent="1085850">
              <a:buSzTx/>
              <a:buNone/>
              <a:tabLst/>
            </a:pPr>
            <a:r>
              <a:t>forming not only an electrical barrier but a very temperature-resistant one</a:t>
            </a:r>
          </a:p>
          <a:p>
            <a:pPr marL="0" lvl="2" indent="1085850">
              <a:buSzTx/>
              <a:buNone/>
              <a:tabLst/>
              <a:defRPr sz="900"/>
            </a:pPr>
            <a:endParaRPr/>
          </a:p>
          <a:p>
            <a:pPr>
              <a:tabLst/>
              <a:defRPr b="1">
                <a:solidFill>
                  <a:srgbClr val="FBC901"/>
                </a:solidFill>
              </a:defRPr>
            </a:pPr>
            <a:r>
              <a:t>Versus the intuitive strategy of just building a temperature resistant separator</a:t>
            </a:r>
          </a:p>
          <a:p>
            <a:pPr>
              <a:tabLst/>
              <a:defRPr sz="700"/>
            </a:pPr>
            <a:endParaRPr/>
          </a:p>
          <a:p>
            <a:pPr marL="0" lvl="1" indent="640896">
              <a:buSzTx/>
              <a:buNone/>
              <a:tabLst/>
            </a:pPr>
            <a:r>
              <a:t>which would not fail, and thus would not require fuse-like failure protection</a:t>
            </a:r>
          </a:p>
          <a:p>
            <a:pPr>
              <a:tabLst/>
              <a:defRPr sz="900"/>
            </a:pPr>
            <a:endParaRPr/>
          </a:p>
          <a:p>
            <a:pPr>
              <a:tabLst/>
            </a:pPr>
            <a:r>
              <a:t>Thermal stability can be enhanced by use of different (but still flammable) polymers</a:t>
            </a:r>
          </a:p>
          <a:p>
            <a:pPr>
              <a:tabLst/>
              <a:defRPr sz="700"/>
            </a:pPr>
            <a:endParaRPr/>
          </a:p>
          <a:p>
            <a:pPr marL="0" lvl="1" indent="640896">
              <a:buSzTx/>
              <a:buNone/>
              <a:tabLst/>
            </a:pPr>
            <a:r>
              <a:t>Candidates include polymers with acronyms of PMIA, PI, PET, PPESK, PVDF </a:t>
            </a:r>
            <a:r>
              <a:rPr baseline="31999"/>
              <a:t>2</a:t>
            </a:r>
          </a:p>
          <a:p>
            <a:pPr marL="0" lvl="1" indent="640896">
              <a:buSzTx/>
              <a:buNone/>
              <a:tabLst/>
              <a:defRPr sz="900"/>
            </a:pPr>
            <a:endParaRPr baseline="31999"/>
          </a:p>
          <a:p>
            <a:pPr>
              <a:tabLst/>
            </a:pPr>
            <a:r>
              <a:t>Even more stable AND non-flammable separators might be entirely Al</a:t>
            </a:r>
            <a:r>
              <a:rPr baseline="-5999"/>
              <a:t>2</a:t>
            </a:r>
            <a:r>
              <a:t>O</a:t>
            </a:r>
            <a:r>
              <a:rPr baseline="-5999"/>
              <a:t>3</a:t>
            </a:r>
            <a:r>
              <a:t> &amp; SiO</a:t>
            </a:r>
            <a:r>
              <a:rPr baseline="-5999"/>
              <a:t>2</a:t>
            </a:r>
          </a:p>
          <a:p>
            <a:pPr>
              <a:tabLst/>
              <a:defRPr sz="700"/>
            </a:pPr>
            <a:endParaRPr baseline="-5999"/>
          </a:p>
          <a:p>
            <a:pPr marL="0" lvl="1" indent="640896">
              <a:buSzTx/>
              <a:buNone/>
              <a:tabLst/>
            </a:pPr>
            <a:r>
              <a:t>But those brittle crystalline oxides lack the flexibilty of organic polymers</a:t>
            </a:r>
          </a:p>
          <a:p>
            <a:pPr marL="0" lvl="1" indent="640896">
              <a:buSzTx/>
              <a:buNone/>
              <a:tabLst/>
              <a:defRPr sz="700"/>
            </a:pPr>
            <a:endParaRPr/>
          </a:p>
          <a:p>
            <a:pPr marL="0" lvl="2" indent="1085850">
              <a:buSzTx/>
              <a:buNone/>
              <a:tabLst/>
            </a:pPr>
            <a:r>
              <a:t>Which might exclude use in more compact but convoluted battery structures</a:t>
            </a:r>
          </a:p>
          <a:p>
            <a:pPr marL="0" lvl="2" indent="1085850">
              <a:buSzTx/>
              <a:buNone/>
              <a:tabLst/>
              <a:defRPr sz="700"/>
            </a:pPr>
            <a:endParaRPr/>
          </a:p>
          <a:p>
            <a:pPr marL="0" lvl="3" indent="1577339">
              <a:buSzTx/>
              <a:buNone/>
              <a:tabLst/>
            </a:pPr>
            <a:r>
              <a:t>Such as the "Jelly-roll" configuration of Ni-Cd batteries:</a:t>
            </a:r>
          </a:p>
        </p:txBody>
      </p:sp>
      <p:sp>
        <p:nvSpPr>
          <p:cNvPr id="3305" name="Rectangle 5"/>
          <p:cNvSpPr txBox="1"/>
          <p:nvPr/>
        </p:nvSpPr>
        <p:spPr>
          <a:xfrm>
            <a:off x="479741" y="6342920"/>
            <a:ext cx="6340159" cy="48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section 4.3 of: https://link.springer.com/article/10.1007/s41918-019-00060-4</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See section 4.3.2 of: https://link.springer.com/article/10.1007/s41918-019-00060-4</a:t>
            </a:r>
          </a:p>
        </p:txBody>
      </p:sp>
      <p:pic>
        <p:nvPicPr>
          <p:cNvPr id="3306" name="Image" descr="Image"/>
          <p:cNvPicPr>
            <a:picLocks noChangeAspect="1"/>
          </p:cNvPicPr>
          <p:nvPr/>
        </p:nvPicPr>
        <p:blipFill>
          <a:blip r:embed="rId2"/>
          <a:srcRect l="46026" t="42735" r="13959" b="17453"/>
          <a:stretch>
            <a:fillRect/>
          </a:stretch>
        </p:blipFill>
        <p:spPr>
          <a:xfrm>
            <a:off x="7619755" y="5899733"/>
            <a:ext cx="1375835" cy="8828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8" name="Rectangle 2"/>
          <p:cNvSpPr txBox="1">
            <a:spLocks noGrp="1"/>
          </p:cNvSpPr>
          <p:nvPr>
            <p:ph type="title"/>
          </p:nvPr>
        </p:nvSpPr>
        <p:spPr>
          <a:xfrm>
            <a:off x="304800" y="-3739"/>
            <a:ext cx="8534400" cy="675218"/>
          </a:xfrm>
          <a:prstGeom prst="rect">
            <a:avLst/>
          </a:prstGeom>
        </p:spPr>
        <p:txBody>
          <a:bodyPr/>
          <a:lstStyle>
            <a:lvl1pPr>
              <a:defRPr sz="2200"/>
            </a:lvl1pPr>
          </a:lstStyle>
          <a:p>
            <a:r>
              <a:t>Plus one more sort of compromise separator solution:</a:t>
            </a:r>
          </a:p>
        </p:txBody>
      </p:sp>
      <p:sp>
        <p:nvSpPr>
          <p:cNvPr id="3309" name="Rectangle 3"/>
          <p:cNvSpPr txBox="1">
            <a:spLocks noGrp="1"/>
          </p:cNvSpPr>
          <p:nvPr>
            <p:ph type="body" sz="half" idx="1"/>
          </p:nvPr>
        </p:nvSpPr>
        <p:spPr>
          <a:xfrm>
            <a:off x="304800" y="668306"/>
            <a:ext cx="8747818" cy="2850777"/>
          </a:xfrm>
          <a:prstGeom prst="rect">
            <a:avLst/>
          </a:prstGeom>
        </p:spPr>
        <p:txBody>
          <a:bodyPr/>
          <a:lstStyle/>
          <a:p>
            <a:pPr>
              <a:tabLst/>
            </a:pPr>
            <a:r>
              <a:t>Retain the flexible if flammable &amp; meltable polyethylene &amp; polypropylene polymers</a:t>
            </a:r>
          </a:p>
          <a:p>
            <a:pPr>
              <a:tabLst/>
              <a:defRPr sz="700"/>
            </a:pPr>
            <a:endParaRPr/>
          </a:p>
          <a:p>
            <a:pPr marL="0" lvl="1" indent="640896">
              <a:buSzTx/>
              <a:buNone/>
              <a:tabLst/>
            </a:pPr>
            <a:r>
              <a:t>but </a:t>
            </a:r>
            <a:r>
              <a:rPr b="1">
                <a:solidFill>
                  <a:srgbClr val="FBC901"/>
                </a:solidFill>
              </a:rPr>
              <a:t>"functionalize" </a:t>
            </a:r>
            <a:r>
              <a:t>them with by adding chemicals or structures </a:t>
            </a:r>
          </a:p>
          <a:p>
            <a:pPr marL="0" lvl="1" indent="640896">
              <a:buSzTx/>
              <a:buNone/>
              <a:tabLst/>
              <a:defRPr sz="700"/>
            </a:pPr>
            <a:endParaRPr/>
          </a:p>
          <a:p>
            <a:pPr marL="0" lvl="2" indent="1085850">
              <a:buSzTx/>
              <a:buNone/>
              <a:tabLst/>
            </a:pPr>
            <a:r>
              <a:t>that would </a:t>
            </a:r>
            <a:r>
              <a:rPr b="1"/>
              <a:t>suppress or sharply curtail Li-Ion battery fires</a:t>
            </a:r>
          </a:p>
          <a:p>
            <a:pPr marL="0" lvl="2" indent="1085850">
              <a:buSzTx/>
              <a:buNone/>
              <a:tabLst/>
              <a:defRPr sz="700"/>
            </a:pPr>
            <a:endParaRPr b="1"/>
          </a:p>
          <a:p>
            <a:pPr algn="ctr">
              <a:tabLst/>
              <a:defRPr i="1">
                <a:solidFill>
                  <a:srgbClr val="FBC901"/>
                </a:solidFill>
              </a:defRPr>
            </a:pPr>
            <a:r>
              <a:t>In other words: Instead of built-in </a:t>
            </a:r>
            <a:r>
              <a:rPr b="1"/>
              <a:t>fuses</a:t>
            </a:r>
            <a:r>
              <a:t>, build in </a:t>
            </a:r>
            <a:r>
              <a:rPr b="1"/>
              <a:t>fire extinguishers</a:t>
            </a:r>
          </a:p>
          <a:p>
            <a:pPr>
              <a:tabLst/>
              <a:defRPr sz="900"/>
            </a:pPr>
            <a:endParaRPr b="1"/>
          </a:p>
          <a:p>
            <a:pPr>
              <a:tabLst/>
            </a:pPr>
            <a:r>
              <a:t>Below is a scheme encapsulating fire retardant (DMTP) in plastic (PMMA) bubbles,</a:t>
            </a:r>
          </a:p>
          <a:p>
            <a:pPr>
              <a:tabLst/>
              <a:defRPr sz="700"/>
            </a:pPr>
            <a:endParaRPr/>
          </a:p>
          <a:p>
            <a:pPr marL="0" lvl="1" indent="640896">
              <a:buSzTx/>
              <a:buNone/>
              <a:tabLst/>
            </a:pPr>
            <a:r>
              <a:t>with those bubbles designed to burst open upon battery over-heating: </a:t>
            </a:r>
            <a:r>
              <a:rPr baseline="31999"/>
              <a:t>1</a:t>
            </a:r>
          </a:p>
        </p:txBody>
      </p:sp>
      <p:sp>
        <p:nvSpPr>
          <p:cNvPr id="3310" name="Rectangle 5"/>
          <p:cNvSpPr txBox="1"/>
          <p:nvPr/>
        </p:nvSpPr>
        <p:spPr>
          <a:xfrm>
            <a:off x="1401920" y="6553279"/>
            <a:ext cx="6340160"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section 4.3.3 of: https://link.springer.com/article/10.1007/s41918-019-00060-4</a:t>
            </a:r>
          </a:p>
        </p:txBody>
      </p:sp>
      <p:pic>
        <p:nvPicPr>
          <p:cNvPr id="3311" name="Image" descr="Image"/>
          <p:cNvPicPr>
            <a:picLocks noChangeAspect="1"/>
          </p:cNvPicPr>
          <p:nvPr/>
        </p:nvPicPr>
        <p:blipFill>
          <a:blip r:embed="rId2"/>
          <a:stretch>
            <a:fillRect/>
          </a:stretch>
        </p:blipFill>
        <p:spPr>
          <a:xfrm>
            <a:off x="2098074" y="3479555"/>
            <a:ext cx="4947852" cy="291354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3" name="Rectangle 3"/>
          <p:cNvSpPr txBox="1">
            <a:spLocks noGrp="1"/>
          </p:cNvSpPr>
          <p:nvPr>
            <p:ph type="body" idx="1"/>
          </p:nvPr>
        </p:nvSpPr>
        <p:spPr>
          <a:xfrm>
            <a:off x="304800" y="744506"/>
            <a:ext cx="8858945" cy="5584889"/>
          </a:xfrm>
          <a:prstGeom prst="rect">
            <a:avLst/>
          </a:prstGeom>
        </p:spPr>
        <p:txBody>
          <a:bodyPr/>
          <a:lstStyle/>
          <a:p>
            <a:pPr defTabSz="841247">
              <a:spcBef>
                <a:spcPts val="300"/>
              </a:spcBef>
              <a:tabLst/>
              <a:defRPr sz="1656">
                <a:effectLst>
                  <a:outerShdw blurRad="35052" dist="35052" dir="2700000" rotWithShape="0">
                    <a:srgbClr val="000000"/>
                  </a:outerShdw>
                </a:effectLst>
              </a:defRPr>
            </a:pPr>
            <a:r>
              <a:t>Much of electrolyte R&amp;D targets improved </a:t>
            </a:r>
            <a:r>
              <a:rPr b="1"/>
              <a:t>thermal stability, </a:t>
            </a:r>
            <a:r>
              <a:rPr baseline="31999"/>
              <a:t>1, 2</a:t>
            </a:r>
          </a:p>
          <a:p>
            <a:pPr defTabSz="841247">
              <a:spcBef>
                <a:spcPts val="300"/>
              </a:spcBef>
              <a:tabLst/>
              <a:defRPr sz="644">
                <a:effectLst>
                  <a:outerShdw blurRad="35052" dist="35052" dir="2700000" rotWithShape="0">
                    <a:srgbClr val="000000"/>
                  </a:outerShdw>
                </a:effectLst>
              </a:defRPr>
            </a:pPr>
            <a:endParaRPr baseline="31999"/>
          </a:p>
          <a:p>
            <a:pPr marL="0" lvl="1" indent="589624" defTabSz="841247">
              <a:spcBef>
                <a:spcPts val="300"/>
              </a:spcBef>
              <a:buSzTx/>
              <a:buNone/>
              <a:tabLst/>
              <a:defRPr sz="1656">
                <a:effectLst>
                  <a:outerShdw blurRad="35052" dist="35052" dir="2700000" rotWithShape="0">
                    <a:srgbClr val="000000"/>
                  </a:outerShdw>
                </a:effectLst>
              </a:defRPr>
            </a:pPr>
            <a:r>
              <a:t>stability of either the electrolyte itself, </a:t>
            </a:r>
          </a:p>
          <a:p>
            <a:pPr marL="0" lvl="1" indent="589624" defTabSz="841247">
              <a:spcBef>
                <a:spcPts val="300"/>
              </a:spcBef>
              <a:buSzTx/>
              <a:buNone/>
              <a:tabLst/>
              <a:defRPr sz="644">
                <a:effectLst>
                  <a:outerShdw blurRad="35052" dist="35052" dir="2700000" rotWithShape="0">
                    <a:srgbClr val="000000"/>
                  </a:outerShdw>
                </a:effectLst>
              </a:defRPr>
            </a:pPr>
            <a:endParaRPr/>
          </a:p>
          <a:p>
            <a:pPr marL="0" lvl="2" indent="998982" defTabSz="841247">
              <a:spcBef>
                <a:spcPts val="300"/>
              </a:spcBef>
              <a:buSzTx/>
              <a:buNone/>
              <a:tabLst/>
              <a:defRPr sz="1656">
                <a:effectLst>
                  <a:outerShdw blurRad="35052" dist="35052" dir="2700000" rotWithShape="0">
                    <a:srgbClr val="000000"/>
                  </a:outerShdw>
                </a:effectLst>
              </a:defRPr>
            </a:pPr>
            <a:r>
              <a:t>or stability of electrode surface layers under exposure to that electrolyte</a:t>
            </a:r>
          </a:p>
          <a:p>
            <a:pPr marL="0" lvl="2" indent="998982" defTabSz="841247">
              <a:spcBef>
                <a:spcPts val="300"/>
              </a:spcBef>
              <a:buSzTx/>
              <a:buNone/>
              <a:tabLst/>
              <a:defRPr sz="828">
                <a:effectLst>
                  <a:outerShdw blurRad="35052" dist="35052" dir="2700000" rotWithShape="0">
                    <a:srgbClr val="000000"/>
                  </a:outerShdw>
                </a:effectLst>
              </a:defRPr>
            </a:pPr>
            <a:endParaRPr/>
          </a:p>
          <a:p>
            <a:pPr defTabSz="841247">
              <a:spcBef>
                <a:spcPts val="300"/>
              </a:spcBef>
              <a:tabLst/>
              <a:defRPr sz="1656">
                <a:effectLst>
                  <a:outerShdw blurRad="35052" dist="35052" dir="2700000" rotWithShape="0">
                    <a:srgbClr val="000000"/>
                  </a:outerShdw>
                </a:effectLst>
              </a:defRPr>
            </a:pPr>
            <a:r>
              <a:t>Or (as with separators) other R&amp;D targets addition of "functional" </a:t>
            </a:r>
            <a:r>
              <a:rPr b="1"/>
              <a:t>fire suppressants</a:t>
            </a:r>
          </a:p>
          <a:p>
            <a:pPr marL="0" lvl="2" indent="998982" defTabSz="841247">
              <a:spcBef>
                <a:spcPts val="300"/>
              </a:spcBef>
              <a:buSzTx/>
              <a:buNone/>
              <a:tabLst/>
              <a:defRPr sz="644">
                <a:effectLst>
                  <a:outerShdw blurRad="35052" dist="35052" dir="2700000" rotWithShape="0">
                    <a:srgbClr val="000000"/>
                  </a:outerShdw>
                </a:effectLst>
              </a:defRPr>
            </a:pPr>
            <a:endParaRPr b="1"/>
          </a:p>
          <a:p>
            <a:pPr marL="0" lvl="2" indent="998982" defTabSz="841247">
              <a:spcBef>
                <a:spcPts val="300"/>
              </a:spcBef>
              <a:buSzTx/>
              <a:buNone/>
              <a:tabLst/>
              <a:defRPr sz="1656">
                <a:effectLst>
                  <a:outerShdw blurRad="35052" dist="35052" dir="2700000" rotWithShape="0">
                    <a:srgbClr val="000000"/>
                  </a:outerShdw>
                </a:effectLst>
              </a:defRPr>
            </a:pPr>
            <a:r>
              <a:t>See, references 1 &amp; 2 for more information on those topics, because . . .</a:t>
            </a:r>
          </a:p>
          <a:p>
            <a:pPr defTabSz="841247">
              <a:spcBef>
                <a:spcPts val="300"/>
              </a:spcBef>
              <a:tabLst/>
              <a:defRPr sz="1656">
                <a:effectLst>
                  <a:outerShdw blurRad="35052" dist="35052" dir="2700000" rotWithShape="0">
                    <a:srgbClr val="000000"/>
                  </a:outerShdw>
                </a:effectLst>
              </a:defRPr>
            </a:pPr>
            <a:endParaRPr/>
          </a:p>
          <a:p>
            <a:pPr defTabSz="841247">
              <a:spcBef>
                <a:spcPts val="300"/>
              </a:spcBef>
              <a:tabLst/>
              <a:defRPr sz="1656">
                <a:effectLst>
                  <a:outerShdw blurRad="35052" dist="35052" dir="2700000" rotWithShape="0">
                    <a:srgbClr val="000000"/>
                  </a:outerShdw>
                </a:effectLst>
              </a:defRPr>
            </a:pPr>
            <a:r>
              <a:t> I'm going to jump ahead to an electrolyte R&amp;D thrust I find particularly intriguing:</a:t>
            </a:r>
          </a:p>
          <a:p>
            <a:pPr defTabSz="841247">
              <a:spcBef>
                <a:spcPts val="300"/>
              </a:spcBef>
              <a:tabLst/>
              <a:defRPr sz="736">
                <a:effectLst>
                  <a:outerShdw blurRad="35052" dist="35052" dir="2700000" rotWithShape="0">
                    <a:srgbClr val="000000"/>
                  </a:outerShdw>
                </a:effectLst>
              </a:defRPr>
            </a:pPr>
            <a:endParaRPr/>
          </a:p>
          <a:p>
            <a:pPr marL="0" lvl="1" indent="589624" defTabSz="841247">
              <a:spcBef>
                <a:spcPts val="300"/>
              </a:spcBef>
              <a:buSzTx/>
              <a:buNone/>
              <a:tabLst/>
              <a:defRPr sz="1656" b="1">
                <a:solidFill>
                  <a:srgbClr val="FBC901"/>
                </a:solidFill>
                <a:effectLst>
                  <a:outerShdw blurRad="35052" dist="35052" dir="2700000" rotWithShape="0">
                    <a:srgbClr val="000000"/>
                  </a:outerShdw>
                </a:effectLst>
              </a:defRPr>
            </a:pPr>
            <a:r>
              <a:t>Non-flammable, dendrite-blocking, SOLID state electrolytes</a:t>
            </a:r>
          </a:p>
          <a:p>
            <a:pPr marL="0" lvl="1" indent="589624" defTabSz="841247">
              <a:spcBef>
                <a:spcPts val="300"/>
              </a:spcBef>
              <a:buSzTx/>
              <a:buNone/>
              <a:tabLst/>
              <a:defRPr sz="828" b="1">
                <a:solidFill>
                  <a:srgbClr val="FBC901"/>
                </a:solidFill>
                <a:effectLst>
                  <a:outerShdw blurRad="35052" dist="35052" dir="2700000" rotWithShape="0">
                    <a:srgbClr val="000000"/>
                  </a:outerShdw>
                </a:effectLst>
              </a:defRPr>
            </a:pPr>
            <a:endParaRPr/>
          </a:p>
          <a:p>
            <a:pPr marL="0" lvl="2" indent="998982" defTabSz="841247">
              <a:spcBef>
                <a:spcPts val="300"/>
              </a:spcBef>
              <a:buSzTx/>
              <a:buNone/>
              <a:tabLst/>
              <a:defRPr sz="1656">
                <a:effectLst>
                  <a:outerShdw blurRad="35052" dist="35052" dir="2700000" rotWithShape="0">
                    <a:srgbClr val="000000"/>
                  </a:outerShdw>
                </a:effectLst>
              </a:defRPr>
            </a:pPr>
            <a:r>
              <a:t>Which, in essence combines separator &amp; electrolyte into a single robust layer</a:t>
            </a:r>
          </a:p>
          <a:p>
            <a:pPr marL="0" lvl="2" indent="998982" defTabSz="841247">
              <a:spcBef>
                <a:spcPts val="300"/>
              </a:spcBef>
              <a:buSzTx/>
              <a:buNone/>
              <a:tabLst/>
              <a:defRPr sz="828">
                <a:effectLst>
                  <a:outerShdw blurRad="35052" dist="35052" dir="2700000" rotWithShape="0">
                    <a:srgbClr val="000000"/>
                  </a:outerShdw>
                </a:effectLst>
              </a:defRPr>
            </a:pPr>
            <a:endParaRPr/>
          </a:p>
          <a:p>
            <a:pPr defTabSz="841247">
              <a:spcBef>
                <a:spcPts val="300"/>
              </a:spcBef>
              <a:tabLst/>
              <a:defRPr sz="1656">
                <a:effectLst>
                  <a:outerShdw blurRad="35052" dist="35052" dir="2700000" rotWithShape="0">
                    <a:srgbClr val="000000"/>
                  </a:outerShdw>
                </a:effectLst>
              </a:defRPr>
            </a:pPr>
            <a:r>
              <a:t>These</a:t>
            </a:r>
            <a:r>
              <a:rPr b="1"/>
              <a:t> </a:t>
            </a:r>
            <a:r>
              <a:t>solid state electrolytes must retain the ability to easily pass desirable ions</a:t>
            </a:r>
          </a:p>
          <a:p>
            <a:pPr defTabSz="841247">
              <a:spcBef>
                <a:spcPts val="300"/>
              </a:spcBef>
              <a:tabLst/>
              <a:defRPr sz="644">
                <a:effectLst>
                  <a:outerShdw blurRad="35052" dist="35052" dir="2700000" rotWithShape="0">
                    <a:srgbClr val="000000"/>
                  </a:outerShdw>
                </a:effectLst>
              </a:defRPr>
            </a:pPr>
            <a:endParaRPr/>
          </a:p>
          <a:p>
            <a:pPr marL="0" lvl="1" indent="589624" defTabSz="841247">
              <a:spcBef>
                <a:spcPts val="300"/>
              </a:spcBef>
              <a:buSzTx/>
              <a:buNone/>
              <a:tabLst/>
              <a:defRPr sz="1656">
                <a:effectLst>
                  <a:outerShdw blurRad="35052" dist="35052" dir="2700000" rotWithShape="0">
                    <a:srgbClr val="000000"/>
                  </a:outerShdw>
                </a:effectLst>
              </a:defRPr>
            </a:pPr>
            <a:r>
              <a:t>But, like the mostly water-based electrolytes they would replace, they must continue</a:t>
            </a:r>
          </a:p>
          <a:p>
            <a:pPr marL="0" lvl="1" indent="589624" defTabSz="841247">
              <a:spcBef>
                <a:spcPts val="300"/>
              </a:spcBef>
              <a:buSzTx/>
              <a:buNone/>
              <a:tabLst/>
              <a:defRPr sz="736">
                <a:effectLst>
                  <a:outerShdw blurRad="35052" dist="35052" dir="2700000" rotWithShape="0">
                    <a:srgbClr val="000000"/>
                  </a:outerShdw>
                </a:effectLst>
              </a:defRPr>
            </a:pPr>
            <a:endParaRPr/>
          </a:p>
          <a:p>
            <a:pPr marL="0" lvl="2" indent="998982" defTabSz="841247">
              <a:spcBef>
                <a:spcPts val="300"/>
              </a:spcBef>
              <a:buSzTx/>
              <a:buNone/>
              <a:tabLst/>
              <a:defRPr sz="1656">
                <a:effectLst>
                  <a:outerShdw blurRad="35052" dist="35052" dir="2700000" rotWithShape="0">
                    <a:srgbClr val="000000"/>
                  </a:outerShdw>
                </a:effectLst>
              </a:defRPr>
            </a:pPr>
            <a:r>
              <a:t>blocking electron flow (thus forcing electrons out through the battery's terminals)</a:t>
            </a:r>
          </a:p>
          <a:p>
            <a:pPr marL="0" lvl="2" indent="998982" defTabSz="841247">
              <a:spcBef>
                <a:spcPts val="300"/>
              </a:spcBef>
              <a:buSzTx/>
              <a:buNone/>
              <a:tabLst/>
              <a:defRPr sz="828">
                <a:effectLst>
                  <a:outerShdw blurRad="35052" dist="35052" dir="2700000" rotWithShape="0">
                    <a:srgbClr val="000000"/>
                  </a:outerShdw>
                </a:effectLst>
              </a:defRPr>
            </a:pPr>
            <a:endParaRPr/>
          </a:p>
          <a:p>
            <a:pPr marL="0" lvl="1" indent="589624" defTabSz="841247">
              <a:spcBef>
                <a:spcPts val="300"/>
              </a:spcBef>
              <a:buSzTx/>
              <a:buNone/>
              <a:tabLst/>
              <a:defRPr sz="1656">
                <a:effectLst>
                  <a:outerShdw blurRad="35052" dist="35052" dir="2700000" rotWithShape="0">
                    <a:srgbClr val="000000"/>
                  </a:outerShdw>
                </a:effectLst>
              </a:defRPr>
            </a:pPr>
            <a:r>
              <a:t>To do that, solid-state electrolyte materials </a:t>
            </a:r>
            <a:r>
              <a:rPr b="1">
                <a:solidFill>
                  <a:srgbClr val="FBC901"/>
                </a:solidFill>
              </a:rPr>
              <a:t>must be electronic insulators</a:t>
            </a:r>
          </a:p>
        </p:txBody>
      </p:sp>
      <p:sp>
        <p:nvSpPr>
          <p:cNvPr id="3314" name="Rectangle 2"/>
          <p:cNvSpPr txBox="1">
            <a:spLocks noGrp="1"/>
          </p:cNvSpPr>
          <p:nvPr>
            <p:ph type="title"/>
          </p:nvPr>
        </p:nvSpPr>
        <p:spPr>
          <a:xfrm>
            <a:off x="203200" y="12699"/>
            <a:ext cx="8737600" cy="675219"/>
          </a:xfrm>
          <a:prstGeom prst="rect">
            <a:avLst/>
          </a:prstGeom>
        </p:spPr>
        <p:txBody>
          <a:bodyPr/>
          <a:lstStyle>
            <a:lvl1pPr>
              <a:defRPr sz="2200" b="1"/>
            </a:lvl1pPr>
          </a:lstStyle>
          <a:p>
            <a:r>
              <a:t>Li-Ion R&amp;D Part IV: Dendrite-Blocking or Inhibiting Electrolytes </a:t>
            </a:r>
          </a:p>
        </p:txBody>
      </p:sp>
      <p:sp>
        <p:nvSpPr>
          <p:cNvPr id="3315" name="Rectangle 5"/>
          <p:cNvSpPr txBox="1"/>
          <p:nvPr/>
        </p:nvSpPr>
        <p:spPr>
          <a:xfrm>
            <a:off x="1401920" y="6385983"/>
            <a:ext cx="6340160" cy="48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section 4.4 of: https://link.springer.com/article/10.1007/s41918-019-00060-4</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https://web.stanford.edu/group/cui_group/papers/Yayuan_Cui_NATENG_2019.pdf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 name="Rectangle 5"/>
          <p:cNvSpPr txBox="1"/>
          <p:nvPr/>
        </p:nvSpPr>
        <p:spPr>
          <a:xfrm>
            <a:off x="304800" y="63810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https://www.frontiersin.org/articles/10.3389/fenrg.2014.00025/full</a:t>
            </a:r>
            <a:br/>
            <a:r>
              <a:t>2) https://link.springer.com/article/10.1007/s41918-019-00048-0</a:t>
            </a:r>
          </a:p>
        </p:txBody>
      </p:sp>
      <p:sp>
        <p:nvSpPr>
          <p:cNvPr id="3318" name="Rectangle 2"/>
          <p:cNvSpPr txBox="1">
            <a:spLocks noGrp="1"/>
          </p:cNvSpPr>
          <p:nvPr>
            <p:ph type="title"/>
          </p:nvPr>
        </p:nvSpPr>
        <p:spPr>
          <a:xfrm>
            <a:off x="304800" y="-1"/>
            <a:ext cx="8534400" cy="574760"/>
          </a:xfrm>
          <a:prstGeom prst="rect">
            <a:avLst/>
          </a:prstGeom>
        </p:spPr>
        <p:txBody>
          <a:bodyPr/>
          <a:lstStyle/>
          <a:p>
            <a:pPr>
              <a:defRPr sz="2200"/>
            </a:pPr>
            <a:r>
              <a:t>Candidate materials include crystalline structures such as: </a:t>
            </a:r>
            <a:r>
              <a:rPr baseline="31999"/>
              <a:t>1, 2</a:t>
            </a:r>
          </a:p>
        </p:txBody>
      </p:sp>
      <p:sp>
        <p:nvSpPr>
          <p:cNvPr id="3319" name="Rectangle 3"/>
          <p:cNvSpPr txBox="1">
            <a:spLocks noGrp="1"/>
          </p:cNvSpPr>
          <p:nvPr>
            <p:ph type="body" sz="quarter" idx="1"/>
          </p:nvPr>
        </p:nvSpPr>
        <p:spPr>
          <a:xfrm>
            <a:off x="88900" y="852262"/>
            <a:ext cx="3183682" cy="442056"/>
          </a:xfrm>
          <a:prstGeom prst="rect">
            <a:avLst/>
          </a:prstGeom>
        </p:spPr>
        <p:txBody>
          <a:bodyPr/>
          <a:lstStyle/>
          <a:p>
            <a:pPr>
              <a:tabLst/>
              <a:defRPr sz="1400"/>
            </a:pPr>
            <a:r>
              <a:rPr b="1">
                <a:solidFill>
                  <a:srgbClr val="FBC901"/>
                </a:solidFill>
              </a:rPr>
              <a:t>PEROVSKITE's</a:t>
            </a:r>
            <a:r>
              <a:t> (e.g., Li</a:t>
            </a:r>
            <a:r>
              <a:rPr baseline="-5999"/>
              <a:t>3x</a:t>
            </a:r>
            <a:r>
              <a:t>La</a:t>
            </a:r>
            <a:r>
              <a:rPr baseline="-5999"/>
              <a:t>(2/3)-x</a:t>
            </a:r>
            <a:r>
              <a:t>TiO</a:t>
            </a:r>
            <a:r>
              <a:rPr baseline="-5999"/>
              <a:t>3</a:t>
            </a:r>
            <a:r>
              <a:t>)</a:t>
            </a:r>
          </a:p>
        </p:txBody>
      </p:sp>
      <p:sp>
        <p:nvSpPr>
          <p:cNvPr id="3320" name="Rectangle 3"/>
          <p:cNvSpPr txBox="1"/>
          <p:nvPr/>
        </p:nvSpPr>
        <p:spPr>
          <a:xfrm>
            <a:off x="6070600" y="1036606"/>
            <a:ext cx="3390504"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NASICON's</a:t>
            </a:r>
            <a:r>
              <a:t> (e.g., Na</a:t>
            </a:r>
            <a:r>
              <a:rPr baseline="-5999"/>
              <a:t>1+x</a:t>
            </a:r>
            <a:r>
              <a:t>Zr</a:t>
            </a:r>
            <a:r>
              <a:rPr baseline="-5999"/>
              <a:t>2</a:t>
            </a:r>
            <a:r>
              <a:t>P</a:t>
            </a:r>
            <a:r>
              <a:rPr baseline="-5999"/>
              <a:t>3-x</a:t>
            </a:r>
            <a:r>
              <a:t>Si</a:t>
            </a:r>
            <a:r>
              <a:rPr baseline="-5999"/>
              <a:t>x</a:t>
            </a:r>
            <a:r>
              <a:t>O</a:t>
            </a:r>
            <a:r>
              <a:rPr baseline="-5999"/>
              <a:t>12</a:t>
            </a:r>
            <a:r>
              <a:t>) </a:t>
            </a:r>
          </a:p>
        </p:txBody>
      </p:sp>
      <p:sp>
        <p:nvSpPr>
          <p:cNvPr id="3321" name="Rectangle 3"/>
          <p:cNvSpPr txBox="1"/>
          <p:nvPr/>
        </p:nvSpPr>
        <p:spPr>
          <a:xfrm>
            <a:off x="2940765" y="1571821"/>
            <a:ext cx="3535214" cy="442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p>
            <a:pPr>
              <a:spcBef>
                <a:spcPts val="400"/>
              </a:spcBef>
              <a:defRPr sz="14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GARNET's </a:t>
            </a:r>
            <a:r>
              <a:t>(e.g., Li</a:t>
            </a:r>
            <a:r>
              <a:rPr baseline="-5999"/>
              <a:t>5</a:t>
            </a:r>
            <a:r>
              <a:t>La</a:t>
            </a:r>
            <a:r>
              <a:rPr baseline="-5999"/>
              <a:t>3</a:t>
            </a:r>
            <a:r>
              <a:t>M</a:t>
            </a:r>
            <a:r>
              <a:rPr baseline="-5999"/>
              <a:t>2</a:t>
            </a:r>
            <a:r>
              <a:t>O</a:t>
            </a:r>
            <a:r>
              <a:rPr baseline="-5999"/>
              <a:t>12 </a:t>
            </a:r>
            <a:r>
              <a:t>w/ M=Nb, Ta)</a:t>
            </a:r>
          </a:p>
        </p:txBody>
      </p:sp>
      <p:sp>
        <p:nvSpPr>
          <p:cNvPr id="3322" name="Rectangle 3"/>
          <p:cNvSpPr txBox="1"/>
          <p:nvPr/>
        </p:nvSpPr>
        <p:spPr>
          <a:xfrm>
            <a:off x="2180877" y="4016562"/>
            <a:ext cx="4604446"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fontScale="92500"/>
          </a:bodyPr>
          <a:lstStyle/>
          <a:p>
            <a:pPr defTabSz="905255">
              <a:spcBef>
                <a:spcPts val="400"/>
              </a:spcBef>
              <a:defRPr sz="1386" b="0">
                <a:solidFill>
                  <a:srgbClr val="FFFFFF"/>
                </a:solidFill>
                <a:effectLst>
                  <a:outerShdw blurRad="37719" dist="37719" dir="2700000" rotWithShape="0">
                    <a:srgbClr val="000000"/>
                  </a:outerShdw>
                </a:effectLst>
                <a:latin typeface="+mn-lt"/>
                <a:ea typeface="+mn-ea"/>
                <a:cs typeface="+mn-cs"/>
                <a:sym typeface="Arial"/>
              </a:defRPr>
            </a:pPr>
            <a:r>
              <a:rPr b="1">
                <a:solidFill>
                  <a:srgbClr val="FBC901"/>
                </a:solidFill>
              </a:rPr>
              <a:t>LISICON's</a:t>
            </a:r>
            <a:r>
              <a:t> (e.g., Li</a:t>
            </a:r>
            <a:r>
              <a:rPr baseline="-5999"/>
              <a:t>4-x</a:t>
            </a:r>
            <a:r>
              <a:t>M</a:t>
            </a:r>
            <a:r>
              <a:rPr baseline="-5999"/>
              <a:t>1-y</a:t>
            </a:r>
            <a:r>
              <a:t>M</a:t>
            </a:r>
            <a:r>
              <a:rPr baseline="-5999"/>
              <a:t>y</a:t>
            </a:r>
            <a:r>
              <a:t>S</a:t>
            </a:r>
            <a:r>
              <a:rPr baseline="-5999"/>
              <a:t>4</a:t>
            </a:r>
            <a:r>
              <a:t> w/ M=Si, Ge, P, Al, Zn, Ga)</a:t>
            </a:r>
          </a:p>
        </p:txBody>
      </p:sp>
      <p:pic>
        <p:nvPicPr>
          <p:cNvPr id="3323" name="Image" descr="Image"/>
          <p:cNvPicPr>
            <a:picLocks noChangeAspect="1"/>
          </p:cNvPicPr>
          <p:nvPr/>
        </p:nvPicPr>
        <p:blipFill>
          <a:blip r:embed="rId2"/>
          <a:stretch>
            <a:fillRect/>
          </a:stretch>
        </p:blipFill>
        <p:spPr>
          <a:xfrm>
            <a:off x="3224375" y="4447411"/>
            <a:ext cx="3105092" cy="1791078"/>
          </a:xfrm>
          <a:prstGeom prst="rect">
            <a:avLst/>
          </a:prstGeom>
          <a:ln w="12700">
            <a:miter lim="400000"/>
          </a:ln>
        </p:spPr>
      </p:pic>
      <p:pic>
        <p:nvPicPr>
          <p:cNvPr id="3324" name="Image" descr="Image"/>
          <p:cNvPicPr>
            <a:picLocks noChangeAspect="1"/>
          </p:cNvPicPr>
          <p:nvPr/>
        </p:nvPicPr>
        <p:blipFill>
          <a:blip r:embed="rId3"/>
          <a:stretch>
            <a:fillRect/>
          </a:stretch>
        </p:blipFill>
        <p:spPr>
          <a:xfrm>
            <a:off x="3155826" y="2107038"/>
            <a:ext cx="3105092" cy="1711997"/>
          </a:xfrm>
          <a:prstGeom prst="rect">
            <a:avLst/>
          </a:prstGeom>
          <a:ln w="12700">
            <a:miter lim="400000"/>
          </a:ln>
        </p:spPr>
      </p:pic>
      <p:pic>
        <p:nvPicPr>
          <p:cNvPr id="3325" name="Image" descr="Image"/>
          <p:cNvPicPr>
            <a:picLocks noChangeAspect="1"/>
          </p:cNvPicPr>
          <p:nvPr/>
        </p:nvPicPr>
        <p:blipFill>
          <a:blip r:embed="rId4"/>
          <a:stretch>
            <a:fillRect/>
          </a:stretch>
        </p:blipFill>
        <p:spPr>
          <a:xfrm>
            <a:off x="448346" y="1248933"/>
            <a:ext cx="2143456" cy="2417958"/>
          </a:xfrm>
          <a:prstGeom prst="rect">
            <a:avLst/>
          </a:prstGeom>
          <a:ln w="12700">
            <a:miter lim="400000"/>
          </a:ln>
        </p:spPr>
      </p:pic>
      <p:pic>
        <p:nvPicPr>
          <p:cNvPr id="3326" name="Image" descr="Image"/>
          <p:cNvPicPr>
            <a:picLocks noChangeAspect="1"/>
          </p:cNvPicPr>
          <p:nvPr/>
        </p:nvPicPr>
        <p:blipFill>
          <a:blip r:embed="rId5"/>
          <a:stretch>
            <a:fillRect/>
          </a:stretch>
        </p:blipFill>
        <p:spPr>
          <a:xfrm>
            <a:off x="7104342" y="1468633"/>
            <a:ext cx="1678619" cy="425168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 name="Rectangle 2"/>
          <p:cNvSpPr txBox="1">
            <a:spLocks noGrp="1"/>
          </p:cNvSpPr>
          <p:nvPr>
            <p:ph type="title"/>
          </p:nvPr>
        </p:nvSpPr>
        <p:spPr>
          <a:xfrm>
            <a:off x="304800" y="63499"/>
            <a:ext cx="8534400" cy="675219"/>
          </a:xfrm>
          <a:prstGeom prst="rect">
            <a:avLst/>
          </a:prstGeom>
        </p:spPr>
        <p:txBody>
          <a:bodyPr/>
          <a:lstStyle/>
          <a:p>
            <a:pPr>
              <a:defRPr sz="2200"/>
            </a:pPr>
            <a:r>
              <a:t>Challenges confronting Li-Ion battery Solid-State Electrolytes: </a:t>
            </a:r>
            <a:r>
              <a:rPr baseline="31999"/>
              <a:t>1,2</a:t>
            </a:r>
          </a:p>
        </p:txBody>
      </p:sp>
      <p:sp>
        <p:nvSpPr>
          <p:cNvPr id="3329" name="Rectangle 3"/>
          <p:cNvSpPr txBox="1">
            <a:spLocks noGrp="1"/>
          </p:cNvSpPr>
          <p:nvPr>
            <p:ph type="body" idx="1"/>
          </p:nvPr>
        </p:nvSpPr>
        <p:spPr>
          <a:xfrm>
            <a:off x="127000" y="858806"/>
            <a:ext cx="9144000" cy="5368989"/>
          </a:xfrm>
          <a:prstGeom prst="rect">
            <a:avLst/>
          </a:prstGeom>
        </p:spPr>
        <p:txBody>
          <a:bodyPr/>
          <a:lstStyle/>
          <a:p>
            <a:pPr>
              <a:tabLst/>
            </a:pPr>
            <a:r>
              <a:t> In these solids, </a:t>
            </a:r>
            <a:r>
              <a:rPr b="1">
                <a:solidFill>
                  <a:srgbClr val="FBC901"/>
                </a:solidFill>
              </a:rPr>
              <a:t>ions do not flow as easily</a:t>
            </a:r>
            <a:r>
              <a:t> as ions in liquid electrolytes</a:t>
            </a:r>
          </a:p>
          <a:p>
            <a:pPr>
              <a:tabLst/>
              <a:defRPr sz="700"/>
            </a:pPr>
            <a:endParaRPr/>
          </a:p>
          <a:p>
            <a:pPr marL="0" lvl="1" indent="640896">
              <a:buSzTx/>
              <a:buNone/>
              <a:tabLst/>
            </a:pPr>
            <a:r>
              <a:t>Which increases battery series resistance, lowers current, increases heating</a:t>
            </a:r>
          </a:p>
          <a:p>
            <a:pPr>
              <a:tabLst/>
              <a:defRPr sz="900"/>
            </a:pPr>
            <a:endParaRPr/>
          </a:p>
          <a:p>
            <a:pPr>
              <a:tabLst/>
            </a:pPr>
            <a:r>
              <a:t>There is also the </a:t>
            </a:r>
            <a:r>
              <a:rPr b="1">
                <a:solidFill>
                  <a:srgbClr val="FBC901"/>
                </a:solidFill>
              </a:rPr>
              <a:t>difficulty of achieving ion flow into and out of electrodes</a:t>
            </a:r>
          </a:p>
          <a:p>
            <a:pPr>
              <a:tabLst/>
              <a:defRPr sz="800"/>
            </a:pPr>
            <a:endParaRPr b="1">
              <a:solidFill>
                <a:srgbClr val="FBC901"/>
              </a:solidFill>
            </a:endParaRPr>
          </a:p>
          <a:p>
            <a:pPr marL="0" lvl="1" indent="640896">
              <a:buSzTx/>
              <a:buNone/>
              <a:tabLst/>
            </a:pPr>
            <a:r>
              <a:t>The issue here is that, while liquid electrolytes naturally flow onto the electrodes,</a:t>
            </a:r>
          </a:p>
          <a:p>
            <a:pPr marL="0" lvl="1" indent="640896">
              <a:buSzTx/>
              <a:buNone/>
              <a:tabLst/>
              <a:defRPr sz="800"/>
            </a:pPr>
            <a:endParaRPr/>
          </a:p>
          <a:p>
            <a:pPr marL="0" lvl="2" indent="1085850">
              <a:buSzTx/>
              <a:buNone/>
              <a:tabLst/>
            </a:pPr>
            <a:r>
              <a:t>thereby assuring atomic-scale contact (and thus facilitating ion flow)</a:t>
            </a:r>
          </a:p>
          <a:p>
            <a:pPr marL="0" lvl="2" indent="1085850">
              <a:buSzTx/>
              <a:buNone/>
              <a:tabLst/>
              <a:defRPr sz="900"/>
            </a:pPr>
            <a:endParaRPr/>
          </a:p>
          <a:p>
            <a:pPr marL="0" lvl="1" indent="640896">
              <a:buSzTx/>
              <a:buNone/>
              <a:tabLst/>
            </a:pPr>
            <a:r>
              <a:t>SHEETS of solid electrolyte will NOT automatically bond with electrodes,</a:t>
            </a:r>
          </a:p>
          <a:p>
            <a:pPr marL="0" lvl="1" indent="640896">
              <a:buSzTx/>
              <a:buNone/>
              <a:tabLst/>
              <a:defRPr sz="700"/>
            </a:pPr>
            <a:endParaRPr/>
          </a:p>
          <a:p>
            <a:pPr marL="0" lvl="2" indent="1085850">
              <a:buSzTx/>
              <a:buNone/>
              <a:tabLst/>
            </a:pPr>
            <a:r>
              <a:t>and a gap of even a few atom widths could easily inhibit and/or block ions</a:t>
            </a:r>
          </a:p>
          <a:p>
            <a:pPr marL="0" lvl="2" indent="1085850">
              <a:buSzTx/>
              <a:buNone/>
              <a:tabLst/>
              <a:defRPr sz="900"/>
            </a:pPr>
            <a:endParaRPr/>
          </a:p>
          <a:p>
            <a:pPr>
              <a:tabLst/>
            </a:pPr>
            <a:r>
              <a:t>Publications about solid state electrolytes acknowledge these layer contact issues,</a:t>
            </a:r>
          </a:p>
          <a:p>
            <a:pPr>
              <a:tabLst/>
              <a:defRPr sz="700"/>
            </a:pPr>
            <a:endParaRPr/>
          </a:p>
          <a:p>
            <a:pPr marL="0" lvl="1" indent="640896">
              <a:buSzTx/>
              <a:buNone/>
              <a:tabLst/>
            </a:pPr>
            <a:r>
              <a:t>but they provide little discussion of possible solutions</a:t>
            </a:r>
          </a:p>
          <a:p>
            <a:pPr marL="0" lvl="1" indent="640896">
              <a:buSzTx/>
              <a:buNone/>
              <a:tabLst/>
              <a:defRPr sz="900"/>
            </a:pPr>
            <a:endParaRPr/>
          </a:p>
          <a:p>
            <a:pPr marL="0" lvl="2" indent="1085850">
              <a:buSzTx/>
              <a:buNone/>
              <a:tabLst/>
            </a:pPr>
            <a:r>
              <a:t>In fact, these papers give the strong impression that in-battery testing of </a:t>
            </a:r>
          </a:p>
          <a:p>
            <a:pPr>
              <a:tabLst/>
              <a:defRPr sz="700"/>
            </a:pPr>
            <a:endParaRPr/>
          </a:p>
          <a:p>
            <a:pPr marL="0" lvl="3" indent="1577339">
              <a:buSzTx/>
              <a:buNone/>
              <a:tabLst/>
            </a:pPr>
            <a:r>
              <a:t>solid-state electrolytes (</a:t>
            </a:r>
            <a:r>
              <a:rPr b="1"/>
              <a:t>of any type</a:t>
            </a:r>
            <a:r>
              <a:t>) is still very, very limited</a:t>
            </a:r>
          </a:p>
        </p:txBody>
      </p:sp>
      <p:sp>
        <p:nvSpPr>
          <p:cNvPr id="3330" name="Rectangle 5"/>
          <p:cNvSpPr txBox="1"/>
          <p:nvPr/>
        </p:nvSpPr>
        <p:spPr>
          <a:xfrm>
            <a:off x="304800" y="63810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https://www.frontiersin.org/articles/10.3389/fenrg.2014.00025/full</a:t>
            </a:r>
            <a:br/>
            <a:r>
              <a:t>2) https://link.springer.com/article/10.1007/s41918-019-00048-0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ectangle 2"/>
          <p:cNvSpPr txBox="1">
            <a:spLocks noGrp="1"/>
          </p:cNvSpPr>
          <p:nvPr>
            <p:ph type="title"/>
          </p:nvPr>
        </p:nvSpPr>
        <p:spPr>
          <a:xfrm>
            <a:off x="193278" y="1970168"/>
            <a:ext cx="8757444" cy="675218"/>
          </a:xfrm>
          <a:prstGeom prst="rect">
            <a:avLst/>
          </a:prstGeom>
        </p:spPr>
        <p:txBody>
          <a:bodyPr/>
          <a:lstStyle>
            <a:lvl1pPr>
              <a:defRPr sz="2200" b="1">
                <a:solidFill>
                  <a:srgbClr val="FBC901"/>
                </a:solidFill>
              </a:defRPr>
            </a:lvl1pPr>
          </a:lstStyle>
          <a:p>
            <a:r>
              <a:t>A Brief Review of Battery History</a:t>
            </a:r>
          </a:p>
        </p:txBody>
      </p:sp>
      <p:sp>
        <p:nvSpPr>
          <p:cNvPr id="250" name="Rectangle 5"/>
          <p:cNvSpPr txBox="1"/>
          <p:nvPr/>
        </p:nvSpPr>
        <p:spPr>
          <a:xfrm>
            <a:off x="304800" y="64953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2" name="Rectangle 2"/>
          <p:cNvSpPr txBox="1">
            <a:spLocks noGrp="1"/>
          </p:cNvSpPr>
          <p:nvPr>
            <p:ph type="title"/>
          </p:nvPr>
        </p:nvSpPr>
        <p:spPr>
          <a:xfrm>
            <a:off x="304800" y="76199"/>
            <a:ext cx="8534400" cy="675219"/>
          </a:xfrm>
          <a:prstGeom prst="rect">
            <a:avLst/>
          </a:prstGeom>
        </p:spPr>
        <p:txBody>
          <a:bodyPr/>
          <a:lstStyle/>
          <a:p>
            <a:pPr defTabSz="905255">
              <a:defRPr sz="2178">
                <a:effectLst>
                  <a:outerShdw blurRad="37719" dist="37719" dir="2700000" rotWithShape="0">
                    <a:srgbClr val="000000"/>
                  </a:outerShdw>
                </a:effectLst>
              </a:defRPr>
            </a:pPr>
            <a:r>
              <a:t>But the prospect of </a:t>
            </a:r>
            <a:r>
              <a:rPr b="1"/>
              <a:t>solid state electrolyte / separators</a:t>
            </a:r>
            <a:r>
              <a:t> seems real:</a:t>
            </a:r>
          </a:p>
        </p:txBody>
      </p:sp>
      <p:sp>
        <p:nvSpPr>
          <p:cNvPr id="3333" name="Rectangle 3"/>
          <p:cNvSpPr txBox="1">
            <a:spLocks noGrp="1"/>
          </p:cNvSpPr>
          <p:nvPr>
            <p:ph type="body" idx="1"/>
          </p:nvPr>
        </p:nvSpPr>
        <p:spPr>
          <a:xfrm>
            <a:off x="177800" y="871506"/>
            <a:ext cx="8931424" cy="5368989"/>
          </a:xfrm>
          <a:prstGeom prst="rect">
            <a:avLst/>
          </a:prstGeom>
        </p:spPr>
        <p:txBody>
          <a:bodyPr/>
          <a:lstStyle/>
          <a:p>
            <a:pPr defTabSz="841247">
              <a:spcBef>
                <a:spcPts val="300"/>
              </a:spcBef>
              <a:tabLst/>
              <a:defRPr sz="1656">
                <a:solidFill>
                  <a:srgbClr val="FBC901"/>
                </a:solidFill>
                <a:effectLst>
                  <a:outerShdw blurRad="35052" dist="35052" dir="2700000" rotWithShape="0">
                    <a:srgbClr val="000000"/>
                  </a:outerShdw>
                </a:effectLst>
              </a:defRPr>
            </a:pPr>
            <a:r>
              <a:t>Research IS identifying materials with faster internal ion flows</a:t>
            </a:r>
          </a:p>
          <a:p>
            <a:pPr defTabSz="841247">
              <a:spcBef>
                <a:spcPts val="300"/>
              </a:spcBef>
              <a:tabLst/>
              <a:defRPr sz="828">
                <a:effectLst>
                  <a:outerShdw blurRad="35052" dist="35052" dir="2700000" rotWithShape="0">
                    <a:srgbClr val="000000"/>
                  </a:outerShdw>
                </a:effectLst>
              </a:defRPr>
            </a:pPr>
            <a:endParaRPr/>
          </a:p>
          <a:p>
            <a:pPr defTabSz="841247">
              <a:spcBef>
                <a:spcPts val="300"/>
              </a:spcBef>
              <a:tabLst/>
              <a:defRPr sz="1656">
                <a:effectLst>
                  <a:outerShdw blurRad="35052" dist="35052" dir="2700000" rotWithShape="0">
                    <a:srgbClr val="000000"/>
                  </a:outerShdw>
                </a:effectLst>
              </a:defRPr>
            </a:pPr>
            <a:r>
              <a:t>And (ironically) from my note set about </a:t>
            </a:r>
            <a:r>
              <a:rPr b="1"/>
              <a:t>Tomorrow's Solar Cells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t>
            </a:r>
          </a:p>
          <a:p>
            <a:pPr defTabSz="841247">
              <a:spcBef>
                <a:spcPts val="300"/>
              </a:spcBef>
              <a:tabLst/>
              <a:defRPr sz="644">
                <a:effectLst>
                  <a:outerShdw blurRad="35052" dist="35052" dir="2700000" rotWithShape="0">
                    <a:srgbClr val="000000"/>
                  </a:outerShdw>
                </a:effectLst>
              </a:defRPr>
            </a:pPr>
            <a:endParaRPr/>
          </a:p>
          <a:p>
            <a:pPr marL="0" lvl="1" indent="589624" defTabSz="841247">
              <a:spcBef>
                <a:spcPts val="300"/>
              </a:spcBef>
              <a:buSzTx/>
              <a:buNone/>
              <a:tabLst/>
              <a:defRPr sz="1656">
                <a:solidFill>
                  <a:srgbClr val="FBC901"/>
                </a:solidFill>
                <a:effectLst>
                  <a:outerShdw blurRad="35052" dist="35052" dir="2700000" rotWithShape="0">
                    <a:srgbClr val="000000"/>
                  </a:outerShdw>
                </a:effectLst>
              </a:defRPr>
            </a:pPr>
            <a:r>
              <a:t>I can see a way to producing intimate solid electrolyte to electrode contact:</a:t>
            </a:r>
          </a:p>
          <a:p>
            <a:pPr marL="0" lvl="1" indent="589624" defTabSz="841247">
              <a:spcBef>
                <a:spcPts val="300"/>
              </a:spcBef>
              <a:buSzTx/>
              <a:buNone/>
              <a:tabLst/>
              <a:defRPr sz="828">
                <a:effectLst>
                  <a:outerShdw blurRad="35052" dist="35052" dir="2700000" rotWithShape="0">
                    <a:srgbClr val="000000"/>
                  </a:outerShdw>
                </a:effectLst>
              </a:defRPr>
            </a:pPr>
            <a:endParaRPr/>
          </a:p>
          <a:p>
            <a:pPr defTabSz="841247">
              <a:spcBef>
                <a:spcPts val="300"/>
              </a:spcBef>
              <a:tabLst/>
              <a:defRPr sz="1656">
                <a:effectLst>
                  <a:outerShdw blurRad="35052" dist="35052" dir="2700000" rotWithShape="0">
                    <a:srgbClr val="000000"/>
                  </a:outerShdw>
                </a:effectLst>
              </a:defRPr>
            </a:pPr>
            <a:r>
              <a:t>Poly/microcrystalline layers of </a:t>
            </a:r>
            <a:r>
              <a:rPr b="1">
                <a:solidFill>
                  <a:srgbClr val="FBC901"/>
                </a:solidFill>
              </a:rPr>
              <a:t>Perovskite</a:t>
            </a:r>
            <a:r>
              <a:t> are used successfully in solar cells</a:t>
            </a:r>
          </a:p>
          <a:p>
            <a:pPr defTabSz="841247">
              <a:spcBef>
                <a:spcPts val="300"/>
              </a:spcBef>
              <a:tabLst/>
              <a:defRPr sz="644">
                <a:effectLst>
                  <a:outerShdw blurRad="35052" dist="35052" dir="2700000" rotWithShape="0">
                    <a:srgbClr val="000000"/>
                  </a:outerShdw>
                </a:effectLst>
              </a:defRPr>
            </a:pPr>
            <a:endParaRPr/>
          </a:p>
          <a:p>
            <a:pPr marL="0" lvl="1" indent="589624" defTabSz="841247">
              <a:spcBef>
                <a:spcPts val="300"/>
              </a:spcBef>
              <a:buSzTx/>
              <a:buNone/>
              <a:tabLst/>
              <a:defRPr sz="1656">
                <a:effectLst>
                  <a:outerShdw blurRad="35052" dist="35052" dir="2700000" rotWithShape="0">
                    <a:srgbClr val="000000"/>
                  </a:outerShdw>
                </a:effectLst>
              </a:defRPr>
            </a:pPr>
            <a:r>
              <a:t>That success means micro-crystallites </a:t>
            </a:r>
            <a:r>
              <a:rPr b="1"/>
              <a:t>must</a:t>
            </a:r>
            <a:r>
              <a:t> be in intimate electrical contact</a:t>
            </a:r>
          </a:p>
          <a:p>
            <a:pPr marL="0" lvl="1" indent="589624" defTabSz="841247">
              <a:spcBef>
                <a:spcPts val="300"/>
              </a:spcBef>
              <a:buSzTx/>
              <a:buNone/>
              <a:tabLst/>
              <a:defRPr sz="644">
                <a:effectLst>
                  <a:outerShdw blurRad="35052" dist="35052" dir="2700000" rotWithShape="0">
                    <a:srgbClr val="000000"/>
                  </a:outerShdw>
                </a:effectLst>
              </a:defRPr>
            </a:pPr>
            <a:endParaRPr/>
          </a:p>
          <a:p>
            <a:pPr defTabSz="841247">
              <a:spcBef>
                <a:spcPts val="300"/>
              </a:spcBef>
              <a:tabLst/>
              <a:defRPr sz="1656">
                <a:effectLst>
                  <a:outerShdw blurRad="35052" dist="35052" dir="2700000" rotWithShape="0">
                    <a:srgbClr val="000000"/>
                  </a:outerShdw>
                </a:effectLst>
              </a:defRPr>
            </a:pPr>
            <a:r>
              <a:t>In such solar cell layers, contact is achieved by dissolving micro-crystallites into solvents  </a:t>
            </a:r>
          </a:p>
          <a:p>
            <a:pPr defTabSz="841247">
              <a:spcBef>
                <a:spcPts val="300"/>
              </a:spcBef>
              <a:tabLst/>
              <a:defRPr sz="644">
                <a:effectLst>
                  <a:outerShdw blurRad="35052" dist="35052" dir="2700000" rotWithShape="0">
                    <a:srgbClr val="000000"/>
                  </a:outerShdw>
                </a:effectLst>
              </a:defRPr>
            </a:pPr>
            <a:endParaRPr/>
          </a:p>
          <a:p>
            <a:pPr marL="0" lvl="1" indent="589624" defTabSz="841247">
              <a:spcBef>
                <a:spcPts val="300"/>
              </a:spcBef>
              <a:buSzTx/>
              <a:buNone/>
              <a:tabLst/>
              <a:defRPr sz="1656">
                <a:effectLst>
                  <a:outerShdw blurRad="35052" dist="35052" dir="2700000" rotWithShape="0">
                    <a:srgbClr val="000000"/>
                  </a:outerShdw>
                </a:effectLst>
              </a:defRPr>
            </a:pPr>
            <a:r>
              <a:t>and then simply </a:t>
            </a:r>
            <a:r>
              <a:rPr b="1">
                <a:solidFill>
                  <a:srgbClr val="FBC901"/>
                </a:solidFill>
              </a:rPr>
              <a:t>painting them onto surfaces</a:t>
            </a:r>
            <a:r>
              <a:t> which,</a:t>
            </a:r>
          </a:p>
          <a:p>
            <a:pPr marL="0" lvl="1" indent="589624" defTabSz="841247">
              <a:spcBef>
                <a:spcPts val="300"/>
              </a:spcBef>
              <a:buSzTx/>
              <a:buNone/>
              <a:tabLst/>
              <a:defRPr sz="644">
                <a:effectLst>
                  <a:outerShdw blurRad="35052" dist="35052" dir="2700000" rotWithShape="0">
                    <a:srgbClr val="000000"/>
                  </a:outerShdw>
                </a:effectLst>
              </a:defRPr>
            </a:pPr>
            <a:endParaRPr/>
          </a:p>
          <a:p>
            <a:pPr marL="0" lvl="2" indent="998982" defTabSz="841247">
              <a:spcBef>
                <a:spcPts val="300"/>
              </a:spcBef>
              <a:buSzTx/>
              <a:buNone/>
              <a:tabLst/>
              <a:defRPr sz="1656">
                <a:effectLst>
                  <a:outerShdw blurRad="35052" dist="35052" dir="2700000" rotWithShape="0">
                    <a:srgbClr val="000000"/>
                  </a:outerShdw>
                </a:effectLst>
              </a:defRPr>
            </a:pPr>
            <a:r>
              <a:t>as the solvent evaporates, brings the micro-crystallites into atomic contact </a:t>
            </a:r>
          </a:p>
          <a:p>
            <a:pPr marL="0" lvl="2" indent="998982" defTabSz="841247">
              <a:spcBef>
                <a:spcPts val="300"/>
              </a:spcBef>
              <a:buSzTx/>
              <a:buNone/>
              <a:tabLst/>
              <a:defRPr sz="828">
                <a:effectLst>
                  <a:outerShdw blurRad="35052" dist="35052" dir="2700000" rotWithShape="0">
                    <a:srgbClr val="000000"/>
                  </a:outerShdw>
                </a:effectLst>
              </a:defRPr>
            </a:pPr>
            <a:endParaRPr/>
          </a:p>
          <a:p>
            <a:pPr defTabSz="841247">
              <a:spcBef>
                <a:spcPts val="300"/>
              </a:spcBef>
              <a:tabLst/>
              <a:defRPr sz="1656">
                <a:effectLst>
                  <a:outerShdw blurRad="35052" dist="35052" dir="2700000" rotWithShape="0">
                    <a:srgbClr val="000000"/>
                  </a:outerShdw>
                </a:effectLst>
              </a:defRPr>
            </a:pPr>
            <a:r>
              <a:t>In fact, with possibly minor degradation in the solid electrolyte's high temperature robustness,</a:t>
            </a:r>
          </a:p>
          <a:p>
            <a:pPr defTabSz="841247">
              <a:spcBef>
                <a:spcPts val="300"/>
              </a:spcBef>
              <a:tabLst/>
              <a:defRPr sz="644">
                <a:effectLst>
                  <a:outerShdw blurRad="35052" dist="35052" dir="2700000" rotWithShape="0">
                    <a:srgbClr val="000000"/>
                  </a:outerShdw>
                </a:effectLst>
              </a:defRPr>
            </a:pPr>
            <a:endParaRPr/>
          </a:p>
          <a:p>
            <a:pPr marL="0" lvl="1" indent="589624" defTabSz="841247">
              <a:spcBef>
                <a:spcPts val="300"/>
              </a:spcBef>
              <a:buSzTx/>
              <a:buNone/>
              <a:tabLst/>
              <a:defRPr sz="1656">
                <a:effectLst>
                  <a:outerShdw blurRad="35052" dist="35052" dir="2700000" rotWithShape="0">
                    <a:srgbClr val="000000"/>
                  </a:outerShdw>
                </a:effectLst>
              </a:defRPr>
            </a:pPr>
            <a:r>
              <a:t>one might even add in a little conductive polymer as a binder,</a:t>
            </a:r>
          </a:p>
          <a:p>
            <a:pPr marL="0" lvl="1" indent="589624" defTabSz="841247">
              <a:spcBef>
                <a:spcPts val="300"/>
              </a:spcBef>
              <a:buSzTx/>
              <a:buNone/>
              <a:tabLst/>
              <a:defRPr sz="644">
                <a:effectLst>
                  <a:outerShdw blurRad="35052" dist="35052" dir="2700000" rotWithShape="0">
                    <a:srgbClr val="000000"/>
                  </a:outerShdw>
                </a:effectLst>
              </a:defRPr>
            </a:pPr>
            <a:endParaRPr/>
          </a:p>
          <a:p>
            <a:pPr marL="0" lvl="2" indent="998982" defTabSz="841247">
              <a:spcBef>
                <a:spcPts val="300"/>
              </a:spcBef>
              <a:buSzTx/>
              <a:buNone/>
              <a:tabLst/>
              <a:defRPr sz="1656">
                <a:effectLst>
                  <a:outerShdw blurRad="35052" dist="35052" dir="2700000" rotWithShape="0">
                    <a:srgbClr val="000000"/>
                  </a:outerShdw>
                </a:effectLst>
              </a:defRPr>
            </a:pPr>
            <a:r>
              <a:t>creating, in essence, something resembling a latex solid electrolyte paint</a:t>
            </a:r>
          </a:p>
          <a:p>
            <a:pPr defTabSz="841247">
              <a:spcBef>
                <a:spcPts val="300"/>
              </a:spcBef>
              <a:tabLst/>
              <a:defRPr sz="828">
                <a:effectLst>
                  <a:outerShdw blurRad="35052" dist="35052" dir="2700000" rotWithShape="0">
                    <a:srgbClr val="000000"/>
                  </a:outerShdw>
                </a:effectLst>
              </a:defRPr>
            </a:pPr>
            <a:endParaRPr/>
          </a:p>
          <a:p>
            <a:pPr marL="0" lvl="1" indent="589624" defTabSz="841247">
              <a:spcBef>
                <a:spcPts val="300"/>
              </a:spcBef>
              <a:buSzTx/>
              <a:buNone/>
              <a:tabLst/>
              <a:defRPr sz="1656" i="1">
                <a:effectLst>
                  <a:outerShdw blurRad="35052" dist="35052" dir="2700000" rotWithShape="0">
                    <a:srgbClr val="000000"/>
                  </a:outerShdw>
                </a:effectLst>
              </a:defRPr>
            </a:pPr>
            <a:r>
              <a:t>I see no </a:t>
            </a:r>
            <a:r>
              <a:rPr b="1"/>
              <a:t>fundamental </a:t>
            </a:r>
            <a:r>
              <a:t>reason why such a scheme could not ultimately work</a:t>
            </a:r>
            <a:r>
              <a:rPr baseline="31999"/>
              <a:t> 1</a:t>
            </a:r>
          </a:p>
        </p:txBody>
      </p:sp>
      <p:sp>
        <p:nvSpPr>
          <p:cNvPr id="3334" name="Rectangle 5"/>
          <p:cNvSpPr txBox="1"/>
          <p:nvPr/>
        </p:nvSpPr>
        <p:spPr>
          <a:xfrm>
            <a:off x="304800" y="65334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rgbClr val="E5FFFF"/>
                </a:solidFill>
                <a:effectLst>
                  <a:outerShdw blurRad="38100" dist="38100" dir="2700000" rotWithShape="0">
                    <a:srgbClr val="000000"/>
                  </a:outerShdw>
                </a:effectLst>
                <a:latin typeface="+mn-lt"/>
                <a:ea typeface="+mn-ea"/>
                <a:cs typeface="+mn-cs"/>
                <a:sym typeface="Arial"/>
              </a:defRPr>
            </a:pPr>
            <a:r>
              <a:t>1) Which I say as one holding a significant number electronic material patents (</a:t>
            </a:r>
            <a:r>
              <a:rPr u="sng">
                <a:solidFill>
                  <a:srgbClr val="00CCFF"/>
                </a:solidFill>
                <a:uFill>
                  <a:solidFill>
                    <a:srgbClr val="00CCFF"/>
                  </a:solidFill>
                </a:uFill>
                <a:hlinkClick r:id="rId5"/>
              </a:rPr>
              <a:t>link</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6" name="Rectangle 5"/>
          <p:cNvSpPr txBox="1"/>
          <p:nvPr/>
        </p:nvSpPr>
        <p:spPr>
          <a:xfrm>
            <a:off x="1943100" y="6367328"/>
            <a:ext cx="5072460" cy="480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https://www.bluesky-energy.eu/en/saltwater_battery/</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https://www.youtube.com/watch?v=HXmZW8Wnvko</a:t>
            </a:r>
          </a:p>
        </p:txBody>
      </p:sp>
      <p:sp>
        <p:nvSpPr>
          <p:cNvPr id="3337" name="Rectangle 2"/>
          <p:cNvSpPr txBox="1">
            <a:spLocks noGrp="1"/>
          </p:cNvSpPr>
          <p:nvPr>
            <p:ph type="title"/>
          </p:nvPr>
        </p:nvSpPr>
        <p:spPr>
          <a:xfrm>
            <a:off x="147091" y="-25401"/>
            <a:ext cx="8924678" cy="675219"/>
          </a:xfrm>
          <a:prstGeom prst="rect">
            <a:avLst/>
          </a:prstGeom>
        </p:spPr>
        <p:txBody>
          <a:bodyPr/>
          <a:lstStyle/>
          <a:p>
            <a:pPr>
              <a:defRPr sz="2100"/>
            </a:pPr>
            <a:r>
              <a:t>But the last dozen plus slides concerned </a:t>
            </a:r>
            <a:r>
              <a:rPr b="1"/>
              <a:t>only</a:t>
            </a:r>
            <a:r>
              <a:t> "Tomorrow's Li-Ion battery" </a:t>
            </a:r>
          </a:p>
        </p:txBody>
      </p:sp>
      <p:sp>
        <p:nvSpPr>
          <p:cNvPr id="3338" name="Rectangle 3"/>
          <p:cNvSpPr txBox="1">
            <a:spLocks noGrp="1"/>
          </p:cNvSpPr>
          <p:nvPr>
            <p:ph type="body" sz="half" idx="1"/>
          </p:nvPr>
        </p:nvSpPr>
        <p:spPr>
          <a:xfrm>
            <a:off x="203200" y="693706"/>
            <a:ext cx="8888661" cy="2811973"/>
          </a:xfrm>
          <a:prstGeom prst="rect">
            <a:avLst/>
          </a:prstGeom>
        </p:spPr>
        <p:txBody>
          <a:bodyPr/>
          <a:lstStyle/>
          <a:p>
            <a:pPr>
              <a:tabLst/>
            </a:pPr>
            <a:r>
              <a:t>And viewed critically, they mostly concerned fixes to its safety problems</a:t>
            </a:r>
          </a:p>
          <a:p>
            <a:pPr>
              <a:tabLst/>
              <a:defRPr sz="700"/>
            </a:pPr>
            <a:endParaRPr/>
          </a:p>
          <a:p>
            <a:pPr marL="0" lvl="1" indent="640896">
              <a:buSzTx/>
              <a:buNone/>
              <a:tabLst/>
            </a:pPr>
            <a:r>
              <a:t>that would make that technology even more exotic (and thus more expensive)</a:t>
            </a:r>
          </a:p>
          <a:p>
            <a:pPr marL="0" lvl="1" indent="640896">
              <a:buSzTx/>
              <a:buNone/>
              <a:tabLst/>
              <a:defRPr sz="900"/>
            </a:pPr>
            <a:endParaRPr/>
          </a:p>
          <a:p>
            <a:pPr>
              <a:tabLst/>
              <a:defRPr b="1">
                <a:solidFill>
                  <a:srgbClr val="FBC901"/>
                </a:solidFill>
              </a:defRPr>
            </a:pPr>
            <a:r>
              <a:t>Why not take a different path that completely engineers out such problems? </a:t>
            </a:r>
          </a:p>
          <a:p>
            <a:pPr>
              <a:tabLst/>
              <a:defRPr sz="700"/>
            </a:pPr>
            <a:endParaRPr/>
          </a:p>
          <a:p>
            <a:pPr marL="0" lvl="1" indent="640896">
              <a:buSzTx/>
              <a:buNone/>
              <a:tabLst/>
            </a:pPr>
            <a:r>
              <a:t>Producing, for instance, a battery that would not only </a:t>
            </a:r>
            <a:r>
              <a:rPr b="1"/>
              <a:t>not blow itself up</a:t>
            </a:r>
            <a:r>
              <a:t>,</a:t>
            </a:r>
          </a:p>
          <a:p>
            <a:pPr marL="0" lvl="1" indent="640896">
              <a:buSzTx/>
              <a:buNone/>
              <a:tabLst/>
              <a:defRPr sz="700"/>
            </a:pPr>
            <a:endParaRPr/>
          </a:p>
          <a:p>
            <a:pPr marL="0" lvl="2" indent="1085850">
              <a:buSzTx/>
              <a:buNone/>
              <a:tabLst/>
            </a:pPr>
            <a:r>
              <a:t>but could even be </a:t>
            </a:r>
            <a:r>
              <a:rPr b="1"/>
              <a:t>cooked for 30 minutes over a large gas burner</a:t>
            </a:r>
            <a:r>
              <a:t>,</a:t>
            </a:r>
          </a:p>
          <a:p>
            <a:pPr marL="0" lvl="2" indent="1085850">
              <a:buSzTx/>
              <a:buNone/>
              <a:tabLst/>
              <a:defRPr sz="700"/>
            </a:pPr>
            <a:endParaRPr/>
          </a:p>
          <a:p>
            <a:pPr marL="0" lvl="3" indent="1577339">
              <a:buSzTx/>
              <a:buNone/>
              <a:tabLst/>
            </a:pPr>
            <a:r>
              <a:t>as was demonstrated in this YouTube video (</a:t>
            </a:r>
            <a:r>
              <a:rPr u="sng">
                <a:solidFill>
                  <a:srgbClr val="00CCFF"/>
                </a:solidFill>
                <a:uFill>
                  <a:solidFill>
                    <a:srgbClr val="00CCFF"/>
                  </a:solidFill>
                </a:uFill>
                <a:hlinkClick r:id="rId2"/>
              </a:rPr>
              <a:t>link</a:t>
            </a:r>
            <a:r>
              <a:t>) </a:t>
            </a:r>
            <a:r>
              <a:rPr baseline="31999"/>
              <a:t>1, 2</a:t>
            </a:r>
          </a:p>
        </p:txBody>
      </p:sp>
      <p:pic>
        <p:nvPicPr>
          <p:cNvPr id="3339" name="Image" descr="Image"/>
          <p:cNvPicPr>
            <a:picLocks noChangeAspect="1"/>
          </p:cNvPicPr>
          <p:nvPr/>
        </p:nvPicPr>
        <p:blipFill>
          <a:blip r:embed="rId3"/>
          <a:stretch>
            <a:fillRect/>
          </a:stretch>
        </p:blipFill>
        <p:spPr>
          <a:xfrm>
            <a:off x="2651729" y="3600367"/>
            <a:ext cx="3840542" cy="28119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1" name="Rectangle 2"/>
          <p:cNvSpPr txBox="1">
            <a:spLocks noGrp="1"/>
          </p:cNvSpPr>
          <p:nvPr>
            <p:ph type="title"/>
          </p:nvPr>
        </p:nvSpPr>
        <p:spPr>
          <a:xfrm>
            <a:off x="304800" y="25399"/>
            <a:ext cx="8534400" cy="675219"/>
          </a:xfrm>
          <a:prstGeom prst="rect">
            <a:avLst/>
          </a:prstGeom>
        </p:spPr>
        <p:txBody>
          <a:bodyPr/>
          <a:lstStyle/>
          <a:p>
            <a:pPr>
              <a:defRPr sz="2200"/>
            </a:pPr>
            <a:r>
              <a:t>That was a so-called </a:t>
            </a:r>
            <a:r>
              <a:rPr b="1">
                <a:solidFill>
                  <a:srgbClr val="FBC901"/>
                </a:solidFill>
              </a:rPr>
              <a:t>Saltwater Battery</a:t>
            </a:r>
          </a:p>
        </p:txBody>
      </p:sp>
      <p:sp>
        <p:nvSpPr>
          <p:cNvPr id="3342" name="Rectangle 3"/>
          <p:cNvSpPr txBox="1">
            <a:spLocks noGrp="1"/>
          </p:cNvSpPr>
          <p:nvPr>
            <p:ph type="body" idx="1"/>
          </p:nvPr>
        </p:nvSpPr>
        <p:spPr>
          <a:xfrm>
            <a:off x="330200" y="744506"/>
            <a:ext cx="8748267" cy="5368988"/>
          </a:xfrm>
          <a:prstGeom prst="rect">
            <a:avLst/>
          </a:prstGeom>
        </p:spPr>
        <p:txBody>
          <a:bodyPr/>
          <a:lstStyle/>
          <a:p>
            <a:pPr>
              <a:tabLst/>
            </a:pPr>
            <a:r>
              <a:t>With that particular one now being marketed as the "Greenrock Saltwater Battery" </a:t>
            </a:r>
            <a:r>
              <a:rPr baseline="31999"/>
              <a:t>1</a:t>
            </a:r>
          </a:p>
          <a:p>
            <a:pPr>
              <a:tabLst/>
              <a:defRPr sz="700"/>
            </a:pPr>
            <a:endParaRPr baseline="31999"/>
          </a:p>
          <a:p>
            <a:pPr marL="0" lvl="1" indent="640896">
              <a:buSzTx/>
              <a:buNone/>
              <a:tabLst/>
            </a:pPr>
            <a:r>
              <a:t>Despite, as far as I can tell, using technology directly from Aquion Corp.</a:t>
            </a:r>
          </a:p>
          <a:p>
            <a:pPr marL="0" lvl="1" indent="640896">
              <a:buSzTx/>
              <a:buNone/>
              <a:tabLst/>
              <a:defRPr sz="700"/>
            </a:pPr>
            <a:endParaRPr/>
          </a:p>
          <a:p>
            <a:pPr marL="0" lvl="2" indent="1085850">
              <a:buSzTx/>
              <a:buNone/>
              <a:tabLst/>
            </a:pPr>
            <a:r>
              <a:t>which labeled its version an </a:t>
            </a:r>
            <a:r>
              <a:rPr b="1">
                <a:solidFill>
                  <a:srgbClr val="FBC901"/>
                </a:solidFill>
              </a:rPr>
              <a:t>Aqueous Hybrid Ion Battery (AHI)</a:t>
            </a:r>
          </a:p>
          <a:p>
            <a:pPr marL="0" lvl="2" indent="1085850">
              <a:buSzTx/>
              <a:buNone/>
              <a:tabLst/>
              <a:defRPr sz="900"/>
            </a:pPr>
            <a:endParaRPr b="1">
              <a:solidFill>
                <a:srgbClr val="FBC901"/>
              </a:solidFill>
            </a:endParaRPr>
          </a:p>
          <a:p>
            <a:pPr>
              <a:tabLst/>
            </a:pPr>
            <a:r>
              <a:t>On both the Aquion founder's website, </a:t>
            </a:r>
          </a:p>
          <a:p>
            <a:pPr>
              <a:tabLst/>
              <a:defRPr sz="700"/>
            </a:pPr>
            <a:endParaRPr/>
          </a:p>
          <a:p>
            <a:pPr marL="0" lvl="1" indent="640896">
              <a:buSzTx/>
              <a:buNone/>
              <a:tabLst/>
            </a:pPr>
            <a:r>
              <a:t>and in the PBS Nova science documentary </a:t>
            </a:r>
            <a:r>
              <a:rPr b="1"/>
              <a:t>Search for the Super Battery</a:t>
            </a:r>
            <a:r>
              <a:t> </a:t>
            </a:r>
            <a:r>
              <a:rPr baseline="31999"/>
              <a:t>3</a:t>
            </a:r>
          </a:p>
          <a:p>
            <a:pPr marL="0" lvl="1" indent="640896">
              <a:buSzTx/>
              <a:buNone/>
              <a:tabLst/>
              <a:defRPr sz="700"/>
            </a:pPr>
            <a:endParaRPr baseline="31999"/>
          </a:p>
          <a:p>
            <a:pPr marL="0" lvl="2" indent="1085850">
              <a:buSzTx/>
              <a:buNone/>
              <a:tabLst/>
            </a:pPr>
            <a:r>
              <a:t>Aquion's design goals were given as being:</a:t>
            </a:r>
          </a:p>
          <a:p>
            <a:pPr marL="0" lvl="2" indent="1085850">
              <a:buSzTx/>
              <a:buNone/>
              <a:tabLst/>
              <a:defRPr sz="2400"/>
            </a:pPr>
            <a:endParaRPr/>
          </a:p>
          <a:p>
            <a:pPr algn="ctr">
              <a:tabLst/>
              <a:defRPr>
                <a:solidFill>
                  <a:srgbClr val="FBC901"/>
                </a:solidFill>
              </a:defRPr>
            </a:pPr>
            <a:r>
              <a:rPr b="1"/>
              <a:t>A non-portable Grid &amp; Solar Array energy storage battery</a:t>
            </a:r>
          </a:p>
          <a:p>
            <a:pPr marL="0" lvl="1" indent="640896" algn="ctr">
              <a:buSzTx/>
              <a:buNone/>
              <a:tabLst/>
              <a:defRPr sz="1100"/>
            </a:pPr>
            <a:endParaRPr b="1"/>
          </a:p>
          <a:p>
            <a:pPr algn="ctr">
              <a:tabLst/>
            </a:pPr>
            <a:r>
              <a:rPr b="1"/>
              <a:t>Using ONLY elements common in earth's crust</a:t>
            </a:r>
          </a:p>
          <a:p>
            <a:pPr marL="0" lvl="1" indent="640896" algn="ctr">
              <a:buSzTx/>
              <a:buNone/>
              <a:tabLst/>
              <a:defRPr sz="1100"/>
            </a:pPr>
            <a:endParaRPr b="1"/>
          </a:p>
          <a:p>
            <a:pPr algn="ctr">
              <a:tabLst/>
            </a:pPr>
            <a:r>
              <a:t>(Which should thus be cheaper and possibly less toxic)</a:t>
            </a:r>
          </a:p>
          <a:p>
            <a:pPr marL="0" lvl="2" indent="1085850" algn="ctr">
              <a:buSzTx/>
              <a:buNone/>
              <a:tabLst/>
              <a:defRPr sz="1000"/>
            </a:pPr>
            <a:endParaRPr/>
          </a:p>
          <a:p>
            <a:pPr algn="ctr">
              <a:tabLst/>
            </a:pPr>
            <a:r>
              <a:rPr b="1"/>
              <a:t>For which there is NO possibility of fire or explosion</a:t>
            </a:r>
          </a:p>
        </p:txBody>
      </p:sp>
      <p:sp>
        <p:nvSpPr>
          <p:cNvPr id="3343" name="Rectangle 5"/>
          <p:cNvSpPr txBox="1"/>
          <p:nvPr/>
        </p:nvSpPr>
        <p:spPr>
          <a:xfrm>
            <a:off x="90933" y="5974620"/>
            <a:ext cx="8962134" cy="873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https://www.bluesky-energy.eu/en/saltwater_battery/</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https://taspacenergy.co.nz/wp-content/uploads/2015/07/Redwood-Gate-Ranch-Enabling-Solar-and-Reducing-Diesel-Consumption.pdf</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www.pbs.org/wgbh/nova/tech/super-battery.html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5" name="Rectangle 5"/>
          <p:cNvSpPr txBox="1"/>
          <p:nvPr/>
        </p:nvSpPr>
        <p:spPr>
          <a:xfrm>
            <a:off x="90933" y="6393720"/>
            <a:ext cx="8962134" cy="454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2) https://taspacenergy.co.nz/wp-content/uploads/2015/07/Redwood-Gate-Ranch-Enabling-Solar-and-Reducing-Diesel-Consumption.pdf</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1) https://www.bluesky-energy.eu/en/saltwater_battery/         3) https://en.wikipedia.org/wiki/Activated_carbon</a:t>
            </a:r>
          </a:p>
        </p:txBody>
      </p:sp>
      <p:sp>
        <p:nvSpPr>
          <p:cNvPr id="3346" name="Rectangle 2"/>
          <p:cNvSpPr txBox="1">
            <a:spLocks noGrp="1"/>
          </p:cNvSpPr>
          <p:nvPr>
            <p:ph type="title"/>
          </p:nvPr>
        </p:nvSpPr>
        <p:spPr>
          <a:xfrm>
            <a:off x="304800" y="-38101"/>
            <a:ext cx="8748267" cy="675219"/>
          </a:xfrm>
          <a:prstGeom prst="rect">
            <a:avLst/>
          </a:prstGeom>
        </p:spPr>
        <p:txBody>
          <a:bodyPr/>
          <a:lstStyle/>
          <a:p>
            <a:pPr>
              <a:defRPr sz="2200"/>
            </a:pPr>
            <a:r>
              <a:t>Which was depicted on </a:t>
            </a:r>
            <a:r>
              <a:rPr b="1"/>
              <a:t>both</a:t>
            </a:r>
            <a:r>
              <a:t> Aquion &amp; Greenrock websites as: </a:t>
            </a:r>
            <a:r>
              <a:rPr baseline="31999"/>
              <a:t>1, 2</a:t>
            </a:r>
          </a:p>
        </p:txBody>
      </p:sp>
      <p:sp>
        <p:nvSpPr>
          <p:cNvPr id="3347" name="Rectangle 3"/>
          <p:cNvSpPr txBox="1">
            <a:spLocks noGrp="1"/>
          </p:cNvSpPr>
          <p:nvPr>
            <p:ph type="body" sz="half" idx="1"/>
          </p:nvPr>
        </p:nvSpPr>
        <p:spPr>
          <a:xfrm>
            <a:off x="304800" y="3681077"/>
            <a:ext cx="8748267" cy="2821110"/>
          </a:xfrm>
          <a:prstGeom prst="rect">
            <a:avLst/>
          </a:prstGeom>
        </p:spPr>
        <p:txBody>
          <a:bodyPr/>
          <a:lstStyle/>
          <a:p>
            <a:pPr>
              <a:tabLst/>
            </a:pPr>
            <a:r>
              <a:t>That is: It is based on sodium alkali metal ions (rather than lithium)</a:t>
            </a:r>
          </a:p>
          <a:p>
            <a:pPr>
              <a:tabLst/>
              <a:defRPr sz="700"/>
            </a:pPr>
            <a:endParaRPr/>
          </a:p>
          <a:p>
            <a:pPr>
              <a:tabLst/>
            </a:pPr>
            <a:r>
              <a:t>It uses an "activated carbon" anode (which is largely graphite-like carbon sheets </a:t>
            </a:r>
            <a:r>
              <a:rPr baseline="31999"/>
              <a:t>3</a:t>
            </a:r>
            <a:r>
              <a:t>)</a:t>
            </a:r>
          </a:p>
          <a:p>
            <a:pPr marL="0" lvl="1" indent="640896">
              <a:buSzTx/>
              <a:buNone/>
              <a:tabLst/>
              <a:defRPr sz="700"/>
            </a:pPr>
            <a:endParaRPr/>
          </a:p>
          <a:p>
            <a:pPr>
              <a:tabLst/>
            </a:pPr>
            <a:r>
              <a:t>Into which the sodium ions intercalate (i.e., fit between the those sheets)</a:t>
            </a:r>
          </a:p>
          <a:p>
            <a:pPr marL="0" lvl="2" indent="1085850">
              <a:buSzTx/>
              <a:buNone/>
              <a:tabLst/>
              <a:defRPr sz="700"/>
            </a:pPr>
            <a:endParaRPr/>
          </a:p>
          <a:p>
            <a:pPr>
              <a:tabLst/>
            </a:pPr>
            <a:r>
              <a:t>With a MnO</a:t>
            </a:r>
            <a:r>
              <a:rPr baseline="-5999"/>
              <a:t>2</a:t>
            </a:r>
            <a:r>
              <a:t> cathode that also intercalates (i.e. fits sodium ions between its layers)</a:t>
            </a:r>
          </a:p>
          <a:p>
            <a:pPr>
              <a:tabLst/>
              <a:defRPr sz="700"/>
            </a:pPr>
            <a:endParaRPr/>
          </a:p>
          <a:p>
            <a:pPr>
              <a:tabLst/>
            </a:pPr>
            <a:r>
              <a:t>Between which is a "cellulosic' separator (actually cotton)</a:t>
            </a:r>
          </a:p>
          <a:p>
            <a:pPr marL="0" lvl="1" indent="640896">
              <a:buSzTx/>
              <a:buNone/>
              <a:tabLst/>
              <a:defRPr sz="700"/>
            </a:pPr>
            <a:endParaRPr/>
          </a:p>
          <a:p>
            <a:pPr>
              <a:tabLst/>
            </a:pPr>
            <a:r>
              <a:t>And a sodium sulfate water-based electrolyte </a:t>
            </a:r>
          </a:p>
        </p:txBody>
      </p:sp>
      <p:grpSp>
        <p:nvGrpSpPr>
          <p:cNvPr id="3355" name="Group 20"/>
          <p:cNvGrpSpPr/>
          <p:nvPr/>
        </p:nvGrpSpPr>
        <p:grpSpPr>
          <a:xfrm>
            <a:off x="594708" y="685800"/>
            <a:ext cx="7739968" cy="2821110"/>
            <a:chOff x="0" y="0"/>
            <a:chExt cx="7739967" cy="2821109"/>
          </a:xfrm>
        </p:grpSpPr>
        <p:pic>
          <p:nvPicPr>
            <p:cNvPr id="3348" name="Picture 8" descr="Picture 8"/>
            <p:cNvPicPr>
              <a:picLocks noChangeAspect="1"/>
            </p:cNvPicPr>
            <p:nvPr/>
          </p:nvPicPr>
          <p:blipFill>
            <a:blip r:embed="rId2"/>
            <a:stretch>
              <a:fillRect/>
            </a:stretch>
          </p:blipFill>
          <p:spPr>
            <a:xfrm>
              <a:off x="3239504" y="0"/>
              <a:ext cx="4500464" cy="2821110"/>
            </a:xfrm>
            <a:prstGeom prst="rect">
              <a:avLst/>
            </a:prstGeom>
            <a:ln w="12700" cap="flat">
              <a:noFill/>
              <a:miter lim="400000"/>
            </a:ln>
            <a:effectLst/>
          </p:spPr>
        </p:pic>
        <p:sp>
          <p:nvSpPr>
            <p:cNvPr id="3349" name="Rectangle 3"/>
            <p:cNvSpPr txBox="1"/>
            <p:nvPr/>
          </p:nvSpPr>
          <p:spPr>
            <a:xfrm>
              <a:off x="-1" y="144672"/>
              <a:ext cx="3038119" cy="49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1400">
                  <a:solidFill>
                    <a:srgbClr val="FFCC00"/>
                  </a:solidFill>
                  <a:effectLst>
                    <a:outerShdw blurRad="38100" dist="38100" dir="2700000" rotWithShape="0">
                      <a:srgbClr val="000000"/>
                    </a:outerShdw>
                  </a:effectLst>
                </a:defRPr>
              </a:pPr>
              <a:r>
                <a:t>Translation</a:t>
              </a:r>
              <a:r>
                <a:rPr b="0"/>
                <a:t>: Has atomic layers between which ions can slither</a:t>
              </a:r>
            </a:p>
          </p:txBody>
        </p:sp>
        <p:sp>
          <p:nvSpPr>
            <p:cNvPr id="3350" name="Rectangle 3"/>
            <p:cNvSpPr txBox="1"/>
            <p:nvPr/>
          </p:nvSpPr>
          <p:spPr>
            <a:xfrm>
              <a:off x="289344" y="940369"/>
              <a:ext cx="2387094" cy="29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1400">
                  <a:solidFill>
                    <a:srgbClr val="FFCC00"/>
                  </a:solidFill>
                  <a:effectLst>
                    <a:outerShdw blurRad="38100" dist="38100" dir="2700000" rotWithShape="0">
                      <a:srgbClr val="000000"/>
                    </a:outerShdw>
                  </a:effectLst>
                </a:defRPr>
              </a:pPr>
              <a:r>
                <a:t>Translation</a:t>
              </a:r>
              <a:r>
                <a:rPr b="0"/>
                <a:t>:  Cotton!</a:t>
              </a:r>
            </a:p>
          </p:txBody>
        </p:sp>
        <p:sp>
          <p:nvSpPr>
            <p:cNvPr id="3351" name="Rectangle 3"/>
            <p:cNvSpPr txBox="1"/>
            <p:nvPr/>
          </p:nvSpPr>
          <p:spPr>
            <a:xfrm>
              <a:off x="30139" y="1591395"/>
              <a:ext cx="2965782" cy="49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lgn="ctr">
                <a:spcBef>
                  <a:spcPts val="300"/>
                </a:spcBef>
                <a:defRPr sz="1400">
                  <a:solidFill>
                    <a:srgbClr val="FFCC00"/>
                  </a:solidFill>
                  <a:effectLst>
                    <a:outerShdw blurRad="38100" dist="38100" dir="2700000" rotWithShape="0">
                      <a:srgbClr val="000000"/>
                    </a:outerShdw>
                  </a:effectLst>
                </a:defRPr>
              </a:pPr>
              <a:r>
                <a:t>Translation</a:t>
              </a:r>
              <a:r>
                <a:rPr b="0"/>
                <a:t>: Has atomic layers between which ions can slither</a:t>
              </a:r>
            </a:p>
          </p:txBody>
        </p:sp>
        <p:sp>
          <p:nvSpPr>
            <p:cNvPr id="3352" name="Straight Connector 12"/>
            <p:cNvSpPr/>
            <p:nvPr/>
          </p:nvSpPr>
          <p:spPr>
            <a:xfrm>
              <a:off x="2821109" y="434016"/>
              <a:ext cx="723362" cy="1509"/>
            </a:xfrm>
            <a:prstGeom prst="line">
              <a:avLst/>
            </a:prstGeom>
            <a:solidFill>
              <a:schemeClr val="accent1"/>
            </a:solid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353" name="Straight Connector 13"/>
            <p:cNvSpPr/>
            <p:nvPr/>
          </p:nvSpPr>
          <p:spPr>
            <a:xfrm>
              <a:off x="2676437" y="1085042"/>
              <a:ext cx="723362" cy="1508"/>
            </a:xfrm>
            <a:prstGeom prst="line">
              <a:avLst/>
            </a:prstGeom>
            <a:solidFill>
              <a:schemeClr val="accent1"/>
            </a:solid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3354" name="Straight Connector 16"/>
            <p:cNvSpPr/>
            <p:nvPr/>
          </p:nvSpPr>
          <p:spPr>
            <a:xfrm>
              <a:off x="2821109" y="1880739"/>
              <a:ext cx="651026" cy="1508"/>
            </a:xfrm>
            <a:prstGeom prst="line">
              <a:avLst/>
            </a:prstGeom>
            <a:solidFill>
              <a:schemeClr val="accent1"/>
            </a:solid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7" name="Rectangle 5"/>
          <p:cNvSpPr txBox="1"/>
          <p:nvPr/>
        </p:nvSpPr>
        <p:spPr>
          <a:xfrm>
            <a:off x="6825208" y="4665689"/>
            <a:ext cx="1885405" cy="10651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r>
              <a:t>What’s Inside an Aqueous Hybrid Ion Battery?</a:t>
            </a:r>
          </a:p>
          <a:p>
            <a:pPr algn="ctr">
              <a:defRPr sz="1000" b="0" i="1">
                <a:solidFill>
                  <a:schemeClr val="accent1"/>
                </a:solidFill>
                <a:effectLst>
                  <a:outerShdw blurRad="38100" dist="38100" dir="2700000" rotWithShape="0">
                    <a:srgbClr val="000000"/>
                  </a:outerShdw>
                </a:effectLst>
                <a:latin typeface="+mn-lt"/>
                <a:ea typeface="+mn-ea"/>
                <a:cs typeface="+mn-cs"/>
                <a:sym typeface="Arial"/>
              </a:defRPr>
            </a:pPr>
            <a:br/>
            <a:r>
              <a:rPr b="1"/>
              <a:t>h</a:t>
            </a:r>
            <a:r>
              <a:t>http://blog.aquionenergy.com/blog/bid/108285/what-s-inside-an-aqueous-hybrid-ion-battery-0 </a:t>
            </a:r>
          </a:p>
        </p:txBody>
      </p:sp>
      <p:sp>
        <p:nvSpPr>
          <p:cNvPr id="3358" name="Rectangle 2"/>
          <p:cNvSpPr txBox="1">
            <a:spLocks noGrp="1"/>
          </p:cNvSpPr>
          <p:nvPr>
            <p:ph type="title"/>
          </p:nvPr>
        </p:nvSpPr>
        <p:spPr>
          <a:xfrm>
            <a:off x="304800" y="38100"/>
            <a:ext cx="8534400" cy="533400"/>
          </a:xfrm>
          <a:prstGeom prst="rect">
            <a:avLst/>
          </a:prstGeom>
        </p:spPr>
        <p:txBody>
          <a:bodyPr/>
          <a:lstStyle>
            <a:lvl1pPr>
              <a:defRPr sz="2200" i="1">
                <a:latin typeface="+mn-lt"/>
                <a:ea typeface="+mn-ea"/>
                <a:cs typeface="+mn-cs"/>
                <a:sym typeface="Arial"/>
              </a:defRPr>
            </a:lvl1pPr>
          </a:lstStyle>
          <a:p>
            <a:r>
              <a:t>Thusly explained, the technology does not sound very exotic</a:t>
            </a:r>
          </a:p>
        </p:txBody>
      </p:sp>
      <p:sp>
        <p:nvSpPr>
          <p:cNvPr id="3359" name="Rectangle 3"/>
          <p:cNvSpPr txBox="1">
            <a:spLocks noGrp="1"/>
          </p:cNvSpPr>
          <p:nvPr>
            <p:ph type="body" sz="half" idx="1"/>
          </p:nvPr>
        </p:nvSpPr>
        <p:spPr>
          <a:xfrm>
            <a:off x="228600" y="700037"/>
            <a:ext cx="8686800" cy="2769607"/>
          </a:xfrm>
          <a:prstGeom prst="rect">
            <a:avLst/>
          </a:prstGeom>
        </p:spPr>
        <p:txBody>
          <a:bodyPr/>
          <a:lstStyle/>
          <a:p>
            <a:pPr>
              <a:defRPr sz="1800">
                <a:latin typeface="+mn-lt"/>
                <a:ea typeface="+mn-ea"/>
                <a:cs typeface="+mn-cs"/>
                <a:sym typeface="Arial"/>
              </a:defRPr>
            </a:pPr>
            <a:r>
              <a:t>Indeed, the only big changes seem to be</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 the use of sodium and a change to conventional water-based electrolyte</a:t>
            </a:r>
          </a:p>
          <a:p>
            <a:pPr>
              <a:defRPr sz="700">
                <a:latin typeface="+mn-lt"/>
                <a:ea typeface="+mn-ea"/>
                <a:cs typeface="+mn-cs"/>
                <a:sym typeface="Arial"/>
              </a:defRPr>
            </a:pPr>
            <a:endParaRPr/>
          </a:p>
          <a:p>
            <a:pPr>
              <a:defRPr sz="1800">
                <a:latin typeface="+mn-lt"/>
                <a:ea typeface="+mn-ea"/>
                <a:cs typeface="+mn-cs"/>
                <a:sym typeface="Arial"/>
              </a:defRPr>
            </a:pPr>
            <a:r>
              <a:t>Aquion's website does not enumerate the electrochemical reactions involved</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Nor explain why Na ions tolerate aqueous electrolytes, while Li ions do not</a:t>
            </a:r>
          </a:p>
          <a:p>
            <a:pPr>
              <a:defRPr sz="700">
                <a:latin typeface="+mn-lt"/>
                <a:ea typeface="+mn-ea"/>
                <a:cs typeface="+mn-cs"/>
                <a:sym typeface="Arial"/>
              </a:defRPr>
            </a:pPr>
            <a:endParaRPr/>
          </a:p>
          <a:p>
            <a:pPr>
              <a:defRPr sz="1800">
                <a:latin typeface="+mn-lt"/>
                <a:ea typeface="+mn-ea"/>
                <a:cs typeface="+mn-cs"/>
                <a:sym typeface="Arial"/>
              </a:defRPr>
            </a:pPr>
            <a:r>
              <a:t>But on a blog by the company's founder (James Whitacre) I did find this figure</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Which does indeed look remarkably conventional:</a:t>
            </a:r>
          </a:p>
        </p:txBody>
      </p:sp>
      <p:pic>
        <p:nvPicPr>
          <p:cNvPr id="3360" name="Picture 9" descr="Picture 9"/>
          <p:cNvPicPr>
            <a:picLocks noChangeAspect="1"/>
          </p:cNvPicPr>
          <p:nvPr/>
        </p:nvPicPr>
        <p:blipFill>
          <a:blip r:embed="rId2"/>
          <a:stretch>
            <a:fillRect/>
          </a:stretch>
        </p:blipFill>
        <p:spPr>
          <a:xfrm>
            <a:off x="2438400" y="3598181"/>
            <a:ext cx="4267200" cy="288074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2" name="Rectangle 5"/>
          <p:cNvSpPr txBox="1"/>
          <p:nvPr/>
        </p:nvSpPr>
        <p:spPr>
          <a:xfrm>
            <a:off x="304800" y="65461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https://www.solarquotes.com.au/blog/aquion-salt-water-battery/ </a:t>
            </a:r>
          </a:p>
        </p:txBody>
      </p:sp>
      <p:sp>
        <p:nvSpPr>
          <p:cNvPr id="3363" name="Rectangle 2"/>
          <p:cNvSpPr txBox="1">
            <a:spLocks noGrp="1"/>
          </p:cNvSpPr>
          <p:nvPr>
            <p:ph type="title"/>
          </p:nvPr>
        </p:nvSpPr>
        <p:spPr>
          <a:xfrm>
            <a:off x="304800" y="-1"/>
            <a:ext cx="8855224" cy="675219"/>
          </a:xfrm>
          <a:prstGeom prst="rect">
            <a:avLst/>
          </a:prstGeom>
        </p:spPr>
        <p:txBody>
          <a:bodyPr/>
          <a:lstStyle/>
          <a:p>
            <a:pPr>
              <a:defRPr sz="2200"/>
            </a:pPr>
            <a:r>
              <a:t>An Australian solar energy website supports that interpretation </a:t>
            </a:r>
            <a:r>
              <a:rPr baseline="31999"/>
              <a:t>1</a:t>
            </a:r>
          </a:p>
        </p:txBody>
      </p:sp>
      <p:sp>
        <p:nvSpPr>
          <p:cNvPr id="3364" name="Rectangle 3"/>
          <p:cNvSpPr txBox="1">
            <a:spLocks noGrp="1"/>
          </p:cNvSpPr>
          <p:nvPr>
            <p:ph type="body" idx="1"/>
          </p:nvPr>
        </p:nvSpPr>
        <p:spPr>
          <a:xfrm>
            <a:off x="254000" y="744506"/>
            <a:ext cx="8855224" cy="5732326"/>
          </a:xfrm>
          <a:prstGeom prst="rect">
            <a:avLst/>
          </a:prstGeom>
        </p:spPr>
        <p:txBody>
          <a:bodyPr/>
          <a:lstStyle/>
          <a:p>
            <a:pPr>
              <a:tabLst/>
            </a:pPr>
            <a:r>
              <a:t>Describing the battery as "almost certainly the safest battery around</a:t>
            </a:r>
            <a:r>
              <a:rPr sz="1200">
                <a:latin typeface="Times Roman"/>
                <a:ea typeface="Times Roman"/>
                <a:cs typeface="Times Roman"/>
                <a:sym typeface="Times Roman"/>
              </a:rPr>
              <a:t> </a:t>
            </a:r>
            <a:r>
              <a:t>" and that it is:</a:t>
            </a:r>
          </a:p>
          <a:p>
            <a:pPr>
              <a:tabLst/>
              <a:defRPr sz="600"/>
            </a:pPr>
            <a:endParaRPr/>
          </a:p>
          <a:p>
            <a:pPr marL="0" lvl="1" indent="640896">
              <a:buSzTx/>
              <a:buNone/>
              <a:tabLst/>
              <a:defRPr sz="1600"/>
            </a:pPr>
            <a:r>
              <a:t>"about as non-toxic as a battery can get. If you are low on electrolytes I donʼt recommend drinking it because I donʼt know the lithium concentration, but if for some reason it leaks you can just mop it up and pour it down the drain. It is likely to cause less environmental harm than one mediocre</a:t>
            </a:r>
            <a:r>
              <a:rPr>
                <a:solidFill>
                  <a:srgbClr val="416ED2"/>
                </a:solidFill>
              </a:rPr>
              <a:t> </a:t>
            </a:r>
            <a:r>
              <a:t>cow fart. </a:t>
            </a:r>
          </a:p>
          <a:p>
            <a:pPr marL="0" lvl="1" indent="640896">
              <a:buSzTx/>
              <a:buNone/>
              <a:tabLst/>
              <a:defRPr sz="600"/>
            </a:pPr>
            <a:endParaRPr/>
          </a:p>
          <a:p>
            <a:pPr algn="ctr">
              <a:tabLst/>
              <a:defRPr sz="1600" i="1"/>
            </a:pPr>
            <a:r>
              <a:t>(in the PBS documentary, the inventor actually DOES drink the electrolyte)</a:t>
            </a:r>
            <a:endParaRPr>
              <a:latin typeface="Times Roman"/>
              <a:ea typeface="Times Roman"/>
              <a:cs typeface="Times Roman"/>
              <a:sym typeface="Times Roman"/>
            </a:endParaRPr>
          </a:p>
          <a:p>
            <a:pPr algn="ctr">
              <a:tabLst/>
              <a:defRPr sz="1000"/>
            </a:pPr>
            <a:endParaRPr>
              <a:latin typeface="Times Roman"/>
              <a:ea typeface="Times Roman"/>
              <a:cs typeface="Times Roman"/>
              <a:sym typeface="Times Roman"/>
            </a:endParaRPr>
          </a:p>
          <a:p>
            <a:pPr>
              <a:tabLst/>
            </a:pPr>
            <a:r>
              <a:t>It's also noted that the original cotton separator was made from the inventor's shirt </a:t>
            </a:r>
          </a:p>
          <a:p>
            <a:pPr>
              <a:tabLst/>
              <a:defRPr sz="700"/>
            </a:pPr>
            <a:endParaRPr/>
          </a:p>
          <a:p>
            <a:pPr>
              <a:tabLst/>
            </a:pPr>
            <a:r>
              <a:t>And it mainly finds fault with only the battery's weight and size (per kW-h stored)</a:t>
            </a:r>
          </a:p>
          <a:p>
            <a:pPr>
              <a:tabLst/>
              <a:defRPr sz="700"/>
            </a:pPr>
            <a:endParaRPr/>
          </a:p>
          <a:p>
            <a:pPr marL="0" lvl="1" indent="640896">
              <a:buSzTx/>
              <a:buNone/>
              <a:tabLst/>
            </a:pPr>
            <a:r>
              <a:t>Which actually does not contradict the inventor's stated goal </a:t>
            </a:r>
          </a:p>
          <a:p>
            <a:pPr marL="0" lvl="1" indent="640896">
              <a:buSzTx/>
              <a:buNone/>
              <a:tabLst/>
              <a:defRPr sz="700"/>
            </a:pPr>
            <a:endParaRPr/>
          </a:p>
          <a:p>
            <a:pPr marL="0" lvl="2" indent="1085850">
              <a:buSzTx/>
              <a:buNone/>
              <a:tabLst/>
            </a:pPr>
            <a:r>
              <a:t>of creating a fixed-position Grid &amp; Solar Array energy storage battery</a:t>
            </a:r>
          </a:p>
          <a:p>
            <a:pPr marL="0" lvl="2" indent="1085850">
              <a:buSzTx/>
              <a:buNone/>
              <a:tabLst/>
              <a:defRPr sz="700"/>
            </a:pPr>
            <a:endParaRPr/>
          </a:p>
          <a:p>
            <a:pPr marL="0" lvl="3" indent="1577339">
              <a:buSzTx/>
              <a:buNone/>
              <a:tabLst/>
            </a:pPr>
            <a:r>
              <a:t>(applications where weight and size are not super critical) </a:t>
            </a:r>
          </a:p>
          <a:p>
            <a:pPr marL="0" lvl="2" indent="1085850">
              <a:buSzTx/>
              <a:buNone/>
              <a:tabLst/>
              <a:defRPr sz="900"/>
            </a:pPr>
            <a:endParaRPr/>
          </a:p>
          <a:p>
            <a:pPr>
              <a:tabLst/>
            </a:pPr>
            <a:r>
              <a:t>Meaning that while this battery lacks the versatility &amp; portability of Li-Ion batteries</a:t>
            </a:r>
          </a:p>
          <a:p>
            <a:pPr>
              <a:tabLst/>
              <a:defRPr sz="700"/>
            </a:pPr>
            <a:endParaRPr/>
          </a:p>
          <a:p>
            <a:pPr marL="0" lvl="1" indent="640896">
              <a:buSzTx/>
              <a:buNone/>
              <a:tabLst/>
            </a:pPr>
            <a:r>
              <a:t>It is nevertheless a very good candidate for two applications </a:t>
            </a:r>
          </a:p>
          <a:p>
            <a:pPr marL="0" lvl="2" indent="1085850">
              <a:buSzTx/>
              <a:buNone/>
              <a:tabLst/>
              <a:defRPr sz="700"/>
            </a:pPr>
            <a:endParaRPr/>
          </a:p>
          <a:p>
            <a:pPr marL="0" lvl="2" indent="1085850">
              <a:buSzTx/>
              <a:buNone/>
              <a:tabLst/>
            </a:pPr>
            <a:r>
              <a:t>likely to be essential in the greening of the Grid and home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6" name="Rectangle 5"/>
          <p:cNvSpPr txBox="1"/>
          <p:nvPr/>
        </p:nvSpPr>
        <p:spPr>
          <a:xfrm>
            <a:off x="304800" y="6558820"/>
            <a:ext cx="85344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Figure &amp; Reference #1) https://iolitec.de/en/node/648           2) https://en.wikipedia.org/wiki/Zinc–air_battery</a:t>
            </a:r>
          </a:p>
        </p:txBody>
      </p:sp>
      <p:sp>
        <p:nvSpPr>
          <p:cNvPr id="3367" name="Rectangle 2"/>
          <p:cNvSpPr txBox="1">
            <a:spLocks noGrp="1"/>
          </p:cNvSpPr>
          <p:nvPr>
            <p:ph type="title"/>
          </p:nvPr>
        </p:nvSpPr>
        <p:spPr>
          <a:xfrm>
            <a:off x="292100" y="88900"/>
            <a:ext cx="8534400" cy="381000"/>
          </a:xfrm>
          <a:prstGeom prst="rect">
            <a:avLst/>
          </a:prstGeom>
        </p:spPr>
        <p:txBody>
          <a:bodyPr/>
          <a:lstStyle/>
          <a:p>
            <a:pPr defTabSz="877823">
              <a:defRPr sz="2112" i="1">
                <a:effectLst>
                  <a:outerShdw blurRad="36576" dist="36576" dir="2700000" rotWithShape="0">
                    <a:srgbClr val="000000"/>
                  </a:outerShdw>
                </a:effectLst>
                <a:latin typeface="+mn-lt"/>
                <a:ea typeface="+mn-ea"/>
                <a:cs typeface="+mn-cs"/>
                <a:sym typeface="Arial"/>
              </a:defRPr>
            </a:pPr>
            <a:r>
              <a:t>Bringing us to a second rule-changing possibility: </a:t>
            </a:r>
            <a:r>
              <a:rPr>
                <a:solidFill>
                  <a:srgbClr val="FFCC00"/>
                </a:solidFill>
              </a:rPr>
              <a:t>Lithium Air Batteries</a:t>
            </a:r>
          </a:p>
        </p:txBody>
      </p:sp>
      <p:sp>
        <p:nvSpPr>
          <p:cNvPr id="3368" name="Rectangle 3"/>
          <p:cNvSpPr txBox="1">
            <a:spLocks noGrp="1"/>
          </p:cNvSpPr>
          <p:nvPr>
            <p:ph type="body" sz="quarter" idx="1"/>
          </p:nvPr>
        </p:nvSpPr>
        <p:spPr>
          <a:xfrm>
            <a:off x="165100" y="705477"/>
            <a:ext cx="8915400" cy="976462"/>
          </a:xfrm>
          <a:prstGeom prst="rect">
            <a:avLst/>
          </a:prstGeom>
        </p:spPr>
        <p:txBody>
          <a:bodyPr/>
          <a:lstStyle/>
          <a:p>
            <a:pPr>
              <a:defRPr sz="1800">
                <a:latin typeface="+mn-lt"/>
                <a:ea typeface="+mn-ea"/>
                <a:cs typeface="+mn-cs"/>
                <a:sym typeface="Arial"/>
              </a:defRPr>
            </a:pPr>
            <a:r>
              <a:t>Which, innovative as they are, actually build upon a battery already in widespread use:</a:t>
            </a:r>
          </a:p>
          <a:p>
            <a:pPr>
              <a:defRPr sz="700">
                <a:latin typeface="+mn-lt"/>
                <a:ea typeface="+mn-ea"/>
                <a:cs typeface="+mn-cs"/>
                <a:sym typeface="Arial"/>
              </a:defRPr>
            </a:pPr>
            <a:endParaRPr/>
          </a:p>
          <a:p>
            <a:pPr marL="0" lvl="1" indent="640896">
              <a:buSzTx/>
              <a:buNone/>
              <a:defRPr sz="1800">
                <a:latin typeface="+mn-lt"/>
                <a:ea typeface="+mn-ea"/>
                <a:cs typeface="+mn-cs"/>
                <a:sym typeface="Arial"/>
              </a:defRPr>
            </a:pPr>
            <a:r>
              <a:t>The button-style </a:t>
            </a:r>
            <a:r>
              <a:rPr b="1">
                <a:solidFill>
                  <a:srgbClr val="FBC901"/>
                </a:solidFill>
              </a:rPr>
              <a:t>Zinc Air battery</a:t>
            </a:r>
            <a:r>
              <a:t> which powers most of today's </a:t>
            </a:r>
            <a:r>
              <a:rPr b="1"/>
              <a:t>hearing aids </a:t>
            </a:r>
            <a:r>
              <a:rPr baseline="31999"/>
              <a:t>1, 2</a:t>
            </a:r>
          </a:p>
        </p:txBody>
      </p:sp>
      <p:sp>
        <p:nvSpPr>
          <p:cNvPr id="3369" name="Rectangle 3"/>
          <p:cNvSpPr txBox="1"/>
          <p:nvPr/>
        </p:nvSpPr>
        <p:spPr>
          <a:xfrm>
            <a:off x="215900" y="4384657"/>
            <a:ext cx="8915400" cy="2220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defRPr>
            </a:pPr>
            <a:r>
              <a:t>At its anode, Zn is conventionally ionized, releasing electrons: Zn (s) =&gt; Zn</a:t>
            </a:r>
            <a:r>
              <a:rPr baseline="31999"/>
              <a:t>+2</a:t>
            </a:r>
            <a:r>
              <a:t> + 2e</a:t>
            </a:r>
            <a:r>
              <a:rPr baseline="31999"/>
              <a:t>-</a:t>
            </a:r>
          </a:p>
          <a:p>
            <a:pPr>
              <a:spcBef>
                <a:spcPts val="400"/>
              </a:spcBef>
              <a:defRPr sz="700" b="0">
                <a:solidFill>
                  <a:srgbClr val="FFFFFF"/>
                </a:solidFill>
                <a:effectLst>
                  <a:outerShdw blurRad="38100" dist="38100" dir="2700000" rotWithShape="0">
                    <a:srgbClr val="000000"/>
                  </a:outerShdw>
                </a:effectLst>
              </a:defRPr>
            </a:pPr>
            <a:endParaRPr baseline="31999"/>
          </a:p>
          <a:p>
            <a:pPr>
              <a:spcBef>
                <a:spcPts val="400"/>
              </a:spcBef>
              <a:defRPr b="0">
                <a:solidFill>
                  <a:srgbClr val="FFFFFF"/>
                </a:solidFill>
                <a:effectLst>
                  <a:outerShdw blurRad="38100" dist="38100" dir="2700000" rotWithShape="0">
                    <a:srgbClr val="000000"/>
                  </a:outerShdw>
                </a:effectLst>
              </a:defRPr>
            </a:pPr>
            <a:r>
              <a:t>But air penetrates a uniquely porous cathode, traveling to the electrolyte interface</a:t>
            </a:r>
          </a:p>
          <a:p>
            <a:pPr>
              <a:spcBef>
                <a:spcPts val="400"/>
              </a:spcBef>
              <a:defRPr sz="700" b="0">
                <a:solidFill>
                  <a:srgbClr val="FFFFFF"/>
                </a:solidFill>
                <a:effectLst>
                  <a:outerShdw blurRad="38100" dist="38100" dir="2700000" rotWithShape="0">
                    <a:srgbClr val="000000"/>
                  </a:outerShdw>
                </a:effectLst>
              </a:defRPr>
            </a:pPr>
            <a:endParaRPr/>
          </a:p>
          <a:p>
            <a:pPr lvl="1" indent="640896">
              <a:spcBef>
                <a:spcPts val="400"/>
              </a:spcBef>
              <a:defRPr b="0">
                <a:solidFill>
                  <a:srgbClr val="FFFFFF"/>
                </a:solidFill>
                <a:effectLst>
                  <a:outerShdw blurRad="38100" dist="38100" dir="2700000" rotWithShape="0">
                    <a:srgbClr val="000000"/>
                  </a:outerShdw>
                </a:effectLst>
              </a:defRPr>
            </a:pPr>
            <a:r>
              <a:t>Where, drawing in electrons, O</a:t>
            </a:r>
            <a:r>
              <a:rPr baseline="-5999"/>
              <a:t>2</a:t>
            </a:r>
            <a:r>
              <a:t> reacts with water: O</a:t>
            </a:r>
            <a:r>
              <a:rPr baseline="-5999"/>
              <a:t>2</a:t>
            </a:r>
            <a:r>
              <a:t> + 2 H</a:t>
            </a:r>
            <a:r>
              <a:rPr baseline="-5999"/>
              <a:t>2</a:t>
            </a:r>
            <a:r>
              <a:t>O + 4 e</a:t>
            </a:r>
            <a:r>
              <a:rPr baseline="31999"/>
              <a:t>-</a:t>
            </a:r>
            <a:r>
              <a:t> =&gt; 4 OH</a:t>
            </a:r>
            <a:r>
              <a:rPr baseline="31999"/>
              <a:t>-</a:t>
            </a:r>
            <a:r>
              <a:t> </a:t>
            </a:r>
          </a:p>
          <a:p>
            <a:pPr>
              <a:spcBef>
                <a:spcPts val="400"/>
              </a:spcBef>
              <a:defRPr sz="700" b="0">
                <a:solidFill>
                  <a:srgbClr val="FFFFFF"/>
                </a:solidFill>
                <a:effectLst>
                  <a:outerShdw blurRad="38100" dist="38100" dir="2700000" rotWithShape="0">
                    <a:srgbClr val="000000"/>
                  </a:outerShdw>
                </a:effectLst>
              </a:defRPr>
            </a:pPr>
            <a:endParaRPr/>
          </a:p>
          <a:p>
            <a:pPr>
              <a:spcBef>
                <a:spcPts val="400"/>
              </a:spcBef>
              <a:defRPr b="0">
                <a:solidFill>
                  <a:srgbClr val="FFFFFF"/>
                </a:solidFill>
                <a:effectLst>
                  <a:outerShdw blurRad="38100" dist="38100" dir="2700000" rotWithShape="0">
                    <a:srgbClr val="000000"/>
                  </a:outerShdw>
                </a:effectLst>
              </a:defRPr>
            </a:pPr>
            <a:r>
              <a:t>Migrating through the electrolyte, Zn</a:t>
            </a:r>
            <a:r>
              <a:rPr baseline="31999"/>
              <a:t>+2</a:t>
            </a:r>
            <a:r>
              <a:t> and OH- then react, forming Zn(OH)</a:t>
            </a:r>
            <a:r>
              <a:rPr baseline="-5999"/>
              <a:t>4</a:t>
            </a:r>
            <a:r>
              <a:rPr baseline="31999"/>
              <a:t>-2</a:t>
            </a:r>
          </a:p>
        </p:txBody>
      </p:sp>
      <p:grpSp>
        <p:nvGrpSpPr>
          <p:cNvPr id="3372" name="Group"/>
          <p:cNvGrpSpPr/>
          <p:nvPr/>
        </p:nvGrpSpPr>
        <p:grpSpPr>
          <a:xfrm>
            <a:off x="2693908" y="1701616"/>
            <a:ext cx="3722668" cy="2536365"/>
            <a:chOff x="0" y="0"/>
            <a:chExt cx="3722666" cy="2536363"/>
          </a:xfrm>
        </p:grpSpPr>
        <p:sp>
          <p:nvSpPr>
            <p:cNvPr id="3370" name="Rectangle"/>
            <p:cNvSpPr/>
            <p:nvPr/>
          </p:nvSpPr>
          <p:spPr>
            <a:xfrm>
              <a:off x="0" y="0"/>
              <a:ext cx="3722667" cy="2536364"/>
            </a:xfrm>
            <a:prstGeom prst="rect">
              <a:avLst/>
            </a:prstGeom>
            <a:solidFill>
              <a:srgbClr val="FFFFFF"/>
            </a:solidFill>
            <a:ln w="12700" cap="flat">
              <a:noFill/>
              <a:miter lim="400000"/>
            </a:ln>
            <a:effectLst/>
          </p:spPr>
          <p:txBody>
            <a:bodyPr vert="eaVert" wrap="square" lIns="45719" tIns="45719" rIns="45719" bIns="45719" numCol="1" anchor="t">
              <a:noAutofit/>
            </a:bodyPr>
            <a:lstStyle/>
            <a:p>
              <a:endParaRPr/>
            </a:p>
          </p:txBody>
        </p:sp>
        <p:pic>
          <p:nvPicPr>
            <p:cNvPr id="3371" name="Image" descr="Image"/>
            <p:cNvPicPr>
              <a:picLocks noChangeAspect="1"/>
            </p:cNvPicPr>
            <p:nvPr/>
          </p:nvPicPr>
          <p:blipFill>
            <a:blip r:embed="rId2"/>
            <a:stretch>
              <a:fillRect/>
            </a:stretch>
          </p:blipFill>
          <p:spPr>
            <a:xfrm>
              <a:off x="2653" y="3336"/>
              <a:ext cx="3624183" cy="2426588"/>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4" name="Rectangle 5"/>
          <p:cNvSpPr txBox="1"/>
          <p:nvPr/>
        </p:nvSpPr>
        <p:spPr>
          <a:xfrm>
            <a:off x="304800" y="6381020"/>
            <a:ext cx="8534400"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Figure and Reference #1) http://www.aist.go.jp/aist_e/latest_research/2009/20090727/20090727.html</a:t>
            </a:r>
            <a:br/>
            <a:r>
              <a:t>2) https://en.wikipedia.org/wiki/Lithium–air_battery</a:t>
            </a:r>
          </a:p>
        </p:txBody>
      </p:sp>
      <p:sp>
        <p:nvSpPr>
          <p:cNvPr id="3375" name="Rectangle 2"/>
          <p:cNvSpPr txBox="1">
            <a:spLocks noGrp="1"/>
          </p:cNvSpPr>
          <p:nvPr>
            <p:ph type="title"/>
          </p:nvPr>
        </p:nvSpPr>
        <p:spPr>
          <a:xfrm>
            <a:off x="304800" y="76200"/>
            <a:ext cx="8534400" cy="381000"/>
          </a:xfrm>
          <a:prstGeom prst="rect">
            <a:avLst/>
          </a:prstGeom>
        </p:spPr>
        <p:txBody>
          <a:bodyPr/>
          <a:lstStyle/>
          <a:p>
            <a:pPr defTabSz="877823">
              <a:defRPr sz="2112" i="1">
                <a:effectLst>
                  <a:outerShdw blurRad="36576" dist="36576" dir="2700000" rotWithShape="0">
                    <a:srgbClr val="000000"/>
                  </a:outerShdw>
                </a:effectLst>
                <a:latin typeface="+mn-lt"/>
                <a:ea typeface="+mn-ea"/>
                <a:cs typeface="+mn-cs"/>
                <a:sym typeface="Arial"/>
              </a:defRPr>
            </a:pPr>
            <a:r>
              <a:t>Something very similar occurs within a </a:t>
            </a:r>
            <a:r>
              <a:rPr>
                <a:solidFill>
                  <a:srgbClr val="FFCC00"/>
                </a:solidFill>
              </a:rPr>
              <a:t>Lithium Air Battery</a:t>
            </a:r>
          </a:p>
        </p:txBody>
      </p:sp>
      <p:sp>
        <p:nvSpPr>
          <p:cNvPr id="3376" name="Rectangle 3"/>
          <p:cNvSpPr txBox="1">
            <a:spLocks noGrp="1"/>
          </p:cNvSpPr>
          <p:nvPr>
            <p:ph type="body" sz="quarter" idx="1"/>
          </p:nvPr>
        </p:nvSpPr>
        <p:spPr>
          <a:xfrm>
            <a:off x="254000" y="603877"/>
            <a:ext cx="8712200" cy="375450"/>
          </a:xfrm>
          <a:prstGeom prst="rect">
            <a:avLst/>
          </a:prstGeom>
        </p:spPr>
        <p:txBody>
          <a:bodyPr/>
          <a:lstStyle/>
          <a:p>
            <a:pPr>
              <a:defRPr sz="1800">
                <a:latin typeface="+mn-lt"/>
                <a:ea typeface="+mn-ea"/>
                <a:cs typeface="+mn-cs"/>
                <a:sym typeface="Arial"/>
              </a:defRPr>
            </a:pPr>
            <a:r>
              <a:t>But this more detailed figure highlights the challenge of keeping liquid &amp; air apart </a:t>
            </a:r>
            <a:r>
              <a:rPr baseline="31999"/>
              <a:t>1, 2</a:t>
            </a:r>
          </a:p>
        </p:txBody>
      </p:sp>
      <p:pic>
        <p:nvPicPr>
          <p:cNvPr id="3377" name="Picture 4" descr="Picture 4"/>
          <p:cNvPicPr>
            <a:picLocks noChangeAspect="1"/>
          </p:cNvPicPr>
          <p:nvPr/>
        </p:nvPicPr>
        <p:blipFill>
          <a:blip r:embed="rId2"/>
          <a:stretch>
            <a:fillRect/>
          </a:stretch>
        </p:blipFill>
        <p:spPr>
          <a:xfrm>
            <a:off x="2219037" y="1126004"/>
            <a:ext cx="4705926" cy="2310183"/>
          </a:xfrm>
          <a:prstGeom prst="rect">
            <a:avLst/>
          </a:prstGeom>
          <a:ln w="12700">
            <a:miter lim="400000"/>
          </a:ln>
        </p:spPr>
      </p:pic>
      <p:sp>
        <p:nvSpPr>
          <p:cNvPr id="3378" name="Rectangle 3"/>
          <p:cNvSpPr txBox="1"/>
          <p:nvPr/>
        </p:nvSpPr>
        <p:spPr>
          <a:xfrm>
            <a:off x="114300" y="3582864"/>
            <a:ext cx="8915400" cy="2829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To maintain that separation, a three layer (organic - solid - liquid) electrolyte is used,</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extending from the anode, rightward into inter-layer gaps within the cathode</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In this case it is Li</a:t>
            </a:r>
            <a:r>
              <a:rPr baseline="31999"/>
              <a:t>+</a:t>
            </a:r>
            <a:r>
              <a:t> ions that are liberated by the anode</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But these once again meet up with OH</a:t>
            </a:r>
            <a:r>
              <a:rPr baseline="31999"/>
              <a:t>-</a:t>
            </a:r>
            <a:r>
              <a:t> ions liberated from the air / water</a:t>
            </a:r>
          </a:p>
          <a:p>
            <a:pPr>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reaction now occurring within cathode pores or inter-layer gaps</a:t>
            </a:r>
          </a:p>
          <a:p>
            <a:pPr lvl="1" indent="640896">
              <a:spcBef>
                <a:spcPts val="400"/>
              </a:spcBef>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With Li</a:t>
            </a:r>
            <a:r>
              <a:rPr baseline="31999"/>
              <a:t>+</a:t>
            </a:r>
            <a:r>
              <a:t> and OH</a:t>
            </a:r>
            <a:r>
              <a:rPr baseline="31999"/>
              <a:t>-</a:t>
            </a:r>
            <a:r>
              <a:t> ions sent into the electrolyte reacting to form LiO</a:t>
            </a:r>
            <a:r>
              <a:rPr baseline="-5999"/>
              <a:t>2</a:t>
            </a:r>
            <a:r>
              <a:rPr baseline="31999"/>
              <a:t>+</a:t>
            </a:r>
            <a:r>
              <a:t> or Li</a:t>
            </a:r>
            <a:r>
              <a:rPr baseline="-5999"/>
              <a:t>2</a:t>
            </a:r>
            <a:r>
              <a:t>O</a:t>
            </a:r>
            <a:r>
              <a:rPr baseline="-5999"/>
              <a:t>2</a:t>
            </a:r>
            <a:r>
              <a:rPr baseline="31999"/>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 name="Rectangle 5"/>
          <p:cNvSpPr txBox="1"/>
          <p:nvPr/>
        </p:nvSpPr>
        <p:spPr>
          <a:xfrm>
            <a:off x="304800" y="5949220"/>
            <a:ext cx="8534400" cy="835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https://batteryuniversity.com/learn/archive/weird_and_wonderful_batteries</a:t>
            </a:r>
            <a:br/>
            <a:r>
              <a:t>2) http://www.aist.go.jp/aist_e/latest_research/2009/20090727/20090727.html</a:t>
            </a:r>
          </a:p>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3) https://en.wikipedia.org/wiki/Lithium–air_battery</a:t>
            </a:r>
            <a:br/>
            <a:r>
              <a:t>4) https://www.extremetech.com/computing/126745-ibm-creates-breathing-high-density-light-weight-lithium-air-battery</a:t>
            </a:r>
          </a:p>
        </p:txBody>
      </p:sp>
      <p:sp>
        <p:nvSpPr>
          <p:cNvPr id="3381" name="Rectangle 2"/>
          <p:cNvSpPr txBox="1">
            <a:spLocks noGrp="1"/>
          </p:cNvSpPr>
          <p:nvPr>
            <p:ph type="title"/>
          </p:nvPr>
        </p:nvSpPr>
        <p:spPr>
          <a:xfrm>
            <a:off x="304800" y="25399"/>
            <a:ext cx="8534400" cy="675219"/>
          </a:xfrm>
          <a:prstGeom prst="rect">
            <a:avLst/>
          </a:prstGeom>
        </p:spPr>
        <p:txBody>
          <a:bodyPr/>
          <a:lstStyle/>
          <a:p>
            <a:pPr>
              <a:defRPr sz="2200"/>
            </a:pPr>
            <a:r>
              <a:t>Advantages of Li Air? </a:t>
            </a:r>
            <a:r>
              <a:rPr baseline="31999"/>
              <a:t>1-3</a:t>
            </a:r>
          </a:p>
        </p:txBody>
      </p:sp>
      <p:sp>
        <p:nvSpPr>
          <p:cNvPr id="3382" name="Rectangle 3"/>
          <p:cNvSpPr txBox="1">
            <a:spLocks noGrp="1"/>
          </p:cNvSpPr>
          <p:nvPr>
            <p:ph type="body" idx="1"/>
          </p:nvPr>
        </p:nvSpPr>
        <p:spPr>
          <a:xfrm>
            <a:off x="190500" y="820706"/>
            <a:ext cx="8944075" cy="5018995"/>
          </a:xfrm>
          <a:prstGeom prst="rect">
            <a:avLst/>
          </a:prstGeom>
        </p:spPr>
        <p:txBody>
          <a:bodyPr/>
          <a:lstStyle/>
          <a:p>
            <a:pPr defTabSz="868680">
              <a:tabLst/>
              <a:defRPr sz="1710">
                <a:effectLst>
                  <a:outerShdw blurRad="36195" dist="36195" dir="2700000" rotWithShape="0">
                    <a:srgbClr val="000000"/>
                  </a:outerShdw>
                </a:effectLst>
              </a:defRPr>
            </a:pPr>
            <a:r>
              <a:t>Li Air batteries can be </a:t>
            </a:r>
            <a:r>
              <a:rPr b="1">
                <a:solidFill>
                  <a:srgbClr val="FBC901"/>
                </a:solidFill>
              </a:rPr>
              <a:t>rechargable</a:t>
            </a:r>
            <a:r>
              <a:t> (unlike their present day Zn Air cousins)</a:t>
            </a:r>
          </a:p>
          <a:p>
            <a:pPr marL="0" lvl="1" indent="608851" defTabSz="868680">
              <a:buSzTx/>
              <a:buNone/>
              <a:tabLst/>
              <a:defRPr sz="66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Li Air batteries have exceptionally high output voltage based on their paring of</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the MOST electropositive element, Lithium,</a:t>
            </a:r>
          </a:p>
          <a:p>
            <a:pPr marL="0" lvl="1" indent="608851" defTabSz="868680">
              <a:buSzTx/>
              <a:buNone/>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with the SECOND MOST electronegative element, Oxygen</a:t>
            </a:r>
          </a:p>
          <a:p>
            <a:pPr marL="0" lvl="2" indent="1031557" defTabSz="868680">
              <a:buSzTx/>
              <a:buNone/>
              <a:tabLst/>
              <a:defRPr sz="855">
                <a:effectLst>
                  <a:outerShdw blurRad="36195" dist="36195" dir="2700000" rotWithShape="0">
                    <a:srgbClr val="000000"/>
                  </a:outerShdw>
                </a:effectLst>
              </a:defRPr>
            </a:pPr>
            <a:endParaRPr/>
          </a:p>
          <a:p>
            <a:pPr defTabSz="868680">
              <a:tabLst/>
              <a:defRPr sz="1710">
                <a:effectLst>
                  <a:outerShdw blurRad="36195" dist="36195" dir="2700000" rotWithShape="0">
                    <a:srgbClr val="000000"/>
                  </a:outerShdw>
                </a:effectLst>
              </a:defRPr>
            </a:pPr>
            <a:r>
              <a:t>Because of Li's low mass, and with oxygen coming right out of the air,</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Li Air batteries could be exceptionally light</a:t>
            </a:r>
          </a:p>
          <a:p>
            <a:pPr marL="0" lvl="1" indent="608851" defTabSz="868680">
              <a:buSzTx/>
              <a:buNone/>
              <a:tabLst/>
              <a:defRPr sz="855">
                <a:effectLst>
                  <a:outerShdw blurRad="36195" dist="36195" dir="2700000" rotWithShape="0">
                    <a:srgbClr val="000000"/>
                  </a:outerShdw>
                </a:effectLst>
              </a:defRPr>
            </a:pPr>
            <a:r>
              <a:t> </a:t>
            </a:r>
          </a:p>
          <a:p>
            <a:pPr defTabSz="868680">
              <a:tabLst/>
              <a:defRPr sz="1710">
                <a:effectLst>
                  <a:outerShdw blurRad="36195" dist="36195" dir="2700000" rotWithShape="0">
                    <a:srgbClr val="000000"/>
                  </a:outerShdw>
                </a:effectLst>
              </a:defRPr>
            </a:pPr>
            <a:r>
              <a:t>Combined, that should give Li Air batteries outstanding energy storage per mass</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And it's thus predicted that they might eventually achieve</a:t>
            </a:r>
          </a:p>
          <a:p>
            <a:pPr marL="0" lvl="1" indent="608851" defTabSz="868680">
              <a:buSzTx/>
              <a:buNone/>
              <a:tabLst/>
              <a:defRPr sz="665">
                <a:effectLst>
                  <a:outerShdw blurRad="36195" dist="36195" dir="2700000" rotWithShape="0">
                    <a:srgbClr val="000000"/>
                  </a:outerShdw>
                </a:effectLst>
              </a:defRPr>
            </a:pPr>
            <a:endParaRPr/>
          </a:p>
          <a:p>
            <a:pPr marL="0" lvl="2" indent="1031557" defTabSz="868680">
              <a:buSzTx/>
              <a:buNone/>
              <a:tabLst/>
              <a:defRPr sz="1710">
                <a:effectLst>
                  <a:outerShdw blurRad="36195" dist="36195" dir="2700000" rotWithShape="0">
                    <a:srgbClr val="000000"/>
                  </a:outerShdw>
                </a:effectLst>
              </a:defRPr>
            </a:pPr>
            <a:r>
              <a:t> </a:t>
            </a:r>
            <a:r>
              <a:rPr b="1">
                <a:solidFill>
                  <a:srgbClr val="FBC901"/>
                </a:solidFill>
              </a:rPr>
              <a:t>5-10X the stored energy density of today's champion: Li Ion batteries</a:t>
            </a:r>
            <a:r>
              <a:t> </a:t>
            </a:r>
            <a:r>
              <a:rPr baseline="31999"/>
              <a:t>1, 3, 4</a:t>
            </a:r>
          </a:p>
          <a:p>
            <a:pPr marL="0" lvl="2" indent="1031557" defTabSz="868680">
              <a:buSzTx/>
              <a:buNone/>
              <a:tabLst/>
              <a:defRPr sz="855">
                <a:effectLst>
                  <a:outerShdw blurRad="36195" dist="36195" dir="2700000" rotWithShape="0">
                    <a:srgbClr val="000000"/>
                  </a:outerShdw>
                </a:effectLst>
              </a:defRPr>
            </a:pPr>
            <a:endParaRPr baseline="31999"/>
          </a:p>
          <a:p>
            <a:pPr defTabSz="868680">
              <a:tabLst/>
              <a:defRPr sz="1710">
                <a:effectLst>
                  <a:outerShdw blurRad="36195" dist="36195" dir="2700000" rotWithShape="0">
                    <a:srgbClr val="000000"/>
                  </a:outerShdw>
                </a:effectLst>
              </a:defRPr>
            </a:pPr>
            <a:r>
              <a:t>Which, for instance, could make them the future's ideal vehicle battery</a:t>
            </a:r>
          </a:p>
          <a:p>
            <a:pPr defTabSz="868680">
              <a:tabLst/>
              <a:defRPr sz="665">
                <a:effectLst>
                  <a:outerShdw blurRad="36195" dist="36195" dir="2700000" rotWithShape="0">
                    <a:srgbClr val="000000"/>
                  </a:outerShdw>
                </a:effectLst>
              </a:defRPr>
            </a:pPr>
            <a:endParaRPr/>
          </a:p>
          <a:p>
            <a:pPr marL="0" lvl="1" indent="608851" defTabSz="868680">
              <a:buSzTx/>
              <a:buNone/>
              <a:tabLst/>
              <a:defRPr sz="1710">
                <a:effectLst>
                  <a:outerShdw blurRad="36195" dist="36195" dir="2700000" rotWithShape="0">
                    <a:srgbClr val="000000"/>
                  </a:outerShdw>
                </a:effectLst>
              </a:defRPr>
            </a:pPr>
            <a:r>
              <a:t>"Future," because one or more decades of additional R&amp;D are likely required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4" name="Rectangle 2"/>
          <p:cNvSpPr txBox="1">
            <a:spLocks noGrp="1"/>
          </p:cNvSpPr>
          <p:nvPr>
            <p:ph type="title"/>
          </p:nvPr>
        </p:nvSpPr>
        <p:spPr>
          <a:xfrm>
            <a:off x="304800" y="12700"/>
            <a:ext cx="8534400" cy="609600"/>
          </a:xfrm>
          <a:prstGeom prst="rect">
            <a:avLst/>
          </a:prstGeom>
        </p:spPr>
        <p:txBody>
          <a:bodyPr/>
          <a:lstStyle/>
          <a:p>
            <a:pPr>
              <a:defRPr sz="2200" i="1">
                <a:latin typeface="+mn-lt"/>
                <a:ea typeface="+mn-ea"/>
                <a:cs typeface="+mn-cs"/>
                <a:sym typeface="Arial"/>
              </a:defRPr>
            </a:pPr>
            <a:r>
              <a:t>IBM (of all corporations) is investing in such a possibility: </a:t>
            </a:r>
            <a:r>
              <a:rPr baseline="31999"/>
              <a:t>1</a:t>
            </a:r>
          </a:p>
        </p:txBody>
      </p:sp>
      <p:pic>
        <p:nvPicPr>
          <p:cNvPr id="3385" name="Picture 5" descr="Picture 5"/>
          <p:cNvPicPr>
            <a:picLocks noChangeAspect="1"/>
          </p:cNvPicPr>
          <p:nvPr/>
        </p:nvPicPr>
        <p:blipFill>
          <a:blip r:embed="rId2"/>
          <a:stretch>
            <a:fillRect/>
          </a:stretch>
        </p:blipFill>
        <p:spPr>
          <a:xfrm>
            <a:off x="838200" y="1295400"/>
            <a:ext cx="7467600" cy="4258865"/>
          </a:xfrm>
          <a:prstGeom prst="rect">
            <a:avLst/>
          </a:prstGeom>
          <a:ln w="12700">
            <a:miter lim="400000"/>
          </a:ln>
        </p:spPr>
      </p:pic>
      <p:sp>
        <p:nvSpPr>
          <p:cNvPr id="3386" name="Rectangle 5"/>
          <p:cNvSpPr txBox="1"/>
          <p:nvPr/>
        </p:nvSpPr>
        <p:spPr>
          <a:xfrm>
            <a:off x="152400" y="6457220"/>
            <a:ext cx="883920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https://www.extremetech.com/computing/126745-ibm-creates-breathing-high-density-light-weight-lithium-air-battery</a:t>
            </a:r>
          </a:p>
        </p:txBody>
      </p:sp>
      <p:sp>
        <p:nvSpPr>
          <p:cNvPr id="3387" name="Rectangle 5"/>
          <p:cNvSpPr txBox="1"/>
          <p:nvPr/>
        </p:nvSpPr>
        <p:spPr>
          <a:xfrm>
            <a:off x="139700" y="711200"/>
            <a:ext cx="9039573" cy="580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rPr sz="1800"/>
              <a:t>As seen in their illustration of a would-be 500 mile (800 km) electric vehicle battery:	</a:t>
            </a:r>
            <a:r>
              <a:t>				</a:t>
            </a:r>
          </a:p>
        </p:txBody>
      </p:sp>
      <p:sp>
        <p:nvSpPr>
          <p:cNvPr id="3388" name="Rectangle 5"/>
          <p:cNvSpPr txBox="1"/>
          <p:nvPr/>
        </p:nvSpPr>
        <p:spPr>
          <a:xfrm>
            <a:off x="266700" y="5676900"/>
            <a:ext cx="8610600"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00"/>
              </a:spcBef>
              <a:defRPr b="0" i="1">
                <a:solidFill>
                  <a:srgbClr val="FFFFFF"/>
                </a:solidFill>
                <a:effectLst>
                  <a:outerShdw blurRad="38100" dist="38100" dir="2700000" rotWithShape="0">
                    <a:srgbClr val="000000"/>
                  </a:outerShdw>
                </a:effectLst>
                <a:latin typeface="+mn-lt"/>
                <a:ea typeface="+mn-ea"/>
                <a:cs typeface="+mn-cs"/>
                <a:sym typeface="Arial"/>
              </a:defRPr>
            </a:lvl1pPr>
          </a:lstStyle>
          <a:p>
            <a:pPr>
              <a:defRPr sz="1600"/>
            </a:pPr>
            <a:r>
              <a:rPr sz="1800"/>
              <a:t>(Is IBM having a little trouble with their corporate focus?)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Lecture 1 - What is Nanoscience">
  <a:themeElements>
    <a:clrScheme name="Custom 168">
      <a:dk1>
        <a:srgbClr val="003366"/>
      </a:dk1>
      <a:lt1>
        <a:srgbClr val="666666"/>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59696"/>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eaVert"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A7A7A7"/>
      </a:dk2>
      <a:lt2>
        <a:srgbClr val="535353"/>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eaVert"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TotalTime>
  <Words>22081</Words>
  <Application>Microsoft Macintosh PowerPoint</Application>
  <PresentationFormat>On-screen Show (4:3)</PresentationFormat>
  <Paragraphs>2954</Paragraphs>
  <Slides>157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157</vt:i4>
      </vt:variant>
    </vt:vector>
  </HeadingPairs>
  <TitlesOfParts>
    <vt:vector size="163" baseType="lpstr">
      <vt:lpstr>Arial</vt:lpstr>
      <vt:lpstr>Helvetica</vt:lpstr>
      <vt:lpstr>Symbol</vt:lpstr>
      <vt:lpstr>Tahoma</vt:lpstr>
      <vt:lpstr>Times Roman</vt:lpstr>
      <vt:lpstr>Lecture 1 - What is Nanoscience</vt:lpstr>
      <vt:lpstr>Batteries and Fuel Cells</vt:lpstr>
      <vt:lpstr>A Battery Glossary:</vt:lpstr>
      <vt:lpstr>Many of my teachers were fascinated with batteries</vt:lpstr>
      <vt:lpstr>And batteries didn't have a big impact on my day-to-day life</vt:lpstr>
      <vt:lpstr>But in the 1990's batteries were back in the news (and the news was bad)</vt:lpstr>
      <vt:lpstr>But there is now an unequivocal NEED for better batteries:</vt:lpstr>
      <vt:lpstr>But that will require more than just improved vehicle batteries</vt:lpstr>
      <vt:lpstr>Green Grid = Green Energy Sources + Massive Energy Storage</vt:lpstr>
      <vt:lpstr>A Brief Review of Battery History</vt:lpstr>
      <vt:lpstr>Starting with: What WAS going on in the batteries taught about in school?</vt:lpstr>
      <vt:lpstr>Baghdad &amp; Citrus batteries exploit a dissolving metal + an acid's hydrogen ions</vt:lpstr>
      <vt:lpstr>Power (electron flow) depended upon ONLY one metal + acid's ions</vt:lpstr>
      <vt:lpstr>A slightly more recognizable battery was invented by Daniell in 1836 1</vt:lpstr>
      <vt:lpstr>In a more modern version, the separator would be a "porous disc"</vt:lpstr>
      <vt:lpstr>On each side, you can see how the battery action gets started:</vt:lpstr>
      <vt:lpstr>That's where the center "porous disk" and "anion flow" come in:</vt:lpstr>
      <vt:lpstr>But what would happen if the porous disk were removed?</vt:lpstr>
      <vt:lpstr>But we now want a LOT of energy storage per volume or mass:</vt:lpstr>
      <vt:lpstr>But that is NOT how crystals (such as metals) usually grow</vt:lpstr>
      <vt:lpstr>Critique of this Daniell battery from a modern energy storage perspective:</vt:lpstr>
      <vt:lpstr>Battery Science</vt:lpstr>
      <vt:lpstr>Textbook examples are thus low capacity, impractical, short-lived . . .</vt:lpstr>
      <vt:lpstr>Those questions reflect my Physics background </vt:lpstr>
      <vt:lpstr>My explanations revolve around water's exceptional properties</vt:lpstr>
      <vt:lpstr>H+ 's on one molecule are then attracted to O= 's on adjacent molecules</vt:lpstr>
      <vt:lpstr>Molecular attraction thus explains water's unusually high viscosity</vt:lpstr>
      <vt:lpstr>Energy that would also be required if metals dissolved as neutral atoms</vt:lpstr>
      <vt:lpstr>Ions thus naturally form and move freely in water</vt:lpstr>
      <vt:lpstr>Bringing me to my third question:</vt:lpstr>
      <vt:lpstr>These "Redox half reactions" are tabulated in Chemistry textbooks</vt:lpstr>
      <vt:lpstr>And aha!  The Eº 's must refer to the energy thereby released! </vt:lpstr>
      <vt:lpstr>Significance &amp; utility of those Eº half reaction "Reduction Potentials?"</vt:lpstr>
      <vt:lpstr>To which one qualifier + one elaboration must be added: 1, 2</vt:lpstr>
      <vt:lpstr>Batteries in TODAY's homes &amp; ground vehicles</vt:lpstr>
      <vt:lpstr>Your Car's Starting Battery:  The Rechargeable Lead Acid Battery 1</vt:lpstr>
      <vt:lpstr>The cathode discharge half reaction is also multi-step:</vt:lpstr>
      <vt:lpstr>Those reactions are unusually complex</vt:lpstr>
      <vt:lpstr>PowerPoint Presentation</vt:lpstr>
      <vt:lpstr>Two ancient technologies: Lead + Sulfuric acid</vt:lpstr>
      <vt:lpstr>Expanded list of Reduction half reactions including metal oxides</vt:lpstr>
      <vt:lpstr>Your Home's Economy Disposable Battery:  The Non-Rechargeable "Zinc Carbon" Battery 1</vt:lpstr>
      <vt:lpstr>Pinning down this battery's exact chemistry is surprisingly difficult:</vt:lpstr>
      <vt:lpstr>Thus focusing on only points of apparent agreement:</vt:lpstr>
      <vt:lpstr>Your Home's Premium Disposable Battery:  The Non-Rechargeable Alkaline Battery</vt:lpstr>
      <vt:lpstr>But alkaline KOH electrolyte dramatically changed the inner workings:</vt:lpstr>
      <vt:lpstr>Using Zn and MnO2:</vt:lpstr>
      <vt:lpstr>Putting this all together, regarding Zn-MnO2 Alkaline Batteries: </vt:lpstr>
      <vt:lpstr>Your Home's Older Reusable Battery:  The Rechargeable Nickel Cadmium (Ni-Cd) Battery 1, 2</vt:lpstr>
      <vt:lpstr>Ni-Cd Battery Pluses: 1-4</vt:lpstr>
      <vt:lpstr>Ni-Cd Battery Minuses: 1-4</vt:lpstr>
      <vt:lpstr>A nanoscale explanation of Ni-Cd battery "Memory:"</vt:lpstr>
      <vt:lpstr>As documented on a Battery University Webpage: 1</vt:lpstr>
      <vt:lpstr>Your Home's Newer Reusable Battery:  The Rechargeable Ni Metal Hydride (NiMH) Battery </vt:lpstr>
      <vt:lpstr>PowerPoint Presentation</vt:lpstr>
      <vt:lpstr>Bringing us to the broad category of Lithium-Based Batteries 1</vt:lpstr>
      <vt:lpstr>Certain parings can double the battery's voltage</vt:lpstr>
      <vt:lpstr>Your Home's tiniest batteries:  The Non-Rechargeable Lithium Battery / Lithium Metal Battery 1</vt:lpstr>
      <vt:lpstr>Lithium Metal batteries cannot be safely recharged:</vt:lpstr>
      <vt:lpstr>Your Home's, Car's, Tool's, Solar Array's . . . Newest Reusable Battery:  A Rechargeable Lithium-Ion Battery </vt:lpstr>
      <vt:lpstr>For the Li-absorbing Anode, the common choice is crystalline Graphite:</vt:lpstr>
      <vt:lpstr>For the Li-absorbing Cathode, a common choice is crystalline LiCoO2:</vt:lpstr>
      <vt:lpstr>The LCO Li-Ion Battery structure and behavior:</vt:lpstr>
      <vt:lpstr>But other materials can be used as the cathode:</vt:lpstr>
      <vt:lpstr>Comparison of the most common Li Ion Battery types 1</vt:lpstr>
      <vt:lpstr>But if you read that table very carefully, you also noticed that:</vt:lpstr>
      <vt:lpstr>Comparison of Diamond Carbon and Silicon Crystals:</vt:lpstr>
      <vt:lpstr>But there is still a problem (or challenge) for Si anodes:</vt:lpstr>
      <vt:lpstr>But when a Li ion battery discharges, its Si anode must shrink &amp; reorder:</vt:lpstr>
      <vt:lpstr>A solution can be provided by forms of nanoscale self-assembly:</vt:lpstr>
      <vt:lpstr>The result is a tight array of Silicon nanowires:</vt:lpstr>
      <vt:lpstr>But before moving on to such futuristic batteries   </vt:lpstr>
      <vt:lpstr>All you need is a short-circuit</vt:lpstr>
      <vt:lpstr>OK, but why is this a uniquely Li battery problem?</vt:lpstr>
      <vt:lpstr>So it's more about the intensity of failure, rather than the frequency</vt:lpstr>
      <vt:lpstr>Batteries in TOMORROW's homes &amp; ground vehicles</vt:lpstr>
      <vt:lpstr>Electric vehicles are now a prime target of battery R&amp;D</vt:lpstr>
      <vt:lpstr>Tomorrow's Li-Ion Batteries:</vt:lpstr>
      <vt:lpstr>Li-Ion R&amp;D Parts I &amp; II: Electrode Interface Layers:</vt:lpstr>
      <vt:lpstr>In Li-Ion Batteries, both the Anode and Cathode are crystals:</vt:lpstr>
      <vt:lpstr>Which can potentially cripple Li-Ion Battery operation:</vt:lpstr>
      <vt:lpstr>But controlling those layers is exceptionally difficult:</vt:lpstr>
      <vt:lpstr>Today's Li-Ion batteries thus require a bit of luck / black magic 1</vt:lpstr>
      <vt:lpstr>Other alternatives:</vt:lpstr>
      <vt:lpstr>Li-Ion R&amp;D Part III: Dendrite-Blocking Electrode Separators 1</vt:lpstr>
      <vt:lpstr>A similar effect has be achieved by adding insulating powders</vt:lpstr>
      <vt:lpstr>Plus one more sort of compromise separator solution:</vt:lpstr>
      <vt:lpstr>Li-Ion R&amp;D Part IV: Dendrite-Blocking or Inhibiting Electrolytes </vt:lpstr>
      <vt:lpstr>Candidate materials include crystalline structures such as: 1, 2</vt:lpstr>
      <vt:lpstr>Challenges confronting Li-Ion battery Solid-State Electrolytes: 1,2</vt:lpstr>
      <vt:lpstr>But the prospect of solid state electrolyte / separators seems real:</vt:lpstr>
      <vt:lpstr>But the last dozen plus slides concerned only "Tomorrow's Li-Ion battery" </vt:lpstr>
      <vt:lpstr>That was a so-called Saltwater Battery</vt:lpstr>
      <vt:lpstr>Which was depicted on both Aquion &amp; Greenrock websites as: 1, 2</vt:lpstr>
      <vt:lpstr>Thusly explained, the technology does not sound very exotic</vt:lpstr>
      <vt:lpstr>An Australian solar energy website supports that interpretation 1</vt:lpstr>
      <vt:lpstr>Bringing us to a second rule-changing possibility: Lithium Air Batteries</vt:lpstr>
      <vt:lpstr>Something very similar occurs within a Lithium Air Battery</vt:lpstr>
      <vt:lpstr>Advantages of Li Air? 1-3</vt:lpstr>
      <vt:lpstr>IBM (of all corporations) is investing in such a possibility: 1</vt:lpstr>
      <vt:lpstr>Why practical battery-powered air &amp; sea transport  is a long way off</vt:lpstr>
      <vt:lpstr>To this point I have carefully limited my discussion to:</vt:lpstr>
      <vt:lpstr>The problem instead comes from a table spanning several note setes</vt:lpstr>
      <vt:lpstr>Energy of various Materials &amp; Storage Technologies: 1</vt:lpstr>
      <vt:lpstr>Approximating those ratios to gasoline, and highlighting battery results:</vt:lpstr>
      <vt:lpstr>The impact of such a discrepancy upon Electric Flight: </vt:lpstr>
      <vt:lpstr>To answer that, we need to know more about aircraft weight:</vt:lpstr>
      <vt:lpstr>From Wikipedia'a data table on the Boeing 777 1</vt:lpstr>
      <vt:lpstr>Those huge fuel loads may surprise you</vt:lpstr>
      <vt:lpstr>But that fantasy scenario was based on 2X heavier batteries</vt:lpstr>
      <vt:lpstr>These articles had widely varying viewpoints &amp; target audiences</vt:lpstr>
      <vt:lpstr>No article predicted near / mid term battery-powered air transports </vt:lpstr>
      <vt:lpstr>PowerPoint Presentation</vt:lpstr>
      <vt:lpstr>Versus the possibility of Electric Shipping: </vt:lpstr>
      <vt:lpstr>What do these large modern ships have in common?</vt:lpstr>
      <vt:lpstr>To answer that question, we need to figure out two things:</vt:lpstr>
      <vt:lpstr>Next: Energy to move such a ship from China to the U.S. or Europe?</vt:lpstr>
      <vt:lpstr>From those data, to provide voyage-long power:</vt:lpstr>
      <vt:lpstr>Then what's holding up electric shipping?</vt:lpstr>
      <vt:lpstr>Which explains why:</vt:lpstr>
      <vt:lpstr>I can think of an additional BIG challenge for battery powered ships:</vt:lpstr>
      <vt:lpstr>Why not just add solar roofs to the top layer of containers?</vt:lpstr>
      <vt:lpstr>Batteries for TOMORROW's greener electrical Grid</vt:lpstr>
      <vt:lpstr>That Greener Grid will likely depend heavily upon Solar &amp; Wind power</vt:lpstr>
      <vt:lpstr>The obvious solution is called: Grid Load Leveling</vt:lpstr>
      <vt:lpstr>Batteries now be considered for "Grid load leveling:"</vt:lpstr>
      <vt:lpstr>Ion Flow Batteries:</vt:lpstr>
      <vt:lpstr>Zooming in on the center structure of this vanadium ion version:</vt:lpstr>
      <vt:lpstr>Then zooming back out:</vt:lpstr>
      <vt:lpstr>Big advantages of such ion flow batteries:</vt:lpstr>
      <vt:lpstr>This eliminates almost all common electrode problems:</vt:lpstr>
      <vt:lpstr>This is done in "molten sodium beta alumina" batteries</vt:lpstr>
      <vt:lpstr>But in recent research wholly liquid batteries have been built:</vt:lpstr>
      <vt:lpstr>Battery Operation:</vt:lpstr>
      <vt:lpstr>Comparison of the more established Grid load leveling batteries:</vt:lpstr>
      <vt:lpstr>Those (and other) batteries target Grid load leveling by:</vt:lpstr>
      <vt:lpstr>Fuel Cells</vt:lpstr>
      <vt:lpstr>Batteries AND Fuel Cells call upon "REDOX" ionization / deionization reactions</vt:lpstr>
      <vt:lpstr>Here is the common representation of a Hydrogen Fuel Cell: 1</vt:lpstr>
      <vt:lpstr>The processes within a H2 Fuel Cell may be clearer in this schematic:</vt:lpstr>
      <vt:lpstr>Platinum is the chemists' favorite catalytic fuel cell electrode</vt:lpstr>
      <vt:lpstr>REDOX reactions are reversible, suggesting H2 Fuel Cells might be reversible:</vt:lpstr>
      <vt:lpstr>For a H2 Fuel Cell to become reversible, it must be part of a "closed system"</vt:lpstr>
      <vt:lpstr>Further, to operate in both modes, atomic structures must also be very complex:</vt:lpstr>
      <vt:lpstr>The above could yield a Fuel Cell-based Reversible Energy Storage System:</vt:lpstr>
      <vt:lpstr>So let's return to simple / non-system / non-reversible H2 Fuel cells: </vt:lpstr>
      <vt:lpstr>Weight claims are based on hydrogen's energy density per mass</vt:lpstr>
      <vt:lpstr>But how much mass must be ADDED TO CONTAIN such hydrogen?</vt:lpstr>
      <vt:lpstr>Those "Physical-based" H2 storage require massive tanks / systems</vt:lpstr>
      <vt:lpstr>What sort of mass or volume energy densities are (or might be) achieved)?</vt:lpstr>
      <vt:lpstr>PowerPoint Presentation</vt:lpstr>
      <vt:lpstr>Superior stored energy density drives interest in AMMONIA fuel cell powered ships</vt:lpstr>
      <vt:lpstr>What sort of Ammonia energy storage densities might be thereby achieved?</vt:lpstr>
      <vt:lpstr>But DOE's projected limits might be slanted toward "Physical" H2 storage 1</vt:lpstr>
      <vt:lpstr>Leaving H2 Fuel Cells a single unambiguous / undisputed advantage:  Fuel Cells can be recharged much more quickly than Batteries</vt:lpstr>
      <vt:lpstr>Somewhat higher for some Fuel Cell types - But still far inferior to batteries: 1</vt:lpstr>
      <vt:lpstr>Or for Fuel Cells &amp; Batteries designed for Grid Energy Load Leveling:</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Batteries and Fuel Cells</dc:title>
  <cp:lastModifiedBy>John Bean</cp:lastModifiedBy>
  <cp:revision>6</cp:revision>
  <dcterms:modified xsi:type="dcterms:W3CDTF">2023-07-19T13:42:19Z</dcterms:modified>
</cp:coreProperties>
</file>