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DD"/>
          </a:solidFill>
        </a:fill>
      </a:tcStyle>
    </a:wholeTbl>
    <a:band2H>
      <a:tcTxStyle/>
      <a:tcStyle>
        <a:tcBdr/>
        <a:fill>
          <a:solidFill>
            <a:srgbClr val="E6EFE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4E9"/>
          </a:solidFill>
        </a:fill>
      </a:tcStyle>
    </a:wholeTbl>
    <a:band2H>
      <a:tcTxStyle/>
      <a:tcStyle>
        <a:tcBdr/>
        <a:fill>
          <a:solidFill>
            <a:srgbClr val="F1F2F4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1D9"/>
          </a:solidFill>
        </a:fill>
      </a:tcStyle>
    </a:wholeTbl>
    <a:band2H>
      <a:tcTxStyle/>
      <a:tcStyle>
        <a:tcBdr/>
        <a:fill>
          <a:solidFill>
            <a:srgbClr val="E7E9ED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2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17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381000"/>
            <a:ext cx="2057400" cy="57150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60198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Clr>
                <a:srgbClr val="00CCFF"/>
              </a:buClr>
              <a:buSzPct val="65000"/>
              <a:buChar char="■"/>
              <a:defRPr sz="2800"/>
            </a:lvl1pPr>
            <a:lvl2pPr marL="790575" indent="-333375">
              <a:spcBef>
                <a:spcPts val="600"/>
              </a:spcBef>
              <a:buClr>
                <a:srgbClr val="00CCFF"/>
              </a:buClr>
              <a:defRPr sz="2800"/>
            </a:lvl2pPr>
            <a:lvl3pPr marL="1234439" indent="-320039">
              <a:spcBef>
                <a:spcPts val="600"/>
              </a:spcBef>
              <a:buClr>
                <a:srgbClr val="00CCFF"/>
              </a:buClr>
              <a:defRPr sz="2800"/>
            </a:lvl3pPr>
            <a:lvl4pPr marL="1727200" indent="-355600">
              <a:spcBef>
                <a:spcPts val="600"/>
              </a:spcBef>
              <a:buClr>
                <a:srgbClr val="00CCFF"/>
              </a:buClr>
              <a:defRPr sz="2800"/>
            </a:lvl4pPr>
            <a:lvl5pPr marL="2184400" indent="-355600">
              <a:spcBef>
                <a:spcPts val="600"/>
              </a:spcBef>
              <a:buClr>
                <a:srgbClr val="00CCFF"/>
              </a:buCl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>
              <a:spcBef>
                <a:spcPts val="500"/>
              </a:spcBef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500"/>
              </a:spcBef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598805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661307" marR="0" indent="-20410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1104900" marR="0" indent="-1905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1600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20574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25146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29718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34290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3886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wecanfigurethisout.org/ENERGY/Web_notes/Carbon/Fossil%20Fuels.pdf" TargetMode="External"/><Relationship Id="rId7" Type="http://schemas.openxmlformats.org/officeDocument/2006/relationships/hyperlink" Target="https://wecanfigurethisout.org/ENERGY/Web_notes/Introduction/US%20Energy%20Production%20and%20Consumption.key" TargetMode="External"/><Relationship Id="rId2" Type="http://schemas.openxmlformats.org/officeDocument/2006/relationships/hyperlink" Target="https://wecanfigurethisout.org/ENERGY/Web_notes/Carbon/Fossil%20Fuels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canfigurethisout.org/ENERGY/Web_notes/Introduction/US%20Energy%20Production%20and%20Consumption.pdf" TargetMode="External"/><Relationship Id="rId5" Type="http://schemas.openxmlformats.org/officeDocument/2006/relationships/hyperlink" Target="https://wecanfigurethisout.org/ENERGY/Web_notes/Introduction/US%20Energy%20Production%20and%20Consumption.pptx" TargetMode="External"/><Relationship Id="rId4" Type="http://schemas.openxmlformats.org/officeDocument/2006/relationships/hyperlink" Target="https://wecanfigurethisout.org/ENERGY/Web_notes/Carbon/Fossil%20Fuels.key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canfigurethisout.org/ABOUT/About.php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5"/>
          <p:cNvSpPr txBox="1"/>
          <p:nvPr/>
        </p:nvSpPr>
        <p:spPr>
          <a:xfrm>
            <a:off x="304800" y="6444476"/>
            <a:ext cx="85344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dirty="0"/>
              <a:t>(Revised:</a:t>
            </a:r>
            <a:r>
              <a:rPr lang="en-US" dirty="0"/>
              <a:t> February 2025</a:t>
            </a:r>
            <a:r>
              <a:rPr dirty="0"/>
              <a:t>)</a:t>
            </a:r>
          </a:p>
        </p:txBody>
      </p:sp>
      <p:sp>
        <p:nvSpPr>
          <p:cNvPr id="11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5405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Sustainable Energy – My Exploration</a:t>
            </a:r>
          </a:p>
        </p:txBody>
      </p:sp>
      <p:sp>
        <p:nvSpPr>
          <p:cNvPr id="114" name="Rectangle 3"/>
          <p:cNvSpPr txBox="1">
            <a:spLocks noGrp="1"/>
          </p:cNvSpPr>
          <p:nvPr>
            <p:ph type="body" idx="1"/>
          </p:nvPr>
        </p:nvSpPr>
        <p:spPr>
          <a:xfrm>
            <a:off x="228598" y="747190"/>
            <a:ext cx="8735485" cy="5753342"/>
          </a:xfrm>
          <a:prstGeom prst="rect">
            <a:avLst/>
          </a:prstGeom>
        </p:spPr>
        <p:txBody>
          <a:bodyPr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John C. Bean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 u="sng">
                <a:latin typeface="+mj-lt"/>
                <a:ea typeface="+mj-ea"/>
                <a:cs typeface="+mj-cs"/>
                <a:sym typeface="Arial"/>
              </a:defRPr>
            </a:pPr>
            <a:r>
              <a:t>Outline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How I got interested in Sustainable Energy: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Great expectations meet cold reality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	Including the hollowness of some apparently great ideas, such as: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		"Going off the Grid!"  OR  "Buying an earth-friendly electric car!"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Leading me to another </a:t>
            </a:r>
            <a:r>
              <a:rPr b="1"/>
              <a:t>inconvenient truth</a:t>
            </a:r>
            <a:r>
              <a:t>:</a:t>
            </a:r>
            <a:r>
              <a:rPr b="1"/>
              <a:t> </a:t>
            </a:r>
            <a:r>
              <a:t> It's all about sustainable energy </a:t>
            </a:r>
            <a:r>
              <a:rPr b="1"/>
              <a:t>SYSTEMS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Which almost no one had studied (including me) but which, when studied, offer hope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	A conclusion that led me to create this class / website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Looking ahead: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Why you really should follow my basic science + "back-of-the-envelope" calculations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Then a quick but important lesson about Energy vs. Power: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	Their simple but important distinction – that we muck up by using crazy units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 5"/>
          <p:cNvSpPr txBox="1"/>
          <p:nvPr/>
        </p:nvSpPr>
        <p:spPr>
          <a:xfrm>
            <a:off x="169333" y="6205343"/>
            <a:ext cx="8794751" cy="442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Photo: http://www.dailymail.co.uk/femail/article-1241772/Im-frozen-time-What-like-live-TVs-Victorian-Farm-electricity-running-water-outside-loo-5c.html</a:t>
            </a:r>
          </a:p>
        </p:txBody>
      </p:sp>
      <p:sp>
        <p:nvSpPr>
          <p:cNvPr id="225" name="Rectangle 2"/>
          <p:cNvSpPr txBox="1">
            <a:spLocks noGrp="1"/>
          </p:cNvSpPr>
          <p:nvPr>
            <p:ph type="title"/>
          </p:nvPr>
        </p:nvSpPr>
        <p:spPr>
          <a:xfrm>
            <a:off x="304800" y="97365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But inside that house, at night, it would look like this:</a:t>
            </a:r>
          </a:p>
        </p:txBody>
      </p:sp>
      <p:pic>
        <p:nvPicPr>
          <p:cNvPr id="22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082" y="1011742"/>
            <a:ext cx="4304504" cy="3478039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228600" y="4684188"/>
            <a:ext cx="8915400" cy="1369477"/>
          </a:xfrm>
          <a:prstGeom prst="rect">
            <a:avLst/>
          </a:prstGeom>
        </p:spPr>
        <p:txBody>
          <a:bodyPr/>
          <a:lstStyle/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Now this photo </a:t>
            </a:r>
            <a:r>
              <a:rPr b="1"/>
              <a:t>actually</a:t>
            </a:r>
            <a:r>
              <a:t> depicts nighttime inside a Victorian era farm house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14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But you'd have no more nighttime power inside a purely-solar-powered home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95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710" b="1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UNLESS you store a lot of that daytime solar energy!</a:t>
            </a:r>
          </a:p>
        </p:txBody>
      </p:sp>
      <p:sp>
        <p:nvSpPr>
          <p:cNvPr id="23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53020"/>
            <a:ext cx="8915400" cy="5581645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Which is going to require a lot of </a:t>
            </a:r>
            <a:r>
              <a:rPr b="1" dirty="0"/>
              <a:t>expensive / bulky storage batteries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AND </a:t>
            </a:r>
            <a:r>
              <a:rPr b="1" dirty="0"/>
              <a:t>a lot more solar cells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because our daily </a:t>
            </a:r>
            <a:r>
              <a:rPr b="1" dirty="0"/>
              <a:t>average</a:t>
            </a:r>
            <a:r>
              <a:rPr dirty="0"/>
              <a:t> U.S. household power is 1-1/4 kW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	So when the sun </a:t>
            </a:r>
            <a:r>
              <a:rPr b="1" dirty="0"/>
              <a:t>IS</a:t>
            </a:r>
            <a:r>
              <a:rPr dirty="0"/>
              <a:t> shining, we need to collect a lot </a:t>
            </a:r>
            <a:r>
              <a:rPr b="1" dirty="0"/>
              <a:t>more</a:t>
            </a:r>
            <a:r>
              <a:rPr dirty="0"/>
              <a:t> than 1-1/4 kW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Let's first run through the facts in words, then calculate based on a simple figure: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- On average the sun is up 50% of the time = 12 hours / day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- Once it rises, solar intensity increases until noon, then falls toward sunset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- Maximum solar energy intensity = 1 kW </a:t>
            </a:r>
            <a:r>
              <a:rPr lang="en-US"/>
              <a:t>/ </a:t>
            </a:r>
            <a:r>
              <a:t>m</a:t>
            </a:r>
            <a:r>
              <a:rPr baseline="30000"/>
              <a:t>2</a:t>
            </a:r>
          </a:p>
          <a:p>
            <a:pPr>
              <a:spcBef>
                <a:spcPts val="2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	But that occurs ONLY AT NOON, IF THE SUN IS DIRECTLY OVERHEAD</a:t>
            </a:r>
          </a:p>
          <a:p>
            <a:pPr>
              <a:spcBef>
                <a:spcPts val="2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		Which only happens in summer, in some parts of the world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- And intensity plummets with heavy air pollution and/or clouds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Putting all of that into a figure depicting our average day:</a:t>
            </a:r>
          </a:p>
        </p:txBody>
      </p:sp>
      <p:sp>
        <p:nvSpPr>
          <p:cNvPr id="233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21271"/>
            <a:ext cx="8915400" cy="5933708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solidFill>
                  <a:srgbClr val="FFFF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Yellow</a:t>
            </a:r>
            <a:r>
              <a:rPr b="0">
                <a:solidFill>
                  <a:srgbClr val="FFFFFF"/>
                </a:solidFill>
              </a:rPr>
              <a:t> = Clear summer day 	</a:t>
            </a:r>
            <a:r>
              <a:rPr>
                <a:solidFill>
                  <a:srgbClr val="A4A4A4"/>
                </a:solidFill>
              </a:rPr>
              <a:t>Gray</a:t>
            </a:r>
            <a:r>
              <a:rPr b="0">
                <a:solidFill>
                  <a:srgbClr val="FFFFFF"/>
                </a:solidFill>
              </a:rPr>
              <a:t> = Non-summer and/or cloudy day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latin typeface="+mj-lt"/>
                <a:ea typeface="+mj-ea"/>
                <a:cs typeface="+mj-cs"/>
                <a:sym typeface="Arial"/>
              </a:defRPr>
            </a:pPr>
            <a:endParaRPr sz="180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Green</a:t>
            </a:r>
            <a:r>
              <a:rPr b="0">
                <a:solidFill>
                  <a:srgbClr val="FFFFFF"/>
                </a:solidFill>
              </a:rPr>
              <a:t> = An eyeball approximation of </a:t>
            </a:r>
            <a:r>
              <a:rPr>
                <a:solidFill>
                  <a:srgbClr val="FFFFFF"/>
                </a:solidFill>
              </a:rPr>
              <a:t>average</a:t>
            </a:r>
            <a:r>
              <a:rPr b="0">
                <a:solidFill>
                  <a:srgbClr val="FFFFFF"/>
                </a:solidFill>
              </a:rPr>
              <a:t> day's solar power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Area of triangle = power x time = average solar </a:t>
            </a:r>
            <a:r>
              <a:rPr b="1"/>
              <a:t>ENERGY</a:t>
            </a:r>
            <a:r>
              <a:t> per day per square meter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= (1/2) (base) (height) = (1/2)(12 hours)(0.5 kW/m</a:t>
            </a:r>
            <a:r>
              <a:rPr baseline="30000"/>
              <a:t>2</a:t>
            </a:r>
            <a:r>
              <a:t>) =  </a:t>
            </a:r>
            <a:r>
              <a:rPr b="1"/>
              <a:t>3 kW-hours/m</a:t>
            </a:r>
            <a:r>
              <a:rPr b="1" baseline="30000"/>
              <a:t>2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 sz="3200" baseline="30000"/>
          </a:p>
          <a:p>
            <a:pPr algn="ctr"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(</a:t>
            </a:r>
            <a:r>
              <a:rPr b="1"/>
              <a:t>1/8 th </a:t>
            </a:r>
            <a:r>
              <a:t>of what we might have carelessly calculated from 1 kW/m</a:t>
            </a:r>
            <a:r>
              <a:rPr baseline="30000"/>
              <a:t>2</a:t>
            </a:r>
            <a:r>
              <a:t> x 1 day!)</a:t>
            </a:r>
          </a:p>
        </p:txBody>
      </p:sp>
      <p:grpSp>
        <p:nvGrpSpPr>
          <p:cNvPr id="250" name="Group"/>
          <p:cNvGrpSpPr/>
          <p:nvPr/>
        </p:nvGrpSpPr>
        <p:grpSpPr>
          <a:xfrm>
            <a:off x="928238" y="1354686"/>
            <a:ext cx="7369096" cy="2936615"/>
            <a:chOff x="0" y="0"/>
            <a:chExt cx="7369094" cy="2936614"/>
          </a:xfrm>
        </p:grpSpPr>
        <p:sp>
          <p:nvSpPr>
            <p:cNvPr id="234" name="TextBox 15"/>
            <p:cNvSpPr txBox="1"/>
            <p:nvPr/>
          </p:nvSpPr>
          <p:spPr>
            <a:xfrm>
              <a:off x="172408" y="2577554"/>
              <a:ext cx="963106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12 AM</a:t>
              </a:r>
            </a:p>
          </p:txBody>
        </p:sp>
        <p:sp>
          <p:nvSpPr>
            <p:cNvPr id="235" name="Isosceles Triangle 26"/>
            <p:cNvSpPr/>
            <p:nvPr/>
          </p:nvSpPr>
          <p:spPr>
            <a:xfrm>
              <a:off x="1982178" y="1195897"/>
              <a:ext cx="2591005" cy="128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611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6" name="Rectangle 9"/>
            <p:cNvSpPr/>
            <p:nvPr/>
          </p:nvSpPr>
          <p:spPr>
            <a:xfrm>
              <a:off x="608930" y="112836"/>
              <a:ext cx="5300778" cy="2384127"/>
            </a:xfrm>
            <a:prstGeom prst="rect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7" name="Straight Connector 11"/>
            <p:cNvSpPr/>
            <p:nvPr/>
          </p:nvSpPr>
          <p:spPr>
            <a:xfrm>
              <a:off x="3258752" y="113340"/>
              <a:ext cx="1134" cy="2384128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8" name="Straight Connector 13"/>
            <p:cNvSpPr/>
            <p:nvPr/>
          </p:nvSpPr>
          <p:spPr>
            <a:xfrm>
              <a:off x="2008355" y="116029"/>
              <a:ext cx="1134" cy="2384128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9" name="Straight Connector 14"/>
            <p:cNvSpPr/>
            <p:nvPr/>
          </p:nvSpPr>
          <p:spPr>
            <a:xfrm>
              <a:off x="4575601" y="116029"/>
              <a:ext cx="1134" cy="2384128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0" name="TextBox 16"/>
            <p:cNvSpPr txBox="1"/>
            <p:nvPr/>
          </p:nvSpPr>
          <p:spPr>
            <a:xfrm>
              <a:off x="1653947" y="2600388"/>
              <a:ext cx="857398" cy="3133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6 AM</a:t>
              </a:r>
            </a:p>
          </p:txBody>
        </p:sp>
        <p:sp>
          <p:nvSpPr>
            <p:cNvPr id="241" name="TextBox 17"/>
            <p:cNvSpPr txBox="1"/>
            <p:nvPr/>
          </p:nvSpPr>
          <p:spPr>
            <a:xfrm>
              <a:off x="2907447" y="2600388"/>
              <a:ext cx="926815" cy="3133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12 PM</a:t>
              </a:r>
            </a:p>
          </p:txBody>
        </p:sp>
        <p:sp>
          <p:nvSpPr>
            <p:cNvPr id="242" name="TextBox 18"/>
            <p:cNvSpPr txBox="1"/>
            <p:nvPr/>
          </p:nvSpPr>
          <p:spPr>
            <a:xfrm>
              <a:off x="4221317" y="2600388"/>
              <a:ext cx="946445" cy="3133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6 PM</a:t>
              </a:r>
            </a:p>
          </p:txBody>
        </p:sp>
        <p:sp>
          <p:nvSpPr>
            <p:cNvPr id="243" name="TextBox 19"/>
            <p:cNvSpPr txBox="1"/>
            <p:nvPr/>
          </p:nvSpPr>
          <p:spPr>
            <a:xfrm>
              <a:off x="5489804" y="2623222"/>
              <a:ext cx="873877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12 AM</a:t>
              </a:r>
            </a:p>
          </p:txBody>
        </p:sp>
        <p:sp>
          <p:nvSpPr>
            <p:cNvPr id="244" name="TextBox 20"/>
            <p:cNvSpPr txBox="1"/>
            <p:nvPr/>
          </p:nvSpPr>
          <p:spPr>
            <a:xfrm>
              <a:off x="5911201" y="0"/>
              <a:ext cx="1133691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6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1 kW / m</a:t>
              </a:r>
              <a:r>
                <a:rPr baseline="30000"/>
                <a:t>2</a:t>
              </a:r>
            </a:p>
          </p:txBody>
        </p:sp>
        <p:sp>
          <p:nvSpPr>
            <p:cNvPr id="245" name="TextBox 21"/>
            <p:cNvSpPr txBox="1"/>
            <p:nvPr/>
          </p:nvSpPr>
          <p:spPr>
            <a:xfrm>
              <a:off x="5926314" y="2292584"/>
              <a:ext cx="1188755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6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0 kW / m</a:t>
              </a:r>
              <a:r>
                <a:rPr baseline="30000"/>
                <a:t>2</a:t>
              </a:r>
            </a:p>
          </p:txBody>
        </p:sp>
        <p:sp>
          <p:nvSpPr>
            <p:cNvPr id="246" name="Freeform 22"/>
            <p:cNvSpPr/>
            <p:nvPr/>
          </p:nvSpPr>
          <p:spPr>
            <a:xfrm>
              <a:off x="1580007" y="112834"/>
              <a:ext cx="3392298" cy="2377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489" y="10800"/>
                    <a:pt x="6978" y="0"/>
                    <a:pt x="10578" y="0"/>
                  </a:cubicBezTo>
                  <a:cubicBezTo>
                    <a:pt x="14178" y="0"/>
                    <a:pt x="21600" y="21600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7" name="Freeform 23"/>
            <p:cNvSpPr/>
            <p:nvPr/>
          </p:nvSpPr>
          <p:spPr>
            <a:xfrm>
              <a:off x="2320848" y="1830895"/>
              <a:ext cx="1906119" cy="668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489" y="10800"/>
                    <a:pt x="6978" y="0"/>
                    <a:pt x="10578" y="0"/>
                  </a:cubicBezTo>
                  <a:cubicBezTo>
                    <a:pt x="14178" y="0"/>
                    <a:pt x="21600" y="21600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A4A4A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8" name="TextBox 32"/>
            <p:cNvSpPr txBox="1"/>
            <p:nvPr/>
          </p:nvSpPr>
          <p:spPr>
            <a:xfrm>
              <a:off x="5926022" y="1104870"/>
              <a:ext cx="1443073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6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0.5 kW / m</a:t>
              </a:r>
              <a:r>
                <a:rPr baseline="30000"/>
                <a:t>2</a:t>
              </a:r>
            </a:p>
          </p:txBody>
        </p:sp>
        <p:sp>
          <p:nvSpPr>
            <p:cNvPr id="249" name="TextBox 24"/>
            <p:cNvSpPr txBox="1"/>
            <p:nvPr/>
          </p:nvSpPr>
          <p:spPr>
            <a:xfrm rot="16200000">
              <a:off x="-1169393" y="1176250"/>
              <a:ext cx="2652178" cy="3133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Incident Solar Power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Rectangle 5"/>
          <p:cNvSpPr txBox="1"/>
          <p:nvPr/>
        </p:nvSpPr>
        <p:spPr>
          <a:xfrm>
            <a:off x="304799" y="5803185"/>
            <a:ext cx="2817285" cy="442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Photo: http://www.benarasolar.com/our-product-range/rooftops/</a:t>
            </a:r>
          </a:p>
        </p:txBody>
      </p:sp>
      <p:sp>
        <p:nvSpPr>
          <p:cNvPr id="253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With that now averaged solar energy:</a:t>
            </a:r>
          </a:p>
        </p:txBody>
      </p:sp>
      <p:sp>
        <p:nvSpPr>
          <p:cNvPr id="25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21271"/>
            <a:ext cx="8915400" cy="5856297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With quality solar cells converting sun power to electrical power at ~20% efficiency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We'd generate ~ (0.2)(3 kW-hr/m</a:t>
            </a:r>
            <a:r>
              <a:rPr baseline="30000"/>
              <a:t>2</a:t>
            </a:r>
            <a:r>
              <a:t>) ~ </a:t>
            </a:r>
            <a:r>
              <a:rPr b="1"/>
              <a:t>0.6 kW-hours/m</a:t>
            </a:r>
            <a:r>
              <a:rPr b="1" baseline="30000"/>
              <a:t>2</a:t>
            </a:r>
            <a:r>
              <a:t> of energy per day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a U.S. household's time averaged power consumption of power is 1-¼ kW, thus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We'd consume ~ (24 hours)(1.25 kW) = </a:t>
            </a:r>
            <a:r>
              <a:rPr b="1"/>
              <a:t>30 kW-hrs </a:t>
            </a:r>
            <a:r>
              <a:t>of</a:t>
            </a:r>
            <a:r>
              <a:rPr b="1"/>
              <a:t> </a:t>
            </a:r>
            <a:r>
              <a:t>energy per day </a:t>
            </a:r>
            <a:endParaRPr b="1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So that typical household, </a:t>
            </a:r>
            <a:r>
              <a:rPr b="1"/>
              <a:t>now also packed with batteries</a:t>
            </a:r>
            <a:r>
              <a:t>, would need: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	~ (30 kW-hrs) / (0.6 kW-hrs/m</a:t>
            </a:r>
            <a:r>
              <a:rPr baseline="30000"/>
              <a:t>2</a:t>
            </a:r>
            <a:r>
              <a:t>) = </a:t>
            </a:r>
            <a:r>
              <a:rPr b="1"/>
              <a:t>50 square meters of solar cells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Which would look more like this: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(A lot less do-able &amp; affordable!)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</a:p>
        </p:txBody>
      </p:sp>
      <p:pic>
        <p:nvPicPr>
          <p:cNvPr id="255" name="Picture 24" descr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085" y="4083969"/>
            <a:ext cx="4490945" cy="26788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258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But if there was a LONG stretch of bad daytime weather:</a:t>
            </a:r>
          </a:p>
        </p:txBody>
      </p:sp>
      <p:sp>
        <p:nvSpPr>
          <p:cNvPr id="259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21270"/>
            <a:ext cx="8915400" cy="5581646"/>
          </a:xfrm>
          <a:prstGeom prst="rect">
            <a:avLst/>
          </a:prstGeom>
        </p:spPr>
        <p:txBody>
          <a:bodyPr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 doesn't every year include a couple weeks of dark unbroken clouds?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Then evenings would soon once again look like this: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UNLESS</a:t>
            </a:r>
            <a:r>
              <a:rPr b="0"/>
              <a:t> we </a:t>
            </a:r>
            <a:r>
              <a:t>ALSO</a:t>
            </a:r>
            <a:r>
              <a:rPr b="0"/>
              <a:t> maintained a backup electrical connection to the good old </a:t>
            </a:r>
            <a:r>
              <a:t>GRID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And there goes the first of our personal energy fixes right out the window!</a:t>
            </a:r>
          </a:p>
        </p:txBody>
      </p:sp>
      <p:pic>
        <p:nvPicPr>
          <p:cNvPr id="26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0" y="1965593"/>
            <a:ext cx="3479800" cy="28116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263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/>
          <a:p>
            <a:pPr>
              <a:defRPr sz="2200" i="1">
                <a:latin typeface="+mj-lt"/>
                <a:ea typeface="+mj-ea"/>
                <a:cs typeface="+mj-cs"/>
                <a:sym typeface="Arial"/>
              </a:defRPr>
            </a:pPr>
            <a:r>
              <a:t>With the GRID </a:t>
            </a:r>
            <a:r>
              <a:rPr b="1"/>
              <a:t>back</a:t>
            </a:r>
            <a:r>
              <a:t> in the picture, a more plausible alternative is:</a:t>
            </a:r>
          </a:p>
        </p:txBody>
      </p:sp>
      <p:sp>
        <p:nvSpPr>
          <p:cNvPr id="26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6517"/>
            <a:ext cx="8915400" cy="5581646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Share large solar farms</a:t>
            </a:r>
            <a:r>
              <a:rPr b="0"/>
              <a:t> - because they are now about twice as cost-effective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Locate them all over the country</a:t>
            </a:r>
            <a:r>
              <a:rPr b="0"/>
              <a:t> - to take maximum advantage of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regions with more intense sun and better weather (such as our Southwest)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Requiring efficient long-distance transmission of electrical power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Which, we'll learn, is actually not possible with today's power line technology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So you begin to see why MacKay claimed it was all about ENERGY SYSTEMS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	Which quickly become extremely complex (and in need of innovation)</a:t>
            </a:r>
            <a:r>
              <a:rPr>
                <a:solidFill>
                  <a:srgbClr val="FFFFFF"/>
                </a:solidFill>
              </a:rPr>
              <a:t>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So let's consider another alternative which alone might not solve the problem,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but would surely represent a big personal contribution </a:t>
            </a:r>
            <a:r>
              <a:rPr b="1"/>
              <a:t>towards</a:t>
            </a:r>
            <a:r>
              <a:t> a solution: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5405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Buy an earth-friendly electric car!</a:t>
            </a:r>
          </a:p>
        </p:txBody>
      </p:sp>
      <p:sp>
        <p:nvSpPr>
          <p:cNvPr id="267" name="Rectangle 3"/>
          <p:cNvSpPr txBox="1">
            <a:spLocks noGrp="1"/>
          </p:cNvSpPr>
          <p:nvPr>
            <p:ph type="body" idx="1"/>
          </p:nvPr>
        </p:nvSpPr>
        <p:spPr>
          <a:xfrm>
            <a:off x="248920" y="798411"/>
            <a:ext cx="8915401" cy="5839892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Maybe even one of these: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But where would </a:t>
            </a:r>
            <a:r>
              <a:rPr b="1" dirty="0"/>
              <a:t>it</a:t>
            </a:r>
            <a:r>
              <a:rPr dirty="0"/>
              <a:t> get power?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Well, why not cover </a:t>
            </a:r>
            <a:r>
              <a:rPr b="1" dirty="0"/>
              <a:t>it</a:t>
            </a:r>
            <a:r>
              <a:rPr dirty="0"/>
              <a:t> with solar cells?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Calculating: </a:t>
            </a:r>
            <a:r>
              <a:rPr baseline="30000" dirty="0"/>
              <a:t> </a:t>
            </a:r>
            <a:r>
              <a:rPr dirty="0">
                <a:solidFill>
                  <a:srgbClr val="FFFFFF"/>
                </a:solidFill>
              </a:rPr>
              <a:t>~ (3 m</a:t>
            </a:r>
            <a:r>
              <a:rPr baseline="30000" dirty="0">
                <a:solidFill>
                  <a:srgbClr val="FFFFFF"/>
                </a:solidFill>
              </a:rPr>
              <a:t>2</a:t>
            </a:r>
            <a:r>
              <a:rPr dirty="0">
                <a:solidFill>
                  <a:srgbClr val="FFFFFF"/>
                </a:solidFill>
              </a:rPr>
              <a:t> ) (1 kW /m</a:t>
            </a:r>
            <a:r>
              <a:rPr baseline="30000" dirty="0">
                <a:solidFill>
                  <a:srgbClr val="FFFFFF"/>
                </a:solidFill>
              </a:rPr>
              <a:t>2</a:t>
            </a:r>
            <a:r>
              <a:rPr dirty="0">
                <a:solidFill>
                  <a:srgbClr val="FFFFFF"/>
                </a:solidFill>
              </a:rPr>
              <a:t>) (20% power conversion efficiency) </a:t>
            </a:r>
            <a:endParaRPr baseline="30000" dirty="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=&gt; 600 watts (peak) ~ </a:t>
            </a:r>
            <a:r>
              <a:rPr b="1" dirty="0"/>
              <a:t>0.8 horsepower</a:t>
            </a:r>
            <a:r>
              <a:rPr dirty="0"/>
              <a:t>, at noon, on a sunny summer day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	=&gt; 0 watts (or horsepower) before dawn / after sunset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OK, but loaded with batteries, it could charge in a sunny parking while I'm at work!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Calculating: </a:t>
            </a:r>
            <a:r>
              <a:rPr dirty="0">
                <a:solidFill>
                  <a:srgbClr val="FFFFFF"/>
                </a:solidFill>
              </a:rPr>
              <a:t>~ 300 watts (average) over 8 hours =&gt; 2.4 kW-</a:t>
            </a:r>
            <a:r>
              <a:rPr dirty="0" err="1">
                <a:solidFill>
                  <a:srgbClr val="FFFFFF"/>
                </a:solidFill>
              </a:rPr>
              <a:t>hrs</a:t>
            </a:r>
            <a:r>
              <a:rPr dirty="0">
                <a:solidFill>
                  <a:srgbClr val="FFFFFF"/>
                </a:solidFill>
              </a:rPr>
              <a:t> ~ 3.2 </a:t>
            </a:r>
            <a:r>
              <a:rPr dirty="0" err="1">
                <a:solidFill>
                  <a:srgbClr val="FFFFFF"/>
                </a:solidFill>
              </a:rPr>
              <a:t>hsp-hrs</a:t>
            </a:r>
            <a:endParaRPr dirty="0">
              <a:solidFill>
                <a:srgbClr val="FFFFFF"/>
              </a:solidFill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Which you could then USE during your 1 hour commutes morning and evening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Which would give you an average of  3.2 </a:t>
            </a:r>
            <a:r>
              <a:rPr dirty="0" err="1"/>
              <a:t>hsp-hrs</a:t>
            </a:r>
            <a:r>
              <a:rPr dirty="0"/>
              <a:t> / 2 </a:t>
            </a:r>
            <a:r>
              <a:rPr dirty="0" err="1"/>
              <a:t>hrs</a:t>
            </a:r>
            <a:r>
              <a:rPr dirty="0"/>
              <a:t> = </a:t>
            </a:r>
            <a:r>
              <a:rPr b="1" dirty="0"/>
              <a:t>1.6 Horsepower!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	</a:t>
            </a:r>
            <a:r>
              <a:rPr sz="1800" dirty="0" err="1"/>
              <a:t>Pssst</a:t>
            </a:r>
            <a:r>
              <a:rPr sz="1800" dirty="0"/>
              <a:t>! I've got a lawn mower with twice that horsepower:</a:t>
            </a:r>
          </a:p>
        </p:txBody>
      </p:sp>
      <p:pic>
        <p:nvPicPr>
          <p:cNvPr id="268" name="Picture 7" descr="Picture 7"/>
          <p:cNvPicPr>
            <a:picLocks noChangeAspect="1"/>
          </p:cNvPicPr>
          <p:nvPr/>
        </p:nvPicPr>
        <p:blipFill>
          <a:blip r:embed="rId2"/>
          <a:srcRect t="18635"/>
          <a:stretch>
            <a:fillRect/>
          </a:stretch>
        </p:blipFill>
        <p:spPr>
          <a:xfrm flipH="1">
            <a:off x="5535043" y="840090"/>
            <a:ext cx="2772848" cy="1448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938" y="6064250"/>
            <a:ext cx="1107957" cy="654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5"/>
          <p:cNvSpPr txBox="1"/>
          <p:nvPr/>
        </p:nvSpPr>
        <p:spPr>
          <a:xfrm>
            <a:off x="304800" y="6253605"/>
            <a:ext cx="8534400" cy="467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11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1) A state-by-state breakdown of power plant types is given in my lecture on </a:t>
            </a:r>
            <a:r>
              <a:rPr b="1"/>
              <a:t>Carbon Fuels</a:t>
            </a:r>
            <a:endParaRPr sz="1200">
              <a:solidFill>
                <a:srgbClr val="E5FFFF"/>
              </a:solidFill>
            </a:endParaRPr>
          </a:p>
          <a:p>
            <a:pPr algn="ctr">
              <a:defRPr sz="5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1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Background photo: https://cleantechnica.com/2014/01/24/forget-intermittency-nrel-says-wind-energy-can-boost-grid-reliability/</a:t>
            </a:r>
          </a:p>
        </p:txBody>
      </p:sp>
      <p:sp>
        <p:nvSpPr>
          <p:cNvPr id="272" name="Rectangle 2"/>
          <p:cNvSpPr txBox="1">
            <a:spLocks noGrp="1"/>
          </p:cNvSpPr>
          <p:nvPr>
            <p:ph type="title"/>
          </p:nvPr>
        </p:nvSpPr>
        <p:spPr>
          <a:xfrm>
            <a:off x="126998" y="76200"/>
            <a:ext cx="8868835" cy="71755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So (again) you'd better rely on the GRID to charge those batteries!</a:t>
            </a:r>
          </a:p>
        </p:txBody>
      </p:sp>
      <p:sp>
        <p:nvSpPr>
          <p:cNvPr id="273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05935"/>
            <a:ext cx="8915400" cy="5334001"/>
          </a:xfrm>
          <a:prstGeom prst="rect">
            <a:avLst/>
          </a:prstGeom>
        </p:spPr>
        <p:txBody>
          <a:bodyPr/>
          <a:lstStyle/>
          <a:p>
            <a:pPr defTabSz="841247">
              <a:spcBef>
                <a:spcPts val="300"/>
              </a:spcBef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1656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But that Grid could </a:t>
            </a:r>
            <a:r>
              <a:rPr b="1" dirty="0"/>
              <a:t>also</a:t>
            </a:r>
            <a:r>
              <a:rPr dirty="0"/>
              <a:t> be earth-friendly if it were based on something like this</a:t>
            </a:r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552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algn="ctr" defTabSz="841247">
              <a:spcBef>
                <a:spcPts val="300"/>
              </a:spcBef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1656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Which would thereby maintain the earth-friendliness of your electric car!</a:t>
            </a:r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1012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algn="ctr" defTabSz="841247">
              <a:spcBef>
                <a:spcPts val="300"/>
              </a:spcBef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1656" b="1">
                <a:solidFill>
                  <a:srgbClr val="FFCC00"/>
                </a:solidFill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Except that, at present, only ~ </a:t>
            </a:r>
            <a:r>
              <a:rPr lang="en-US" dirty="0"/>
              <a:t>7</a:t>
            </a:r>
            <a:r>
              <a:rPr dirty="0"/>
              <a:t>% of U.S. power is supplied by wind </a:t>
            </a:r>
          </a:p>
          <a:p>
            <a:pPr algn="ctr"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1104" b="1" baseline="29826">
                <a:solidFill>
                  <a:srgbClr val="FFCC00"/>
                </a:solidFill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algn="ctr" defTabSz="841247">
              <a:spcBef>
                <a:spcPts val="300"/>
              </a:spcBef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1656" b="1">
                <a:solidFill>
                  <a:srgbClr val="FFCC00"/>
                </a:solidFill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and less than </a:t>
            </a:r>
            <a:r>
              <a:rPr lang="en-US" dirty="0"/>
              <a:t>2</a:t>
            </a:r>
            <a:r>
              <a:rPr dirty="0"/>
              <a:t>% by solar </a:t>
            </a:r>
            <a:r>
              <a:rPr baseline="29826" dirty="0"/>
              <a:t>1</a:t>
            </a:r>
          </a:p>
        </p:txBody>
      </p:sp>
      <p:pic>
        <p:nvPicPr>
          <p:cNvPr id="27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810" y="1415011"/>
            <a:ext cx="4487357" cy="29975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Rectangle 5"/>
          <p:cNvSpPr txBox="1"/>
          <p:nvPr/>
        </p:nvSpPr>
        <p:spPr>
          <a:xfrm>
            <a:off x="6625166" y="2755174"/>
            <a:ext cx="2529394" cy="442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Background photo bought from: ungnoilookjeab/123RF.com </a:t>
            </a:r>
          </a:p>
        </p:txBody>
      </p:sp>
      <p:sp>
        <p:nvSpPr>
          <p:cNvPr id="277" name="Rectangle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27050"/>
          </a:xfrm>
          <a:prstGeom prst="rect">
            <a:avLst/>
          </a:prstGeom>
        </p:spPr>
        <p:txBody>
          <a:bodyPr/>
          <a:lstStyle/>
          <a:p>
            <a:pPr>
              <a:defRPr sz="2200" i="1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Whereas ~ </a:t>
            </a:r>
            <a:r>
              <a:rPr lang="en-US" dirty="0"/>
              <a:t>27</a:t>
            </a:r>
            <a:r>
              <a:rPr dirty="0"/>
              <a:t>% is now supplied by coal, and another 35% by gas </a:t>
            </a:r>
            <a:r>
              <a:rPr baseline="30000" dirty="0"/>
              <a:t>1</a:t>
            </a:r>
          </a:p>
        </p:txBody>
      </p:sp>
      <p:sp>
        <p:nvSpPr>
          <p:cNvPr id="27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78940"/>
            <a:ext cx="8915400" cy="5740401"/>
          </a:xfrm>
          <a:prstGeom prst="rect">
            <a:avLst/>
          </a:prstGeom>
        </p:spPr>
        <p:txBody>
          <a:bodyPr/>
          <a:lstStyle/>
          <a:p>
            <a:pPr defTabSz="832104">
              <a:spcBef>
                <a:spcPts val="300"/>
              </a:spcBef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For </a:t>
            </a:r>
            <a:r>
              <a:rPr b="1"/>
              <a:t>coal-based power </a:t>
            </a:r>
            <a:r>
              <a:t>a better illustration of you and your Tesla would be:</a:t>
            </a:r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819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 defTabSz="832104">
              <a:spcBef>
                <a:spcPts val="300"/>
              </a:spcBef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1638" b="1">
                <a:solidFill>
                  <a:srgbClr val="FFCC00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NOT so earth friendly!</a:t>
            </a:r>
          </a:p>
          <a:p>
            <a:pPr algn="ctr"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 b="1">
                <a:solidFill>
                  <a:srgbClr val="FFCC00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spcBef>
                <a:spcPts val="300"/>
              </a:spcBef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NOTE: Natural-gas power plants CAN have a carbon footprint up to 50% smaller</a:t>
            </a:r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728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spcBef>
                <a:spcPts val="300"/>
              </a:spcBef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But </a:t>
            </a:r>
            <a:r>
              <a:rPr b="1"/>
              <a:t>only</a:t>
            </a:r>
            <a:r>
              <a:t> if they use technology explained in my note set on </a:t>
            </a:r>
            <a:r>
              <a:rPr b="1"/>
              <a:t>Fossil Fuels</a:t>
            </a:r>
            <a:r>
              <a:t> (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pptx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pdf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key</a:t>
            </a:r>
            <a:r>
              <a:t>)</a:t>
            </a:r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182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sz="1638"/>
          </a:p>
          <a:p>
            <a:pPr algn="ctr" defTabSz="832104">
              <a:spcBef>
                <a:spcPts val="300"/>
              </a:spcBef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1274" baseline="29802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1</a:t>
            </a:r>
            <a:r>
              <a:rPr baseline="0"/>
              <a:t> (For an overview of U.S. energy, see my note set  </a:t>
            </a:r>
            <a:r>
              <a:rPr b="1" baseline="0"/>
              <a:t>U.S. Energy Production and Consumption</a:t>
            </a:r>
            <a:r>
              <a:rPr baseline="0"/>
              <a:t> (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5"/>
              </a:rPr>
              <a:t>pptx</a:t>
            </a:r>
            <a:r>
              <a:rPr baseline="0"/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6"/>
              </a:rPr>
              <a:t>pdf</a:t>
            </a:r>
            <a:r>
              <a:rPr baseline="0"/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7"/>
              </a:rPr>
              <a:t>key</a:t>
            </a:r>
            <a:r>
              <a:rPr baseline="0"/>
              <a:t>)</a:t>
            </a:r>
          </a:p>
        </p:txBody>
      </p:sp>
      <p:pic>
        <p:nvPicPr>
          <p:cNvPr id="279" name="Picture 4" descr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2975" y="1307737"/>
            <a:ext cx="4051882" cy="32607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282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Conclusion?  Single energy technologies just cannot stand alone!</a:t>
            </a:r>
          </a:p>
        </p:txBody>
      </p:sp>
      <p:sp>
        <p:nvSpPr>
          <p:cNvPr id="283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21270"/>
            <a:ext cx="8915400" cy="5581646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Our rooftop solar cells needed batteries to power our homes at night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And to overcome spells of bad weather, we still need our Grid connection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Which works better if it can draw upon solar energy from far away . . .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 lawn mowers provide better transportation than a Grid-deprived electric car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But that electric car is no longer earth-friendly when plugged into the U.S. Grid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So we must push for big improvements in the way that Grid is powered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	(Countering our "leadership's" efforts to make the Grid a lot worse!)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THESE are some of the (many!) reasons that David MacKay (and I) conclude that: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Plausible solutions require the re-invention of WHOLE ENERGY SYSTEMS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Which is why </a:t>
            </a:r>
            <a:r>
              <a:rPr b="1"/>
              <a:t>this class/website </a:t>
            </a:r>
            <a:r>
              <a:t>is all about such whole energy systems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11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32883"/>
          </a:xfrm>
          <a:prstGeom prst="rect">
            <a:avLst/>
          </a:prstGeom>
        </p:spPr>
        <p:txBody>
          <a:bodyPr/>
          <a:lstStyle/>
          <a:p>
            <a:pPr>
              <a:defRPr sz="2200" i="1">
                <a:latin typeface="+mj-lt"/>
                <a:ea typeface="+mj-ea"/>
                <a:cs typeface="+mj-cs"/>
                <a:sym typeface="Arial"/>
              </a:defRPr>
            </a:pPr>
            <a:r>
              <a:t>I am </a:t>
            </a:r>
            <a:r>
              <a:rPr b="1"/>
              <a:t>not</a:t>
            </a:r>
            <a:r>
              <a:t> a specialist in energy</a:t>
            </a:r>
          </a:p>
        </p:txBody>
      </p:sp>
      <p:sp>
        <p:nvSpPr>
          <p:cNvPr id="11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00106"/>
            <a:ext cx="8915400" cy="5334001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I am an applied scientist, with deep roots in the field of "optoelectronics"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That field focuses on the conversion between light and electrons – More accurately: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The use of light energy to liberate electrons </a:t>
            </a:r>
            <a:r>
              <a:rPr b="1"/>
              <a:t>from</a:t>
            </a:r>
            <a:r>
              <a:t> their bonds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 	Or the emission of light when electrons fall back </a:t>
            </a:r>
            <a:r>
              <a:rPr b="1"/>
              <a:t>into</a:t>
            </a:r>
            <a:r>
              <a:t> their bonds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At Bell Labs, we used this to build digital fiber-optic telecommunication systems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Which required extremely fast, but not necessarily efficient, conversion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another optoelectronic device targets conversion efficiency, and not speed: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The photovoltaic cell (a.k.a. "solar cell") – also pioneered by Bell Labs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	</a:t>
            </a:r>
            <a:r>
              <a:rPr sz="1400"/>
              <a:t>(From their pictorial explanation</a:t>
            </a:r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t>			in my first solar energy note set):</a:t>
            </a:r>
          </a:p>
        </p:txBody>
      </p:sp>
      <p:grpSp>
        <p:nvGrpSpPr>
          <p:cNvPr id="195" name="Group 82"/>
          <p:cNvGrpSpPr/>
          <p:nvPr/>
        </p:nvGrpSpPr>
        <p:grpSpPr>
          <a:xfrm>
            <a:off x="4804833" y="5331874"/>
            <a:ext cx="3915826" cy="952482"/>
            <a:chOff x="0" y="0"/>
            <a:chExt cx="3915825" cy="952481"/>
          </a:xfrm>
        </p:grpSpPr>
        <p:grpSp>
          <p:nvGrpSpPr>
            <p:cNvPr id="193" name="Group 167"/>
            <p:cNvGrpSpPr/>
            <p:nvPr/>
          </p:nvGrpSpPr>
          <p:grpSpPr>
            <a:xfrm>
              <a:off x="-1" y="-1"/>
              <a:ext cx="3514203" cy="952483"/>
              <a:chOff x="0" y="0"/>
              <a:chExt cx="3514201" cy="952481"/>
            </a:xfrm>
          </p:grpSpPr>
          <p:sp>
            <p:nvSpPr>
              <p:cNvPr id="119" name="Rectangle 112"/>
              <p:cNvSpPr/>
              <p:nvPr/>
            </p:nvSpPr>
            <p:spPr>
              <a:xfrm flipH="1">
                <a:off x="1767291" y="-1"/>
                <a:ext cx="1746911" cy="952483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0" name="Straight Connector 8"/>
              <p:cNvSpPr/>
              <p:nvPr/>
            </p:nvSpPr>
            <p:spPr>
              <a:xfrm flipV="1">
                <a:off x="3125129" y="520105"/>
                <a:ext cx="107728" cy="1045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1" name="Straight Connector 9"/>
              <p:cNvSpPr/>
              <p:nvPr/>
            </p:nvSpPr>
            <p:spPr>
              <a:xfrm flipV="1">
                <a:off x="2924317" y="260052"/>
                <a:ext cx="109820" cy="1045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2" name="Straight Connector 10"/>
              <p:cNvSpPr/>
              <p:nvPr/>
            </p:nvSpPr>
            <p:spPr>
              <a:xfrm flipV="1">
                <a:off x="2859472" y="865797"/>
                <a:ext cx="108773" cy="1045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3" name="Straight Connector 11"/>
              <p:cNvSpPr/>
              <p:nvPr/>
            </p:nvSpPr>
            <p:spPr>
              <a:xfrm>
                <a:off x="2400325" y="174638"/>
                <a:ext cx="109819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4" name="Straight Connector 12"/>
              <p:cNvSpPr/>
              <p:nvPr/>
            </p:nvSpPr>
            <p:spPr>
              <a:xfrm flipV="1">
                <a:off x="2554071" y="562925"/>
                <a:ext cx="108773" cy="1045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5" name="Straight Connector 13"/>
              <p:cNvSpPr/>
              <p:nvPr/>
            </p:nvSpPr>
            <p:spPr>
              <a:xfrm flipV="1">
                <a:off x="2291552" y="822977"/>
                <a:ext cx="108773" cy="1045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6" name="Straight Connector 14"/>
              <p:cNvSpPr/>
              <p:nvPr/>
            </p:nvSpPr>
            <p:spPr>
              <a:xfrm flipV="1">
                <a:off x="2115842" y="432376"/>
                <a:ext cx="109819" cy="1045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129" name="Group 75"/>
              <p:cNvGrpSpPr/>
              <p:nvPr/>
            </p:nvGrpSpPr>
            <p:grpSpPr>
              <a:xfrm>
                <a:off x="2116673" y="86589"/>
                <a:ext cx="174691" cy="173179"/>
                <a:chOff x="0" y="0"/>
                <a:chExt cx="174690" cy="173178"/>
              </a:xfrm>
            </p:grpSpPr>
            <p:sp>
              <p:nvSpPr>
                <p:cNvPr id="127" name="Oval 147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28" name="Cross 148"/>
                <p:cNvSpPr/>
                <p:nvPr/>
              </p:nvSpPr>
              <p:spPr>
                <a:xfrm>
                  <a:off x="43672" y="46180"/>
                  <a:ext cx="87347" cy="86590"/>
                </a:xfrm>
                <a:prstGeom prst="plus">
                  <a:avLst>
                    <a:gd name="adj" fmla="val 25000"/>
                  </a:avLst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32" name="Group 78"/>
              <p:cNvGrpSpPr/>
              <p:nvPr/>
            </p:nvGrpSpPr>
            <p:grpSpPr>
              <a:xfrm>
                <a:off x="1854636" y="389651"/>
                <a:ext cx="174691" cy="173179"/>
                <a:chOff x="0" y="0"/>
                <a:chExt cx="174690" cy="173178"/>
              </a:xfrm>
            </p:grpSpPr>
            <p:sp>
              <p:nvSpPr>
                <p:cNvPr id="130" name="Oval 145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31" name="Cross 146"/>
                <p:cNvSpPr/>
                <p:nvPr/>
              </p:nvSpPr>
              <p:spPr>
                <a:xfrm>
                  <a:off x="43672" y="46180"/>
                  <a:ext cx="87347" cy="86590"/>
                </a:xfrm>
                <a:prstGeom prst="plus">
                  <a:avLst>
                    <a:gd name="adj" fmla="val 25000"/>
                  </a:avLst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35" name="Group 81"/>
              <p:cNvGrpSpPr/>
              <p:nvPr/>
            </p:nvGrpSpPr>
            <p:grpSpPr>
              <a:xfrm>
                <a:off x="2073000" y="606124"/>
                <a:ext cx="174691" cy="173179"/>
                <a:chOff x="0" y="0"/>
                <a:chExt cx="174690" cy="173178"/>
              </a:xfrm>
            </p:grpSpPr>
            <p:sp>
              <p:nvSpPr>
                <p:cNvPr id="133" name="Oval 143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34" name="Cross 144"/>
                <p:cNvSpPr/>
                <p:nvPr/>
              </p:nvSpPr>
              <p:spPr>
                <a:xfrm>
                  <a:off x="43672" y="46180"/>
                  <a:ext cx="87347" cy="86590"/>
                </a:xfrm>
                <a:prstGeom prst="plus">
                  <a:avLst>
                    <a:gd name="adj" fmla="val 25000"/>
                  </a:avLst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38" name="Group 84"/>
              <p:cNvGrpSpPr/>
              <p:nvPr/>
            </p:nvGrpSpPr>
            <p:grpSpPr>
              <a:xfrm>
                <a:off x="2335037" y="303062"/>
                <a:ext cx="174691" cy="173179"/>
                <a:chOff x="0" y="0"/>
                <a:chExt cx="174690" cy="173178"/>
              </a:xfrm>
            </p:grpSpPr>
            <p:sp>
              <p:nvSpPr>
                <p:cNvPr id="136" name="Oval 141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37" name="Cross 142"/>
                <p:cNvSpPr/>
                <p:nvPr/>
              </p:nvSpPr>
              <p:spPr>
                <a:xfrm>
                  <a:off x="43672" y="46180"/>
                  <a:ext cx="87347" cy="86590"/>
                </a:xfrm>
                <a:prstGeom prst="plus">
                  <a:avLst>
                    <a:gd name="adj" fmla="val 25000"/>
                  </a:avLst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41" name="Group 87"/>
              <p:cNvGrpSpPr/>
              <p:nvPr/>
            </p:nvGrpSpPr>
            <p:grpSpPr>
              <a:xfrm>
                <a:off x="2640746" y="129883"/>
                <a:ext cx="174691" cy="173179"/>
                <a:chOff x="0" y="0"/>
                <a:chExt cx="174690" cy="173178"/>
              </a:xfrm>
            </p:grpSpPr>
            <p:sp>
              <p:nvSpPr>
                <p:cNvPr id="139" name="Oval 139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40" name="Cross 140"/>
                <p:cNvSpPr/>
                <p:nvPr/>
              </p:nvSpPr>
              <p:spPr>
                <a:xfrm>
                  <a:off x="43672" y="46180"/>
                  <a:ext cx="87347" cy="86590"/>
                </a:xfrm>
                <a:prstGeom prst="plus">
                  <a:avLst>
                    <a:gd name="adj" fmla="val 25000"/>
                  </a:avLst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44" name="Group 90"/>
              <p:cNvGrpSpPr/>
              <p:nvPr/>
            </p:nvGrpSpPr>
            <p:grpSpPr>
              <a:xfrm>
                <a:off x="2553400" y="736007"/>
                <a:ext cx="174691" cy="173179"/>
                <a:chOff x="0" y="0"/>
                <a:chExt cx="174690" cy="173178"/>
              </a:xfrm>
            </p:grpSpPr>
            <p:sp>
              <p:nvSpPr>
                <p:cNvPr id="142" name="Oval 137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43" name="Cross 138"/>
                <p:cNvSpPr/>
                <p:nvPr/>
              </p:nvSpPr>
              <p:spPr>
                <a:xfrm>
                  <a:off x="43672" y="46180"/>
                  <a:ext cx="87347" cy="86590"/>
                </a:xfrm>
                <a:prstGeom prst="plus">
                  <a:avLst>
                    <a:gd name="adj" fmla="val 25000"/>
                  </a:avLst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47" name="Group 93"/>
              <p:cNvGrpSpPr/>
              <p:nvPr/>
            </p:nvGrpSpPr>
            <p:grpSpPr>
              <a:xfrm>
                <a:off x="2859110" y="476240"/>
                <a:ext cx="174691" cy="173179"/>
                <a:chOff x="0" y="0"/>
                <a:chExt cx="174690" cy="173178"/>
              </a:xfrm>
            </p:grpSpPr>
            <p:sp>
              <p:nvSpPr>
                <p:cNvPr id="145" name="Oval 135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46" name="Cross 136"/>
                <p:cNvSpPr/>
                <p:nvPr/>
              </p:nvSpPr>
              <p:spPr>
                <a:xfrm>
                  <a:off x="43672" y="46180"/>
                  <a:ext cx="87347" cy="86590"/>
                </a:xfrm>
                <a:prstGeom prst="plus">
                  <a:avLst>
                    <a:gd name="adj" fmla="val 25000"/>
                  </a:avLst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50" name="Group 96"/>
              <p:cNvGrpSpPr/>
              <p:nvPr/>
            </p:nvGrpSpPr>
            <p:grpSpPr>
              <a:xfrm>
                <a:off x="3208492" y="129883"/>
                <a:ext cx="174691" cy="173179"/>
                <a:chOff x="0" y="0"/>
                <a:chExt cx="174690" cy="173178"/>
              </a:xfrm>
            </p:grpSpPr>
            <p:sp>
              <p:nvSpPr>
                <p:cNvPr id="148" name="Oval 133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49" name="Cross 134"/>
                <p:cNvSpPr/>
                <p:nvPr/>
              </p:nvSpPr>
              <p:spPr>
                <a:xfrm>
                  <a:off x="43672" y="46180"/>
                  <a:ext cx="87347" cy="86590"/>
                </a:xfrm>
                <a:prstGeom prst="plus">
                  <a:avLst>
                    <a:gd name="adj" fmla="val 25000"/>
                  </a:avLst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53" name="Group 99"/>
              <p:cNvGrpSpPr/>
              <p:nvPr/>
            </p:nvGrpSpPr>
            <p:grpSpPr>
              <a:xfrm>
                <a:off x="3164819" y="692713"/>
                <a:ext cx="174691" cy="173179"/>
                <a:chOff x="0" y="0"/>
                <a:chExt cx="174690" cy="173178"/>
              </a:xfrm>
            </p:grpSpPr>
            <p:sp>
              <p:nvSpPr>
                <p:cNvPr id="151" name="Oval 131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2" name="Cross 132"/>
                <p:cNvSpPr/>
                <p:nvPr/>
              </p:nvSpPr>
              <p:spPr>
                <a:xfrm>
                  <a:off x="43672" y="46180"/>
                  <a:ext cx="87347" cy="86590"/>
                </a:xfrm>
                <a:prstGeom prst="plus">
                  <a:avLst>
                    <a:gd name="adj" fmla="val 25000"/>
                  </a:avLst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154" name="Rectangle 150"/>
              <p:cNvSpPr/>
              <p:nvPr/>
            </p:nvSpPr>
            <p:spPr>
              <a:xfrm>
                <a:off x="-1" y="-1"/>
                <a:ext cx="1746911" cy="952483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157" name="Group 31"/>
              <p:cNvGrpSpPr/>
              <p:nvPr/>
            </p:nvGrpSpPr>
            <p:grpSpPr>
              <a:xfrm>
                <a:off x="218364" y="129883"/>
                <a:ext cx="174691" cy="173179"/>
                <a:chOff x="0" y="0"/>
                <a:chExt cx="174690" cy="173178"/>
              </a:xfrm>
            </p:grpSpPr>
            <p:sp>
              <p:nvSpPr>
                <p:cNvPr id="155" name="Oval 185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6" name="Straight Connector 62"/>
                <p:cNvSpPr/>
                <p:nvPr/>
              </p:nvSpPr>
              <p:spPr>
                <a:xfrm flipV="1">
                  <a:off x="33696" y="86305"/>
                  <a:ext cx="108774" cy="1045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60" name="Group 34"/>
              <p:cNvGrpSpPr/>
              <p:nvPr/>
            </p:nvGrpSpPr>
            <p:grpSpPr>
              <a:xfrm>
                <a:off x="436727" y="519535"/>
                <a:ext cx="174691" cy="173179"/>
                <a:chOff x="0" y="0"/>
                <a:chExt cx="174690" cy="173178"/>
              </a:xfrm>
            </p:grpSpPr>
            <p:sp>
              <p:nvSpPr>
                <p:cNvPr id="158" name="Oval 183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9" name="Straight Connector 60"/>
                <p:cNvSpPr/>
                <p:nvPr/>
              </p:nvSpPr>
              <p:spPr>
                <a:xfrm flipV="1">
                  <a:off x="32878" y="86210"/>
                  <a:ext cx="108774" cy="1045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63" name="Group 37"/>
              <p:cNvGrpSpPr/>
              <p:nvPr/>
            </p:nvGrpSpPr>
            <p:grpSpPr>
              <a:xfrm>
                <a:off x="1484874" y="346356"/>
                <a:ext cx="174691" cy="173179"/>
                <a:chOff x="0" y="0"/>
                <a:chExt cx="174690" cy="173178"/>
              </a:xfrm>
            </p:grpSpPr>
            <p:sp>
              <p:nvSpPr>
                <p:cNvPr id="161" name="Oval 181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2" name="Straight Connector 58"/>
                <p:cNvSpPr/>
                <p:nvPr/>
              </p:nvSpPr>
              <p:spPr>
                <a:xfrm>
                  <a:off x="33763" y="88334"/>
                  <a:ext cx="107728" cy="1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66" name="Group 40"/>
              <p:cNvGrpSpPr/>
              <p:nvPr/>
            </p:nvGrpSpPr>
            <p:grpSpPr>
              <a:xfrm>
                <a:off x="1266509" y="606124"/>
                <a:ext cx="174692" cy="173179"/>
                <a:chOff x="0" y="0"/>
                <a:chExt cx="174690" cy="173178"/>
              </a:xfrm>
            </p:grpSpPr>
            <p:sp>
              <p:nvSpPr>
                <p:cNvPr id="164" name="Oval 179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5" name="Straight Connector 56"/>
                <p:cNvSpPr/>
                <p:nvPr/>
              </p:nvSpPr>
              <p:spPr>
                <a:xfrm flipV="1">
                  <a:off x="32489" y="86305"/>
                  <a:ext cx="108774" cy="1045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69" name="Group 43"/>
              <p:cNvGrpSpPr/>
              <p:nvPr/>
            </p:nvGrpSpPr>
            <p:grpSpPr>
              <a:xfrm>
                <a:off x="1048146" y="346356"/>
                <a:ext cx="174691" cy="173179"/>
                <a:chOff x="0" y="0"/>
                <a:chExt cx="174690" cy="173178"/>
              </a:xfrm>
            </p:grpSpPr>
            <p:sp>
              <p:nvSpPr>
                <p:cNvPr id="167" name="Oval 177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8" name="Straight Connector 54"/>
                <p:cNvSpPr/>
                <p:nvPr/>
              </p:nvSpPr>
              <p:spPr>
                <a:xfrm>
                  <a:off x="33307" y="88334"/>
                  <a:ext cx="108774" cy="1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72" name="Group 46"/>
              <p:cNvGrpSpPr/>
              <p:nvPr/>
            </p:nvGrpSpPr>
            <p:grpSpPr>
              <a:xfrm>
                <a:off x="655091" y="216473"/>
                <a:ext cx="174691" cy="173179"/>
                <a:chOff x="0" y="0"/>
                <a:chExt cx="174690" cy="173178"/>
              </a:xfrm>
            </p:grpSpPr>
            <p:sp>
              <p:nvSpPr>
                <p:cNvPr id="170" name="Oval 175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71" name="Straight Connector 52"/>
                <p:cNvSpPr/>
                <p:nvPr/>
              </p:nvSpPr>
              <p:spPr>
                <a:xfrm>
                  <a:off x="33106" y="88713"/>
                  <a:ext cx="107728" cy="1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75" name="Group 49"/>
              <p:cNvGrpSpPr/>
              <p:nvPr/>
            </p:nvGrpSpPr>
            <p:grpSpPr>
              <a:xfrm>
                <a:off x="87345" y="692713"/>
                <a:ext cx="174691" cy="173179"/>
                <a:chOff x="0" y="0"/>
                <a:chExt cx="174690" cy="173178"/>
              </a:xfrm>
            </p:grpSpPr>
            <p:sp>
              <p:nvSpPr>
                <p:cNvPr id="173" name="Oval 173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74" name="Straight Connector 50"/>
                <p:cNvSpPr/>
                <p:nvPr/>
              </p:nvSpPr>
              <p:spPr>
                <a:xfrm>
                  <a:off x="32932" y="88713"/>
                  <a:ext cx="108774" cy="1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78" name="Group 52"/>
              <p:cNvGrpSpPr/>
              <p:nvPr/>
            </p:nvGrpSpPr>
            <p:grpSpPr>
              <a:xfrm>
                <a:off x="829782" y="649418"/>
                <a:ext cx="174691" cy="173179"/>
                <a:chOff x="0" y="0"/>
                <a:chExt cx="174690" cy="173178"/>
              </a:xfrm>
            </p:grpSpPr>
            <p:sp>
              <p:nvSpPr>
                <p:cNvPr id="176" name="Oval 171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77" name="Straight Connector 48"/>
                <p:cNvSpPr/>
                <p:nvPr/>
              </p:nvSpPr>
              <p:spPr>
                <a:xfrm flipV="1">
                  <a:off x="33080" y="86875"/>
                  <a:ext cx="107727" cy="1045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81" name="Group 55"/>
              <p:cNvGrpSpPr/>
              <p:nvPr/>
            </p:nvGrpSpPr>
            <p:grpSpPr>
              <a:xfrm>
                <a:off x="1310183" y="43294"/>
                <a:ext cx="174691" cy="173179"/>
                <a:chOff x="0" y="0"/>
                <a:chExt cx="174690" cy="173178"/>
              </a:xfrm>
            </p:grpSpPr>
            <p:sp>
              <p:nvSpPr>
                <p:cNvPr id="179" name="Oval 169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80" name="Straight Connector 46"/>
                <p:cNvSpPr/>
                <p:nvPr/>
              </p:nvSpPr>
              <p:spPr>
                <a:xfrm flipV="1">
                  <a:off x="33790" y="86210"/>
                  <a:ext cx="107727" cy="1045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182" name="Cross 163"/>
              <p:cNvSpPr/>
              <p:nvPr/>
            </p:nvSpPr>
            <p:spPr>
              <a:xfrm>
                <a:off x="1004474" y="129883"/>
                <a:ext cx="87346" cy="86590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3" name="Cross 164"/>
              <p:cNvSpPr/>
              <p:nvPr/>
            </p:nvSpPr>
            <p:spPr>
              <a:xfrm>
                <a:off x="1048146" y="779302"/>
                <a:ext cx="87346" cy="86590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" name="Cross 165"/>
              <p:cNvSpPr/>
              <p:nvPr/>
            </p:nvSpPr>
            <p:spPr>
              <a:xfrm>
                <a:off x="829782" y="476240"/>
                <a:ext cx="87346" cy="86590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5" name="Cross 166"/>
              <p:cNvSpPr/>
              <p:nvPr/>
            </p:nvSpPr>
            <p:spPr>
              <a:xfrm>
                <a:off x="480400" y="259767"/>
                <a:ext cx="87346" cy="86590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6" name="Cross 167"/>
              <p:cNvSpPr/>
              <p:nvPr/>
            </p:nvSpPr>
            <p:spPr>
              <a:xfrm>
                <a:off x="567746" y="779302"/>
                <a:ext cx="87346" cy="86590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7" name="Cross 168"/>
              <p:cNvSpPr/>
              <p:nvPr/>
            </p:nvSpPr>
            <p:spPr>
              <a:xfrm>
                <a:off x="262036" y="519535"/>
                <a:ext cx="87346" cy="86590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8" name="Left Arrow 157"/>
              <p:cNvSpPr/>
              <p:nvPr/>
            </p:nvSpPr>
            <p:spPr>
              <a:xfrm>
                <a:off x="1484874" y="649418"/>
                <a:ext cx="524073" cy="129885"/>
              </a:xfrm>
              <a:prstGeom prst="leftArrow">
                <a:avLst>
                  <a:gd name="adj1" fmla="val 50000"/>
                  <a:gd name="adj2" fmla="val 49991"/>
                </a:avLst>
              </a:prstGeom>
              <a:solidFill>
                <a:srgbClr val="FFD119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9" name="Left Arrow 158"/>
              <p:cNvSpPr/>
              <p:nvPr/>
            </p:nvSpPr>
            <p:spPr>
              <a:xfrm>
                <a:off x="1511077" y="86589"/>
                <a:ext cx="567748" cy="129884"/>
              </a:xfrm>
              <a:prstGeom prst="leftArrow">
                <a:avLst>
                  <a:gd name="adj1" fmla="val 50000"/>
                  <a:gd name="adj2" fmla="val 49994"/>
                </a:avLst>
              </a:prstGeom>
              <a:solidFill>
                <a:srgbClr val="FFD119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0" name="Left Arrow 159"/>
              <p:cNvSpPr/>
              <p:nvPr/>
            </p:nvSpPr>
            <p:spPr>
              <a:xfrm>
                <a:off x="1662476" y="389651"/>
                <a:ext cx="174692" cy="129885"/>
              </a:xfrm>
              <a:prstGeom prst="leftArrow">
                <a:avLst>
                  <a:gd name="adj1" fmla="val 50000"/>
                  <a:gd name="adj2" fmla="val 49997"/>
                </a:avLst>
              </a:prstGeom>
              <a:solidFill>
                <a:srgbClr val="FFD119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1" name="Rectangle 240"/>
              <p:cNvSpPr/>
              <p:nvPr/>
            </p:nvSpPr>
            <p:spPr>
              <a:xfrm>
                <a:off x="3326777" y="428616"/>
                <a:ext cx="140569" cy="47625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2" name="Cross 29"/>
              <p:cNvSpPr/>
              <p:nvPr/>
            </p:nvSpPr>
            <p:spPr>
              <a:xfrm>
                <a:off x="3350205" y="523864"/>
                <a:ext cx="93713" cy="9524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94" name="Left Arrow 247"/>
            <p:cNvSpPr/>
            <p:nvPr/>
          </p:nvSpPr>
          <p:spPr>
            <a:xfrm>
              <a:off x="3564404" y="100261"/>
              <a:ext cx="351422" cy="701829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9933"/>
            </a:solidFill>
            <a:ln w="127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96" name="Picture 83" descr="Picture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250" y="3483100"/>
            <a:ext cx="470958" cy="4703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ectangle 5"/>
          <p:cNvSpPr txBox="1"/>
          <p:nvPr/>
        </p:nvSpPr>
        <p:spPr>
          <a:xfrm>
            <a:off x="6553200" y="5491605"/>
            <a:ext cx="2209800" cy="391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1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Image adapted from: http://determinedtosee.com/?p=1032</a:t>
            </a:r>
          </a:p>
        </p:txBody>
      </p:sp>
      <p:sp>
        <p:nvSpPr>
          <p:cNvPr id="28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pPr>
              <a:defRPr sz="2400" i="1">
                <a:latin typeface="+mj-lt"/>
                <a:ea typeface="+mj-ea"/>
                <a:cs typeface="+mj-cs"/>
                <a:sym typeface="Arial"/>
              </a:defRPr>
            </a:pPr>
            <a:r>
              <a:t>But energy </a:t>
            </a:r>
            <a:r>
              <a:rPr b="1"/>
              <a:t>systems</a:t>
            </a:r>
            <a:r>
              <a:t> are incredibly complex PUZZLES</a:t>
            </a:r>
          </a:p>
        </p:txBody>
      </p:sp>
      <p:sp>
        <p:nvSpPr>
          <p:cNvPr id="28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7630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In which one energy technology is just a single piece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And those pieces are often really, really frustrating</a:t>
            </a:r>
          </a:p>
          <a:p>
            <a:pPr>
              <a:spcBef>
                <a:spcPts val="200"/>
              </a:spcBef>
              <a:defRPr sz="900">
                <a:latin typeface="+mj-lt"/>
                <a:ea typeface="+mj-ea"/>
                <a:cs typeface="+mj-cs"/>
                <a:sym typeface="Arial"/>
              </a:defRPr>
            </a:pPr>
            <a:r>
              <a:t>		</a:t>
            </a:r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Because their shapes are often poorly defined, or even still changing!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 assembling them into an acceptable</a:t>
            </a:r>
            <a:r>
              <a:rPr b="1"/>
              <a:t> system </a:t>
            </a:r>
            <a:r>
              <a:t>requires </a:t>
            </a:r>
            <a:r>
              <a:rPr b="1"/>
              <a:t>more</a:t>
            </a:r>
            <a:r>
              <a:t> than technology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In fact, that puzzle's assembly generally requires / involves: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Science + economics + politics + journalism + sociology + pop culture . . .</a:t>
            </a:r>
          </a:p>
        </p:txBody>
      </p:sp>
      <p:pic>
        <p:nvPicPr>
          <p:cNvPr id="288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183" y="4092590"/>
            <a:ext cx="3265055" cy="2244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That quotation was attributed to Gary Lew</a:t>
            </a:r>
          </a:p>
        </p:txBody>
      </p:sp>
      <p:sp>
        <p:nvSpPr>
          <p:cNvPr id="291" name="Rectangle 2"/>
          <p:cNvSpPr txBox="1">
            <a:spLocks noGrp="1"/>
          </p:cNvSpPr>
          <p:nvPr>
            <p:ph type="title"/>
          </p:nvPr>
        </p:nvSpPr>
        <p:spPr>
          <a:xfrm>
            <a:off x="304800" y="107948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"But I'm not sure that I can handle all of that!"</a:t>
            </a:r>
          </a:p>
        </p:txBody>
      </p:sp>
      <p:sp>
        <p:nvSpPr>
          <p:cNvPr id="292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53020"/>
            <a:ext cx="8915400" cy="5581645"/>
          </a:xfrm>
          <a:prstGeom prst="rect">
            <a:avLst/>
          </a:prstGeom>
        </p:spPr>
        <p:txBody>
          <a:bodyPr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"Because I don't really have enough time"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OR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"I don't really have </a:t>
            </a:r>
            <a:r>
              <a:rPr b="1"/>
              <a:t>that</a:t>
            </a:r>
            <a:r>
              <a:t> broad an interest"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OR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"I don't really have a strong enough science or technology background"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4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In response, let me quote the farewell card sent to me by a former student: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5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"This is your world.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3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5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Shape it or someone else will."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1) Downloadable at: https://www.withouthotair.com/</a:t>
            </a:r>
          </a:p>
        </p:txBody>
      </p:sp>
      <p:sp>
        <p:nvSpPr>
          <p:cNvPr id="295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So bear with me / stay with me</a:t>
            </a:r>
          </a:p>
        </p:txBody>
      </p:sp>
      <p:sp>
        <p:nvSpPr>
          <p:cNvPr id="296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21270"/>
            <a:ext cx="8915400" cy="5581646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David MacKay wrote a superb book (downloadable, for free, from his website): </a:t>
            </a:r>
            <a:endParaRPr baseline="3000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Sustainable Energy without the Hot Air </a:t>
            </a:r>
            <a:r>
              <a:rPr baseline="30000"/>
              <a:t>1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 I have long specialized at introducing students to technological fields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With significant success (see this website's </a:t>
            </a:r>
            <a:r>
              <a:rPr b="1"/>
              <a:t>about</a:t>
            </a:r>
            <a:r>
              <a:t> webpage: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link</a:t>
            </a:r>
            <a:r>
              <a:t>)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BOTH David's book and I also target students (and citizens) of ALL backgrounds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BOTH of us teach via sensible, comprehensible, word explanations,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calling upon illustrations, based upon science you DID study in high school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	(which we both take the time to remind you about)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If you do bear with me / stay with me, you will be empowering yourself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	by eliminating dependence on "experts" in favor of your own answers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299" name="Rectangle 2"/>
          <p:cNvSpPr txBox="1">
            <a:spLocks noGrp="1"/>
          </p:cNvSpPr>
          <p:nvPr>
            <p:ph type="title"/>
          </p:nvPr>
        </p:nvSpPr>
        <p:spPr>
          <a:xfrm>
            <a:off x="304800" y="18202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You are probably still skeptical</a:t>
            </a:r>
          </a:p>
        </p:txBody>
      </p:sp>
      <p:sp>
        <p:nvSpPr>
          <p:cNvPr id="30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1837253"/>
            <a:ext cx="8915400" cy="3639961"/>
          </a:xfrm>
          <a:prstGeom prst="rect">
            <a:avLst/>
          </a:prstGeom>
        </p:spPr>
        <p:txBody>
          <a:bodyPr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 know that many of my in-classroom students certainly still were at this point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David and I </a:t>
            </a:r>
            <a:r>
              <a:rPr b="1"/>
              <a:t>will</a:t>
            </a:r>
            <a:r>
              <a:t> work to convince you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In the meantime let me close by clearing up a possible earlier point of confusion: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303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Power vs. Energy</a:t>
            </a:r>
          </a:p>
        </p:txBody>
      </p:sp>
      <p:sp>
        <p:nvSpPr>
          <p:cNvPr id="30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21270"/>
            <a:ext cx="8915400" cy="5581646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Are they the same?  NO!  Are they closely related? YES!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POWER = How FAST we produce or use ENERGY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Which means that Energy = The sum (over time) of power produced / used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Although that sum must become an "integral" if the power is varying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The MKS metric unit of ENERGY is a Joule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			The MKS metric unit of POWER is a Watt = 1 Joule / second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 </a:t>
            </a:r>
            <a:r>
              <a:rPr b="1"/>
              <a:t>do</a:t>
            </a:r>
            <a:r>
              <a:t> use the metric system because:	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It is what is used </a:t>
            </a:r>
            <a:r>
              <a:rPr b="1"/>
              <a:t>everywhere else </a:t>
            </a:r>
            <a:r>
              <a:t>in the world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Where much/most of even "our" technology is now manufactured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 metric </a:t>
            </a:r>
            <a:r>
              <a:rPr b="1"/>
              <a:t>is</a:t>
            </a:r>
            <a:r>
              <a:t> simpler than the "Imperial System" now abandoned by even the British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Rectangle 5"/>
          <p:cNvSpPr txBox="1"/>
          <p:nvPr/>
        </p:nvSpPr>
        <p:spPr>
          <a:xfrm>
            <a:off x="304800" y="65461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307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But, for some crazy reason, energy people muck it up!</a:t>
            </a:r>
          </a:p>
        </p:txBody>
      </p:sp>
      <p:sp>
        <p:nvSpPr>
          <p:cNvPr id="30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21270"/>
            <a:ext cx="8915400" cy="5581646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Because they seem to despise the metric energy unit of Joules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And to avoid (virtually EVER) using Joules, they invert things: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1 Watt = 1 Joule / second     =&gt;     1 Joule = 1 Watt-second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1 Watt-second turns out to be a very small amount of energy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And one second is not all that much time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So energy people instead prefer expressing ENERGY in units of a: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kilowatt-hour = (1000 Watts)(3600 seconds) = 3.6 million Joules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Though (to enhance the confusion?) they then often switch from: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kilowatts to megawatts (10</a:t>
            </a:r>
            <a:r>
              <a:rPr baseline="30000"/>
              <a:t>6</a:t>
            </a:r>
            <a:r>
              <a:t>) or gigawatts (10</a:t>
            </a:r>
            <a:r>
              <a:rPr baseline="30000"/>
              <a:t>9</a:t>
            </a:r>
            <a:r>
              <a:t>) or even terawatts (10</a:t>
            </a:r>
            <a:r>
              <a:rPr baseline="30000"/>
              <a:t>12</a:t>
            </a:r>
            <a:r>
              <a:t>)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and from hours to months or even to years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Rectangle 5"/>
          <p:cNvSpPr txBox="1"/>
          <p:nvPr/>
        </p:nvSpPr>
        <p:spPr>
          <a:xfrm>
            <a:off x="304800" y="6279420"/>
            <a:ext cx="8534400" cy="442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1) https://www.eia.gov/energyexplained/index.cfm?page=about_btu</a:t>
            </a:r>
          </a:p>
          <a:p>
            <a: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2) http://www.energyvanguard.com/blog/55629/Why-Is-Air-Conditioner-Capacity-Measured-in-Tons</a:t>
            </a:r>
          </a:p>
        </p:txBody>
      </p:sp>
      <p:sp>
        <p:nvSpPr>
          <p:cNvPr id="311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And ancient/largely-abandoned units still try to sneak in:</a:t>
            </a:r>
          </a:p>
        </p:txBody>
      </p:sp>
      <p:sp>
        <p:nvSpPr>
          <p:cNvPr id="312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27100"/>
            <a:ext cx="8915400" cy="5581646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Examples of which include: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 </a:t>
            </a:r>
            <a:r>
              <a:rPr b="1"/>
              <a:t>British Thermal Unit </a:t>
            </a:r>
            <a:r>
              <a:t>(~ energy of completely burning down one match): </a:t>
            </a:r>
            <a:r>
              <a:rPr baseline="30000"/>
              <a:t>1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= a bit more than ¼ watt-hour ~ 1055 Joules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 </a:t>
            </a:r>
            <a:r>
              <a:rPr b="1"/>
              <a:t>Ton</a:t>
            </a:r>
            <a:r>
              <a:t> (used in air conditioning = cooling energy of 1 ton of melting ice): </a:t>
            </a:r>
            <a:r>
              <a:rPr baseline="30000"/>
              <a:t>2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=  12,000 British Thermal Units = 3.5 kilowatt-hours = 12.6 million Joules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 </a:t>
            </a:r>
            <a:r>
              <a:rPr b="1"/>
              <a:t>Horsepower</a:t>
            </a:r>
            <a:r>
              <a:t> (self-explanatory):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= a hair less than ¾ kilowatt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Nevertheless - To </a:t>
            </a:r>
            <a:r>
              <a:rPr b="1"/>
              <a:t>finally</a:t>
            </a:r>
            <a:r>
              <a:t> wrap this presentation up: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Important takeaway from this mini Energy vs. Power lesson:</a:t>
            </a:r>
          </a:p>
        </p:txBody>
      </p:sp>
      <p:sp>
        <p:nvSpPr>
          <p:cNvPr id="315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21270"/>
            <a:ext cx="8915400" cy="5581646"/>
          </a:xfrm>
          <a:prstGeom prst="rect">
            <a:avLst/>
          </a:prstGeom>
        </p:spPr>
        <p:txBody>
          <a:bodyPr/>
          <a:lstStyle/>
          <a:p>
            <a:pPr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If an article claims (as they frequently do!!) that a new technology or power plant:</a:t>
            </a:r>
          </a:p>
          <a:p>
            <a:pPr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959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b="1"/>
              <a:t>Produces XYZ </a:t>
            </a:r>
            <a:r>
              <a:rPr b="1">
                <a:solidFill>
                  <a:srgbClr val="FFCC00"/>
                </a:solidFill>
              </a:rPr>
              <a:t>kilowatts</a:t>
            </a:r>
            <a:r>
              <a:rPr b="1"/>
              <a:t> of energy!</a:t>
            </a:r>
          </a:p>
          <a:p>
            <a:pPr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959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The author doesn't know what he/she is talking about and his/her </a:t>
            </a:r>
          </a:p>
          <a:p>
            <a:pPr algn="ctr"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863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article (website / press release / politician's speech) should probably be ignored</a:t>
            </a:r>
          </a:p>
          <a:p>
            <a:pPr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1152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And while it is technically correct to state that the technology or power plant:</a:t>
            </a:r>
          </a:p>
          <a:p>
            <a:pPr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1056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1727" b="1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Produces XYZ </a:t>
            </a:r>
            <a:r>
              <a:rPr>
                <a:solidFill>
                  <a:srgbClr val="FFCC00"/>
                </a:solidFill>
              </a:rPr>
              <a:t>kilowatt-hours</a:t>
            </a:r>
            <a:r>
              <a:t> of energy!</a:t>
            </a:r>
          </a:p>
          <a:p>
            <a:pPr algn="ctr"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1727" b="1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That claim is useless if you aren't told over what interval that energy is produced</a:t>
            </a:r>
          </a:p>
          <a:p>
            <a:pPr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863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That is, give me a tiny hand-cranked generator, and a whole lot of time,</a:t>
            </a:r>
          </a:p>
          <a:p>
            <a:pPr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863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and I too could create XYZ kilowatt-hours of energy (if I live long enough!)</a:t>
            </a:r>
          </a:p>
          <a:p>
            <a:pPr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1727">
                <a:solidFill>
                  <a:srgbClr val="FFCC00"/>
                </a:solidFill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= Why the distinction between Energy and Power IS ultimately very important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31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Credits / Acknowledgements</a:t>
            </a:r>
          </a:p>
        </p:txBody>
      </p:sp>
      <p:sp>
        <p:nvSpPr>
          <p:cNvPr id="319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8534400" cy="5410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t>Some materials used in this class were developed under a National Science Foundation "Research Initiation Grant in Engineering Education" (RIGEE).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t>Other materials, including the WeCanFigureThisOut.org "Virtual Lab" science education website, were developed under even earlier NSF "Course, Curriculum and Laboratory Improvement" (CCLI) and "Nanoscience Undergraduate Education" (NUE) awards.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t>This set of notes was authored by John C. Bean who also created all figures not explicitly credited above.  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400" u="sng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400" u="sng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400" u="sng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400">
                <a:solidFill>
                  <a:srgbClr val="FF33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Copyright John C. Bean</a:t>
            </a:r>
            <a:r>
              <a:rPr u="sng"/>
              <a:t> </a:t>
            </a:r>
          </a:p>
          <a:p>
            <a:pPr algn="ctr">
              <a:defRPr sz="800" u="sng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200"/>
              </a:spcBef>
              <a:defRPr sz="1200">
                <a:latin typeface="+mj-lt"/>
                <a:ea typeface="+mj-ea"/>
                <a:cs typeface="+mj-cs"/>
                <a:sym typeface="Arial"/>
              </a:defRPr>
            </a:pPr>
            <a:r>
              <a:t>(However, permission is granted for use by individual instructors in non-profit academic institutions)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19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32883"/>
          </a:xfrm>
          <a:prstGeom prst="rect">
            <a:avLst/>
          </a:prstGeom>
        </p:spPr>
        <p:txBody>
          <a:bodyPr/>
          <a:lstStyle/>
          <a:p>
            <a:pPr>
              <a:defRPr sz="2200" i="1">
                <a:latin typeface="+mj-lt"/>
                <a:ea typeface="+mj-ea"/>
                <a:cs typeface="+mj-cs"/>
                <a:sym typeface="Arial"/>
              </a:defRPr>
            </a:pPr>
            <a:r>
              <a:t>So while I am </a:t>
            </a:r>
            <a:r>
              <a:rPr b="1"/>
              <a:t>not</a:t>
            </a:r>
            <a:r>
              <a:t> a specialist in energy</a:t>
            </a:r>
          </a:p>
        </p:txBody>
      </p:sp>
      <p:sp>
        <p:nvSpPr>
          <p:cNvPr id="20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00106"/>
            <a:ext cx="8915400" cy="5442447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Optoelectronic devices </a:t>
            </a:r>
            <a:r>
              <a:rPr b="1"/>
              <a:t>ARE</a:t>
            </a:r>
            <a:r>
              <a:t> based on the same physics and the same materials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Which meant that I've traveled in pretty much the same scientific circles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And I've thus met a lot of people working on solar energy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Including friends who went on to found two U.S. solar energy companies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Those colleagues extolled the virtues of, and progress in, solar energy development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Pronouncing, for instance, that: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	</a:t>
            </a:r>
            <a:r>
              <a:rPr b="1"/>
              <a:t>"When cost drops below $X.YZ per watt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					the use of solar energy is going to explode!"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Then cost dropped to that level, but solar energy did NOT explode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tangle 5"/>
          <p:cNvSpPr txBox="1"/>
          <p:nvPr/>
        </p:nvSpPr>
        <p:spPr>
          <a:xfrm>
            <a:off x="304800" y="6148190"/>
            <a:ext cx="8534400" cy="530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1) Which is available as a very reasonably priced paperback, or via free fully authorized downloadable chapters at:</a:t>
            </a:r>
            <a:endParaRPr>
              <a:solidFill>
                <a:srgbClr val="E5FFFF"/>
              </a:solidFill>
            </a:endParaRPr>
          </a:p>
          <a:p>
            <a:pPr algn="ctr">
              <a:defRPr sz="7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2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https://www.withouthotair.com/</a:t>
            </a:r>
          </a:p>
        </p:txBody>
      </p:sp>
      <p:sp>
        <p:nvSpPr>
          <p:cNvPr id="203" name="Rectangle 2"/>
          <p:cNvSpPr txBox="1">
            <a:spLocks noGrp="1"/>
          </p:cNvSpPr>
          <p:nvPr>
            <p:ph type="title"/>
          </p:nvPr>
        </p:nvSpPr>
        <p:spPr>
          <a:xfrm>
            <a:off x="190498" y="76199"/>
            <a:ext cx="8691035" cy="675219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Which was not only professionally disappointing – it got personal!</a:t>
            </a:r>
          </a:p>
        </p:txBody>
      </p:sp>
      <p:sp>
        <p:nvSpPr>
          <p:cNvPr id="20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53020"/>
            <a:ext cx="8915400" cy="5422813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Because I'd become a father, and then a grandfather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And I worry a </a:t>
            </a:r>
            <a:r>
              <a:rPr b="1"/>
              <a:t>LOT</a:t>
            </a:r>
            <a:r>
              <a:t> about the future my little granddaughters will face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That compelled me to figure out WHY my friends' dreams were falling short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Leading me, over the better part of decade, to pour over almost every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energy news article, paper and book that I came across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Which yielded an epiphany when I read David J.C. Mackay's extraordinary book: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Sustainable Energy: Without the Hot Air </a:t>
            </a:r>
            <a:r>
              <a:rPr baseline="30000"/>
              <a:t>1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Because MacKay, based on his own crusade for understanding, taught me that: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It's all about building viable energy SYSTEMS!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Or to put it another way:</a:t>
            </a:r>
          </a:p>
        </p:txBody>
      </p:sp>
      <p:sp>
        <p:nvSpPr>
          <p:cNvPr id="207" name="Rectangle 3"/>
          <p:cNvSpPr txBox="1">
            <a:spLocks noGrp="1"/>
          </p:cNvSpPr>
          <p:nvPr>
            <p:ph type="body" idx="1"/>
          </p:nvPr>
        </p:nvSpPr>
        <p:spPr>
          <a:xfrm>
            <a:off x="207433" y="884768"/>
            <a:ext cx="8915401" cy="5581646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Energy things, even fantastic energy things,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will not just click together to give us the clean sustainable energy we need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That will happen only if these "things" work well together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Supporting each other's strengths and weaknesses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And doing so at an acceptable cost (both monetary and ecological)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what made MacKay's book so convincing was that: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He didn't argue this point - he demonstrated it (time and time again):</a:t>
            </a:r>
            <a:r>
              <a:rPr b="0">
                <a:solidFill>
                  <a:srgbClr val="FFFFFF"/>
                </a:solidFill>
              </a:rPr>
              <a:t>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</a:t>
            </a:r>
            <a:r>
              <a:rPr b="1"/>
              <a:t>Via back-of-the-envelope calculations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	</a:t>
            </a:r>
            <a:r>
              <a:rPr b="1"/>
              <a:t>drawing upon little more than high school science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ctangle 3"/>
          <p:cNvSpPr txBox="1">
            <a:spLocks noGrp="1"/>
          </p:cNvSpPr>
          <p:nvPr>
            <p:ph type="body" idx="1"/>
          </p:nvPr>
        </p:nvSpPr>
        <p:spPr>
          <a:xfrm>
            <a:off x="133353" y="1826656"/>
            <a:ext cx="8915401" cy="3168648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I've long embraced the same learning &amp; teaching technique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So let me now provide a preview of this class / website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via a couple of my own (quick &amp; illustrated) calculations: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212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For such calculations we don't need superb accuracy:</a:t>
            </a:r>
          </a:p>
        </p:txBody>
      </p:sp>
      <p:sp>
        <p:nvSpPr>
          <p:cNvPr id="213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21270"/>
            <a:ext cx="8915400" cy="5581646"/>
          </a:xfrm>
          <a:prstGeom prst="rect">
            <a:avLst/>
          </a:prstGeom>
        </p:spPr>
        <p:txBody>
          <a:bodyPr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Accuracy is required when you get around to BUILDING something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But my focus is on deciding if we should even TRY building it!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For that decision you don't need superb accuracy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But you </a:t>
            </a:r>
            <a:r>
              <a:rPr b="1"/>
              <a:t>do</a:t>
            </a:r>
            <a:r>
              <a:t> need to have important "ball park numbers" at your finger tips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Things like:	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	Average U.S. household consumes 901 kW-hours of energy / month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	Maximum solar power to the earth's surface is ~ 1 kW / m</a:t>
            </a:r>
            <a:r>
              <a:rPr baseline="30000"/>
              <a:t>2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	And, if you're talking about cars, 1 horsepower is ~ ¾ kW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And, it turns out that such numbers are a lot easier to keep in your head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if you sacrifice a little accuracy by using simpler, rounded, numbers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1) U.S. Energy Information Administration FAQs: https://www.eia.gov/tools/faqs/faq.php?id=97&amp;t=3</a:t>
            </a:r>
          </a:p>
        </p:txBody>
      </p:sp>
      <p:sp>
        <p:nvSpPr>
          <p:cNvPr id="216" name="Rectangle 2"/>
          <p:cNvSpPr txBox="1">
            <a:spLocks noGrp="1"/>
          </p:cNvSpPr>
          <p:nvPr>
            <p:ph type="title"/>
          </p:nvPr>
        </p:nvSpPr>
        <p:spPr>
          <a:xfrm>
            <a:off x="304800" y="129114"/>
            <a:ext cx="8534400" cy="675219"/>
          </a:xfrm>
          <a:prstGeom prst="rect">
            <a:avLst/>
          </a:prstGeom>
        </p:spPr>
        <p:txBody>
          <a:bodyPr/>
          <a:lstStyle/>
          <a:p>
            <a:pPr>
              <a:defRPr sz="2200" i="1">
                <a:latin typeface="+mj-lt"/>
                <a:ea typeface="+mj-ea"/>
                <a:cs typeface="+mj-cs"/>
                <a:sym typeface="Arial"/>
              </a:defRPr>
            </a:pPr>
            <a:r>
              <a:t>Onward: A </a:t>
            </a:r>
            <a:r>
              <a:rPr b="1"/>
              <a:t>personal</a:t>
            </a:r>
            <a:r>
              <a:t> energy fix is really appealing</a:t>
            </a:r>
          </a:p>
        </p:txBody>
      </p:sp>
      <p:sp>
        <p:nvSpPr>
          <p:cNvPr id="21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1001182"/>
            <a:ext cx="8915400" cy="5242979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Especially when contemplation of whole energy systems is overwhelming and/or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we're completely bummed by the collapse of U.S. political leadership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Bloggers thus extol simple solutions, such as just "Going Off the Grid!"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Which, most commonly, calls for covering your rooftop with solar cells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Let's examine this possibility (sampling some upcoming class / website material):</a:t>
            </a:r>
            <a:endParaRPr sz="90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The average U.S. household uses 901 kilowatt-hours of </a:t>
            </a:r>
            <a:r>
              <a:rPr b="1"/>
              <a:t>energy</a:t>
            </a:r>
            <a:r>
              <a:t> per month </a:t>
            </a:r>
            <a:r>
              <a:rPr baseline="30000"/>
              <a:t>1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So for a thirty day month that works out to an average </a:t>
            </a:r>
            <a:r>
              <a:rPr b="1"/>
              <a:t>power</a:t>
            </a:r>
            <a:r>
              <a:t> consumption of: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	Power</a:t>
            </a:r>
            <a:r>
              <a:rPr baseline="-25000"/>
              <a:t>household average</a:t>
            </a:r>
            <a:r>
              <a:t> = (901 kW-hrs) / (30 x 24 hrs) = 1-¼ kilowatts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5"/>
          <p:cNvSpPr txBox="1"/>
          <p:nvPr/>
        </p:nvSpPr>
        <p:spPr>
          <a:xfrm>
            <a:off x="6316117" y="4687686"/>
            <a:ext cx="2531534" cy="975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Figure: </a:t>
            </a:r>
            <a:endParaRPr>
              <a:solidFill>
                <a:srgbClr val="E5FFFF"/>
              </a:solidFill>
            </a:endParaRPr>
          </a:p>
          <a:p>
            <a: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http://www.theepochtimes.com/n3/2054773-utilities-partner-with-solar-companies-to-bring-energy-to-the-grid/</a:t>
            </a:r>
          </a:p>
        </p:txBody>
      </p:sp>
      <p:sp>
        <p:nvSpPr>
          <p:cNvPr id="220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So then, how many solar cells will our home require?</a:t>
            </a:r>
          </a:p>
        </p:txBody>
      </p:sp>
      <p:sp>
        <p:nvSpPr>
          <p:cNvPr id="22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21270"/>
            <a:ext cx="8915400" cy="5581646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At noon, in the summer, with clear skies, solar power to the earth's surface is: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b="0"/>
              <a:t>Power</a:t>
            </a:r>
            <a:r>
              <a:rPr b="0" baseline="-25000"/>
              <a:t>peak solar </a:t>
            </a:r>
            <a:r>
              <a:rPr b="0"/>
              <a:t> ~ 1 kilowatts per square meter of surface area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The best solar cells convert sunlight at about </a:t>
            </a:r>
            <a:r>
              <a:rPr b="1"/>
              <a:t>20% efficiency </a:t>
            </a:r>
            <a:r>
              <a:t>and thus: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b="1"/>
              <a:t>Power</a:t>
            </a:r>
            <a:r>
              <a:rPr b="1" baseline="-25000"/>
              <a:t>peak solar electricity</a:t>
            </a:r>
            <a:r>
              <a:rPr b="1"/>
              <a:t> ~ 200 watts per square meter of solar cells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To get our required 1-¼ kW per household, we'd the need ~ </a:t>
            </a:r>
            <a:r>
              <a:rPr b="1">
                <a:solidFill>
                  <a:srgbClr val="FFCC00"/>
                </a:solidFill>
              </a:rPr>
              <a:t>6 m</a:t>
            </a:r>
            <a:r>
              <a:rPr b="1" baseline="30000">
                <a:solidFill>
                  <a:srgbClr val="FFCC00"/>
                </a:solidFill>
              </a:rPr>
              <a:t>2</a:t>
            </a:r>
            <a:r>
              <a:rPr b="1">
                <a:solidFill>
                  <a:srgbClr val="FFCC00"/>
                </a:solidFill>
              </a:rPr>
              <a:t> of solar cells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Something like this, which appears both do-able and likely affordable:</a:t>
            </a:r>
          </a:p>
        </p:txBody>
      </p:sp>
      <p:pic>
        <p:nvPicPr>
          <p:cNvPr id="22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816" y="4159248"/>
            <a:ext cx="3497674" cy="23283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theme/theme1.xml><?xml version="1.0" encoding="utf-8"?>
<a:theme xmlns:a="http://schemas.openxmlformats.org/drawingml/2006/main" name="Lecture 1 - What is Nanoscience">
  <a:themeElements>
    <a:clrScheme name="Custom 58">
      <a:dk1>
        <a:srgbClr val="003366"/>
      </a:dk1>
      <a:lt1>
        <a:srgbClr val="666666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20FFFF"/>
      </a:hlink>
      <a:folHlink>
        <a:srgbClr val="FF00FF"/>
      </a:folHlink>
    </a:clrScheme>
    <a:fontScheme name="Lecture 1 - What is Nanoscien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cture 1 - What is Nanoscience">
  <a:themeElements>
    <a:clrScheme name="Lecture 1 - What is Nanoscien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00FF"/>
      </a:hlink>
      <a:folHlink>
        <a:srgbClr val="FF00FF"/>
      </a:folHlink>
    </a:clrScheme>
    <a:fontScheme name="Lecture 1 - What is Nanoscien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3590</Words>
  <Application>Microsoft Macintosh PowerPoint</Application>
  <PresentationFormat>On-screen Show (4:3)</PresentationFormat>
  <Paragraphs>547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Tahoma</vt:lpstr>
      <vt:lpstr>Lecture 1 - What is Nanoscience</vt:lpstr>
      <vt:lpstr>Sustainable Energy – My Exploration</vt:lpstr>
      <vt:lpstr>I am not a specialist in energy</vt:lpstr>
      <vt:lpstr>So while I am not a specialist in energy</vt:lpstr>
      <vt:lpstr>Which was not only professionally disappointing – it got personal!</vt:lpstr>
      <vt:lpstr>Or to put it another way:</vt:lpstr>
      <vt:lpstr>PowerPoint Presentation</vt:lpstr>
      <vt:lpstr>For such calculations we don't need superb accuracy:</vt:lpstr>
      <vt:lpstr>Onward: A personal energy fix is really appealing</vt:lpstr>
      <vt:lpstr>So then, how many solar cells will our home require?</vt:lpstr>
      <vt:lpstr>But inside that house, at night, it would look like this:</vt:lpstr>
      <vt:lpstr>UNLESS you store a lot of that daytime solar energy!</vt:lpstr>
      <vt:lpstr>Putting all of that into a figure depicting our average day:</vt:lpstr>
      <vt:lpstr>With that now averaged solar energy:</vt:lpstr>
      <vt:lpstr>But if there was a LONG stretch of bad daytime weather:</vt:lpstr>
      <vt:lpstr>With the GRID back in the picture, a more plausible alternative is:</vt:lpstr>
      <vt:lpstr>Buy an earth-friendly electric car!</vt:lpstr>
      <vt:lpstr>So (again) you'd better rely on the GRID to charge those batteries!</vt:lpstr>
      <vt:lpstr>Whereas ~ 27% is now supplied by coal, and another 35% by gas 1</vt:lpstr>
      <vt:lpstr>Conclusion?  Single energy technologies just cannot stand alone!</vt:lpstr>
      <vt:lpstr>But energy systems are incredibly complex PUZZLES</vt:lpstr>
      <vt:lpstr>"But I'm not sure that I can handle all of that!"</vt:lpstr>
      <vt:lpstr>So bear with me / stay with me</vt:lpstr>
      <vt:lpstr>You are probably still skeptical</vt:lpstr>
      <vt:lpstr>Power vs. Energy</vt:lpstr>
      <vt:lpstr>But, for some crazy reason, energy people muck it up!</vt:lpstr>
      <vt:lpstr>And ancient/largely-abandoned units still try to sneak in:</vt:lpstr>
      <vt:lpstr>Important takeaway from this mini Energy vs. Power lesson:</vt:lpstr>
      <vt:lpstr>Credits / 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Energy – My Exploration</dc:title>
  <cp:lastModifiedBy>John Bean</cp:lastModifiedBy>
  <cp:revision>6</cp:revision>
  <dcterms:created xsi:type="dcterms:W3CDTF">2020-08-19T13:00:49Z</dcterms:created>
  <dcterms:modified xsi:type="dcterms:W3CDTF">2025-02-06T17:53:44Z</dcterms:modified>
</cp:coreProperties>
</file>