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302"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lvl1pPr>
    <a:lvl2pPr marL="0" marR="0" indent="4572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lvl2pPr>
    <a:lvl3pPr marL="0" marR="0" indent="9144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lvl3pPr>
    <a:lvl4pPr marL="0" marR="0" indent="13716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lvl4pPr>
    <a:lvl5pPr marL="0" marR="0" indent="18288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lvl5pPr>
    <a:lvl6pPr marL="0" marR="0" indent="22860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lvl6pPr>
    <a:lvl7pPr marL="0" marR="0" indent="27432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lvl7pPr>
    <a:lvl8pPr marL="0" marR="0" indent="32004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lvl8pPr>
    <a:lvl9pPr marL="0" marR="0" indent="36576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Tahoma"/>
          <a:ea typeface="Tahoma"/>
          <a:cs typeface="Tahoma"/>
        </a:font>
        <a:srgbClr val="003366"/>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DDD"/>
          </a:solidFill>
        </a:fill>
      </a:tcStyle>
    </a:wholeTbl>
    <a:band2H>
      <a:tcTxStyle/>
      <a:tcStyle>
        <a:tcBdr/>
        <a:fill>
          <a:solidFill>
            <a:srgbClr val="E6EFEF"/>
          </a:solidFill>
        </a:fill>
      </a:tcStyle>
    </a:band2H>
    <a:firstCol>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Tahoma"/>
          <a:ea typeface="Tahoma"/>
          <a:cs typeface="Tahoma"/>
        </a:font>
        <a:srgbClr val="003366"/>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2E4E9"/>
          </a:solidFill>
        </a:fill>
      </a:tcStyle>
    </a:wholeTbl>
    <a:band2H>
      <a:tcTxStyle/>
      <a:tcStyle>
        <a:tcBdr/>
        <a:fill>
          <a:solidFill>
            <a:srgbClr val="F1F2F4"/>
          </a:solidFill>
        </a:fill>
      </a:tcStyle>
    </a:band2H>
    <a:firstCol>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Tahoma"/>
          <a:ea typeface="Tahoma"/>
          <a:cs typeface="Tahoma"/>
        </a:font>
        <a:srgbClr val="003366"/>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CD1D9"/>
          </a:solidFill>
        </a:fill>
      </a:tcStyle>
    </a:wholeTbl>
    <a:band2H>
      <a:tcTxStyle/>
      <a:tcStyle>
        <a:tcBdr/>
        <a:fill>
          <a:solidFill>
            <a:srgbClr val="E7E9ED"/>
          </a:solidFill>
        </a:fill>
      </a:tcStyle>
    </a:band2H>
    <a:firstCol>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Tahoma"/>
          <a:ea typeface="Tahoma"/>
          <a:cs typeface="Tahoma"/>
        </a:font>
        <a:srgbClr val="003366"/>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7EA"/>
          </a:solidFill>
        </a:fill>
      </a:tcStyle>
    </a:wholeTbl>
    <a:band2H>
      <a:tcTxStyle/>
      <a:tcStyle>
        <a:tcBdr/>
        <a:fill>
          <a:solidFill>
            <a:srgbClr val="FFFFFF"/>
          </a:solidFill>
        </a:fill>
      </a:tcStyle>
    </a:band2H>
    <a:firstCol>
      <a:tcTxStyle b="on" i="off">
        <a:font>
          <a:latin typeface="Tahoma"/>
          <a:ea typeface="Tahoma"/>
          <a:cs typeface="Tahom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Tahoma"/>
          <a:ea typeface="Tahoma"/>
          <a:cs typeface="Tahoma"/>
        </a:font>
        <a:srgbClr val="003366"/>
      </a:tcTxStyle>
      <a:tcStyle>
        <a:tcBdr>
          <a:left>
            <a:ln w="12700" cap="flat">
              <a:noFill/>
              <a:miter lim="400000"/>
            </a:ln>
          </a:left>
          <a:right>
            <a:ln w="12700" cap="flat">
              <a:noFill/>
              <a:miter lim="400000"/>
            </a:ln>
          </a:right>
          <a:top>
            <a:ln w="50800" cap="flat">
              <a:solidFill>
                <a:srgbClr val="003366"/>
              </a:solidFill>
              <a:prstDash val="solid"/>
              <a:round/>
            </a:ln>
          </a:top>
          <a:bottom>
            <a:ln w="25400" cap="flat">
              <a:solidFill>
                <a:srgbClr val="003366"/>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Tahoma"/>
          <a:ea typeface="Tahoma"/>
          <a:cs typeface="Tahoma"/>
        </a:font>
        <a:srgbClr val="FFFFFF"/>
      </a:tcTxStyle>
      <a:tcStyle>
        <a:tcBdr>
          <a:left>
            <a:ln w="12700" cap="flat">
              <a:noFill/>
              <a:miter lim="400000"/>
            </a:ln>
          </a:left>
          <a:right>
            <a:ln w="12700" cap="flat">
              <a:noFill/>
              <a:miter lim="400000"/>
            </a:ln>
          </a:right>
          <a:top>
            <a:ln w="25400" cap="flat">
              <a:solidFill>
                <a:srgbClr val="003366"/>
              </a:solidFill>
              <a:prstDash val="solid"/>
              <a:round/>
            </a:ln>
          </a:top>
          <a:bottom>
            <a:ln w="25400" cap="flat">
              <a:solidFill>
                <a:srgbClr val="003366"/>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Tahoma"/>
          <a:ea typeface="Tahoma"/>
          <a:cs typeface="Tahoma"/>
        </a:font>
        <a:srgbClr val="003366"/>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CD2"/>
          </a:solidFill>
        </a:fill>
      </a:tcStyle>
    </a:wholeTbl>
    <a:band2H>
      <a:tcTxStyle/>
      <a:tcStyle>
        <a:tcBdr/>
        <a:fill>
          <a:solidFill>
            <a:srgbClr val="E6E7EA"/>
          </a:solidFill>
        </a:fill>
      </a:tcStyle>
    </a:band2H>
    <a:firstCol>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3366"/>
          </a:solidFill>
        </a:fill>
      </a:tcStyle>
    </a:firstCol>
    <a:la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3366"/>
          </a:solidFill>
        </a:fill>
      </a:tcStyle>
    </a:lastRow>
    <a:fir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3366"/>
          </a:solidFill>
        </a:fill>
      </a:tcStyle>
    </a:firstRow>
  </a:tblStyle>
  <a:tblStyle styleId="{2708684C-4D16-4618-839F-0558EEFCDFE6}" styleName="">
    <a:tblBg/>
    <a:wholeTbl>
      <a:tcTxStyle b="off"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wholeTbl>
    <a:band2H>
      <a:tcTxStyle/>
      <a:tcStyle>
        <a:tcBdr/>
        <a:fill>
          <a:solidFill>
            <a:srgbClr val="FFFFFF"/>
          </a:solidFill>
        </a:fill>
      </a:tcStyle>
    </a:band2H>
    <a:firstCol>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firstCol>
    <a:la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lastRow>
    <a:fir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254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66"/>
    <p:restoredTop sz="96405"/>
  </p:normalViewPr>
  <p:slideViewPr>
    <p:cSldViewPr snapToGrid="0">
      <p:cViewPr varScale="1">
        <p:scale>
          <a:sx n="127" d="100"/>
          <a:sy n="127" d="100"/>
        </p:scale>
        <p:origin x="38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8" name="Shape 118"/>
          <p:cNvSpPr>
            <a:spLocks noGrp="1" noRot="1" noChangeAspect="1"/>
          </p:cNvSpPr>
          <p:nvPr>
            <p:ph type="sldImg"/>
          </p:nvPr>
        </p:nvSpPr>
        <p:spPr>
          <a:xfrm>
            <a:off x="1143000" y="685800"/>
            <a:ext cx="4572000" cy="3429000"/>
          </a:xfrm>
          <a:prstGeom prst="rect">
            <a:avLst/>
          </a:prstGeom>
        </p:spPr>
        <p:txBody>
          <a:bodyPr/>
          <a:lstStyle/>
          <a:p>
            <a:endParaRPr/>
          </a:p>
        </p:txBody>
      </p:sp>
      <p:sp>
        <p:nvSpPr>
          <p:cNvPr id="119" name="Shape 11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j-lt"/>
        <a:ea typeface="+mj-ea"/>
        <a:cs typeface="+mj-cs"/>
        <a:sym typeface="Arial"/>
      </a:defRPr>
    </a:lvl1pPr>
    <a:lvl2pPr indent="228600" latinLnBrk="0">
      <a:spcBef>
        <a:spcPts val="400"/>
      </a:spcBef>
      <a:defRPr sz="1200">
        <a:latin typeface="+mj-lt"/>
        <a:ea typeface="+mj-ea"/>
        <a:cs typeface="+mj-cs"/>
        <a:sym typeface="Arial"/>
      </a:defRPr>
    </a:lvl2pPr>
    <a:lvl3pPr indent="457200" latinLnBrk="0">
      <a:spcBef>
        <a:spcPts val="400"/>
      </a:spcBef>
      <a:defRPr sz="1200">
        <a:latin typeface="+mj-lt"/>
        <a:ea typeface="+mj-ea"/>
        <a:cs typeface="+mj-cs"/>
        <a:sym typeface="Arial"/>
      </a:defRPr>
    </a:lvl3pPr>
    <a:lvl4pPr indent="685800" latinLnBrk="0">
      <a:spcBef>
        <a:spcPts val="400"/>
      </a:spcBef>
      <a:defRPr sz="1200">
        <a:latin typeface="+mj-lt"/>
        <a:ea typeface="+mj-ea"/>
        <a:cs typeface="+mj-cs"/>
        <a:sym typeface="Arial"/>
      </a:defRPr>
    </a:lvl4pPr>
    <a:lvl5pPr indent="914400" latinLnBrk="0">
      <a:spcBef>
        <a:spcPts val="400"/>
      </a:spcBef>
      <a:defRPr sz="1200">
        <a:latin typeface="+mj-lt"/>
        <a:ea typeface="+mj-ea"/>
        <a:cs typeface="+mj-cs"/>
        <a:sym typeface="Arial"/>
      </a:defRPr>
    </a:lvl5pPr>
    <a:lvl6pPr indent="1143000" latinLnBrk="0">
      <a:spcBef>
        <a:spcPts val="400"/>
      </a:spcBef>
      <a:defRPr sz="1200">
        <a:latin typeface="+mj-lt"/>
        <a:ea typeface="+mj-ea"/>
        <a:cs typeface="+mj-cs"/>
        <a:sym typeface="Arial"/>
      </a:defRPr>
    </a:lvl6pPr>
    <a:lvl7pPr indent="1371600" latinLnBrk="0">
      <a:spcBef>
        <a:spcPts val="400"/>
      </a:spcBef>
      <a:defRPr sz="1200">
        <a:latin typeface="+mj-lt"/>
        <a:ea typeface="+mj-ea"/>
        <a:cs typeface="+mj-cs"/>
        <a:sym typeface="Arial"/>
      </a:defRPr>
    </a:lvl7pPr>
    <a:lvl8pPr indent="1600200" latinLnBrk="0">
      <a:spcBef>
        <a:spcPts val="400"/>
      </a:spcBef>
      <a:defRPr sz="1200">
        <a:latin typeface="+mj-lt"/>
        <a:ea typeface="+mj-ea"/>
        <a:cs typeface="+mj-cs"/>
        <a:sym typeface="Arial"/>
      </a:defRPr>
    </a:lvl8pPr>
    <a:lvl9pPr indent="1828800" latinLnBrk="0">
      <a:spcBef>
        <a:spcPts val="400"/>
      </a:spcBef>
      <a:defRPr sz="1200">
        <a:latin typeface="+mj-lt"/>
        <a:ea typeface="+mj-ea"/>
        <a:cs typeface="+mj-cs"/>
        <a:sym typeface="Arial"/>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prstGeom prst="rect">
            <a:avLst/>
          </a:prstGeom>
        </p:spPr>
        <p:txBody>
          <a:bodyPr/>
          <a:lstStyle/>
          <a:p>
            <a:r>
              <a:t>Title Text</a:t>
            </a:r>
          </a:p>
        </p:txBody>
      </p:sp>
      <p:sp>
        <p:nvSpPr>
          <p:cNvPr id="1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Title Text"/>
          <p:cNvSpPr txBox="1">
            <a:spLocks noGrp="1"/>
          </p:cNvSpPr>
          <p:nvPr>
            <p:ph type="title"/>
          </p:nvPr>
        </p:nvSpPr>
        <p:spPr>
          <a:xfrm>
            <a:off x="457200" y="381000"/>
            <a:ext cx="8229600" cy="1371600"/>
          </a:xfrm>
          <a:prstGeom prst="rect">
            <a:avLst/>
          </a:prstGeom>
        </p:spPr>
        <p:txBody>
          <a:bodyPr/>
          <a:lstStyle>
            <a:lvl1pPr>
              <a:defRPr sz="4400"/>
            </a:lvl1pPr>
          </a:lstStyle>
          <a:p>
            <a:r>
              <a:t>Title Text</a:t>
            </a:r>
          </a:p>
        </p:txBody>
      </p:sp>
      <p:sp>
        <p:nvSpPr>
          <p:cNvPr id="93" name="Body Level One…"/>
          <p:cNvSpPr txBox="1">
            <a:spLocks noGrp="1"/>
          </p:cNvSpPr>
          <p:nvPr>
            <p:ph type="body" idx="1"/>
          </p:nvPr>
        </p:nvSpPr>
        <p:spPr>
          <a:xfrm>
            <a:off x="457200" y="1981200"/>
            <a:ext cx="8229600" cy="4114800"/>
          </a:xfrm>
          <a:prstGeom prst="rect">
            <a:avLst/>
          </a:prstGeom>
        </p:spPr>
        <p:txBody>
          <a:bodyPr/>
          <a:lstStyle>
            <a:lvl1pPr marL="342900" indent="-342900">
              <a:spcBef>
                <a:spcPts val="700"/>
              </a:spcBef>
              <a:buClr>
                <a:srgbClr val="00CCFF"/>
              </a:buClr>
              <a:buSzPct val="65000"/>
              <a:buChar char="■"/>
              <a:defRPr sz="3200"/>
            </a:lvl1pPr>
            <a:lvl2pPr marL="783771" indent="-326571">
              <a:spcBef>
                <a:spcPts val="700"/>
              </a:spcBef>
              <a:buClr>
                <a:srgbClr val="00CCFF"/>
              </a:buClr>
              <a:defRPr sz="3200"/>
            </a:lvl2pPr>
            <a:lvl3pPr marL="1219200" indent="-304800">
              <a:spcBef>
                <a:spcPts val="700"/>
              </a:spcBef>
              <a:buClr>
                <a:srgbClr val="00CCFF"/>
              </a:buClr>
              <a:defRPr sz="3200"/>
            </a:lvl3pPr>
            <a:lvl4pPr marL="1737360" indent="-365760">
              <a:spcBef>
                <a:spcPts val="700"/>
              </a:spcBef>
              <a:buClr>
                <a:srgbClr val="00CCFF"/>
              </a:buClr>
              <a:defRPr sz="3200"/>
            </a:lvl4pPr>
            <a:lvl5pPr marL="2194560" indent="-365760">
              <a:spcBef>
                <a:spcPts val="700"/>
              </a:spcBef>
              <a:buClr>
                <a:srgbClr val="00CCFF"/>
              </a:buClr>
              <a:defRPr sz="3200"/>
            </a:lvl5p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xfrm>
            <a:off x="8384892" y="6432651"/>
            <a:ext cx="301909" cy="28882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Title Text"/>
          <p:cNvSpPr txBox="1">
            <a:spLocks noGrp="1"/>
          </p:cNvSpPr>
          <p:nvPr>
            <p:ph type="title"/>
          </p:nvPr>
        </p:nvSpPr>
        <p:spPr>
          <a:xfrm>
            <a:off x="6629400" y="381000"/>
            <a:ext cx="2057400" cy="5715000"/>
          </a:xfrm>
          <a:prstGeom prst="rect">
            <a:avLst/>
          </a:prstGeom>
        </p:spPr>
        <p:txBody>
          <a:bodyPr/>
          <a:lstStyle>
            <a:lvl1pPr>
              <a:defRPr sz="4400"/>
            </a:lvl1pPr>
          </a:lstStyle>
          <a:p>
            <a:r>
              <a:t>Title Text</a:t>
            </a:r>
          </a:p>
        </p:txBody>
      </p:sp>
      <p:sp>
        <p:nvSpPr>
          <p:cNvPr id="102" name="Body Level One…"/>
          <p:cNvSpPr txBox="1">
            <a:spLocks noGrp="1"/>
          </p:cNvSpPr>
          <p:nvPr>
            <p:ph type="body" idx="1"/>
          </p:nvPr>
        </p:nvSpPr>
        <p:spPr>
          <a:xfrm>
            <a:off x="457200" y="381000"/>
            <a:ext cx="6019800" cy="5715000"/>
          </a:xfrm>
          <a:prstGeom prst="rect">
            <a:avLst/>
          </a:prstGeom>
        </p:spPr>
        <p:txBody>
          <a:bodyPr/>
          <a:lstStyle>
            <a:lvl1pPr marL="342900" indent="-342900">
              <a:spcBef>
                <a:spcPts val="700"/>
              </a:spcBef>
              <a:buClr>
                <a:srgbClr val="00CCFF"/>
              </a:buClr>
              <a:buSzPct val="65000"/>
              <a:buChar char="■"/>
              <a:defRPr sz="3200"/>
            </a:lvl1pPr>
            <a:lvl2pPr marL="783771" indent="-326571">
              <a:spcBef>
                <a:spcPts val="700"/>
              </a:spcBef>
              <a:buClr>
                <a:srgbClr val="00CCFF"/>
              </a:buClr>
              <a:defRPr sz="3200"/>
            </a:lvl2pPr>
            <a:lvl3pPr marL="1219200" indent="-304800">
              <a:spcBef>
                <a:spcPts val="700"/>
              </a:spcBef>
              <a:buClr>
                <a:srgbClr val="00CCFF"/>
              </a:buClr>
              <a:defRPr sz="3200"/>
            </a:lvl3pPr>
            <a:lvl4pPr marL="1737360" indent="-365760">
              <a:spcBef>
                <a:spcPts val="700"/>
              </a:spcBef>
              <a:buClr>
                <a:srgbClr val="00CCFF"/>
              </a:buClr>
              <a:defRPr sz="3200"/>
            </a:lvl4pPr>
            <a:lvl5pPr marL="2194560" indent="-365760">
              <a:spcBef>
                <a:spcPts val="700"/>
              </a:spcBef>
              <a:buClr>
                <a:srgbClr val="00CCFF"/>
              </a:buClr>
              <a:defRPr sz="3200"/>
            </a:lvl5p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xfrm>
            <a:off x="8384892" y="6432651"/>
            <a:ext cx="301909" cy="28882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10" name="Title Text"/>
          <p:cNvSpPr txBox="1">
            <a:spLocks noGrp="1"/>
          </p:cNvSpPr>
          <p:nvPr>
            <p:ph type="title"/>
          </p:nvPr>
        </p:nvSpPr>
        <p:spPr>
          <a:prstGeom prst="rect">
            <a:avLst/>
          </a:prstGeom>
        </p:spPr>
        <p:txBody>
          <a:bodyPr/>
          <a:lstStyle>
            <a:lvl1pPr>
              <a:defRPr sz="2200" i="1">
                <a:latin typeface="+mj-lt"/>
                <a:ea typeface="+mj-ea"/>
                <a:cs typeface="+mj-cs"/>
                <a:sym typeface="Arial"/>
              </a:defRPr>
            </a:lvl1pPr>
          </a:lstStyle>
          <a:p>
            <a:r>
              <a:t>Title Text</a:t>
            </a:r>
          </a:p>
        </p:txBody>
      </p:sp>
      <p:sp>
        <p:nvSpPr>
          <p:cNvPr id="11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xfrm>
            <a:off x="457200" y="381000"/>
            <a:ext cx="8229600" cy="1371600"/>
          </a:xfrm>
          <a:prstGeom prst="rect">
            <a:avLst/>
          </a:prstGeom>
        </p:spPr>
        <p:txBody>
          <a:bodyPr/>
          <a:lstStyle>
            <a:lvl1pPr>
              <a:defRPr sz="4400"/>
            </a:lvl1pPr>
          </a:lstStyle>
          <a:p>
            <a:r>
              <a:t>Title Text</a:t>
            </a:r>
          </a:p>
        </p:txBody>
      </p:sp>
      <p:sp>
        <p:nvSpPr>
          <p:cNvPr id="21" name="Body Level One…"/>
          <p:cNvSpPr txBox="1">
            <a:spLocks noGrp="1"/>
          </p:cNvSpPr>
          <p:nvPr>
            <p:ph type="body" idx="1"/>
          </p:nvPr>
        </p:nvSpPr>
        <p:spPr>
          <a:xfrm>
            <a:off x="457200" y="1981200"/>
            <a:ext cx="8229600" cy="4114800"/>
          </a:xfrm>
          <a:prstGeom prst="rect">
            <a:avLst/>
          </a:prstGeom>
        </p:spPr>
        <p:txBody>
          <a:bodyPr/>
          <a:lstStyle>
            <a:lvl1pPr marL="342900" indent="-342900">
              <a:spcBef>
                <a:spcPts val="700"/>
              </a:spcBef>
              <a:buClr>
                <a:srgbClr val="00CCFF"/>
              </a:buClr>
              <a:buSzPct val="65000"/>
              <a:buChar char="■"/>
              <a:defRPr sz="3200"/>
            </a:lvl1pPr>
            <a:lvl2pPr marL="783771" indent="-326571">
              <a:spcBef>
                <a:spcPts val="700"/>
              </a:spcBef>
              <a:buClr>
                <a:srgbClr val="00CCFF"/>
              </a:buClr>
              <a:defRPr sz="3200"/>
            </a:lvl2pPr>
            <a:lvl3pPr marL="1219200" indent="-304800">
              <a:spcBef>
                <a:spcPts val="700"/>
              </a:spcBef>
              <a:buClr>
                <a:srgbClr val="00CCFF"/>
              </a:buClr>
              <a:defRPr sz="3200"/>
            </a:lvl3pPr>
            <a:lvl4pPr marL="1737360" indent="-365760">
              <a:spcBef>
                <a:spcPts val="700"/>
              </a:spcBef>
              <a:buClr>
                <a:srgbClr val="00CCFF"/>
              </a:buClr>
              <a:defRPr sz="3200"/>
            </a:lvl4pPr>
            <a:lvl5pPr marL="2194560" indent="-365760">
              <a:spcBef>
                <a:spcPts val="700"/>
              </a:spcBef>
              <a:buClr>
                <a:srgbClr val="00CCFF"/>
              </a:buClr>
              <a:defRPr sz="3200"/>
            </a:lvl5p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xfrm>
            <a:off x="8384892" y="6432651"/>
            <a:ext cx="301909" cy="28882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Body Level One…"/>
          <p:cNvSpPr txBox="1">
            <a:spLocks noGrp="1"/>
          </p:cNvSpPr>
          <p:nvPr>
            <p:ph type="body" sz="quarter" idx="1"/>
          </p:nvPr>
        </p:nvSpPr>
        <p:spPr>
          <a:xfrm>
            <a:off x="722312" y="2906713"/>
            <a:ext cx="7772401" cy="1500188"/>
          </a:xfrm>
          <a:prstGeom prst="rect">
            <a:avLst/>
          </a:prstGeom>
        </p:spPr>
        <p:txBody>
          <a:bodyPr anchor="b"/>
          <a:lstStyle>
            <a:lvl2pPr marL="0" indent="457200">
              <a:buSzTx/>
              <a:buNone/>
            </a:lvl2pPr>
            <a:lvl3pPr marL="0" indent="914400">
              <a:buSzTx/>
              <a:buNone/>
            </a:lvl3pPr>
            <a:lvl4pPr marL="0" indent="1371600">
              <a:buSzTx/>
              <a:buNone/>
            </a:lvl4pPr>
            <a:lvl5pPr marL="0" indent="1828800">
              <a:buSzTx/>
              <a:buNone/>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xfrm>
            <a:off x="8384892" y="6432651"/>
            <a:ext cx="301909" cy="28882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xfrm>
            <a:off x="457200" y="381000"/>
            <a:ext cx="8229600" cy="1371600"/>
          </a:xfrm>
          <a:prstGeom prst="rect">
            <a:avLst/>
          </a:prstGeom>
        </p:spPr>
        <p:txBody>
          <a:bodyPr/>
          <a:lstStyle>
            <a:lvl1pPr>
              <a:defRPr sz="4400"/>
            </a:lvl1pPr>
          </a:lstStyle>
          <a:p>
            <a:r>
              <a:t>Title Text</a:t>
            </a:r>
          </a:p>
        </p:txBody>
      </p:sp>
      <p:sp>
        <p:nvSpPr>
          <p:cNvPr id="39" name="Body Level One…"/>
          <p:cNvSpPr txBox="1">
            <a:spLocks noGrp="1"/>
          </p:cNvSpPr>
          <p:nvPr>
            <p:ph type="body" sz="half" idx="1"/>
          </p:nvPr>
        </p:nvSpPr>
        <p:spPr>
          <a:xfrm>
            <a:off x="457200" y="1981200"/>
            <a:ext cx="4038600" cy="4114800"/>
          </a:xfrm>
          <a:prstGeom prst="rect">
            <a:avLst/>
          </a:prstGeom>
        </p:spPr>
        <p:txBody>
          <a:bodyPr/>
          <a:lstStyle>
            <a:lvl1pPr marL="342900" indent="-342900">
              <a:spcBef>
                <a:spcPts val="600"/>
              </a:spcBef>
              <a:buClr>
                <a:srgbClr val="00CCFF"/>
              </a:buClr>
              <a:buSzPct val="65000"/>
              <a:buChar char="■"/>
              <a:defRPr sz="2800"/>
            </a:lvl1pPr>
            <a:lvl2pPr marL="790575" indent="-333375">
              <a:spcBef>
                <a:spcPts val="600"/>
              </a:spcBef>
              <a:buClr>
                <a:srgbClr val="00CCFF"/>
              </a:buClr>
              <a:defRPr sz="2800"/>
            </a:lvl2pPr>
            <a:lvl3pPr marL="1234439" indent="-320039">
              <a:spcBef>
                <a:spcPts val="600"/>
              </a:spcBef>
              <a:buClr>
                <a:srgbClr val="00CCFF"/>
              </a:buClr>
              <a:defRPr sz="2800"/>
            </a:lvl3pPr>
            <a:lvl4pPr marL="1727200" indent="-355600">
              <a:spcBef>
                <a:spcPts val="600"/>
              </a:spcBef>
              <a:buClr>
                <a:srgbClr val="00CCFF"/>
              </a:buClr>
              <a:defRPr sz="2800"/>
            </a:lvl4pPr>
            <a:lvl5pPr marL="2184400" indent="-355600">
              <a:spcBef>
                <a:spcPts val="600"/>
              </a:spcBef>
              <a:buClr>
                <a:srgbClr val="00CCFF"/>
              </a:buClr>
              <a:defRPr sz="2800"/>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xfrm>
            <a:off x="8384892" y="6432651"/>
            <a:ext cx="301909" cy="28882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457200" y="274638"/>
            <a:ext cx="8229600" cy="1143001"/>
          </a:xfrm>
          <a:prstGeom prst="rect">
            <a:avLst/>
          </a:prstGeom>
        </p:spPr>
        <p:txBody>
          <a:bodyPr/>
          <a:lstStyle>
            <a:lvl1pPr>
              <a:defRPr sz="4400"/>
            </a:lvl1pPr>
          </a:lstStyle>
          <a:p>
            <a:r>
              <a:t>Title Text</a:t>
            </a:r>
          </a:p>
        </p:txBody>
      </p:sp>
      <p:sp>
        <p:nvSpPr>
          <p:cNvPr id="48" name="Body Level One…"/>
          <p:cNvSpPr txBox="1">
            <a:spLocks noGrp="1"/>
          </p:cNvSpPr>
          <p:nvPr>
            <p:ph type="body" sz="quarter" idx="1"/>
          </p:nvPr>
        </p:nvSpPr>
        <p:spPr>
          <a:xfrm>
            <a:off x="457200" y="1535112"/>
            <a:ext cx="4040188" cy="639763"/>
          </a:xfrm>
          <a:prstGeom prst="rect">
            <a:avLst/>
          </a:prstGeom>
        </p:spPr>
        <p:txBody>
          <a:bodyPr anchor="b"/>
          <a:lstStyle>
            <a:lvl1pPr>
              <a:spcBef>
                <a:spcPts val="500"/>
              </a:spcBef>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4645025" y="1535112"/>
            <a:ext cx="4041775" cy="639763"/>
          </a:xfrm>
          <a:prstGeom prst="rect">
            <a:avLst/>
          </a:prstGeom>
        </p:spPr>
        <p:txBody>
          <a:bodyPr anchor="b"/>
          <a:lstStyle/>
          <a:p>
            <a:pPr>
              <a:spcBef>
                <a:spcPts val="500"/>
              </a:spcBef>
              <a:defRPr sz="2400" b="1"/>
            </a:pPr>
            <a:endParaRPr/>
          </a:p>
        </p:txBody>
      </p:sp>
      <p:sp>
        <p:nvSpPr>
          <p:cNvPr id="50" name="Slide Number"/>
          <p:cNvSpPr txBox="1">
            <a:spLocks noGrp="1"/>
          </p:cNvSpPr>
          <p:nvPr>
            <p:ph type="sldNum" sz="quarter" idx="2"/>
          </p:nvPr>
        </p:nvSpPr>
        <p:spPr>
          <a:xfrm>
            <a:off x="8384892" y="6432651"/>
            <a:ext cx="301909" cy="28882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xfrm>
            <a:off x="457200" y="381000"/>
            <a:ext cx="8229600" cy="1371600"/>
          </a:xfrm>
          <a:prstGeom prst="rect">
            <a:avLst/>
          </a:prstGeom>
        </p:spPr>
        <p:txBody>
          <a:bodyPr/>
          <a:lstStyle>
            <a:lvl1pPr>
              <a:defRPr sz="4400"/>
            </a:lvl1pPr>
          </a:lstStyle>
          <a:p>
            <a:r>
              <a:t>Title Text</a:t>
            </a:r>
          </a:p>
        </p:txBody>
      </p:sp>
      <p:sp>
        <p:nvSpPr>
          <p:cNvPr id="58" name="Slide Number"/>
          <p:cNvSpPr txBox="1">
            <a:spLocks noGrp="1"/>
          </p:cNvSpPr>
          <p:nvPr>
            <p:ph type="sldNum" sz="quarter" idx="2"/>
          </p:nvPr>
        </p:nvSpPr>
        <p:spPr>
          <a:xfrm>
            <a:off x="8384892" y="6432651"/>
            <a:ext cx="301909" cy="28882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xfrm>
            <a:off x="8384892" y="6432651"/>
            <a:ext cx="301909" cy="28882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73" name="Body Level One…"/>
          <p:cNvSpPr txBox="1">
            <a:spLocks noGrp="1"/>
          </p:cNvSpPr>
          <p:nvPr>
            <p:ph type="body" idx="1"/>
          </p:nvPr>
        </p:nvSpPr>
        <p:spPr>
          <a:xfrm>
            <a:off x="3575050" y="273050"/>
            <a:ext cx="5111750" cy="5853113"/>
          </a:xfrm>
          <a:prstGeom prst="rect">
            <a:avLst/>
          </a:prstGeom>
        </p:spPr>
        <p:txBody>
          <a:bodyPr/>
          <a:lstStyle>
            <a:lvl1pPr marL="342900" indent="-342900">
              <a:spcBef>
                <a:spcPts val="700"/>
              </a:spcBef>
              <a:buClr>
                <a:srgbClr val="00CCFF"/>
              </a:buClr>
              <a:buSzPct val="65000"/>
              <a:buChar char="■"/>
              <a:defRPr sz="3200"/>
            </a:lvl1pPr>
            <a:lvl2pPr marL="783771" indent="-326571">
              <a:spcBef>
                <a:spcPts val="700"/>
              </a:spcBef>
              <a:buClr>
                <a:srgbClr val="00CCFF"/>
              </a:buClr>
              <a:defRPr sz="3200"/>
            </a:lvl2pPr>
            <a:lvl3pPr marL="1219200" indent="-304800">
              <a:spcBef>
                <a:spcPts val="700"/>
              </a:spcBef>
              <a:buClr>
                <a:srgbClr val="00CCFF"/>
              </a:buClr>
              <a:defRPr sz="3200"/>
            </a:lvl3pPr>
            <a:lvl4pPr marL="1737360" indent="-365760">
              <a:spcBef>
                <a:spcPts val="700"/>
              </a:spcBef>
              <a:buClr>
                <a:srgbClr val="00CCFF"/>
              </a:buClr>
              <a:defRPr sz="3200"/>
            </a:lvl4pPr>
            <a:lvl5pPr marL="2194560" indent="-365760">
              <a:spcBef>
                <a:spcPts val="700"/>
              </a:spcBef>
              <a:buClr>
                <a:srgbClr val="00CCFF"/>
              </a:buClr>
              <a:defRPr sz="3200"/>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half" idx="21"/>
          </p:nvPr>
        </p:nvSpPr>
        <p:spPr>
          <a:xfrm>
            <a:off x="457199" y="1435100"/>
            <a:ext cx="3008315" cy="4691063"/>
          </a:xfrm>
          <a:prstGeom prst="rect">
            <a:avLst/>
          </a:prstGeom>
        </p:spPr>
        <p:txBody>
          <a:bodyPr/>
          <a:lstStyle/>
          <a:p>
            <a:pPr>
              <a:spcBef>
                <a:spcPts val="300"/>
              </a:spcBef>
              <a:defRPr sz="1400"/>
            </a:pPr>
            <a:endParaRPr/>
          </a:p>
        </p:txBody>
      </p:sp>
      <p:sp>
        <p:nvSpPr>
          <p:cNvPr id="75" name="Slide Number"/>
          <p:cNvSpPr txBox="1">
            <a:spLocks noGrp="1"/>
          </p:cNvSpPr>
          <p:nvPr>
            <p:ph type="sldNum" sz="quarter" idx="2"/>
          </p:nvPr>
        </p:nvSpPr>
        <p:spPr>
          <a:xfrm>
            <a:off x="8384892" y="6432651"/>
            <a:ext cx="301909" cy="28882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83" name="Picture Placeholder 2"/>
          <p:cNvSpPr>
            <a:spLocks noGrp="1"/>
          </p:cNvSpPr>
          <p:nvPr>
            <p:ph type="pic" sz="half" idx="21"/>
          </p:nvPr>
        </p:nvSpPr>
        <p:spPr>
          <a:xfrm>
            <a:off x="1792288" y="612775"/>
            <a:ext cx="5486401" cy="4114800"/>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1792288" y="5367337"/>
            <a:ext cx="5486401" cy="804863"/>
          </a:xfrm>
          <a:prstGeom prst="rect">
            <a:avLst/>
          </a:prstGeom>
        </p:spPr>
        <p:txBody>
          <a:bodyPr/>
          <a:lstStyle>
            <a:lvl1pPr>
              <a:spcBef>
                <a:spcPts val="300"/>
              </a:spcBef>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xfrm>
            <a:off x="8384892" y="6432651"/>
            <a:ext cx="301909" cy="288825"/>
          </a:xfrm>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304800" y="76200"/>
            <a:ext cx="8534400" cy="990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304800" y="1143000"/>
            <a:ext cx="8534400" cy="525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4419600" y="5988050"/>
            <a:ext cx="2133600" cy="368301"/>
          </a:xfrm>
          <a:prstGeom prst="rect">
            <a:avLst/>
          </a:prstGeom>
          <a:ln w="12700">
            <a:miter lim="400000"/>
          </a:ln>
        </p:spPr>
        <p:txBody>
          <a:bodyPr wrap="none" lIns="45719" rIns="45719" anchor="b">
            <a:spAutoFit/>
          </a:bodyPr>
          <a:lstStyle>
            <a:lvl1pPr algn="r">
              <a:defRPr sz="1400" b="0">
                <a:solidFill>
                  <a:srgbClr val="FFFFFF"/>
                </a:solidFill>
                <a:effectLst>
                  <a:outerShdw blurRad="38100" dist="38100" dir="2700000" rotWithShape="0">
                    <a:srgbClr val="000000"/>
                  </a:outerShdw>
                </a:effectLst>
                <a:latin typeface="+mj-lt"/>
                <a:ea typeface="+mj-ea"/>
                <a:cs typeface="+mj-cs"/>
                <a:sym typeface="Aria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914400" rtl="0" latinLnBrk="0">
        <a:lnSpc>
          <a:spcPct val="100000"/>
        </a:lnSpc>
        <a:spcBef>
          <a:spcPts val="0"/>
        </a:spcBef>
        <a:spcAft>
          <a:spcPts val="0"/>
        </a:spcAft>
        <a:buClrTx/>
        <a:buSzTx/>
        <a:buFontTx/>
        <a:buNone/>
        <a:tabLst/>
        <a:defRPr sz="2800" b="0" i="0" u="none" strike="noStrike" cap="none" spc="0" baseline="0">
          <a:solidFill>
            <a:srgbClr val="E5FFFF"/>
          </a:solidFill>
          <a:effectLst>
            <a:outerShdw blurRad="38100" dist="38100" dir="2700000" rotWithShape="0">
              <a:srgbClr val="000000"/>
            </a:outerShdw>
          </a:effectLst>
          <a:uFillTx/>
          <a:latin typeface="Tahoma"/>
          <a:ea typeface="Tahoma"/>
          <a:cs typeface="Tahoma"/>
          <a:sym typeface="Tahoma"/>
        </a:defRPr>
      </a:lvl1pPr>
      <a:lvl2pPr marL="0" marR="0" indent="0" algn="ctr" defTabSz="914400" rtl="0" latinLnBrk="0">
        <a:lnSpc>
          <a:spcPct val="100000"/>
        </a:lnSpc>
        <a:spcBef>
          <a:spcPts val="0"/>
        </a:spcBef>
        <a:spcAft>
          <a:spcPts val="0"/>
        </a:spcAft>
        <a:buClrTx/>
        <a:buSzTx/>
        <a:buFontTx/>
        <a:buNone/>
        <a:tabLst/>
        <a:defRPr sz="2800" b="0" i="0" u="none" strike="noStrike" cap="none" spc="0" baseline="0">
          <a:solidFill>
            <a:srgbClr val="E5FFFF"/>
          </a:solidFill>
          <a:effectLst>
            <a:outerShdw blurRad="38100" dist="38100" dir="2700000" rotWithShape="0">
              <a:srgbClr val="000000"/>
            </a:outerShdw>
          </a:effectLst>
          <a:uFillTx/>
          <a:latin typeface="Tahoma"/>
          <a:ea typeface="Tahoma"/>
          <a:cs typeface="Tahoma"/>
          <a:sym typeface="Tahoma"/>
        </a:defRPr>
      </a:lvl2pPr>
      <a:lvl3pPr marL="0" marR="0" indent="0" algn="ctr" defTabSz="914400" rtl="0" latinLnBrk="0">
        <a:lnSpc>
          <a:spcPct val="100000"/>
        </a:lnSpc>
        <a:spcBef>
          <a:spcPts val="0"/>
        </a:spcBef>
        <a:spcAft>
          <a:spcPts val="0"/>
        </a:spcAft>
        <a:buClrTx/>
        <a:buSzTx/>
        <a:buFontTx/>
        <a:buNone/>
        <a:tabLst/>
        <a:defRPr sz="2800" b="0" i="0" u="none" strike="noStrike" cap="none" spc="0" baseline="0">
          <a:solidFill>
            <a:srgbClr val="E5FFFF"/>
          </a:solidFill>
          <a:effectLst>
            <a:outerShdw blurRad="38100" dist="38100" dir="2700000" rotWithShape="0">
              <a:srgbClr val="000000"/>
            </a:outerShdw>
          </a:effectLst>
          <a:uFillTx/>
          <a:latin typeface="Tahoma"/>
          <a:ea typeface="Tahoma"/>
          <a:cs typeface="Tahoma"/>
          <a:sym typeface="Tahoma"/>
        </a:defRPr>
      </a:lvl3pPr>
      <a:lvl4pPr marL="0" marR="0" indent="0" algn="ctr" defTabSz="914400" rtl="0" latinLnBrk="0">
        <a:lnSpc>
          <a:spcPct val="100000"/>
        </a:lnSpc>
        <a:spcBef>
          <a:spcPts val="0"/>
        </a:spcBef>
        <a:spcAft>
          <a:spcPts val="0"/>
        </a:spcAft>
        <a:buClrTx/>
        <a:buSzTx/>
        <a:buFontTx/>
        <a:buNone/>
        <a:tabLst/>
        <a:defRPr sz="2800" b="0" i="0" u="none" strike="noStrike" cap="none" spc="0" baseline="0">
          <a:solidFill>
            <a:srgbClr val="E5FFFF"/>
          </a:solidFill>
          <a:effectLst>
            <a:outerShdw blurRad="38100" dist="38100" dir="2700000" rotWithShape="0">
              <a:srgbClr val="000000"/>
            </a:outerShdw>
          </a:effectLst>
          <a:uFillTx/>
          <a:latin typeface="Tahoma"/>
          <a:ea typeface="Tahoma"/>
          <a:cs typeface="Tahoma"/>
          <a:sym typeface="Tahoma"/>
        </a:defRPr>
      </a:lvl4pPr>
      <a:lvl5pPr marL="0" marR="0" indent="0" algn="ctr" defTabSz="914400" rtl="0" latinLnBrk="0">
        <a:lnSpc>
          <a:spcPct val="100000"/>
        </a:lnSpc>
        <a:spcBef>
          <a:spcPts val="0"/>
        </a:spcBef>
        <a:spcAft>
          <a:spcPts val="0"/>
        </a:spcAft>
        <a:buClrTx/>
        <a:buSzTx/>
        <a:buFontTx/>
        <a:buNone/>
        <a:tabLst/>
        <a:defRPr sz="2800" b="0" i="0" u="none" strike="noStrike" cap="none" spc="0" baseline="0">
          <a:solidFill>
            <a:srgbClr val="E5FFFF"/>
          </a:solidFill>
          <a:effectLst>
            <a:outerShdw blurRad="38100" dist="38100" dir="2700000" rotWithShape="0">
              <a:srgbClr val="000000"/>
            </a:outerShdw>
          </a:effectLst>
          <a:uFillTx/>
          <a:latin typeface="Tahoma"/>
          <a:ea typeface="Tahoma"/>
          <a:cs typeface="Tahoma"/>
          <a:sym typeface="Tahoma"/>
        </a:defRPr>
      </a:lvl5pPr>
      <a:lvl6pPr marL="0" marR="0" indent="457200" algn="ctr" defTabSz="914400" rtl="0" latinLnBrk="0">
        <a:lnSpc>
          <a:spcPct val="100000"/>
        </a:lnSpc>
        <a:spcBef>
          <a:spcPts val="0"/>
        </a:spcBef>
        <a:spcAft>
          <a:spcPts val="0"/>
        </a:spcAft>
        <a:buClrTx/>
        <a:buSzTx/>
        <a:buFontTx/>
        <a:buNone/>
        <a:tabLst/>
        <a:defRPr sz="2800" b="0" i="0" u="none" strike="noStrike" cap="none" spc="0" baseline="0">
          <a:solidFill>
            <a:srgbClr val="E5FFFF"/>
          </a:solidFill>
          <a:effectLst>
            <a:outerShdw blurRad="38100" dist="38100" dir="2700000" rotWithShape="0">
              <a:srgbClr val="000000"/>
            </a:outerShdw>
          </a:effectLst>
          <a:uFillTx/>
          <a:latin typeface="Tahoma"/>
          <a:ea typeface="Tahoma"/>
          <a:cs typeface="Tahoma"/>
          <a:sym typeface="Tahoma"/>
        </a:defRPr>
      </a:lvl6pPr>
      <a:lvl7pPr marL="0" marR="0" indent="914400" algn="ctr" defTabSz="914400" rtl="0" latinLnBrk="0">
        <a:lnSpc>
          <a:spcPct val="100000"/>
        </a:lnSpc>
        <a:spcBef>
          <a:spcPts val="0"/>
        </a:spcBef>
        <a:spcAft>
          <a:spcPts val="0"/>
        </a:spcAft>
        <a:buClrTx/>
        <a:buSzTx/>
        <a:buFontTx/>
        <a:buNone/>
        <a:tabLst/>
        <a:defRPr sz="2800" b="0" i="0" u="none" strike="noStrike" cap="none" spc="0" baseline="0">
          <a:solidFill>
            <a:srgbClr val="E5FFFF"/>
          </a:solidFill>
          <a:effectLst>
            <a:outerShdw blurRad="38100" dist="38100" dir="2700000" rotWithShape="0">
              <a:srgbClr val="000000"/>
            </a:outerShdw>
          </a:effectLst>
          <a:uFillTx/>
          <a:latin typeface="Tahoma"/>
          <a:ea typeface="Tahoma"/>
          <a:cs typeface="Tahoma"/>
          <a:sym typeface="Tahoma"/>
        </a:defRPr>
      </a:lvl7pPr>
      <a:lvl8pPr marL="0" marR="0" indent="1371600" algn="ctr" defTabSz="914400" rtl="0" latinLnBrk="0">
        <a:lnSpc>
          <a:spcPct val="100000"/>
        </a:lnSpc>
        <a:spcBef>
          <a:spcPts val="0"/>
        </a:spcBef>
        <a:spcAft>
          <a:spcPts val="0"/>
        </a:spcAft>
        <a:buClrTx/>
        <a:buSzTx/>
        <a:buFontTx/>
        <a:buNone/>
        <a:tabLst/>
        <a:defRPr sz="2800" b="0" i="0" u="none" strike="noStrike" cap="none" spc="0" baseline="0">
          <a:solidFill>
            <a:srgbClr val="E5FFFF"/>
          </a:solidFill>
          <a:effectLst>
            <a:outerShdw blurRad="38100" dist="38100" dir="2700000" rotWithShape="0">
              <a:srgbClr val="000000"/>
            </a:outerShdw>
          </a:effectLst>
          <a:uFillTx/>
          <a:latin typeface="Tahoma"/>
          <a:ea typeface="Tahoma"/>
          <a:cs typeface="Tahoma"/>
          <a:sym typeface="Tahoma"/>
        </a:defRPr>
      </a:lvl8pPr>
      <a:lvl9pPr marL="0" marR="0" indent="1828800" algn="ctr" defTabSz="914400" rtl="0" latinLnBrk="0">
        <a:lnSpc>
          <a:spcPct val="100000"/>
        </a:lnSpc>
        <a:spcBef>
          <a:spcPts val="0"/>
        </a:spcBef>
        <a:spcAft>
          <a:spcPts val="0"/>
        </a:spcAft>
        <a:buClrTx/>
        <a:buSzTx/>
        <a:buFontTx/>
        <a:buNone/>
        <a:tabLst/>
        <a:defRPr sz="2800" b="0" i="0" u="none" strike="noStrike" cap="none" spc="0" baseline="0">
          <a:solidFill>
            <a:srgbClr val="E5FFFF"/>
          </a:solidFill>
          <a:effectLst>
            <a:outerShdw blurRad="38100" dist="38100" dir="2700000" rotWithShape="0">
              <a:srgbClr val="000000"/>
            </a:outerShdw>
          </a:effectLst>
          <a:uFillTx/>
          <a:latin typeface="Tahoma"/>
          <a:ea typeface="Tahoma"/>
          <a:cs typeface="Tahoma"/>
          <a:sym typeface="Tahoma"/>
        </a:defRPr>
      </a:lvl9pPr>
    </p:titleStyle>
    <p:bodyStyle>
      <a:lvl1pPr marL="0" marR="0" indent="0" algn="l" defTabSz="914400" rtl="0" latinLnBrk="0">
        <a:lnSpc>
          <a:spcPct val="100000"/>
        </a:lnSpc>
        <a:spcBef>
          <a:spcPts val="400"/>
        </a:spcBef>
        <a:spcAft>
          <a:spcPts val="0"/>
        </a:spcAft>
        <a:buClrTx/>
        <a:buSzTx/>
        <a:buFontTx/>
        <a:buNone/>
        <a:tabLst/>
        <a:defRPr sz="2000" b="0" i="0" u="none" strike="noStrike" cap="none" spc="0" baseline="0">
          <a:solidFill>
            <a:srgbClr val="FFFFFF"/>
          </a:solidFill>
          <a:effectLst>
            <a:outerShdw blurRad="38100" dist="38100" dir="2700000" rotWithShape="0">
              <a:srgbClr val="000000"/>
            </a:outerShdw>
          </a:effectLst>
          <a:uFillTx/>
          <a:latin typeface="Tahoma"/>
          <a:ea typeface="Tahoma"/>
          <a:cs typeface="Tahoma"/>
          <a:sym typeface="Tahoma"/>
        </a:defRPr>
      </a:lvl1pPr>
      <a:lvl2pPr marL="661307" marR="0" indent="-204107" algn="l" defTabSz="914400" rtl="0" latinLnBrk="0">
        <a:lnSpc>
          <a:spcPct val="100000"/>
        </a:lnSpc>
        <a:spcBef>
          <a:spcPts val="400"/>
        </a:spcBef>
        <a:spcAft>
          <a:spcPts val="0"/>
        </a:spcAft>
        <a:buClrTx/>
        <a:buSzPct val="65000"/>
        <a:buFontTx/>
        <a:buChar char="■"/>
        <a:tabLst/>
        <a:defRPr sz="2000" b="0" i="0" u="none" strike="noStrike" cap="none" spc="0" baseline="0">
          <a:solidFill>
            <a:srgbClr val="FFFFFF"/>
          </a:solidFill>
          <a:effectLst>
            <a:outerShdw blurRad="38100" dist="38100" dir="2700000" rotWithShape="0">
              <a:srgbClr val="000000"/>
            </a:outerShdw>
          </a:effectLst>
          <a:uFillTx/>
          <a:latin typeface="Tahoma"/>
          <a:ea typeface="Tahoma"/>
          <a:cs typeface="Tahoma"/>
          <a:sym typeface="Tahoma"/>
        </a:defRPr>
      </a:lvl2pPr>
      <a:lvl3pPr marL="1104900" marR="0" indent="-190500" algn="l" defTabSz="914400" rtl="0" latinLnBrk="0">
        <a:lnSpc>
          <a:spcPct val="100000"/>
        </a:lnSpc>
        <a:spcBef>
          <a:spcPts val="400"/>
        </a:spcBef>
        <a:spcAft>
          <a:spcPts val="0"/>
        </a:spcAft>
        <a:buClrTx/>
        <a:buSzPct val="65000"/>
        <a:buFontTx/>
        <a:buChar char="■"/>
        <a:tabLst/>
        <a:defRPr sz="2000" b="0" i="0" u="none" strike="noStrike" cap="none" spc="0" baseline="0">
          <a:solidFill>
            <a:srgbClr val="FFFFFF"/>
          </a:solidFill>
          <a:effectLst>
            <a:outerShdw blurRad="38100" dist="38100" dir="2700000" rotWithShape="0">
              <a:srgbClr val="000000"/>
            </a:outerShdw>
          </a:effectLst>
          <a:uFillTx/>
          <a:latin typeface="Tahoma"/>
          <a:ea typeface="Tahoma"/>
          <a:cs typeface="Tahoma"/>
          <a:sym typeface="Tahoma"/>
        </a:defRPr>
      </a:lvl3pPr>
      <a:lvl4pPr marL="1600200" marR="0" indent="-228600" algn="l" defTabSz="914400" rtl="0" latinLnBrk="0">
        <a:lnSpc>
          <a:spcPct val="100000"/>
        </a:lnSpc>
        <a:spcBef>
          <a:spcPts val="400"/>
        </a:spcBef>
        <a:spcAft>
          <a:spcPts val="0"/>
        </a:spcAft>
        <a:buClrTx/>
        <a:buSzPct val="65000"/>
        <a:buFontTx/>
        <a:buChar char="■"/>
        <a:tabLst/>
        <a:defRPr sz="2000" b="0" i="0" u="none" strike="noStrike" cap="none" spc="0" baseline="0">
          <a:solidFill>
            <a:srgbClr val="FFFFFF"/>
          </a:solidFill>
          <a:effectLst>
            <a:outerShdw blurRad="38100" dist="38100" dir="2700000" rotWithShape="0">
              <a:srgbClr val="000000"/>
            </a:outerShdw>
          </a:effectLst>
          <a:uFillTx/>
          <a:latin typeface="Tahoma"/>
          <a:ea typeface="Tahoma"/>
          <a:cs typeface="Tahoma"/>
          <a:sym typeface="Tahoma"/>
        </a:defRPr>
      </a:lvl4pPr>
      <a:lvl5pPr marL="2057400" marR="0" indent="-228600" algn="l" defTabSz="914400" rtl="0" latinLnBrk="0">
        <a:lnSpc>
          <a:spcPct val="100000"/>
        </a:lnSpc>
        <a:spcBef>
          <a:spcPts val="400"/>
        </a:spcBef>
        <a:spcAft>
          <a:spcPts val="0"/>
        </a:spcAft>
        <a:buClrTx/>
        <a:buSzPct val="65000"/>
        <a:buFontTx/>
        <a:buChar char="■"/>
        <a:tabLst/>
        <a:defRPr sz="2000" b="0" i="0" u="none" strike="noStrike" cap="none" spc="0" baseline="0">
          <a:solidFill>
            <a:srgbClr val="FFFFFF"/>
          </a:solidFill>
          <a:effectLst>
            <a:outerShdw blurRad="38100" dist="38100" dir="2700000" rotWithShape="0">
              <a:srgbClr val="000000"/>
            </a:outerShdw>
          </a:effectLst>
          <a:uFillTx/>
          <a:latin typeface="Tahoma"/>
          <a:ea typeface="Tahoma"/>
          <a:cs typeface="Tahoma"/>
          <a:sym typeface="Tahoma"/>
        </a:defRPr>
      </a:lvl5pPr>
      <a:lvl6pPr marL="2514600" marR="0" indent="-228600" algn="l" defTabSz="914400" rtl="0" latinLnBrk="0">
        <a:lnSpc>
          <a:spcPct val="100000"/>
        </a:lnSpc>
        <a:spcBef>
          <a:spcPts val="400"/>
        </a:spcBef>
        <a:spcAft>
          <a:spcPts val="0"/>
        </a:spcAft>
        <a:buClrTx/>
        <a:buSzPct val="65000"/>
        <a:buFontTx/>
        <a:buChar char="■"/>
        <a:tabLst/>
        <a:defRPr sz="2000" b="0" i="0" u="none" strike="noStrike" cap="none" spc="0" baseline="0">
          <a:solidFill>
            <a:srgbClr val="FFFFFF"/>
          </a:solidFill>
          <a:effectLst>
            <a:outerShdw blurRad="38100" dist="38100" dir="2700000" rotWithShape="0">
              <a:srgbClr val="000000"/>
            </a:outerShdw>
          </a:effectLst>
          <a:uFillTx/>
          <a:latin typeface="Tahoma"/>
          <a:ea typeface="Tahoma"/>
          <a:cs typeface="Tahoma"/>
          <a:sym typeface="Tahoma"/>
        </a:defRPr>
      </a:lvl6pPr>
      <a:lvl7pPr marL="2971800" marR="0" indent="-228600" algn="l" defTabSz="914400" rtl="0" latinLnBrk="0">
        <a:lnSpc>
          <a:spcPct val="100000"/>
        </a:lnSpc>
        <a:spcBef>
          <a:spcPts val="400"/>
        </a:spcBef>
        <a:spcAft>
          <a:spcPts val="0"/>
        </a:spcAft>
        <a:buClrTx/>
        <a:buSzPct val="65000"/>
        <a:buFontTx/>
        <a:buChar char="■"/>
        <a:tabLst/>
        <a:defRPr sz="2000" b="0" i="0" u="none" strike="noStrike" cap="none" spc="0" baseline="0">
          <a:solidFill>
            <a:srgbClr val="FFFFFF"/>
          </a:solidFill>
          <a:effectLst>
            <a:outerShdw blurRad="38100" dist="38100" dir="2700000" rotWithShape="0">
              <a:srgbClr val="000000"/>
            </a:outerShdw>
          </a:effectLst>
          <a:uFillTx/>
          <a:latin typeface="Tahoma"/>
          <a:ea typeface="Tahoma"/>
          <a:cs typeface="Tahoma"/>
          <a:sym typeface="Tahoma"/>
        </a:defRPr>
      </a:lvl7pPr>
      <a:lvl8pPr marL="3429000" marR="0" indent="-228600" algn="l" defTabSz="914400" rtl="0" latinLnBrk="0">
        <a:lnSpc>
          <a:spcPct val="100000"/>
        </a:lnSpc>
        <a:spcBef>
          <a:spcPts val="400"/>
        </a:spcBef>
        <a:spcAft>
          <a:spcPts val="0"/>
        </a:spcAft>
        <a:buClrTx/>
        <a:buSzPct val="65000"/>
        <a:buFontTx/>
        <a:buChar char="■"/>
        <a:tabLst/>
        <a:defRPr sz="2000" b="0" i="0" u="none" strike="noStrike" cap="none" spc="0" baseline="0">
          <a:solidFill>
            <a:srgbClr val="FFFFFF"/>
          </a:solidFill>
          <a:effectLst>
            <a:outerShdw blurRad="38100" dist="38100" dir="2700000" rotWithShape="0">
              <a:srgbClr val="000000"/>
            </a:outerShdw>
          </a:effectLst>
          <a:uFillTx/>
          <a:latin typeface="Tahoma"/>
          <a:ea typeface="Tahoma"/>
          <a:cs typeface="Tahoma"/>
          <a:sym typeface="Tahoma"/>
        </a:defRPr>
      </a:lvl8pPr>
      <a:lvl9pPr marL="3886200" marR="0" indent="-228600" algn="l" defTabSz="914400" rtl="0" latinLnBrk="0">
        <a:lnSpc>
          <a:spcPct val="100000"/>
        </a:lnSpc>
        <a:spcBef>
          <a:spcPts val="400"/>
        </a:spcBef>
        <a:spcAft>
          <a:spcPts val="0"/>
        </a:spcAft>
        <a:buClrTx/>
        <a:buSzPct val="65000"/>
        <a:buFontTx/>
        <a:buChar char="■"/>
        <a:tabLst/>
        <a:defRPr sz="2000" b="0" i="0" u="none" strike="noStrike" cap="none" spc="0" baseline="0">
          <a:solidFill>
            <a:srgbClr val="FFFFFF"/>
          </a:solidFill>
          <a:effectLst>
            <a:outerShdw blurRad="38100" dist="38100" dir="2700000" rotWithShape="0">
              <a:srgbClr val="000000"/>
            </a:outerShdw>
          </a:effectLst>
          <a:uFillTx/>
          <a:latin typeface="Tahoma"/>
          <a:ea typeface="Tahoma"/>
          <a:cs typeface="Tahoma"/>
          <a:sym typeface="Tahoma"/>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1pPr>
      <a:lvl2pPr marL="0" marR="0" indent="457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2pPr>
      <a:lvl3pPr marL="0" marR="0" indent="914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3pPr>
      <a:lvl4pPr marL="0" marR="0" indent="1371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4pPr>
      <a:lvl5pPr marL="0" marR="0" indent="18288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5pPr>
      <a:lvl6pPr marL="0" marR="0" indent="22860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6pPr>
      <a:lvl7pPr marL="0" marR="0" indent="2743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7pPr>
      <a:lvl8pPr marL="0" marR="0" indent="3200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8pPr>
      <a:lvl9pPr marL="0" marR="0" indent="3657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https://wecanfigurethisout.org/ENERGY/Web_notes/Carbon/Fossil%20Fuels.pdf" TargetMode="External"/><Relationship Id="rId2" Type="http://schemas.openxmlformats.org/officeDocument/2006/relationships/hyperlink" Target="https://wecanfigurethisout.org/ENERGY/Web_notes/Carbon/Fossil%20Fuels.pptx" TargetMode="External"/><Relationship Id="rId1" Type="http://schemas.openxmlformats.org/officeDocument/2006/relationships/slideLayout" Target="../slideLayouts/slideLayout1.xml"/><Relationship Id="rId4" Type="http://schemas.openxmlformats.org/officeDocument/2006/relationships/hyperlink" Target="https://wecanfigurethisout.org/ENERGY/Web_notes/Carbon/Fossil%20Fuels.key"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https://wecanfigurethisout.org/ENERGY/Web_notes/Electricity/Generic%20Power%20Plant%20and%20Grid.pdf" TargetMode="External"/><Relationship Id="rId7" Type="http://schemas.openxmlformats.org/officeDocument/2006/relationships/hyperlink" Target="https://wecanfigurethisout.org/ENERGY/Web_notes/Energy_Consumption/Greener%20Cars%20and%20Trucks.key" TargetMode="External"/><Relationship Id="rId2" Type="http://schemas.openxmlformats.org/officeDocument/2006/relationships/hyperlink" Target="https://wecanfigurethisout.org/ENERGY/Web_notes/Electricity/Generic%20Power%20Plant%20and%20Grid.pptx" TargetMode="External"/><Relationship Id="rId1" Type="http://schemas.openxmlformats.org/officeDocument/2006/relationships/slideLayout" Target="../slideLayouts/slideLayout1.xml"/><Relationship Id="rId6" Type="http://schemas.openxmlformats.org/officeDocument/2006/relationships/hyperlink" Target="https://wecanfigurethisout.org/ENERGY/Web_notes/Energy_Consumption/Greener%20Cars%20and%20Trucks.pdf" TargetMode="External"/><Relationship Id="rId5" Type="http://schemas.openxmlformats.org/officeDocument/2006/relationships/hyperlink" Target="https://wecanfigurethisout.org/ENERGY/Web_notes/Energy_Consumption/Greener%20Cars%20and%20Trucks.pptx" TargetMode="External"/><Relationship Id="rId4" Type="http://schemas.openxmlformats.org/officeDocument/2006/relationships/hyperlink" Target="https://wecanfigurethisout.org/ENERGY/Web_notes/Electricity/Generic%20Power%20Plant%20and%20Grid.key"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8" Type="http://schemas.openxmlformats.org/officeDocument/2006/relationships/hyperlink" Target="https://wecanfigurethisout.org/ENERGY/Web_notes/Introduction/US_Energy_Production_and_Consumption_Supporting_Files/DOE%20-%20Estimating%20Costs%20and%20Efficiency%20of%20Storage%20Demand%20and%20Heat%20Pump%20Water%20Heaters%20-%202023.pdf" TargetMode="External"/><Relationship Id="rId3" Type="http://schemas.openxmlformats.org/officeDocument/2006/relationships/hyperlink" Target="https://wecanfigurethisout.org/ENERGY/Web_notes/Energy_Consumption/Greener%20Cars%20and%20Trucks.pdf" TargetMode="External"/><Relationship Id="rId7" Type="http://schemas.openxmlformats.org/officeDocument/2006/relationships/hyperlink" Target="https://wecanfigurethisout.org/ENERGY/Web_notes/Energy_Consumption/Housing.key" TargetMode="External"/><Relationship Id="rId2" Type="http://schemas.openxmlformats.org/officeDocument/2006/relationships/hyperlink" Target="https://wecanfigurethisout.org/ENERGY/Web_notes/Energy_Consumption/Greener%20Cars%20and%20Trucks.pptx" TargetMode="External"/><Relationship Id="rId1" Type="http://schemas.openxmlformats.org/officeDocument/2006/relationships/slideLayout" Target="../slideLayouts/slideLayout1.xml"/><Relationship Id="rId6" Type="http://schemas.openxmlformats.org/officeDocument/2006/relationships/hyperlink" Target="https://wecanfigurethisout.org/ENERGY/Web_notes/Energy_Consumption/Housing.pdf" TargetMode="External"/><Relationship Id="rId5" Type="http://schemas.openxmlformats.org/officeDocument/2006/relationships/hyperlink" Target="https://wecanfigurethisout.org/ENERGY/Web_notes/Energy_Consumption/Housing.pptx" TargetMode="External"/><Relationship Id="rId4" Type="http://schemas.openxmlformats.org/officeDocument/2006/relationships/hyperlink" Target="https://wecanfigurethisout.org/ENERGY/Web_notes/Energy_Consumption/Greener%20Cars%20and%20Trucks.key"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hyperlink" Target="https://wecanfigurethisout.org/ENERGY/Web_notes/Energy_Consumption/Transportation.pptx" TargetMode="External"/><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hyperlink" Target="https://wecanfigurethisout.org/ENERGY/Web_notes/Energy_Consumption/Transportation.key" TargetMode="External"/><Relationship Id="rId4" Type="http://schemas.openxmlformats.org/officeDocument/2006/relationships/hyperlink" Target="https://wecanfigurethisout.org/ENERGY/Web_notes/Energy_Consumption/Transportation.pdf"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wecanfigurethisout.org/ENERGY/Web_notes/Energy_Consumption/Housing.pptx" TargetMode="External"/><Relationship Id="rId2" Type="http://schemas.openxmlformats.org/officeDocument/2006/relationships/image" Target="../media/image39.png"/><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hyperlink" Target="https://wecanfigurethisout.org/ENERGY/Web_notes/Energy_Consumption/Housing.key" TargetMode="External"/><Relationship Id="rId4" Type="http://schemas.openxmlformats.org/officeDocument/2006/relationships/hyperlink" Target="https://wecanfigurethisout.org/ENERGY/Web_notes/Energy_Consumption/Housing.pdf"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hyperlink" Target="https://wecanfigurethisout.org/ENERGY/Web_notes/Introduction/US_Energy_Production_and_Consumption_Supporting_Files/The%20Atlantic%20-%20Forget%20Reduce%20-%20Reuse%20-%20Recycle%20-%202022.pdf" TargetMode="Externa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eia.gov/electricity/data/browser/" TargetMode="Externa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wecanfigurethisout.org/ENERGY/Web_notes/Introduction/US%20Energy%20Production%20and%20Consumption%20-%20Supporting.htm" TargetMode="External"/><Relationship Id="rId1" Type="http://schemas.openxmlformats.org/officeDocument/2006/relationships/slideLayout" Target="../slideLayouts/slideLayout1.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Rectangle 5"/>
          <p:cNvSpPr txBox="1"/>
          <p:nvPr/>
        </p:nvSpPr>
        <p:spPr>
          <a:xfrm>
            <a:off x="254000" y="6520676"/>
            <a:ext cx="8534400" cy="2769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i="1">
                <a:solidFill>
                  <a:srgbClr val="E5FFFF"/>
                </a:solidFill>
                <a:effectLst>
                  <a:outerShdw blurRad="38100" dist="38100" dir="2700000" rotWithShape="0">
                    <a:srgbClr val="000000"/>
                  </a:outerShdw>
                </a:effectLst>
                <a:latin typeface="+mj-lt"/>
                <a:ea typeface="+mj-ea"/>
                <a:cs typeface="+mj-cs"/>
                <a:sym typeface="Arial"/>
              </a:defRPr>
            </a:lvl1pPr>
          </a:lstStyle>
          <a:p>
            <a:r>
              <a:rPr dirty="0"/>
              <a:t>(</a:t>
            </a:r>
            <a:r>
              <a:rPr lang="en-US" dirty="0"/>
              <a:t>Updated</a:t>
            </a:r>
            <a:r>
              <a:rPr dirty="0"/>
              <a:t>:  February 202</a:t>
            </a:r>
            <a:r>
              <a:rPr lang="en-US" dirty="0"/>
              <a:t>5</a:t>
            </a:r>
            <a:r>
              <a:rPr dirty="0"/>
              <a:t>)</a:t>
            </a:r>
          </a:p>
        </p:txBody>
      </p:sp>
      <p:sp>
        <p:nvSpPr>
          <p:cNvPr id="122" name="Rectangle 2"/>
          <p:cNvSpPr txBox="1">
            <a:spLocks noGrp="1"/>
          </p:cNvSpPr>
          <p:nvPr>
            <p:ph type="title"/>
          </p:nvPr>
        </p:nvSpPr>
        <p:spPr>
          <a:xfrm>
            <a:off x="304800" y="76200"/>
            <a:ext cx="8534400" cy="654050"/>
          </a:xfrm>
          <a:prstGeom prst="rect">
            <a:avLst/>
          </a:prstGeom>
        </p:spPr>
        <p:txBody>
          <a:bodyPr/>
          <a:lstStyle>
            <a:lvl1pPr>
              <a:defRPr sz="2200" i="1">
                <a:latin typeface="+mj-lt"/>
                <a:ea typeface="+mj-ea"/>
                <a:cs typeface="+mj-cs"/>
                <a:sym typeface="Arial"/>
              </a:defRPr>
            </a:lvl1pPr>
          </a:lstStyle>
          <a:p>
            <a:r>
              <a:rPr dirty="0"/>
              <a:t>U.S. Energy Production &amp; Consumption</a:t>
            </a:r>
          </a:p>
        </p:txBody>
      </p:sp>
      <p:sp>
        <p:nvSpPr>
          <p:cNvPr id="123" name="Rectangle 3"/>
          <p:cNvSpPr txBox="1">
            <a:spLocks noGrp="1"/>
          </p:cNvSpPr>
          <p:nvPr>
            <p:ph type="body" idx="1"/>
          </p:nvPr>
        </p:nvSpPr>
        <p:spPr>
          <a:xfrm>
            <a:off x="228600" y="747191"/>
            <a:ext cx="8686800" cy="5674634"/>
          </a:xfrm>
          <a:prstGeom prst="rect">
            <a:avLst/>
          </a:prstGeom>
        </p:spPr>
        <p:txBody>
          <a:bodyPr/>
          <a:lstStyle/>
          <a:p>
            <a:pPr algn="ctr" defTabSz="850391">
              <a:tabLst>
                <a:tab pos="419100" algn="l"/>
                <a:tab pos="838200" algn="l"/>
                <a:tab pos="1270000" algn="l"/>
                <a:tab pos="1689100" algn="l"/>
                <a:tab pos="2120900" algn="l"/>
              </a:tabLst>
              <a:defRPr sz="1674">
                <a:effectLst>
                  <a:outerShdw blurRad="35433" dist="35433" dir="2700000" rotWithShape="0">
                    <a:srgbClr val="000000"/>
                  </a:outerShdw>
                </a:effectLst>
                <a:latin typeface="+mj-lt"/>
                <a:ea typeface="+mj-ea"/>
                <a:cs typeface="+mj-cs"/>
                <a:sym typeface="Arial"/>
              </a:defRPr>
            </a:pPr>
            <a:r>
              <a:rPr dirty="0"/>
              <a:t>John C. Bean</a:t>
            </a:r>
          </a:p>
          <a:p>
            <a:pPr defTabSz="850391">
              <a:tabLst>
                <a:tab pos="419100" algn="l"/>
                <a:tab pos="838200" algn="l"/>
                <a:tab pos="1270000" algn="l"/>
                <a:tab pos="1689100" algn="l"/>
                <a:tab pos="2120900" algn="l"/>
              </a:tabLst>
              <a:defRPr sz="1023">
                <a:effectLst>
                  <a:outerShdw blurRad="35433" dist="35433" dir="2700000" rotWithShape="0">
                    <a:srgbClr val="000000"/>
                  </a:outerShdw>
                </a:effectLst>
                <a:latin typeface="+mj-lt"/>
                <a:ea typeface="+mj-ea"/>
                <a:cs typeface="+mj-cs"/>
                <a:sym typeface="Arial"/>
              </a:defRPr>
            </a:pPr>
            <a:endParaRPr dirty="0"/>
          </a:p>
          <a:p>
            <a:pPr algn="ctr" defTabSz="850391">
              <a:spcBef>
                <a:spcPts val="300"/>
              </a:spcBef>
              <a:tabLst>
                <a:tab pos="419100" algn="l"/>
                <a:tab pos="838200" algn="l"/>
                <a:tab pos="1270000" algn="l"/>
                <a:tab pos="1689100" algn="l"/>
                <a:tab pos="2120900" algn="l"/>
              </a:tabLst>
              <a:defRPr sz="1488" u="sng">
                <a:effectLst>
                  <a:outerShdw blurRad="35433" dist="35433" dir="2700000" rotWithShape="0">
                    <a:srgbClr val="000000"/>
                  </a:outerShdw>
                </a:effectLst>
                <a:latin typeface="+mj-lt"/>
                <a:ea typeface="+mj-ea"/>
                <a:cs typeface="+mj-cs"/>
                <a:sym typeface="Arial"/>
              </a:defRPr>
            </a:pPr>
            <a:r>
              <a:rPr dirty="0"/>
              <a:t>Outline</a:t>
            </a:r>
          </a:p>
          <a:p>
            <a:pPr algn="ctr" defTabSz="850391">
              <a:tabLst>
                <a:tab pos="419100" algn="l"/>
                <a:tab pos="838200" algn="l"/>
                <a:tab pos="1270000" algn="l"/>
                <a:tab pos="1689100" algn="l"/>
                <a:tab pos="2120900" algn="l"/>
              </a:tabLst>
              <a:defRPr sz="372">
                <a:effectLst>
                  <a:outerShdw blurRad="35433" dist="35433" dir="2700000" rotWithShape="0">
                    <a:srgbClr val="000000"/>
                  </a:outerShdw>
                </a:effectLst>
                <a:latin typeface="+mj-lt"/>
                <a:ea typeface="+mj-ea"/>
                <a:cs typeface="+mj-cs"/>
                <a:sym typeface="Arial"/>
              </a:defRPr>
            </a:pPr>
            <a:endParaRPr dirty="0"/>
          </a:p>
          <a:p>
            <a:pPr defTabSz="850391">
              <a:spcBef>
                <a:spcPts val="300"/>
              </a:spcBef>
              <a:tabLst>
                <a:tab pos="419100" algn="l"/>
                <a:tab pos="838200" algn="l"/>
                <a:tab pos="1270000" algn="l"/>
                <a:tab pos="1689100" algn="l"/>
                <a:tab pos="2120900" algn="l"/>
              </a:tabLst>
              <a:defRPr sz="1488">
                <a:effectLst>
                  <a:outerShdw blurRad="35433" dist="35433" dir="2700000" rotWithShape="0">
                    <a:srgbClr val="000000"/>
                  </a:outerShdw>
                </a:effectLst>
                <a:latin typeface="+mj-lt"/>
                <a:ea typeface="+mj-ea"/>
                <a:cs typeface="+mj-cs"/>
                <a:sym typeface="Arial"/>
              </a:defRPr>
            </a:pPr>
            <a:r>
              <a:rPr dirty="0"/>
              <a:t>U.S. Energy factoids worth remembering</a:t>
            </a:r>
          </a:p>
          <a:p>
            <a:pPr defTabSz="850391">
              <a:spcBef>
                <a:spcPts val="300"/>
              </a:spcBef>
              <a:tabLst>
                <a:tab pos="419100" algn="l"/>
                <a:tab pos="838200" algn="l"/>
                <a:tab pos="1270000" algn="l"/>
                <a:tab pos="1689100" algn="l"/>
                <a:tab pos="2120900" algn="l"/>
              </a:tabLst>
              <a:defRPr sz="465">
                <a:effectLst>
                  <a:outerShdw blurRad="35433" dist="35433" dir="2700000" rotWithShape="0">
                    <a:srgbClr val="000000"/>
                  </a:outerShdw>
                </a:effectLst>
                <a:latin typeface="+mj-lt"/>
                <a:ea typeface="+mj-ea"/>
                <a:cs typeface="+mj-cs"/>
                <a:sym typeface="Arial"/>
              </a:defRPr>
            </a:pPr>
            <a:endParaRPr dirty="0"/>
          </a:p>
          <a:p>
            <a:pPr defTabSz="850391">
              <a:spcBef>
                <a:spcPts val="300"/>
              </a:spcBef>
              <a:tabLst>
                <a:tab pos="419100" algn="l"/>
                <a:tab pos="838200" algn="l"/>
                <a:tab pos="1270000" algn="l"/>
                <a:tab pos="1689100" algn="l"/>
                <a:tab pos="2120900" algn="l"/>
              </a:tabLst>
              <a:defRPr sz="1488">
                <a:effectLst>
                  <a:outerShdw blurRad="35433" dist="35433" dir="2700000" rotWithShape="0">
                    <a:srgbClr val="000000"/>
                  </a:outerShdw>
                </a:effectLst>
                <a:latin typeface="+mj-lt"/>
                <a:ea typeface="+mj-ea"/>
                <a:cs typeface="+mj-cs"/>
                <a:sym typeface="Arial"/>
              </a:defRPr>
            </a:pPr>
            <a:r>
              <a:rPr dirty="0"/>
              <a:t>Different types of energy used in the U.S. (and elsewhere)  </a:t>
            </a:r>
          </a:p>
          <a:p>
            <a:pPr defTabSz="850391">
              <a:spcBef>
                <a:spcPts val="300"/>
              </a:spcBef>
              <a:tabLst>
                <a:tab pos="419100" algn="l"/>
                <a:tab pos="838200" algn="l"/>
                <a:tab pos="1270000" algn="l"/>
                <a:tab pos="1689100" algn="l"/>
                <a:tab pos="2120900" algn="l"/>
              </a:tabLst>
              <a:defRPr sz="465">
                <a:effectLst>
                  <a:outerShdw blurRad="35433" dist="35433" dir="2700000" rotWithShape="0">
                    <a:srgbClr val="000000"/>
                  </a:outerShdw>
                </a:effectLst>
                <a:latin typeface="+mj-lt"/>
                <a:ea typeface="+mj-ea"/>
                <a:cs typeface="+mj-cs"/>
                <a:sym typeface="Arial"/>
              </a:defRPr>
            </a:pPr>
            <a:endParaRPr dirty="0"/>
          </a:p>
          <a:p>
            <a:pPr defTabSz="850391">
              <a:spcBef>
                <a:spcPts val="300"/>
              </a:spcBef>
              <a:tabLst>
                <a:tab pos="419100" algn="l"/>
                <a:tab pos="838200" algn="l"/>
                <a:tab pos="1270000" algn="l"/>
                <a:tab pos="1689100" algn="l"/>
                <a:tab pos="2120900" algn="l"/>
              </a:tabLst>
              <a:defRPr sz="1488">
                <a:effectLst>
                  <a:outerShdw blurRad="35433" dist="35433" dir="2700000" rotWithShape="0">
                    <a:srgbClr val="000000"/>
                  </a:outerShdw>
                </a:effectLst>
                <a:latin typeface="+mj-lt"/>
                <a:ea typeface="+mj-ea"/>
                <a:cs typeface="+mj-cs"/>
                <a:sym typeface="Arial"/>
              </a:defRPr>
            </a:pPr>
            <a:r>
              <a:rPr dirty="0"/>
              <a:t>U.S. </a:t>
            </a:r>
            <a:r>
              <a:rPr b="1" dirty="0"/>
              <a:t>Electrical Energy</a:t>
            </a:r>
            <a:r>
              <a:rPr dirty="0"/>
              <a:t> production &amp; consumption:</a:t>
            </a:r>
          </a:p>
          <a:p>
            <a:pPr defTabSz="850391">
              <a:spcBef>
                <a:spcPts val="300"/>
              </a:spcBef>
              <a:tabLst>
                <a:tab pos="419100" algn="l"/>
                <a:tab pos="838200" algn="l"/>
                <a:tab pos="1270000" algn="l"/>
                <a:tab pos="1689100" algn="l"/>
                <a:tab pos="2120900" algn="l"/>
              </a:tabLst>
              <a:defRPr sz="465">
                <a:effectLst>
                  <a:outerShdw blurRad="35433" dist="35433" dir="2700000" rotWithShape="0">
                    <a:srgbClr val="000000"/>
                  </a:outerShdw>
                </a:effectLst>
                <a:latin typeface="+mj-lt"/>
                <a:ea typeface="+mj-ea"/>
                <a:cs typeface="+mj-cs"/>
                <a:sym typeface="Arial"/>
              </a:defRPr>
            </a:pPr>
            <a:endParaRPr dirty="0"/>
          </a:p>
          <a:p>
            <a:pPr defTabSz="850391">
              <a:spcBef>
                <a:spcPts val="300"/>
              </a:spcBef>
              <a:tabLst>
                <a:tab pos="419100" algn="l"/>
                <a:tab pos="838200" algn="l"/>
                <a:tab pos="1270000" algn="l"/>
                <a:tab pos="1689100" algn="l"/>
                <a:tab pos="2120900" algn="l"/>
              </a:tabLst>
              <a:defRPr sz="1488">
                <a:effectLst>
                  <a:outerShdw blurRad="35433" dist="35433" dir="2700000" rotWithShape="0">
                    <a:srgbClr val="000000"/>
                  </a:outerShdw>
                </a:effectLst>
                <a:latin typeface="+mj-lt"/>
                <a:ea typeface="+mj-ea"/>
                <a:cs typeface="+mj-cs"/>
                <a:sym typeface="Arial"/>
              </a:defRPr>
            </a:pPr>
            <a:r>
              <a:rPr dirty="0"/>
              <a:t>	Sources of this Electrical Energy, including rapid changes over the last 20+ years  </a:t>
            </a:r>
          </a:p>
          <a:p>
            <a:pPr defTabSz="850391">
              <a:tabLst>
                <a:tab pos="419100" algn="l"/>
                <a:tab pos="838200" algn="l"/>
                <a:tab pos="1270000" algn="l"/>
                <a:tab pos="1689100" algn="l"/>
                <a:tab pos="2120900" algn="l"/>
              </a:tabLst>
              <a:defRPr sz="465">
                <a:effectLst>
                  <a:outerShdw blurRad="35433" dist="35433" dir="2700000" rotWithShape="0">
                    <a:srgbClr val="000000"/>
                  </a:outerShdw>
                </a:effectLst>
                <a:latin typeface="+mj-lt"/>
                <a:ea typeface="+mj-ea"/>
                <a:cs typeface="+mj-cs"/>
                <a:sym typeface="Arial"/>
              </a:defRPr>
            </a:pPr>
            <a:endParaRPr dirty="0"/>
          </a:p>
          <a:p>
            <a:pPr defTabSz="850391">
              <a:spcBef>
                <a:spcPts val="300"/>
              </a:spcBef>
              <a:tabLst>
                <a:tab pos="419100" algn="l"/>
                <a:tab pos="838200" algn="l"/>
                <a:tab pos="1270000" algn="l"/>
                <a:tab pos="1689100" algn="l"/>
                <a:tab pos="2120900" algn="l"/>
              </a:tabLst>
              <a:defRPr sz="1488">
                <a:effectLst>
                  <a:outerShdw blurRad="35433" dist="35433" dir="2700000" rotWithShape="0">
                    <a:srgbClr val="000000"/>
                  </a:outerShdw>
                </a:effectLst>
                <a:latin typeface="+mj-lt"/>
                <a:ea typeface="+mj-ea"/>
                <a:cs typeface="+mj-cs"/>
                <a:sym typeface="Arial"/>
              </a:defRPr>
            </a:pPr>
            <a:r>
              <a:rPr dirty="0"/>
              <a:t>	State-by-state breakdown of Electrical Energy sources &amp; trends </a:t>
            </a:r>
          </a:p>
          <a:p>
            <a:pPr defTabSz="850391">
              <a:tabLst>
                <a:tab pos="419100" algn="l"/>
                <a:tab pos="838200" algn="l"/>
                <a:tab pos="1270000" algn="l"/>
                <a:tab pos="1689100" algn="l"/>
                <a:tab pos="2120900" algn="l"/>
              </a:tabLst>
              <a:defRPr sz="465">
                <a:effectLst>
                  <a:outerShdw blurRad="35433" dist="35433" dir="2700000" rotWithShape="0">
                    <a:srgbClr val="000000"/>
                  </a:outerShdw>
                </a:effectLst>
                <a:latin typeface="+mj-lt"/>
                <a:ea typeface="+mj-ea"/>
                <a:cs typeface="+mj-cs"/>
                <a:sym typeface="Arial"/>
              </a:defRPr>
            </a:pPr>
            <a:endParaRPr dirty="0"/>
          </a:p>
          <a:p>
            <a:pPr defTabSz="850391">
              <a:spcBef>
                <a:spcPts val="300"/>
              </a:spcBef>
              <a:tabLst>
                <a:tab pos="419100" algn="l"/>
                <a:tab pos="838200" algn="l"/>
                <a:tab pos="1270000" algn="l"/>
                <a:tab pos="1689100" algn="l"/>
                <a:tab pos="2120900" algn="l"/>
              </a:tabLst>
              <a:defRPr sz="1488">
                <a:effectLst>
                  <a:outerShdw blurRad="35433" dist="35433" dir="2700000" rotWithShape="0">
                    <a:srgbClr val="000000"/>
                  </a:outerShdw>
                </a:effectLst>
                <a:latin typeface="+mj-lt"/>
                <a:ea typeface="+mj-ea"/>
                <a:cs typeface="+mj-cs"/>
                <a:sym typeface="Arial"/>
              </a:defRPr>
            </a:pPr>
            <a:r>
              <a:rPr dirty="0"/>
              <a:t>	Analysis of alternate scenarios for reducing Greenhouse Gas (GHG) linked Electricity</a:t>
            </a:r>
          </a:p>
          <a:p>
            <a:pPr defTabSz="850391">
              <a:tabLst>
                <a:tab pos="419100" algn="l"/>
                <a:tab pos="838200" algn="l"/>
                <a:tab pos="1270000" algn="l"/>
                <a:tab pos="1689100" algn="l"/>
                <a:tab pos="2120900" algn="l"/>
              </a:tabLst>
              <a:defRPr sz="465">
                <a:effectLst>
                  <a:outerShdw blurRad="35433" dist="35433" dir="2700000" rotWithShape="0">
                    <a:srgbClr val="000000"/>
                  </a:outerShdw>
                </a:effectLst>
                <a:latin typeface="+mj-lt"/>
                <a:ea typeface="+mj-ea"/>
                <a:cs typeface="+mj-cs"/>
                <a:sym typeface="Arial"/>
              </a:defRPr>
            </a:pPr>
            <a:endParaRPr dirty="0"/>
          </a:p>
          <a:p>
            <a:pPr defTabSz="850391">
              <a:spcBef>
                <a:spcPts val="300"/>
              </a:spcBef>
              <a:tabLst>
                <a:tab pos="419100" algn="l"/>
                <a:tab pos="838200" algn="l"/>
                <a:tab pos="1270000" algn="l"/>
                <a:tab pos="1689100" algn="l"/>
                <a:tab pos="2120900" algn="l"/>
              </a:tabLst>
              <a:defRPr sz="1488">
                <a:effectLst>
                  <a:outerShdw blurRad="35433" dist="35433" dir="2700000" rotWithShape="0">
                    <a:srgbClr val="000000"/>
                  </a:outerShdw>
                </a:effectLst>
                <a:latin typeface="+mj-lt"/>
                <a:ea typeface="+mj-ea"/>
                <a:cs typeface="+mj-cs"/>
                <a:sym typeface="Arial"/>
              </a:defRPr>
            </a:pPr>
            <a:r>
              <a:rPr dirty="0"/>
              <a:t>U.S. </a:t>
            </a:r>
            <a:r>
              <a:rPr b="1" dirty="0"/>
              <a:t>Total Energy</a:t>
            </a:r>
            <a:r>
              <a:rPr dirty="0"/>
              <a:t> production &amp; consumption:</a:t>
            </a:r>
          </a:p>
          <a:p>
            <a:pPr defTabSz="850391">
              <a:tabLst>
                <a:tab pos="419100" algn="l"/>
                <a:tab pos="838200" algn="l"/>
                <a:tab pos="1270000" algn="l"/>
                <a:tab pos="1689100" algn="l"/>
                <a:tab pos="2120900" algn="l"/>
              </a:tabLst>
              <a:defRPr sz="465">
                <a:effectLst>
                  <a:outerShdw blurRad="35433" dist="35433" dir="2700000" rotWithShape="0">
                    <a:srgbClr val="000000"/>
                  </a:outerShdw>
                </a:effectLst>
                <a:latin typeface="+mj-lt"/>
                <a:ea typeface="+mj-ea"/>
                <a:cs typeface="+mj-cs"/>
                <a:sym typeface="Arial"/>
              </a:defRPr>
            </a:pPr>
            <a:endParaRPr dirty="0"/>
          </a:p>
          <a:p>
            <a:pPr defTabSz="850391">
              <a:spcBef>
                <a:spcPts val="300"/>
              </a:spcBef>
              <a:tabLst>
                <a:tab pos="419100" algn="l"/>
                <a:tab pos="838200" algn="l"/>
                <a:tab pos="1270000" algn="l"/>
                <a:tab pos="1689100" algn="l"/>
                <a:tab pos="2120900" algn="l"/>
              </a:tabLst>
              <a:defRPr sz="1488">
                <a:effectLst>
                  <a:outerShdw blurRad="35433" dist="35433" dir="2700000" rotWithShape="0">
                    <a:srgbClr val="000000"/>
                  </a:outerShdw>
                </a:effectLst>
                <a:latin typeface="+mj-lt"/>
                <a:ea typeface="+mj-ea"/>
                <a:cs typeface="+mj-cs"/>
                <a:sym typeface="Arial"/>
              </a:defRPr>
            </a:pPr>
            <a:r>
              <a:rPr dirty="0"/>
              <a:t>	Understanding the dauntingly complex U.S. government reports</a:t>
            </a:r>
          </a:p>
          <a:p>
            <a:pPr defTabSz="850391">
              <a:spcBef>
                <a:spcPts val="300"/>
              </a:spcBef>
              <a:tabLst>
                <a:tab pos="419100" algn="l"/>
                <a:tab pos="838200" algn="l"/>
                <a:tab pos="1270000" algn="l"/>
                <a:tab pos="1689100" algn="l"/>
                <a:tab pos="2120900" algn="l"/>
              </a:tabLst>
              <a:defRPr sz="558">
                <a:effectLst>
                  <a:outerShdw blurRad="35433" dist="35433" dir="2700000" rotWithShape="0">
                    <a:srgbClr val="000000"/>
                  </a:outerShdw>
                </a:effectLst>
                <a:latin typeface="+mj-lt"/>
                <a:ea typeface="+mj-ea"/>
                <a:cs typeface="+mj-cs"/>
                <a:sym typeface="Arial"/>
              </a:defRPr>
            </a:pPr>
            <a:r>
              <a:rPr dirty="0"/>
              <a:t>	</a:t>
            </a:r>
          </a:p>
          <a:p>
            <a:pPr defTabSz="850391">
              <a:spcBef>
                <a:spcPts val="300"/>
              </a:spcBef>
              <a:tabLst>
                <a:tab pos="419100" algn="l"/>
                <a:tab pos="838200" algn="l"/>
                <a:tab pos="1270000" algn="l"/>
                <a:tab pos="1689100" algn="l"/>
                <a:tab pos="2120900" algn="l"/>
              </a:tabLst>
              <a:defRPr sz="1488">
                <a:effectLst>
                  <a:outerShdw blurRad="35433" dist="35433" dir="2700000" rotWithShape="0">
                    <a:srgbClr val="000000"/>
                  </a:outerShdw>
                </a:effectLst>
                <a:latin typeface="+mj-lt"/>
                <a:ea typeface="+mj-ea"/>
                <a:cs typeface="+mj-cs"/>
                <a:sym typeface="Arial"/>
              </a:defRPr>
            </a:pPr>
            <a:r>
              <a:rPr dirty="0"/>
              <a:t>	Energy reductions if particular fossil-fuel technologies were replaced by electric technologies</a:t>
            </a:r>
          </a:p>
          <a:p>
            <a:pPr defTabSz="850391">
              <a:spcBef>
                <a:spcPts val="300"/>
              </a:spcBef>
              <a:tabLst>
                <a:tab pos="419100" algn="l"/>
                <a:tab pos="838200" algn="l"/>
                <a:tab pos="1270000" algn="l"/>
                <a:tab pos="1689100" algn="l"/>
                <a:tab pos="2120900" algn="l"/>
              </a:tabLst>
              <a:defRPr sz="465">
                <a:effectLst>
                  <a:outerShdw blurRad="35433" dist="35433" dir="2700000" rotWithShape="0">
                    <a:srgbClr val="000000"/>
                  </a:outerShdw>
                </a:effectLst>
                <a:latin typeface="+mj-lt"/>
                <a:ea typeface="+mj-ea"/>
                <a:cs typeface="+mj-cs"/>
                <a:sym typeface="Arial"/>
              </a:defRPr>
            </a:pPr>
            <a:endParaRPr dirty="0"/>
          </a:p>
          <a:p>
            <a:pPr defTabSz="850391">
              <a:spcBef>
                <a:spcPts val="300"/>
              </a:spcBef>
              <a:tabLst>
                <a:tab pos="419100" algn="l"/>
                <a:tab pos="838200" algn="l"/>
                <a:tab pos="1270000" algn="l"/>
                <a:tab pos="1689100" algn="l"/>
                <a:tab pos="2120900" algn="l"/>
              </a:tabLst>
              <a:defRPr sz="1488">
                <a:effectLst>
                  <a:outerShdw blurRad="35433" dist="35433" dir="2700000" rotWithShape="0">
                    <a:srgbClr val="000000"/>
                  </a:outerShdw>
                </a:effectLst>
                <a:latin typeface="+mj-lt"/>
                <a:ea typeface="+mj-ea"/>
                <a:cs typeface="+mj-cs"/>
                <a:sym typeface="Arial"/>
              </a:defRPr>
            </a:pPr>
            <a:r>
              <a:rPr dirty="0"/>
              <a:t>		Expansion of green Electric Grid capacity required to support those particular conversions</a:t>
            </a:r>
          </a:p>
          <a:p>
            <a:pPr defTabSz="850391">
              <a:spcBef>
                <a:spcPts val="300"/>
              </a:spcBef>
              <a:tabLst>
                <a:tab pos="419100" algn="l"/>
                <a:tab pos="838200" algn="l"/>
                <a:tab pos="1270000" algn="l"/>
                <a:tab pos="1689100" algn="l"/>
                <a:tab pos="2120900" algn="l"/>
              </a:tabLst>
              <a:defRPr sz="465">
                <a:effectLst>
                  <a:outerShdw blurRad="35433" dist="35433" dir="2700000" rotWithShape="0">
                    <a:srgbClr val="000000"/>
                  </a:outerShdw>
                </a:effectLst>
                <a:latin typeface="+mj-lt"/>
                <a:ea typeface="+mj-ea"/>
                <a:cs typeface="+mj-cs"/>
                <a:sym typeface="Arial"/>
              </a:defRPr>
            </a:pPr>
            <a:endParaRPr dirty="0"/>
          </a:p>
          <a:p>
            <a:pPr defTabSz="850391">
              <a:spcBef>
                <a:spcPts val="300"/>
              </a:spcBef>
              <a:tabLst>
                <a:tab pos="419100" algn="l"/>
                <a:tab pos="838200" algn="l"/>
                <a:tab pos="1270000" algn="l"/>
                <a:tab pos="1689100" algn="l"/>
                <a:tab pos="2120900" algn="l"/>
              </a:tabLst>
              <a:defRPr sz="1488">
                <a:effectLst>
                  <a:outerShdw blurRad="35433" dist="35433" dir="2700000" rotWithShape="0">
                    <a:srgbClr val="000000"/>
                  </a:outerShdw>
                </a:effectLst>
                <a:latin typeface="+mj-lt"/>
                <a:ea typeface="+mj-ea"/>
                <a:cs typeface="+mj-cs"/>
                <a:sym typeface="Arial"/>
              </a:defRPr>
            </a:pPr>
            <a:r>
              <a:rPr dirty="0"/>
              <a:t>	Plausibility of expanding green Electric Grid capacity to eliminate ~ </a:t>
            </a:r>
            <a:r>
              <a:rPr b="1" dirty="0"/>
              <a:t>ALL</a:t>
            </a:r>
            <a:r>
              <a:rPr dirty="0"/>
              <a:t> GHG emissions</a:t>
            </a:r>
          </a:p>
          <a:p>
            <a:pPr defTabSz="850391">
              <a:spcBef>
                <a:spcPts val="300"/>
              </a:spcBef>
              <a:tabLst>
                <a:tab pos="419100" algn="l"/>
                <a:tab pos="838200" algn="l"/>
                <a:tab pos="1270000" algn="l"/>
                <a:tab pos="1689100" algn="l"/>
                <a:tab pos="2120900" algn="l"/>
              </a:tabLst>
              <a:defRPr sz="465">
                <a:effectLst>
                  <a:outerShdw blurRad="35433" dist="35433" dir="2700000" rotWithShape="0">
                    <a:srgbClr val="000000"/>
                  </a:outerShdw>
                </a:effectLst>
                <a:latin typeface="+mj-lt"/>
                <a:ea typeface="+mj-ea"/>
                <a:cs typeface="+mj-cs"/>
                <a:sym typeface="Arial"/>
              </a:defRPr>
            </a:pPr>
            <a:endParaRPr dirty="0"/>
          </a:p>
          <a:p>
            <a:pPr defTabSz="850391">
              <a:spcBef>
                <a:spcPts val="300"/>
              </a:spcBef>
              <a:tabLst>
                <a:tab pos="419100" algn="l"/>
                <a:tab pos="838200" algn="l"/>
                <a:tab pos="1270000" algn="l"/>
                <a:tab pos="1689100" algn="l"/>
                <a:tab pos="2120900" algn="l"/>
              </a:tabLst>
              <a:defRPr sz="1488">
                <a:effectLst>
                  <a:outerShdw blurRad="35433" dist="35433" dir="2700000" rotWithShape="0">
                    <a:srgbClr val="000000"/>
                  </a:outerShdw>
                </a:effectLst>
                <a:latin typeface="+mj-lt"/>
                <a:ea typeface="+mj-ea"/>
                <a:cs typeface="+mj-cs"/>
                <a:sym typeface="Arial"/>
              </a:defRPr>
            </a:pPr>
            <a:r>
              <a:rPr dirty="0"/>
              <a:t>Putting U.S. power consumption into perspective:</a:t>
            </a:r>
          </a:p>
          <a:p>
            <a:pPr defTabSz="850391">
              <a:tabLst>
                <a:tab pos="419100" algn="l"/>
                <a:tab pos="838200" algn="l"/>
                <a:tab pos="1270000" algn="l"/>
                <a:tab pos="1689100" algn="l"/>
                <a:tab pos="2120900" algn="l"/>
              </a:tabLst>
              <a:defRPr sz="465">
                <a:effectLst>
                  <a:outerShdw blurRad="35433" dist="35433" dir="2700000" rotWithShape="0">
                    <a:srgbClr val="000000"/>
                  </a:outerShdw>
                </a:effectLst>
                <a:latin typeface="+mj-lt"/>
                <a:ea typeface="+mj-ea"/>
                <a:cs typeface="+mj-cs"/>
                <a:sym typeface="Arial"/>
              </a:defRPr>
            </a:pPr>
            <a:endParaRPr dirty="0"/>
          </a:p>
          <a:p>
            <a:pPr defTabSz="850391">
              <a:spcBef>
                <a:spcPts val="300"/>
              </a:spcBef>
              <a:tabLst>
                <a:tab pos="419100" algn="l"/>
                <a:tab pos="838200" algn="l"/>
                <a:tab pos="1270000" algn="l"/>
                <a:tab pos="1689100" algn="l"/>
                <a:tab pos="2120900" algn="l"/>
              </a:tabLst>
              <a:defRPr sz="1488">
                <a:effectLst>
                  <a:outerShdw blurRad="35433" dist="35433" dir="2700000" rotWithShape="0">
                    <a:srgbClr val="000000"/>
                  </a:outerShdw>
                </a:effectLst>
                <a:latin typeface="+mj-lt"/>
                <a:ea typeface="+mj-ea"/>
                <a:cs typeface="+mj-cs"/>
                <a:sym typeface="Arial"/>
              </a:defRPr>
            </a:pPr>
            <a:r>
              <a:rPr dirty="0"/>
              <a:t>	Worldwide data and maps on per-capita energy consumption</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Rectangle 2"/>
          <p:cNvSpPr txBox="1">
            <a:spLocks noGrp="1"/>
          </p:cNvSpPr>
          <p:nvPr>
            <p:ph type="title"/>
          </p:nvPr>
        </p:nvSpPr>
        <p:spPr>
          <a:xfrm>
            <a:off x="126999" y="76200"/>
            <a:ext cx="8879417" cy="609600"/>
          </a:xfrm>
          <a:prstGeom prst="rect">
            <a:avLst/>
          </a:prstGeom>
        </p:spPr>
        <p:txBody>
          <a:bodyPr/>
          <a:lstStyle/>
          <a:p>
            <a:pPr>
              <a:defRPr sz="1900" i="1">
                <a:latin typeface="+mj-lt"/>
                <a:ea typeface="+mj-ea"/>
                <a:cs typeface="+mj-cs"/>
                <a:sym typeface="Arial"/>
              </a:defRPr>
            </a:pPr>
            <a:r>
              <a:t>From which I plot:  </a:t>
            </a:r>
            <a:r>
              <a:rPr b="1"/>
              <a:t>Percentage of U.S. </a:t>
            </a:r>
            <a:r>
              <a:rPr b="1">
                <a:solidFill>
                  <a:srgbClr val="FBC901"/>
                </a:solidFill>
              </a:rPr>
              <a:t>Electrical Energy vs. Energy Source</a:t>
            </a:r>
          </a:p>
        </p:txBody>
      </p:sp>
      <p:sp>
        <p:nvSpPr>
          <p:cNvPr id="169" name="Rectangle 3"/>
          <p:cNvSpPr txBox="1">
            <a:spLocks noGrp="1"/>
          </p:cNvSpPr>
          <p:nvPr>
            <p:ph type="body" sz="quarter" idx="1"/>
          </p:nvPr>
        </p:nvSpPr>
        <p:spPr>
          <a:xfrm>
            <a:off x="328084" y="6551083"/>
            <a:ext cx="8572501" cy="306892"/>
          </a:xfrm>
          <a:prstGeom prst="rect">
            <a:avLst/>
          </a:prstGeom>
        </p:spPr>
        <p:txBody>
          <a:bodyPr/>
          <a:lstStyle>
            <a:lvl1pPr algn="ctr">
              <a:spcBef>
                <a:spcPts val="200"/>
              </a:spcBef>
              <a:defRPr sz="1200">
                <a:solidFill>
                  <a:srgbClr val="059797"/>
                </a:solidFill>
              </a:defRPr>
            </a:lvl1pPr>
          </a:lstStyle>
          <a:p>
            <a:r>
              <a:t>(Line colors chosen to resemble later Washington Post figures)</a:t>
            </a:r>
          </a:p>
        </p:txBody>
      </p:sp>
      <p:pic>
        <p:nvPicPr>
          <p:cNvPr id="2" name="Picture 1">
            <a:extLst>
              <a:ext uri="{FF2B5EF4-FFF2-40B4-BE49-F238E27FC236}">
                <a16:creationId xmlns:a16="http://schemas.microsoft.com/office/drawing/2014/main" id="{1B9BF7A8-C9F2-9E71-BC44-1A1C9D764E75}"/>
              </a:ext>
            </a:extLst>
          </p:cNvPr>
          <p:cNvPicPr>
            <a:picLocks noChangeAspect="1"/>
          </p:cNvPicPr>
          <p:nvPr/>
        </p:nvPicPr>
        <p:blipFill>
          <a:blip r:embed="rId2"/>
          <a:stretch>
            <a:fillRect/>
          </a:stretch>
        </p:blipFill>
        <p:spPr>
          <a:xfrm>
            <a:off x="328083" y="1013148"/>
            <a:ext cx="8572501" cy="49806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Rectangle 2"/>
          <p:cNvSpPr txBox="1">
            <a:spLocks noGrp="1"/>
          </p:cNvSpPr>
          <p:nvPr>
            <p:ph type="title"/>
          </p:nvPr>
        </p:nvSpPr>
        <p:spPr>
          <a:xfrm>
            <a:off x="126999" y="76200"/>
            <a:ext cx="8879417" cy="609600"/>
          </a:xfrm>
          <a:prstGeom prst="rect">
            <a:avLst/>
          </a:prstGeom>
        </p:spPr>
        <p:txBody>
          <a:bodyPr/>
          <a:lstStyle>
            <a:lvl1pPr>
              <a:defRPr sz="2000" i="1">
                <a:latin typeface="+mj-lt"/>
                <a:ea typeface="+mj-ea"/>
                <a:cs typeface="+mj-cs"/>
                <a:sym typeface="Arial"/>
              </a:defRPr>
            </a:lvl1pPr>
          </a:lstStyle>
          <a:p>
            <a:r>
              <a:t>Or calling out latest reported percentages for the largest sources:</a:t>
            </a:r>
          </a:p>
        </p:txBody>
      </p:sp>
      <p:sp>
        <p:nvSpPr>
          <p:cNvPr id="177" name="Rectangle 5"/>
          <p:cNvSpPr txBox="1"/>
          <p:nvPr/>
        </p:nvSpPr>
        <p:spPr>
          <a:xfrm>
            <a:off x="304800" y="6571520"/>
            <a:ext cx="85344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j-lt"/>
                <a:ea typeface="+mj-ea"/>
                <a:cs typeface="+mj-cs"/>
                <a:sym typeface="Arial"/>
              </a:defRPr>
            </a:lvl1pPr>
          </a:lstStyle>
          <a:p>
            <a:r>
              <a:t>An Introduction to Sustainable Energy Systems: WeCanFigureThisOut.org/ENERGY/Energy_home.htm</a:t>
            </a:r>
          </a:p>
        </p:txBody>
      </p:sp>
      <p:pic>
        <p:nvPicPr>
          <p:cNvPr id="3" name="Picture 2">
            <a:extLst>
              <a:ext uri="{FF2B5EF4-FFF2-40B4-BE49-F238E27FC236}">
                <a16:creationId xmlns:a16="http://schemas.microsoft.com/office/drawing/2014/main" id="{A48991CC-0F86-F3D4-56C2-8A14D7CCCB2C}"/>
              </a:ext>
            </a:extLst>
          </p:cNvPr>
          <p:cNvPicPr>
            <a:picLocks noChangeAspect="1"/>
          </p:cNvPicPr>
          <p:nvPr/>
        </p:nvPicPr>
        <p:blipFill>
          <a:blip r:embed="rId2"/>
          <a:stretch>
            <a:fillRect/>
          </a:stretch>
        </p:blipFill>
        <p:spPr>
          <a:xfrm>
            <a:off x="371289" y="1011676"/>
            <a:ext cx="8390835" cy="507319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Rectangle 2"/>
          <p:cNvSpPr txBox="1"/>
          <p:nvPr/>
        </p:nvSpPr>
        <p:spPr>
          <a:xfrm>
            <a:off x="164677" y="99104"/>
            <a:ext cx="8811450" cy="4307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a:defRPr sz="1900" b="0" i="1">
                <a:solidFill>
                  <a:srgbClr val="E5FFFF"/>
                </a:solidFill>
                <a:effectLst>
                  <a:outerShdw blurRad="38100" dist="38100" dir="2700000" rotWithShape="0">
                    <a:srgbClr val="000000"/>
                  </a:outerShdw>
                </a:effectLst>
                <a:latin typeface="+mj-lt"/>
                <a:ea typeface="+mj-ea"/>
                <a:cs typeface="+mj-cs"/>
                <a:sym typeface="Arial"/>
              </a:defRPr>
            </a:lvl1pPr>
          </a:lstStyle>
          <a:p>
            <a:r>
              <a:t>U.S. Electricity IS getting cleaner - but nowhere near as fast as often reported</a:t>
            </a:r>
          </a:p>
        </p:txBody>
      </p:sp>
      <p:sp>
        <p:nvSpPr>
          <p:cNvPr id="180" name="Rectangle 5"/>
          <p:cNvSpPr txBox="1"/>
          <p:nvPr/>
        </p:nvSpPr>
        <p:spPr>
          <a:xfrm>
            <a:off x="228600" y="6581461"/>
            <a:ext cx="8534400" cy="2765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defRPr sz="1300" i="1">
                <a:solidFill>
                  <a:srgbClr val="4BABAE"/>
                </a:solidFill>
                <a:effectLst>
                  <a:outerShdw blurRad="38100" dist="38100" dir="2700000" rotWithShape="0">
                    <a:srgbClr val="000000"/>
                  </a:outerShdw>
                </a:effectLst>
                <a:latin typeface="+mj-lt"/>
                <a:ea typeface="+mj-ea"/>
                <a:cs typeface="+mj-cs"/>
                <a:sym typeface="Arial"/>
              </a:defRPr>
            </a:pPr>
            <a:r>
              <a:t>1) As fully explained in my noteset: FOSSIL FUELS (</a:t>
            </a:r>
            <a:r>
              <a:rPr u="sng">
                <a:solidFill>
                  <a:srgbClr val="00CCFF"/>
                </a:solidFill>
                <a:uFill>
                  <a:solidFill>
                    <a:srgbClr val="00CCFF"/>
                  </a:solidFill>
                </a:uFill>
                <a:hlinkClick r:id="rId2"/>
              </a:rPr>
              <a:t>pptx</a:t>
            </a:r>
            <a:r>
              <a:t> / </a:t>
            </a:r>
            <a:r>
              <a:rPr u="sng">
                <a:solidFill>
                  <a:srgbClr val="00CCFF"/>
                </a:solidFill>
                <a:uFill>
                  <a:solidFill>
                    <a:srgbClr val="00CCFF"/>
                  </a:solidFill>
                </a:uFill>
                <a:hlinkClick r:id="rId3"/>
              </a:rPr>
              <a:t>pdf</a:t>
            </a:r>
            <a:r>
              <a:t> / </a:t>
            </a:r>
            <a:r>
              <a:rPr u="sng">
                <a:solidFill>
                  <a:srgbClr val="00CCFF"/>
                </a:solidFill>
                <a:uFill>
                  <a:solidFill>
                    <a:srgbClr val="00CCFF"/>
                  </a:solidFill>
                </a:uFill>
                <a:hlinkClick r:id="rId4"/>
              </a:rPr>
              <a:t>key</a:t>
            </a:r>
            <a:r>
              <a:t>) </a:t>
            </a:r>
          </a:p>
        </p:txBody>
      </p:sp>
      <p:sp>
        <p:nvSpPr>
          <p:cNvPr id="181" name="Rectangle 3"/>
          <p:cNvSpPr txBox="1">
            <a:spLocks noGrp="1"/>
          </p:cNvSpPr>
          <p:nvPr>
            <p:ph type="body" idx="1"/>
          </p:nvPr>
        </p:nvSpPr>
        <p:spPr>
          <a:xfrm>
            <a:off x="165102" y="836087"/>
            <a:ext cx="8978898" cy="5602813"/>
          </a:xfrm>
          <a:prstGeom prst="rect">
            <a:avLst/>
          </a:prstGeom>
        </p:spPr>
        <p:txBody>
          <a:bodyPr/>
          <a:lstStyle/>
          <a:p>
            <a:pPr>
              <a:tabLst>
                <a:tab pos="457200" algn="l"/>
                <a:tab pos="914400" algn="l"/>
                <a:tab pos="1371600" algn="l"/>
                <a:tab pos="1828800" algn="l"/>
                <a:tab pos="2286000" algn="l"/>
              </a:tabLst>
              <a:defRPr sz="1600">
                <a:latin typeface="+mj-lt"/>
                <a:ea typeface="+mj-ea"/>
                <a:cs typeface="+mj-cs"/>
                <a:sym typeface="Arial"/>
              </a:defRPr>
            </a:pPr>
            <a:r>
              <a:rPr dirty="0"/>
              <a:t>The best news is that use of </a:t>
            </a:r>
            <a:r>
              <a:rPr b="1" dirty="0">
                <a:solidFill>
                  <a:srgbClr val="FBC901"/>
                </a:solidFill>
              </a:rPr>
              <a:t>coal </a:t>
            </a:r>
            <a:r>
              <a:rPr dirty="0"/>
              <a:t>(our dirtiest fuel), has declined by ~ 6</a:t>
            </a:r>
            <a:r>
              <a:rPr lang="en-US" dirty="0"/>
              <a:t>8</a:t>
            </a:r>
            <a:r>
              <a:rPr dirty="0"/>
              <a:t>%</a:t>
            </a:r>
          </a:p>
          <a:p>
            <a:pPr>
              <a:tabLst>
                <a:tab pos="457200" algn="l"/>
                <a:tab pos="914400" algn="l"/>
                <a:tab pos="1371600" algn="l"/>
                <a:tab pos="1828800" algn="l"/>
                <a:tab pos="2286000" algn="l"/>
              </a:tabLst>
              <a:defRPr sz="600">
                <a:latin typeface="+mj-lt"/>
                <a:ea typeface="+mj-ea"/>
                <a:cs typeface="+mj-cs"/>
                <a:sym typeface="Arial"/>
              </a:defRPr>
            </a:pPr>
            <a:endParaRPr dirty="0"/>
          </a:p>
          <a:p>
            <a:pPr>
              <a:tabLst>
                <a:tab pos="457200" algn="l"/>
                <a:tab pos="914400" algn="l"/>
                <a:tab pos="1371600" algn="l"/>
                <a:tab pos="1828800" algn="l"/>
                <a:tab pos="2286000" algn="l"/>
              </a:tabLst>
              <a:defRPr sz="1600">
                <a:latin typeface="+mj-lt"/>
                <a:ea typeface="+mj-ea"/>
                <a:cs typeface="+mj-cs"/>
                <a:sym typeface="Arial"/>
              </a:defRPr>
            </a:pPr>
            <a:r>
              <a:rPr dirty="0"/>
              <a:t>	But ~ two thirds of that decline </a:t>
            </a:r>
            <a:r>
              <a:rPr sz="1400" dirty="0"/>
              <a:t>was</a:t>
            </a:r>
            <a:r>
              <a:rPr dirty="0"/>
              <a:t> offset by growing use of </a:t>
            </a:r>
            <a:r>
              <a:rPr b="1" dirty="0">
                <a:solidFill>
                  <a:srgbClr val="FBC901"/>
                </a:solidFill>
              </a:rPr>
              <a:t>natural gas (NG)</a:t>
            </a:r>
          </a:p>
          <a:p>
            <a:pPr>
              <a:tabLst>
                <a:tab pos="457200" algn="l"/>
                <a:tab pos="914400" algn="l"/>
                <a:tab pos="1371600" algn="l"/>
                <a:tab pos="1828800" algn="l"/>
                <a:tab pos="2286000" algn="l"/>
              </a:tabLst>
              <a:defRPr sz="600">
                <a:latin typeface="+mj-lt"/>
                <a:ea typeface="+mj-ea"/>
                <a:cs typeface="+mj-cs"/>
                <a:sym typeface="Arial"/>
              </a:defRPr>
            </a:pPr>
            <a:endParaRPr b="1" dirty="0">
              <a:solidFill>
                <a:srgbClr val="FBC901"/>
              </a:solidFill>
            </a:endParaRPr>
          </a:p>
          <a:p>
            <a:pPr algn="ctr">
              <a:tabLst>
                <a:tab pos="457200" algn="l"/>
                <a:tab pos="914400" algn="l"/>
                <a:tab pos="1371600" algn="l"/>
                <a:tab pos="1828800" algn="l"/>
                <a:tab pos="2286000" algn="l"/>
              </a:tabLst>
              <a:defRPr sz="1600">
                <a:latin typeface="+mj-lt"/>
                <a:ea typeface="+mj-ea"/>
                <a:cs typeface="+mj-cs"/>
                <a:sym typeface="Arial"/>
              </a:defRPr>
            </a:pPr>
            <a:r>
              <a:rPr dirty="0">
                <a:solidFill>
                  <a:srgbClr val="FBC901"/>
                </a:solidFill>
              </a:rPr>
              <a:t>which, contrary to massive disinformation campaigns, IS FAR FROM GREEN</a:t>
            </a:r>
          </a:p>
          <a:p>
            <a:pPr>
              <a:tabLst>
                <a:tab pos="457200" algn="l"/>
                <a:tab pos="914400" algn="l"/>
                <a:tab pos="1371600" algn="l"/>
                <a:tab pos="1828800" algn="l"/>
                <a:tab pos="2286000" algn="l"/>
              </a:tabLst>
              <a:defRPr sz="1000">
                <a:latin typeface="+mj-lt"/>
                <a:ea typeface="+mj-ea"/>
                <a:cs typeface="+mj-cs"/>
                <a:sym typeface="Arial"/>
              </a:defRPr>
            </a:pPr>
            <a:endParaRPr dirty="0">
              <a:solidFill>
                <a:srgbClr val="FBC901"/>
              </a:solidFill>
            </a:endParaRPr>
          </a:p>
          <a:p>
            <a:pPr>
              <a:tabLst>
                <a:tab pos="457200" algn="l"/>
                <a:tab pos="914400" algn="l"/>
                <a:tab pos="1371600" algn="l"/>
                <a:tab pos="1828800" algn="l"/>
                <a:tab pos="2286000" algn="l"/>
              </a:tabLst>
              <a:defRPr sz="1600">
                <a:latin typeface="+mj-lt"/>
                <a:ea typeface="+mj-ea"/>
                <a:cs typeface="+mj-cs"/>
                <a:sym typeface="Arial"/>
              </a:defRPr>
            </a:pPr>
            <a:r>
              <a:rPr dirty="0"/>
              <a:t>	Compared to coal power power plants, NG power plant GHG emissions are only </a:t>
            </a:r>
          </a:p>
          <a:p>
            <a:pPr>
              <a:tabLst>
                <a:tab pos="457200" algn="l"/>
                <a:tab pos="914400" algn="l"/>
                <a:tab pos="1371600" algn="l"/>
                <a:tab pos="1828800" algn="l"/>
                <a:tab pos="2286000" algn="l"/>
              </a:tabLst>
              <a:defRPr sz="600">
                <a:latin typeface="+mj-lt"/>
                <a:ea typeface="+mj-ea"/>
                <a:cs typeface="+mj-cs"/>
                <a:sym typeface="Arial"/>
              </a:defRPr>
            </a:pPr>
            <a:endParaRPr dirty="0"/>
          </a:p>
          <a:p>
            <a:pPr marL="0" lvl="1" indent="640896">
              <a:buSzTx/>
              <a:buNone/>
              <a:tabLst>
                <a:tab pos="457200" algn="l"/>
                <a:tab pos="914400" algn="l"/>
                <a:tab pos="1371600" algn="l"/>
                <a:tab pos="1828800" algn="l"/>
                <a:tab pos="2286000" algn="l"/>
              </a:tabLst>
              <a:defRPr sz="1600">
                <a:latin typeface="+mj-lt"/>
                <a:ea typeface="+mj-ea"/>
                <a:cs typeface="+mj-cs"/>
                <a:sym typeface="Arial"/>
              </a:defRPr>
            </a:pPr>
            <a:r>
              <a:rPr dirty="0"/>
              <a:t>	~20% lower (for "</a:t>
            </a:r>
            <a:r>
              <a:rPr dirty="0" err="1"/>
              <a:t>OCGT</a:t>
            </a:r>
            <a:r>
              <a:rPr dirty="0"/>
              <a:t>" NG plants) to ~ 40% lower (for "</a:t>
            </a:r>
            <a:r>
              <a:rPr dirty="0" err="1"/>
              <a:t>CCGT</a:t>
            </a:r>
            <a:r>
              <a:rPr dirty="0"/>
              <a:t>" NG plants) </a:t>
            </a:r>
            <a:r>
              <a:rPr baseline="31999" dirty="0"/>
              <a:t>1</a:t>
            </a:r>
          </a:p>
          <a:p>
            <a:pPr marL="0" lvl="1" indent="640896">
              <a:buSzTx/>
              <a:buNone/>
              <a:tabLst>
                <a:tab pos="457200" algn="l"/>
                <a:tab pos="914400" algn="l"/>
                <a:tab pos="1371600" algn="l"/>
                <a:tab pos="1828800" algn="l"/>
                <a:tab pos="2286000" algn="l"/>
              </a:tabLst>
              <a:defRPr sz="1600">
                <a:latin typeface="+mj-lt"/>
                <a:ea typeface="+mj-ea"/>
                <a:cs typeface="+mj-cs"/>
                <a:sym typeface="Arial"/>
              </a:defRPr>
            </a:pPr>
            <a:endParaRPr baseline="31999" dirty="0"/>
          </a:p>
          <a:p>
            <a:pPr>
              <a:tabLst>
                <a:tab pos="457200" algn="l"/>
                <a:tab pos="914400" algn="l"/>
                <a:tab pos="1371600" algn="l"/>
                <a:tab pos="1828800" algn="l"/>
                <a:tab pos="2286000" algn="l"/>
              </a:tabLst>
              <a:defRPr sz="1600">
                <a:latin typeface="+mj-lt"/>
                <a:ea typeface="+mj-ea"/>
                <a:cs typeface="+mj-cs"/>
                <a:sym typeface="Arial"/>
              </a:defRPr>
            </a:pPr>
            <a:r>
              <a:rPr dirty="0"/>
              <a:t>Further, while 39% of our electricity now comes from non-GHG emitting power plants</a:t>
            </a:r>
          </a:p>
          <a:p>
            <a:pPr>
              <a:tabLst>
                <a:tab pos="457200" algn="l"/>
                <a:tab pos="914400" algn="l"/>
                <a:tab pos="1371600" algn="l"/>
                <a:tab pos="1828800" algn="l"/>
                <a:tab pos="2286000" algn="l"/>
              </a:tabLst>
              <a:defRPr sz="500">
                <a:latin typeface="+mj-lt"/>
                <a:ea typeface="+mj-ea"/>
                <a:cs typeface="+mj-cs"/>
                <a:sym typeface="Arial"/>
              </a:defRPr>
            </a:pPr>
            <a:endParaRPr dirty="0"/>
          </a:p>
          <a:p>
            <a:pPr>
              <a:tabLst>
                <a:tab pos="457200" algn="l"/>
                <a:tab pos="914400" algn="l"/>
                <a:tab pos="1371600" algn="l"/>
                <a:tab pos="1828800" algn="l"/>
                <a:tab pos="2286000" algn="l"/>
              </a:tabLst>
              <a:defRPr sz="1600">
                <a:latin typeface="+mj-lt"/>
                <a:ea typeface="+mj-ea"/>
                <a:cs typeface="+mj-cs"/>
                <a:sym typeface="Arial"/>
              </a:defRPr>
            </a:pPr>
            <a:r>
              <a:rPr dirty="0"/>
              <a:t>	</a:t>
            </a:r>
            <a:r>
              <a:rPr dirty="0">
                <a:solidFill>
                  <a:srgbClr val="FBC901"/>
                </a:solidFill>
              </a:rPr>
              <a:t>two thirds of that non-GHG electricity is from nuclear &amp; hydroelectric power plants</a:t>
            </a:r>
            <a:r>
              <a:rPr dirty="0"/>
              <a:t> </a:t>
            </a:r>
          </a:p>
          <a:p>
            <a:pPr>
              <a:tabLst>
                <a:tab pos="457200" algn="l"/>
                <a:tab pos="914400" algn="l"/>
                <a:tab pos="1371600" algn="l"/>
                <a:tab pos="1828800" algn="l"/>
                <a:tab pos="2286000" algn="l"/>
              </a:tabLst>
              <a:defRPr sz="500">
                <a:latin typeface="+mj-lt"/>
                <a:ea typeface="+mj-ea"/>
                <a:cs typeface="+mj-cs"/>
                <a:sym typeface="Arial"/>
              </a:defRPr>
            </a:pPr>
            <a:endParaRPr dirty="0"/>
          </a:p>
          <a:p>
            <a:pPr>
              <a:tabLst>
                <a:tab pos="457200" algn="l"/>
                <a:tab pos="914400" algn="l"/>
                <a:tab pos="1371600" algn="l"/>
                <a:tab pos="1828800" algn="l"/>
                <a:tab pos="2286000" algn="l"/>
              </a:tabLst>
              <a:defRPr sz="1600">
                <a:latin typeface="+mj-lt"/>
                <a:ea typeface="+mj-ea"/>
                <a:cs typeface="+mj-cs"/>
                <a:sym typeface="Arial"/>
              </a:defRPr>
            </a:pPr>
            <a:r>
              <a:rPr dirty="0"/>
              <a:t>		The former being completely unacceptable to many people </a:t>
            </a:r>
          </a:p>
          <a:p>
            <a:pPr marL="0" lvl="1" indent="640896">
              <a:buSzTx/>
              <a:buNone/>
              <a:tabLst>
                <a:tab pos="457200" algn="l"/>
                <a:tab pos="914400" algn="l"/>
                <a:tab pos="1371600" algn="l"/>
                <a:tab pos="1828800" algn="l"/>
                <a:tab pos="2286000" algn="l"/>
              </a:tabLst>
              <a:defRPr sz="600">
                <a:latin typeface="+mj-lt"/>
                <a:ea typeface="+mj-ea"/>
                <a:cs typeface="+mj-cs"/>
                <a:sym typeface="Arial"/>
              </a:defRPr>
            </a:pPr>
            <a:endParaRPr dirty="0"/>
          </a:p>
          <a:p>
            <a:pPr marL="0" lvl="2" indent="1085850">
              <a:buSzTx/>
              <a:buNone/>
              <a:tabLst>
                <a:tab pos="457200" algn="l"/>
                <a:tab pos="914400" algn="l"/>
                <a:tab pos="1371600" algn="l"/>
                <a:tab pos="1828800" algn="l"/>
                <a:tab pos="2286000" algn="l"/>
              </a:tabLst>
              <a:defRPr sz="1600">
                <a:latin typeface="+mj-lt"/>
                <a:ea typeface="+mj-ea"/>
                <a:cs typeface="+mj-cs"/>
                <a:sym typeface="Arial"/>
              </a:defRPr>
            </a:pPr>
            <a:r>
              <a:rPr dirty="0"/>
              <a:t>	The latter being increasingly threatened by climate change droughts</a:t>
            </a:r>
          </a:p>
          <a:p>
            <a:pPr marL="0" lvl="2" indent="1085850">
              <a:buSzTx/>
              <a:buNone/>
              <a:tabLst>
                <a:tab pos="457200" algn="l"/>
                <a:tab pos="914400" algn="l"/>
                <a:tab pos="1371600" algn="l"/>
                <a:tab pos="1828800" algn="l"/>
                <a:tab pos="2286000" algn="l"/>
              </a:tabLst>
              <a:defRPr sz="1600">
                <a:latin typeface="+mj-lt"/>
                <a:ea typeface="+mj-ea"/>
                <a:cs typeface="+mj-cs"/>
                <a:sym typeface="Arial"/>
              </a:defRPr>
            </a:pPr>
            <a:endParaRPr dirty="0"/>
          </a:p>
          <a:p>
            <a:pPr>
              <a:tabLst>
                <a:tab pos="457200" algn="l"/>
                <a:tab pos="914400" algn="l"/>
                <a:tab pos="1371600" algn="l"/>
                <a:tab pos="1828800" algn="l"/>
                <a:tab pos="2286000" algn="l"/>
              </a:tabLst>
              <a:defRPr sz="1600">
                <a:latin typeface="+mj-lt"/>
                <a:ea typeface="+mj-ea"/>
                <a:cs typeface="+mj-cs"/>
                <a:sym typeface="Arial"/>
              </a:defRPr>
            </a:pPr>
            <a:r>
              <a:rPr dirty="0"/>
              <a:t>Leaving the only unambiguous (but far less impressive) clean electricity gain as being</a:t>
            </a:r>
          </a:p>
          <a:p>
            <a:pPr>
              <a:tabLst>
                <a:tab pos="457200" algn="l"/>
                <a:tab pos="914400" algn="l"/>
                <a:tab pos="1371600" algn="l"/>
                <a:tab pos="1828800" algn="l"/>
                <a:tab pos="2286000" algn="l"/>
              </a:tabLst>
              <a:defRPr sz="600">
                <a:latin typeface="+mj-lt"/>
                <a:ea typeface="+mj-ea"/>
                <a:cs typeface="+mj-cs"/>
                <a:sym typeface="Arial"/>
              </a:defRPr>
            </a:pPr>
            <a:endParaRPr dirty="0"/>
          </a:p>
          <a:p>
            <a:pPr>
              <a:tabLst>
                <a:tab pos="457200" algn="l"/>
                <a:tab pos="914400" algn="l"/>
                <a:tab pos="1371600" algn="l"/>
                <a:tab pos="1828800" algn="l"/>
                <a:tab pos="2286000" algn="l"/>
              </a:tabLst>
              <a:defRPr sz="1600">
                <a:latin typeface="+mj-lt"/>
                <a:ea typeface="+mj-ea"/>
                <a:cs typeface="+mj-cs"/>
                <a:sym typeface="Arial"/>
              </a:defRPr>
            </a:pPr>
            <a:r>
              <a:rPr dirty="0"/>
              <a:t>	</a:t>
            </a:r>
            <a:r>
              <a:rPr dirty="0">
                <a:solidFill>
                  <a:srgbClr val="FBC901"/>
                </a:solidFill>
              </a:rPr>
              <a:t>15 year growth of </a:t>
            </a:r>
            <a:r>
              <a:rPr b="1" dirty="0">
                <a:solidFill>
                  <a:srgbClr val="FBC901"/>
                </a:solidFill>
              </a:rPr>
              <a:t>wind + solar electricity</a:t>
            </a:r>
            <a:r>
              <a:rPr dirty="0">
                <a:solidFill>
                  <a:srgbClr val="FBC901"/>
                </a:solidFill>
              </a:rPr>
              <a:t> from near 0% to 1</a:t>
            </a:r>
            <a:r>
              <a:rPr lang="en-US" dirty="0">
                <a:solidFill>
                  <a:srgbClr val="FBC901"/>
                </a:solidFill>
              </a:rPr>
              <a:t>5.5</a:t>
            </a:r>
            <a:r>
              <a:rPr dirty="0">
                <a:solidFill>
                  <a:srgbClr val="FBC901"/>
                </a:solidFill>
              </a:rPr>
              <a:t>%</a:t>
            </a:r>
            <a:r>
              <a:rPr dirty="0"/>
              <a:t> ( 9.</a:t>
            </a:r>
            <a:r>
              <a:rPr lang="en-US" dirty="0"/>
              <a:t>9</a:t>
            </a:r>
            <a:r>
              <a:rPr dirty="0"/>
              <a:t> + </a:t>
            </a:r>
            <a:r>
              <a:rPr lang="en-US" dirty="0"/>
              <a:t>5.6</a:t>
            </a:r>
            <a:r>
              <a:rPr dirty="0"/>
              <a:t>%)</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Rectangle 5"/>
          <p:cNvSpPr txBox="1"/>
          <p:nvPr/>
        </p:nvSpPr>
        <p:spPr>
          <a:xfrm>
            <a:off x="304800" y="6517545"/>
            <a:ext cx="85344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j-lt"/>
                <a:ea typeface="+mj-ea"/>
                <a:cs typeface="+mj-cs"/>
                <a:sym typeface="Arial"/>
              </a:defRPr>
            </a:lvl1pPr>
          </a:lstStyle>
          <a:p>
            <a:r>
              <a:t>1) http://www.washingtonpost.com/graphics/national/power-plants/</a:t>
            </a:r>
          </a:p>
        </p:txBody>
      </p:sp>
      <p:sp>
        <p:nvSpPr>
          <p:cNvPr id="184" name="Rectangle 2"/>
          <p:cNvSpPr txBox="1">
            <a:spLocks noGrp="1"/>
          </p:cNvSpPr>
          <p:nvPr>
            <p:ph type="title"/>
          </p:nvPr>
        </p:nvSpPr>
        <p:spPr>
          <a:xfrm>
            <a:off x="152400" y="76200"/>
            <a:ext cx="8839200" cy="1163901"/>
          </a:xfrm>
          <a:prstGeom prst="rect">
            <a:avLst/>
          </a:prstGeom>
        </p:spPr>
        <p:txBody>
          <a:bodyPr/>
          <a:lstStyle/>
          <a:p>
            <a:pPr>
              <a:defRPr sz="2000" i="1">
                <a:latin typeface="+mj-lt"/>
                <a:ea typeface="+mj-ea"/>
                <a:cs typeface="+mj-cs"/>
                <a:sym typeface="Arial"/>
              </a:defRPr>
            </a:pPr>
            <a:r>
              <a:t>How do the Sources of U.S. </a:t>
            </a:r>
            <a:r>
              <a:rPr>
                <a:solidFill>
                  <a:srgbClr val="FBC901"/>
                </a:solidFill>
              </a:rPr>
              <a:t>Electricity</a:t>
            </a:r>
            <a:r>
              <a:t> vary across the U.S.?</a:t>
            </a:r>
          </a:p>
          <a:p>
            <a:pPr>
              <a:defRPr sz="2000" i="1">
                <a:latin typeface="+mj-lt"/>
                <a:ea typeface="+mj-ea"/>
                <a:cs typeface="+mj-cs"/>
                <a:sym typeface="Arial"/>
              </a:defRPr>
            </a:pPr>
            <a:endParaRPr/>
          </a:p>
          <a:p>
            <a:pPr algn="l">
              <a:defRPr sz="1600" i="1">
                <a:latin typeface="+mj-lt"/>
                <a:ea typeface="+mj-ea"/>
                <a:cs typeface="+mj-cs"/>
                <a:sym typeface="Arial"/>
              </a:defRPr>
            </a:pPr>
            <a:r>
              <a:t>The Washington Post's 2015 Geographic Breakdown of U.S. Electricity: </a:t>
            </a:r>
            <a:r>
              <a:rPr baseline="31999"/>
              <a:t>1</a:t>
            </a:r>
          </a:p>
        </p:txBody>
      </p:sp>
      <p:pic>
        <p:nvPicPr>
          <p:cNvPr id="185" name="Picture 11" descr="Picture 11"/>
          <p:cNvPicPr>
            <a:picLocks noChangeAspect="1"/>
          </p:cNvPicPr>
          <p:nvPr/>
        </p:nvPicPr>
        <p:blipFill>
          <a:blip r:embed="rId2"/>
          <a:stretch>
            <a:fillRect/>
          </a:stretch>
        </p:blipFill>
        <p:spPr>
          <a:xfrm>
            <a:off x="596900" y="1270412"/>
            <a:ext cx="7750650" cy="511768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Rectangle 2"/>
          <p:cNvSpPr txBox="1">
            <a:spLocks noGrp="1"/>
          </p:cNvSpPr>
          <p:nvPr>
            <p:ph type="title"/>
          </p:nvPr>
        </p:nvSpPr>
        <p:spPr>
          <a:xfrm>
            <a:off x="152400" y="76200"/>
            <a:ext cx="8839200" cy="533400"/>
          </a:xfrm>
          <a:prstGeom prst="rect">
            <a:avLst/>
          </a:prstGeom>
        </p:spPr>
        <p:txBody>
          <a:bodyPr/>
          <a:lstStyle>
            <a:lvl1pPr>
              <a:defRPr sz="2000" i="1">
                <a:latin typeface="+mj-lt"/>
                <a:ea typeface="+mj-ea"/>
                <a:cs typeface="+mj-cs"/>
                <a:sym typeface="Arial"/>
              </a:defRPr>
            </a:lvl1pPr>
          </a:lstStyle>
          <a:p>
            <a:r>
              <a:t>Coal (34% of U.S. power) and Natural Gas (30%):</a:t>
            </a:r>
          </a:p>
        </p:txBody>
      </p:sp>
      <p:pic>
        <p:nvPicPr>
          <p:cNvPr id="188" name="Picture 4" descr="Picture 4"/>
          <p:cNvPicPr>
            <a:picLocks noChangeAspect="1"/>
          </p:cNvPicPr>
          <p:nvPr/>
        </p:nvPicPr>
        <p:blipFill>
          <a:blip r:embed="rId2"/>
          <a:stretch>
            <a:fillRect/>
          </a:stretch>
        </p:blipFill>
        <p:spPr>
          <a:xfrm>
            <a:off x="1066799" y="762000"/>
            <a:ext cx="6781801" cy="2876183"/>
          </a:xfrm>
          <a:prstGeom prst="rect">
            <a:avLst/>
          </a:prstGeom>
          <a:ln w="12700">
            <a:miter lim="400000"/>
          </a:ln>
        </p:spPr>
      </p:pic>
      <p:pic>
        <p:nvPicPr>
          <p:cNvPr id="189" name="Picture 5" descr="Picture 5"/>
          <p:cNvPicPr>
            <a:picLocks noChangeAspect="1"/>
          </p:cNvPicPr>
          <p:nvPr/>
        </p:nvPicPr>
        <p:blipFill>
          <a:blip r:embed="rId3"/>
          <a:stretch>
            <a:fillRect/>
          </a:stretch>
        </p:blipFill>
        <p:spPr>
          <a:xfrm>
            <a:off x="1066800" y="3664308"/>
            <a:ext cx="6781800" cy="311749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Rectangle 2"/>
          <p:cNvSpPr txBox="1">
            <a:spLocks noGrp="1"/>
          </p:cNvSpPr>
          <p:nvPr>
            <p:ph type="title"/>
          </p:nvPr>
        </p:nvSpPr>
        <p:spPr>
          <a:xfrm>
            <a:off x="152400" y="76200"/>
            <a:ext cx="8839200" cy="533400"/>
          </a:xfrm>
          <a:prstGeom prst="rect">
            <a:avLst/>
          </a:prstGeom>
        </p:spPr>
        <p:txBody>
          <a:bodyPr/>
          <a:lstStyle>
            <a:lvl1pPr>
              <a:defRPr sz="2000" i="1">
                <a:latin typeface="+mj-lt"/>
                <a:ea typeface="+mj-ea"/>
                <a:cs typeface="+mj-cs"/>
                <a:sym typeface="Arial"/>
              </a:defRPr>
            </a:lvl1pPr>
          </a:lstStyle>
          <a:p>
            <a:r>
              <a:t>Nuclear (20%) and Hydroelectric (7%):</a:t>
            </a:r>
          </a:p>
        </p:txBody>
      </p:sp>
      <p:pic>
        <p:nvPicPr>
          <p:cNvPr id="192" name="Picture 6" descr="Picture 6"/>
          <p:cNvPicPr>
            <a:picLocks noChangeAspect="1"/>
          </p:cNvPicPr>
          <p:nvPr/>
        </p:nvPicPr>
        <p:blipFill>
          <a:blip r:embed="rId2"/>
          <a:stretch>
            <a:fillRect/>
          </a:stretch>
        </p:blipFill>
        <p:spPr>
          <a:xfrm>
            <a:off x="1121466" y="749298"/>
            <a:ext cx="6705601" cy="2948473"/>
          </a:xfrm>
          <a:prstGeom prst="rect">
            <a:avLst/>
          </a:prstGeom>
          <a:ln w="12700">
            <a:miter lim="400000"/>
          </a:ln>
        </p:spPr>
      </p:pic>
      <p:pic>
        <p:nvPicPr>
          <p:cNvPr id="193" name="Picture 7" descr="Picture 7"/>
          <p:cNvPicPr>
            <a:picLocks noChangeAspect="1"/>
          </p:cNvPicPr>
          <p:nvPr/>
        </p:nvPicPr>
        <p:blipFill>
          <a:blip r:embed="rId3"/>
          <a:stretch>
            <a:fillRect/>
          </a:stretch>
        </p:blipFill>
        <p:spPr>
          <a:xfrm>
            <a:off x="1121464" y="3742318"/>
            <a:ext cx="6727137" cy="303948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Rectangle 2"/>
          <p:cNvSpPr txBox="1">
            <a:spLocks noGrp="1"/>
          </p:cNvSpPr>
          <p:nvPr>
            <p:ph type="title"/>
          </p:nvPr>
        </p:nvSpPr>
        <p:spPr>
          <a:xfrm>
            <a:off x="152400" y="76200"/>
            <a:ext cx="8839200" cy="533400"/>
          </a:xfrm>
          <a:prstGeom prst="rect">
            <a:avLst/>
          </a:prstGeom>
        </p:spPr>
        <p:txBody>
          <a:bodyPr/>
          <a:lstStyle>
            <a:lvl1pPr>
              <a:defRPr sz="2000" i="1">
                <a:latin typeface="+mj-lt"/>
                <a:ea typeface="+mj-ea"/>
                <a:cs typeface="+mj-cs"/>
                <a:sym typeface="Arial"/>
              </a:defRPr>
            </a:lvl1pPr>
          </a:lstStyle>
          <a:p>
            <a:r>
              <a:t>Wind (5%) and Solar (1%):</a:t>
            </a:r>
          </a:p>
        </p:txBody>
      </p:sp>
      <p:pic>
        <p:nvPicPr>
          <p:cNvPr id="196" name="Picture 4" descr="Picture 4"/>
          <p:cNvPicPr>
            <a:picLocks noChangeAspect="1"/>
          </p:cNvPicPr>
          <p:nvPr/>
        </p:nvPicPr>
        <p:blipFill>
          <a:blip r:embed="rId2"/>
          <a:srcRect b="1475"/>
          <a:stretch>
            <a:fillRect/>
          </a:stretch>
        </p:blipFill>
        <p:spPr>
          <a:xfrm>
            <a:off x="1143000" y="687229"/>
            <a:ext cx="6705600" cy="3032977"/>
          </a:xfrm>
          <a:prstGeom prst="rect">
            <a:avLst/>
          </a:prstGeom>
          <a:ln w="12700">
            <a:miter lim="400000"/>
          </a:ln>
        </p:spPr>
      </p:pic>
      <p:pic>
        <p:nvPicPr>
          <p:cNvPr id="197" name="Picture 5" descr="Picture 5"/>
          <p:cNvPicPr>
            <a:picLocks noChangeAspect="1"/>
          </p:cNvPicPr>
          <p:nvPr/>
        </p:nvPicPr>
        <p:blipFill>
          <a:blip r:embed="rId3"/>
          <a:stretch>
            <a:fillRect/>
          </a:stretch>
        </p:blipFill>
        <p:spPr>
          <a:xfrm>
            <a:off x="1143000" y="3800135"/>
            <a:ext cx="6705600" cy="2981665"/>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Rectangle 5"/>
          <p:cNvSpPr txBox="1"/>
          <p:nvPr/>
        </p:nvSpPr>
        <p:spPr>
          <a:xfrm>
            <a:off x="2254252" y="6542945"/>
            <a:ext cx="4976284"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j-lt"/>
                <a:ea typeface="+mj-ea"/>
                <a:cs typeface="+mj-cs"/>
                <a:sym typeface="Arial"/>
              </a:defRPr>
            </a:lvl1pPr>
          </a:lstStyle>
          <a:p>
            <a:r>
              <a:t>Source: http://www.washingtonpost.com/graphics/national/power-plants/</a:t>
            </a:r>
          </a:p>
        </p:txBody>
      </p:sp>
      <p:sp>
        <p:nvSpPr>
          <p:cNvPr id="200" name="Rectangle 2"/>
          <p:cNvSpPr txBox="1">
            <a:spLocks noGrp="1"/>
          </p:cNvSpPr>
          <p:nvPr>
            <p:ph type="title"/>
          </p:nvPr>
        </p:nvSpPr>
        <p:spPr>
          <a:xfrm>
            <a:off x="152400" y="76200"/>
            <a:ext cx="8839200" cy="685800"/>
          </a:xfrm>
          <a:prstGeom prst="rect">
            <a:avLst/>
          </a:prstGeom>
        </p:spPr>
        <p:txBody>
          <a:bodyPr/>
          <a:lstStyle>
            <a:lvl1pPr>
              <a:defRPr sz="2000" i="1">
                <a:latin typeface="+mj-lt"/>
                <a:ea typeface="+mj-ea"/>
                <a:cs typeface="+mj-cs"/>
                <a:sym typeface="Arial"/>
              </a:defRPr>
            </a:lvl1pPr>
          </a:lstStyle>
          <a:p>
            <a:r>
              <a:t>Is there truth to some state claims of being exceptionally green?</a:t>
            </a:r>
          </a:p>
        </p:txBody>
      </p:sp>
      <p:grpSp>
        <p:nvGrpSpPr>
          <p:cNvPr id="215" name="Group"/>
          <p:cNvGrpSpPr/>
          <p:nvPr/>
        </p:nvGrpSpPr>
        <p:grpSpPr>
          <a:xfrm>
            <a:off x="166577" y="1934604"/>
            <a:ext cx="8825024" cy="4806963"/>
            <a:chOff x="0" y="0"/>
            <a:chExt cx="8825023" cy="4806961"/>
          </a:xfrm>
        </p:grpSpPr>
        <p:sp>
          <p:nvSpPr>
            <p:cNvPr id="201" name="TextBox 15"/>
            <p:cNvSpPr txBox="1"/>
            <p:nvPr/>
          </p:nvSpPr>
          <p:spPr>
            <a:xfrm rot="16200000">
              <a:off x="5593991" y="3777136"/>
              <a:ext cx="1746259" cy="31339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r">
                <a:defRPr sz="1600" b="0">
                  <a:solidFill>
                    <a:srgbClr val="FFFFFF"/>
                  </a:solidFill>
                  <a:latin typeface="+mj-lt"/>
                  <a:ea typeface="+mj-ea"/>
                  <a:cs typeface="+mj-cs"/>
                  <a:sym typeface="Arial"/>
                </a:defRPr>
              </a:lvl1pPr>
            </a:lstStyle>
            <a:p>
              <a:r>
                <a:t>New Hampshire</a:t>
              </a:r>
            </a:p>
          </p:txBody>
        </p:sp>
        <p:pic>
          <p:nvPicPr>
            <p:cNvPr id="202" name="Picture 4" descr="Picture 4"/>
            <p:cNvPicPr>
              <a:picLocks noChangeAspect="1"/>
            </p:cNvPicPr>
            <p:nvPr/>
          </p:nvPicPr>
          <p:blipFill>
            <a:blip r:embed="rId2"/>
            <a:srcRect t="1860"/>
            <a:stretch>
              <a:fillRect/>
            </a:stretch>
          </p:blipFill>
          <p:spPr>
            <a:xfrm>
              <a:off x="0" y="0"/>
              <a:ext cx="8825024" cy="3063753"/>
            </a:xfrm>
            <a:prstGeom prst="rect">
              <a:avLst/>
            </a:prstGeom>
            <a:ln w="12700" cap="flat">
              <a:noFill/>
              <a:miter lim="400000"/>
            </a:ln>
            <a:effectLst/>
          </p:spPr>
        </p:pic>
        <p:sp>
          <p:nvSpPr>
            <p:cNvPr id="203" name="TextBox 5"/>
            <p:cNvSpPr txBox="1"/>
            <p:nvPr/>
          </p:nvSpPr>
          <p:spPr>
            <a:xfrm rot="16200000">
              <a:off x="-238481" y="3598271"/>
              <a:ext cx="1371601" cy="31339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r">
                <a:defRPr sz="1600" b="0">
                  <a:solidFill>
                    <a:srgbClr val="FFFFFF"/>
                  </a:solidFill>
                  <a:latin typeface="+mj-lt"/>
                  <a:ea typeface="+mj-ea"/>
                  <a:cs typeface="+mj-cs"/>
                  <a:sym typeface="Arial"/>
                </a:defRPr>
              </a:lvl1pPr>
            </a:lstStyle>
            <a:p>
              <a:r>
                <a:t>West Virginia</a:t>
              </a:r>
            </a:p>
          </p:txBody>
        </p:sp>
        <p:sp>
          <p:nvSpPr>
            <p:cNvPr id="204" name="TextBox 6"/>
            <p:cNvSpPr txBox="1"/>
            <p:nvPr/>
          </p:nvSpPr>
          <p:spPr>
            <a:xfrm rot="16200000">
              <a:off x="4534602" y="3473388"/>
              <a:ext cx="1100668" cy="31339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lgn="r">
                <a:defRPr sz="1600" b="0">
                  <a:solidFill>
                    <a:srgbClr val="FFCC00"/>
                  </a:solidFill>
                  <a:latin typeface="+mj-lt"/>
                  <a:ea typeface="+mj-ea"/>
                  <a:cs typeface="+mj-cs"/>
                  <a:sym typeface="Arial"/>
                </a:defRPr>
              </a:pPr>
              <a:r>
                <a:t>Virginia</a:t>
              </a:r>
              <a:r>
                <a:rPr>
                  <a:solidFill>
                    <a:srgbClr val="FFFFFF"/>
                  </a:solidFill>
                </a:rPr>
                <a:t> </a:t>
              </a:r>
            </a:p>
          </p:txBody>
        </p:sp>
        <p:sp>
          <p:nvSpPr>
            <p:cNvPr id="205" name="TextBox 7"/>
            <p:cNvSpPr txBox="1"/>
            <p:nvPr/>
          </p:nvSpPr>
          <p:spPr>
            <a:xfrm rot="16200000">
              <a:off x="7071427" y="3681880"/>
              <a:ext cx="1534584" cy="31339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r">
                <a:defRPr sz="1600" b="0">
                  <a:solidFill>
                    <a:srgbClr val="FFFFFF"/>
                  </a:solidFill>
                  <a:latin typeface="+mj-lt"/>
                  <a:ea typeface="+mj-ea"/>
                  <a:cs typeface="+mj-cs"/>
                  <a:sym typeface="Arial"/>
                </a:defRPr>
              </a:lvl1pPr>
            </a:lstStyle>
            <a:p>
              <a:r>
                <a:t>California</a:t>
              </a:r>
            </a:p>
          </p:txBody>
        </p:sp>
        <p:sp>
          <p:nvSpPr>
            <p:cNvPr id="206" name="TextBox 8"/>
            <p:cNvSpPr txBox="1"/>
            <p:nvPr/>
          </p:nvSpPr>
          <p:spPr>
            <a:xfrm rot="16200000">
              <a:off x="6592002" y="3636371"/>
              <a:ext cx="1426634" cy="31339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r">
                <a:defRPr sz="1600" b="0">
                  <a:solidFill>
                    <a:srgbClr val="FFFFFF"/>
                  </a:solidFill>
                  <a:latin typeface="+mj-lt"/>
                  <a:ea typeface="+mj-ea"/>
                  <a:cs typeface="+mj-cs"/>
                  <a:sym typeface="Arial"/>
                </a:defRPr>
              </a:lvl1pPr>
            </a:lstStyle>
            <a:p>
              <a:r>
                <a:t>Washington</a:t>
              </a:r>
            </a:p>
          </p:txBody>
        </p:sp>
        <p:sp>
          <p:nvSpPr>
            <p:cNvPr id="207" name="TextBox 9"/>
            <p:cNvSpPr txBox="1"/>
            <p:nvPr/>
          </p:nvSpPr>
          <p:spPr>
            <a:xfrm rot="16200000">
              <a:off x="7741353" y="3513607"/>
              <a:ext cx="1109133" cy="31339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r">
                <a:defRPr sz="1600" b="0">
                  <a:solidFill>
                    <a:srgbClr val="FFFFFF"/>
                  </a:solidFill>
                  <a:latin typeface="+mj-lt"/>
                  <a:ea typeface="+mj-ea"/>
                  <a:cs typeface="+mj-cs"/>
                  <a:sym typeface="Arial"/>
                </a:defRPr>
              </a:lvl1pPr>
            </a:lstStyle>
            <a:p>
              <a:r>
                <a:t>Vermont </a:t>
              </a:r>
            </a:p>
          </p:txBody>
        </p:sp>
        <p:sp>
          <p:nvSpPr>
            <p:cNvPr id="208" name="TextBox 10"/>
            <p:cNvSpPr txBox="1"/>
            <p:nvPr/>
          </p:nvSpPr>
          <p:spPr>
            <a:xfrm rot="16200000">
              <a:off x="1514120" y="3304054"/>
              <a:ext cx="762001" cy="31339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r">
                <a:defRPr sz="1600" b="0">
                  <a:solidFill>
                    <a:srgbClr val="FFFFFF"/>
                  </a:solidFill>
                  <a:latin typeface="+mj-lt"/>
                  <a:ea typeface="+mj-ea"/>
                  <a:cs typeface="+mj-cs"/>
                  <a:sym typeface="Arial"/>
                </a:defRPr>
              </a:lvl1pPr>
            </a:lstStyle>
            <a:p>
              <a:r>
                <a:t>Ohio </a:t>
              </a:r>
            </a:p>
          </p:txBody>
        </p:sp>
        <p:sp>
          <p:nvSpPr>
            <p:cNvPr id="209" name="TextBox 11"/>
            <p:cNvSpPr txBox="1"/>
            <p:nvPr/>
          </p:nvSpPr>
          <p:spPr>
            <a:xfrm rot="16200000">
              <a:off x="3260482" y="3638489"/>
              <a:ext cx="1468967" cy="31339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r">
                <a:defRPr sz="1600" b="0">
                  <a:solidFill>
                    <a:srgbClr val="FFFFFF"/>
                  </a:solidFill>
                  <a:latin typeface="+mj-lt"/>
                  <a:ea typeface="+mj-ea"/>
                  <a:cs typeface="+mj-cs"/>
                  <a:sym typeface="Arial"/>
                </a:defRPr>
              </a:lvl1pPr>
            </a:lstStyle>
            <a:p>
              <a:r>
                <a:t>Pennsylvania</a:t>
              </a:r>
            </a:p>
          </p:txBody>
        </p:sp>
        <p:sp>
          <p:nvSpPr>
            <p:cNvPr id="210" name="TextBox 13"/>
            <p:cNvSpPr txBox="1"/>
            <p:nvPr/>
          </p:nvSpPr>
          <p:spPr>
            <a:xfrm rot="16200000">
              <a:off x="2608549" y="3509375"/>
              <a:ext cx="1185332" cy="31339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r">
                <a:defRPr sz="1600" b="0">
                  <a:solidFill>
                    <a:srgbClr val="FFFFFF"/>
                  </a:solidFill>
                  <a:latin typeface="+mj-lt"/>
                  <a:ea typeface="+mj-ea"/>
                  <a:cs typeface="+mj-cs"/>
                  <a:sym typeface="Arial"/>
                </a:defRPr>
              </a:lvl1pPr>
            </a:lstStyle>
            <a:p>
              <a:r>
                <a:t>Maryland</a:t>
              </a:r>
            </a:p>
          </p:txBody>
        </p:sp>
        <p:sp>
          <p:nvSpPr>
            <p:cNvPr id="211" name="TextBox 14"/>
            <p:cNvSpPr txBox="1"/>
            <p:nvPr/>
          </p:nvSpPr>
          <p:spPr>
            <a:xfrm rot="16200000">
              <a:off x="4903959" y="3755963"/>
              <a:ext cx="1665818" cy="31339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r">
                <a:defRPr sz="1600" b="0">
                  <a:solidFill>
                    <a:srgbClr val="FFFFFF"/>
                  </a:solidFill>
                  <a:latin typeface="+mj-lt"/>
                  <a:ea typeface="+mj-ea"/>
                  <a:cs typeface="+mj-cs"/>
                  <a:sym typeface="Arial"/>
                </a:defRPr>
              </a:lvl1pPr>
            </a:lstStyle>
            <a:p>
              <a:r>
                <a:t>Massachusetts</a:t>
              </a:r>
            </a:p>
          </p:txBody>
        </p:sp>
        <p:sp>
          <p:nvSpPr>
            <p:cNvPr id="212" name="TextBox 17"/>
            <p:cNvSpPr txBox="1"/>
            <p:nvPr/>
          </p:nvSpPr>
          <p:spPr>
            <a:xfrm rot="16200000">
              <a:off x="752119" y="3318875"/>
              <a:ext cx="762001" cy="31339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r">
                <a:defRPr sz="1600" b="0">
                  <a:solidFill>
                    <a:srgbClr val="FFFFFF"/>
                  </a:solidFill>
                  <a:latin typeface="+mj-lt"/>
                  <a:ea typeface="+mj-ea"/>
                  <a:cs typeface="+mj-cs"/>
                  <a:sym typeface="Arial"/>
                </a:defRPr>
              </a:lvl1pPr>
            </a:lstStyle>
            <a:p>
              <a:r>
                <a:t>Utah </a:t>
              </a:r>
            </a:p>
          </p:txBody>
        </p:sp>
        <p:sp>
          <p:nvSpPr>
            <p:cNvPr id="213" name="TextBox 18"/>
            <p:cNvSpPr txBox="1"/>
            <p:nvPr/>
          </p:nvSpPr>
          <p:spPr>
            <a:xfrm rot="16200000">
              <a:off x="2199919" y="3306172"/>
              <a:ext cx="762001" cy="31339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r">
                <a:defRPr sz="1600" b="0">
                  <a:solidFill>
                    <a:srgbClr val="FFFFFF"/>
                  </a:solidFill>
                  <a:latin typeface="+mj-lt"/>
                  <a:ea typeface="+mj-ea"/>
                  <a:cs typeface="+mj-cs"/>
                  <a:sym typeface="Arial"/>
                </a:defRPr>
              </a:lvl1pPr>
            </a:lstStyle>
            <a:p>
              <a:r>
                <a:t>Idaho </a:t>
              </a:r>
            </a:p>
          </p:txBody>
        </p:sp>
        <p:sp>
          <p:nvSpPr>
            <p:cNvPr id="214" name="TextBox 20"/>
            <p:cNvSpPr txBox="1"/>
            <p:nvPr/>
          </p:nvSpPr>
          <p:spPr>
            <a:xfrm rot="16200000">
              <a:off x="3870082" y="3659657"/>
              <a:ext cx="1468967" cy="31339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r">
                <a:defRPr sz="1600" b="0">
                  <a:solidFill>
                    <a:srgbClr val="FFFFFF"/>
                  </a:solidFill>
                  <a:latin typeface="+mj-lt"/>
                  <a:ea typeface="+mj-ea"/>
                  <a:cs typeface="+mj-cs"/>
                  <a:sym typeface="Arial"/>
                </a:defRPr>
              </a:lvl1pPr>
            </a:lstStyle>
            <a:p>
              <a:r>
                <a:t>Texas</a:t>
              </a:r>
            </a:p>
          </p:txBody>
        </p:sp>
      </p:grpSp>
      <p:sp>
        <p:nvSpPr>
          <p:cNvPr id="216" name="Rectangle 3"/>
          <p:cNvSpPr txBox="1"/>
          <p:nvPr/>
        </p:nvSpPr>
        <p:spPr>
          <a:xfrm>
            <a:off x="340787" y="937702"/>
            <a:ext cx="8803214" cy="7406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400"/>
              </a:spcBef>
              <a:defRPr sz="1600" b="0">
                <a:solidFill>
                  <a:srgbClr val="FFFFFF"/>
                </a:solidFill>
                <a:effectLst>
                  <a:outerShdw blurRad="38100" dist="38100" dir="2700000" rotWithShape="0">
                    <a:srgbClr val="000000"/>
                  </a:outerShdw>
                </a:effectLst>
                <a:latin typeface="+mj-lt"/>
                <a:ea typeface="+mj-ea"/>
                <a:cs typeface="+mj-cs"/>
                <a:sym typeface="Arial"/>
              </a:defRPr>
            </a:pPr>
            <a:r>
              <a:t>This 2015 Washington Post figure certainly pegs </a:t>
            </a:r>
            <a:r>
              <a:rPr b="1"/>
              <a:t>West Virginia </a:t>
            </a:r>
            <a:r>
              <a:t>as the</a:t>
            </a:r>
            <a:r>
              <a:rPr b="1"/>
              <a:t> </a:t>
            </a:r>
            <a:r>
              <a:t>least</a:t>
            </a:r>
            <a:r>
              <a:rPr b="1"/>
              <a:t> </a:t>
            </a:r>
            <a:r>
              <a:t>green</a:t>
            </a:r>
          </a:p>
          <a:p>
            <a:pPr>
              <a:spcBef>
                <a:spcPts val="400"/>
              </a:spcBef>
              <a:tabLst>
                <a:tab pos="444500" algn="l"/>
              </a:tabLst>
              <a:defRPr sz="7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tabLst>
                <a:tab pos="444500" algn="l"/>
              </a:tabLst>
              <a:defRPr sz="1600" b="0">
                <a:solidFill>
                  <a:srgbClr val="FFFFFF"/>
                </a:solidFill>
                <a:effectLst>
                  <a:outerShdw blurRad="38100" dist="38100" dir="2700000" rotWithShape="0">
                    <a:srgbClr val="000000"/>
                  </a:outerShdw>
                </a:effectLst>
                <a:latin typeface="+mj-lt"/>
                <a:ea typeface="+mj-ea"/>
                <a:cs typeface="+mj-cs"/>
                <a:sym typeface="Arial"/>
              </a:defRPr>
            </a:pPr>
            <a:r>
              <a:t>	But the greenest, </a:t>
            </a:r>
            <a:r>
              <a:rPr b="1"/>
              <a:t>Vermont</a:t>
            </a:r>
            <a:r>
              <a:t>, succeeds only by importing </a:t>
            </a:r>
            <a:r>
              <a:rPr b="1"/>
              <a:t>Quebec's</a:t>
            </a:r>
            <a:r>
              <a:t> hydropower</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Rectangle 5"/>
          <p:cNvSpPr txBox="1"/>
          <p:nvPr/>
        </p:nvSpPr>
        <p:spPr>
          <a:xfrm>
            <a:off x="304799" y="5825400"/>
            <a:ext cx="4150785" cy="7976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j-lt"/>
                <a:ea typeface="+mj-ea"/>
                <a:cs typeface="+mj-cs"/>
                <a:sym typeface="Arial"/>
              </a:defRPr>
            </a:lvl1pPr>
          </a:lstStyle>
          <a:p>
            <a:r>
              <a:t>1) http://www.npr.org/2015/09/10/319535020/coal-gas-nuclear-hydro-how-your-state-generates-power?utm_source=facebook.com&amp;utm_medium=social&amp;utm_campaign=npr&amp;utm_term=nprnews&amp;utm_content=20150910</a:t>
            </a:r>
          </a:p>
        </p:txBody>
      </p:sp>
      <p:sp>
        <p:nvSpPr>
          <p:cNvPr id="219" name="Rectangle 2"/>
          <p:cNvSpPr txBox="1">
            <a:spLocks noGrp="1"/>
          </p:cNvSpPr>
          <p:nvPr>
            <p:ph type="title"/>
          </p:nvPr>
        </p:nvSpPr>
        <p:spPr>
          <a:xfrm>
            <a:off x="304800" y="76200"/>
            <a:ext cx="8534400" cy="685800"/>
          </a:xfrm>
          <a:prstGeom prst="rect">
            <a:avLst/>
          </a:prstGeom>
        </p:spPr>
        <p:txBody>
          <a:bodyPr/>
          <a:lstStyle/>
          <a:p>
            <a:pPr>
              <a:defRPr sz="2000" i="1">
                <a:latin typeface="+mj-lt"/>
                <a:ea typeface="+mj-ea"/>
                <a:cs typeface="+mj-cs"/>
                <a:sym typeface="Arial"/>
              </a:defRPr>
            </a:pPr>
            <a:r>
              <a:t>Ten Year Trends in State-by-State Sources of </a:t>
            </a:r>
            <a:r>
              <a:rPr>
                <a:solidFill>
                  <a:srgbClr val="FBC901"/>
                </a:solidFill>
              </a:rPr>
              <a:t>Electrical Energy</a:t>
            </a:r>
            <a:r>
              <a:t>:</a:t>
            </a:r>
          </a:p>
        </p:txBody>
      </p:sp>
      <p:pic>
        <p:nvPicPr>
          <p:cNvPr id="220" name="Picture 6" descr="Picture 6"/>
          <p:cNvPicPr>
            <a:picLocks noChangeAspect="1"/>
          </p:cNvPicPr>
          <p:nvPr/>
        </p:nvPicPr>
        <p:blipFill>
          <a:blip r:embed="rId2"/>
          <a:srcRect r="81349"/>
          <a:stretch>
            <a:fillRect/>
          </a:stretch>
        </p:blipFill>
        <p:spPr>
          <a:xfrm>
            <a:off x="6007579" y="1967692"/>
            <a:ext cx="2811357" cy="4511247"/>
          </a:xfrm>
          <a:prstGeom prst="rect">
            <a:avLst/>
          </a:prstGeom>
          <a:ln w="12700">
            <a:miter lim="400000"/>
          </a:ln>
        </p:spPr>
      </p:pic>
      <p:sp>
        <p:nvSpPr>
          <p:cNvPr id="221" name="Rectangle 3"/>
          <p:cNvSpPr txBox="1"/>
          <p:nvPr/>
        </p:nvSpPr>
        <p:spPr>
          <a:xfrm>
            <a:off x="442388" y="901712"/>
            <a:ext cx="7649634" cy="49626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400"/>
              </a:spcBef>
              <a:defRPr sz="1600" b="0">
                <a:solidFill>
                  <a:srgbClr val="FFFFFF"/>
                </a:solidFill>
                <a:effectLst>
                  <a:outerShdw blurRad="38100" dist="38100" dir="2700000" rotWithShape="0">
                    <a:srgbClr val="000000"/>
                  </a:outerShdw>
                </a:effectLst>
                <a:latin typeface="+mj-lt"/>
                <a:ea typeface="+mj-ea"/>
                <a:cs typeface="+mj-cs"/>
                <a:sym typeface="Arial"/>
              </a:defRPr>
            </a:pPr>
            <a:r>
              <a:t>Drawn from this National Public Radio article: </a:t>
            </a:r>
          </a:p>
          <a:p>
            <a:pPr>
              <a:spcBef>
                <a:spcPts val="400"/>
              </a:spcBef>
              <a:defRPr sz="600" b="0">
                <a:solidFill>
                  <a:srgbClr val="FFFFFF"/>
                </a:solidFill>
                <a:effectLst>
                  <a:outerShdw blurRad="38100" dist="38100" dir="2700000" rotWithShape="0">
                    <a:srgbClr val="000000"/>
                  </a:outerShdw>
                </a:effectLst>
                <a:latin typeface="+mj-lt"/>
                <a:ea typeface="+mj-ea"/>
                <a:cs typeface="+mj-cs"/>
                <a:sym typeface="Arial"/>
              </a:defRPr>
            </a:pPr>
            <a:endParaRPr/>
          </a:p>
          <a:p>
            <a:pPr algn="r">
              <a:defRPr sz="1200" b="0">
                <a:solidFill>
                  <a:srgbClr val="FFFFFF"/>
                </a:solidFill>
                <a:effectLst>
                  <a:outerShdw blurRad="38100" dist="38100" dir="2700000" rotWithShape="0">
                    <a:srgbClr val="000000"/>
                  </a:outerShdw>
                </a:effectLst>
                <a:latin typeface="+mj-lt"/>
                <a:ea typeface="+mj-ea"/>
                <a:cs typeface="+mj-cs"/>
                <a:sym typeface="Arial"/>
              </a:defRPr>
            </a:pPr>
            <a:r>
              <a:t>	</a:t>
            </a:r>
            <a:r>
              <a:rPr sz="1600"/>
              <a:t>"Coal, Gas, Nuclear, Hydro? How Your State Generates Power" </a:t>
            </a:r>
            <a:r>
              <a:rPr sz="1600" baseline="29750"/>
              <a:t>1</a:t>
            </a:r>
            <a:endParaRPr sz="1600"/>
          </a:p>
          <a:p>
            <a:pPr>
              <a:spcBef>
                <a:spcPts val="400"/>
              </a:spcBef>
              <a:defRPr sz="1600" b="0">
                <a:solidFill>
                  <a:srgbClr val="FFFFFF"/>
                </a:solidFill>
                <a:effectLst>
                  <a:outerShdw blurRad="38100" dist="38100" dir="2700000" rotWithShape="0">
                    <a:srgbClr val="000000"/>
                  </a:outerShdw>
                </a:effectLst>
                <a:latin typeface="+mj-lt"/>
                <a:ea typeface="+mj-ea"/>
                <a:cs typeface="+mj-cs"/>
                <a:sym typeface="Arial"/>
              </a:defRPr>
            </a:pPr>
            <a:endParaRPr sz="1600"/>
          </a:p>
          <a:p>
            <a:pPr>
              <a:spcBef>
                <a:spcPts val="400"/>
              </a:spcBef>
              <a:defRPr sz="1600" b="0">
                <a:solidFill>
                  <a:srgbClr val="FFFFFF"/>
                </a:solidFill>
                <a:effectLst>
                  <a:outerShdw blurRad="38100" dist="38100" dir="2700000" rotWithShape="0">
                    <a:srgbClr val="000000"/>
                  </a:outerShdw>
                </a:effectLst>
                <a:latin typeface="+mj-lt"/>
                <a:ea typeface="+mj-ea"/>
                <a:cs typeface="+mj-cs"/>
                <a:sym typeface="Arial"/>
              </a:defRPr>
            </a:pPr>
            <a:r>
              <a:t>The 2004-2014 trend for total U.S. electrical power:</a:t>
            </a:r>
          </a:p>
          <a:p>
            <a:pPr>
              <a:spcBef>
                <a:spcPts val="400"/>
              </a:spcBef>
              <a:defRPr sz="16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defRPr sz="1600" b="0">
                <a:solidFill>
                  <a:srgbClr val="FFFFFF"/>
                </a:solidFill>
                <a:effectLst>
                  <a:outerShdw blurRad="38100" dist="38100" dir="2700000" rotWithShape="0">
                    <a:srgbClr val="000000"/>
                  </a:outerShdw>
                </a:effectLst>
                <a:latin typeface="+mj-lt"/>
                <a:ea typeface="+mj-ea"/>
                <a:cs typeface="+mj-cs"/>
                <a:sym typeface="Arial"/>
              </a:defRPr>
            </a:pPr>
            <a:r>
              <a:t>Then, on the five slides that follow, the trends for</a:t>
            </a:r>
          </a:p>
          <a:p>
            <a:pPr>
              <a:spcBef>
                <a:spcPts val="400"/>
              </a:spcBef>
              <a:defRPr sz="6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defRPr sz="1600" b="0">
                <a:solidFill>
                  <a:srgbClr val="FFFFFF"/>
                </a:solidFill>
                <a:effectLst>
                  <a:outerShdw blurRad="38100" dist="38100" dir="2700000" rotWithShape="0">
                    <a:srgbClr val="000000"/>
                  </a:outerShdw>
                </a:effectLst>
                <a:latin typeface="+mj-lt"/>
                <a:ea typeface="+mj-ea"/>
                <a:cs typeface="+mj-cs"/>
                <a:sym typeface="Arial"/>
              </a:defRPr>
            </a:pPr>
            <a:r>
              <a:t>	Alabama through Georgia</a:t>
            </a:r>
          </a:p>
          <a:p>
            <a:pPr>
              <a:spcBef>
                <a:spcPts val="400"/>
              </a:spcBef>
              <a:defRPr sz="6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defRPr sz="1600" b="0">
                <a:solidFill>
                  <a:srgbClr val="FFFFFF"/>
                </a:solidFill>
                <a:effectLst>
                  <a:outerShdw blurRad="38100" dist="38100" dir="2700000" rotWithShape="0">
                    <a:srgbClr val="000000"/>
                  </a:outerShdw>
                </a:effectLst>
                <a:latin typeface="+mj-lt"/>
                <a:ea typeface="+mj-ea"/>
                <a:cs typeface="+mj-cs"/>
                <a:sym typeface="Arial"/>
              </a:defRPr>
            </a:pPr>
            <a:r>
              <a:t>	Hawaii through Maryland</a:t>
            </a:r>
          </a:p>
          <a:p>
            <a:pPr>
              <a:spcBef>
                <a:spcPts val="400"/>
              </a:spcBef>
              <a:defRPr sz="6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defRPr sz="1600" b="0">
                <a:solidFill>
                  <a:srgbClr val="FFFFFF"/>
                </a:solidFill>
                <a:effectLst>
                  <a:outerShdw blurRad="38100" dist="38100" dir="2700000" rotWithShape="0">
                    <a:srgbClr val="000000"/>
                  </a:outerShdw>
                </a:effectLst>
                <a:latin typeface="+mj-lt"/>
                <a:ea typeface="+mj-ea"/>
                <a:cs typeface="+mj-cs"/>
                <a:sym typeface="Arial"/>
              </a:defRPr>
            </a:pPr>
            <a:r>
              <a:t>	Massachusetts through New Jersey</a:t>
            </a:r>
          </a:p>
          <a:p>
            <a:pPr>
              <a:spcBef>
                <a:spcPts val="400"/>
              </a:spcBef>
              <a:defRPr sz="6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defRPr sz="1600" b="0">
                <a:solidFill>
                  <a:srgbClr val="FFFFFF"/>
                </a:solidFill>
                <a:effectLst>
                  <a:outerShdw blurRad="38100" dist="38100" dir="2700000" rotWithShape="0">
                    <a:srgbClr val="000000"/>
                  </a:outerShdw>
                </a:effectLst>
                <a:latin typeface="+mj-lt"/>
                <a:ea typeface="+mj-ea"/>
                <a:cs typeface="+mj-cs"/>
                <a:sym typeface="Arial"/>
              </a:defRPr>
            </a:pPr>
            <a:r>
              <a:t>	New Mexico through North Carolina</a:t>
            </a:r>
          </a:p>
          <a:p>
            <a:pPr>
              <a:spcBef>
                <a:spcPts val="400"/>
              </a:spcBef>
              <a:defRPr sz="6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defRPr sz="1600" b="0">
                <a:solidFill>
                  <a:srgbClr val="FFFFFF"/>
                </a:solidFill>
                <a:effectLst>
                  <a:outerShdw blurRad="38100" dist="38100" dir="2700000" rotWithShape="0">
                    <a:srgbClr val="000000"/>
                  </a:outerShdw>
                </a:effectLst>
                <a:latin typeface="+mj-lt"/>
                <a:ea typeface="+mj-ea"/>
                <a:cs typeface="+mj-cs"/>
                <a:sym typeface="Arial"/>
              </a:defRPr>
            </a:pPr>
            <a:r>
              <a:t>	South Carolina through Wyoming</a:t>
            </a:r>
          </a:p>
          <a:p>
            <a:pPr>
              <a:spcBef>
                <a:spcPts val="400"/>
              </a:spcBef>
              <a:defRPr sz="1600" b="0" baseline="2975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defRPr sz="1600" b="0" baseline="2975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defRPr sz="1200" b="0">
                <a:solidFill>
                  <a:srgbClr val="FFFFFF"/>
                </a:solidFill>
                <a:effectLst>
                  <a:outerShdw blurRad="38100" dist="38100" dir="2700000" rotWithShape="0">
                    <a:srgbClr val="000000"/>
                  </a:outerShdw>
                </a:effectLst>
                <a:latin typeface="+mj-lt"/>
                <a:ea typeface="+mj-ea"/>
                <a:cs typeface="+mj-cs"/>
                <a:sym typeface="Arial"/>
              </a:defRPr>
            </a:pPr>
            <a:endParaRP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Rectangle 5"/>
          <p:cNvSpPr txBox="1"/>
          <p:nvPr/>
        </p:nvSpPr>
        <p:spPr>
          <a:xfrm>
            <a:off x="304800" y="6339745"/>
            <a:ext cx="8534400" cy="4420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j-lt"/>
                <a:ea typeface="+mj-ea"/>
                <a:cs typeface="+mj-cs"/>
                <a:sym typeface="Arial"/>
              </a:defRPr>
            </a:lvl1pPr>
          </a:lstStyle>
          <a:p>
            <a:r>
              <a:t>http://www.npr.org/2015/09/10/319535020/coal-gas-nuclear-hydro-how-your-state-generates-power?utm_source=facebook.com&amp;utm_medium=social&amp;utm_campaign=npr&amp;utm_term=nprnews&amp;utm_content=20150910</a:t>
            </a:r>
          </a:p>
        </p:txBody>
      </p:sp>
      <p:sp>
        <p:nvSpPr>
          <p:cNvPr id="224" name="Rectangle 2"/>
          <p:cNvSpPr txBox="1">
            <a:spLocks noGrp="1"/>
          </p:cNvSpPr>
          <p:nvPr>
            <p:ph type="title"/>
          </p:nvPr>
        </p:nvSpPr>
        <p:spPr>
          <a:xfrm>
            <a:off x="152400" y="76200"/>
            <a:ext cx="8839200" cy="685800"/>
          </a:xfrm>
          <a:prstGeom prst="rect">
            <a:avLst/>
          </a:prstGeom>
        </p:spPr>
        <p:txBody>
          <a:bodyPr/>
          <a:lstStyle>
            <a:lvl1pPr>
              <a:defRPr sz="2000" i="1">
                <a:latin typeface="+mj-lt"/>
                <a:ea typeface="+mj-ea"/>
                <a:cs typeface="+mj-cs"/>
                <a:sym typeface="Arial"/>
              </a:defRPr>
            </a:lvl1pPr>
          </a:lstStyle>
          <a:p>
            <a:r>
              <a:t>Alabama through Georgia:</a:t>
            </a:r>
          </a:p>
        </p:txBody>
      </p:sp>
      <p:grpSp>
        <p:nvGrpSpPr>
          <p:cNvPr id="231" name="Group 15"/>
          <p:cNvGrpSpPr/>
          <p:nvPr/>
        </p:nvGrpSpPr>
        <p:grpSpPr>
          <a:xfrm>
            <a:off x="457200" y="828039"/>
            <a:ext cx="8305800" cy="5496562"/>
            <a:chOff x="0" y="0"/>
            <a:chExt cx="8305800" cy="5496560"/>
          </a:xfrm>
        </p:grpSpPr>
        <p:sp>
          <p:nvSpPr>
            <p:cNvPr id="225" name="Rectangle 13"/>
            <p:cNvSpPr/>
            <p:nvPr/>
          </p:nvSpPr>
          <p:spPr>
            <a:xfrm>
              <a:off x="0" y="10159"/>
              <a:ext cx="8305800" cy="2580641"/>
            </a:xfrm>
            <a:prstGeom prst="rect">
              <a:avLst/>
            </a:prstGeom>
            <a:solidFill>
              <a:srgbClr val="FFFFFF"/>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226" name="Rectangle 14"/>
            <p:cNvSpPr/>
            <p:nvPr/>
          </p:nvSpPr>
          <p:spPr>
            <a:xfrm>
              <a:off x="0" y="2905760"/>
              <a:ext cx="8305800" cy="2590801"/>
            </a:xfrm>
            <a:prstGeom prst="rect">
              <a:avLst/>
            </a:prstGeom>
            <a:solidFill>
              <a:srgbClr val="FFFFFF"/>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pic>
          <p:nvPicPr>
            <p:cNvPr id="227" name="Picture 7" descr="Picture 7"/>
            <p:cNvPicPr>
              <a:picLocks noChangeAspect="1"/>
            </p:cNvPicPr>
            <p:nvPr/>
          </p:nvPicPr>
          <p:blipFill>
            <a:blip r:embed="rId2"/>
            <a:srcRect l="20034"/>
            <a:stretch>
              <a:fillRect/>
            </a:stretch>
          </p:blipFill>
          <p:spPr>
            <a:xfrm>
              <a:off x="0" y="-1"/>
              <a:ext cx="6580803" cy="2602109"/>
            </a:xfrm>
            <a:prstGeom prst="rect">
              <a:avLst/>
            </a:prstGeom>
            <a:ln w="12700" cap="flat">
              <a:noFill/>
              <a:miter lim="400000"/>
            </a:ln>
            <a:effectLst/>
          </p:spPr>
        </p:pic>
        <p:pic>
          <p:nvPicPr>
            <p:cNvPr id="228" name="Picture 8" descr="Picture 8"/>
            <p:cNvPicPr>
              <a:picLocks noChangeAspect="1"/>
            </p:cNvPicPr>
            <p:nvPr/>
          </p:nvPicPr>
          <p:blipFill>
            <a:blip r:embed="rId3"/>
            <a:srcRect l="19899"/>
            <a:stretch>
              <a:fillRect/>
            </a:stretch>
          </p:blipFill>
          <p:spPr>
            <a:xfrm>
              <a:off x="30481" y="2905759"/>
              <a:ext cx="6553200" cy="2569710"/>
            </a:xfrm>
            <a:prstGeom prst="rect">
              <a:avLst/>
            </a:prstGeom>
            <a:ln w="12700" cap="flat">
              <a:noFill/>
              <a:miter lim="400000"/>
            </a:ln>
            <a:effectLst/>
          </p:spPr>
        </p:pic>
        <p:pic>
          <p:nvPicPr>
            <p:cNvPr id="229" name="Picture 9" descr="Picture 9"/>
            <p:cNvPicPr>
              <a:picLocks noChangeAspect="1"/>
            </p:cNvPicPr>
            <p:nvPr/>
          </p:nvPicPr>
          <p:blipFill>
            <a:blip r:embed="rId3"/>
            <a:srcRect r="80804"/>
            <a:stretch>
              <a:fillRect/>
            </a:stretch>
          </p:blipFill>
          <p:spPr>
            <a:xfrm>
              <a:off x="6686576" y="10159"/>
              <a:ext cx="1583665" cy="2590801"/>
            </a:xfrm>
            <a:prstGeom prst="rect">
              <a:avLst/>
            </a:prstGeom>
            <a:ln w="12700" cap="flat">
              <a:noFill/>
              <a:miter lim="400000"/>
            </a:ln>
            <a:effectLst/>
          </p:spPr>
        </p:pic>
        <p:pic>
          <p:nvPicPr>
            <p:cNvPr id="230" name="Picture 10" descr="Picture 10"/>
            <p:cNvPicPr>
              <a:picLocks noChangeAspect="1"/>
            </p:cNvPicPr>
            <p:nvPr/>
          </p:nvPicPr>
          <p:blipFill>
            <a:blip r:embed="rId4"/>
            <a:srcRect r="80810"/>
            <a:stretch>
              <a:fillRect/>
            </a:stretch>
          </p:blipFill>
          <p:spPr>
            <a:xfrm>
              <a:off x="6742196" y="2926079"/>
              <a:ext cx="1522965" cy="2524760"/>
            </a:xfrm>
            <a:prstGeom prst="rect">
              <a:avLst/>
            </a:pr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Rectangle 5"/>
          <p:cNvSpPr txBox="1"/>
          <p:nvPr/>
        </p:nvSpPr>
        <p:spPr>
          <a:xfrm>
            <a:off x="1354667" y="6586981"/>
            <a:ext cx="6328834" cy="2392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100" b="0" i="1">
                <a:solidFill>
                  <a:srgbClr val="059797"/>
                </a:solidFill>
                <a:effectLst>
                  <a:outerShdw blurRad="38100" dist="38100" dir="2700000" rotWithShape="0">
                    <a:srgbClr val="000000"/>
                  </a:outerShdw>
                </a:effectLst>
                <a:latin typeface="+mj-lt"/>
                <a:ea typeface="+mj-ea"/>
                <a:cs typeface="+mj-cs"/>
                <a:sym typeface="Arial"/>
              </a:defRPr>
            </a:lvl1pPr>
          </a:lstStyle>
          <a:p>
            <a:r>
              <a:t>Image adapted from: http://determinedtosee.com/?p=1032</a:t>
            </a:r>
          </a:p>
        </p:txBody>
      </p:sp>
      <p:sp>
        <p:nvSpPr>
          <p:cNvPr id="126" name="Rectangle 2"/>
          <p:cNvSpPr txBox="1">
            <a:spLocks noGrp="1"/>
          </p:cNvSpPr>
          <p:nvPr>
            <p:ph type="title"/>
          </p:nvPr>
        </p:nvSpPr>
        <p:spPr>
          <a:xfrm>
            <a:off x="304800" y="78316"/>
            <a:ext cx="8534400" cy="675219"/>
          </a:xfrm>
          <a:prstGeom prst="rect">
            <a:avLst/>
          </a:prstGeom>
        </p:spPr>
        <p:txBody>
          <a:bodyPr/>
          <a:lstStyle>
            <a:lvl1pPr>
              <a:defRPr sz="2000" i="1">
                <a:latin typeface="+mj-lt"/>
                <a:ea typeface="+mj-ea"/>
                <a:cs typeface="+mj-cs"/>
                <a:sym typeface="Arial"/>
              </a:defRPr>
            </a:lvl1pPr>
          </a:lstStyle>
          <a:p>
            <a:r>
              <a:t>U.S. Energy Production &amp; Consumption</a:t>
            </a:r>
          </a:p>
        </p:txBody>
      </p:sp>
      <p:sp>
        <p:nvSpPr>
          <p:cNvPr id="127" name="Rectangle 3"/>
          <p:cNvSpPr txBox="1">
            <a:spLocks noGrp="1"/>
          </p:cNvSpPr>
          <p:nvPr>
            <p:ph type="body" idx="1"/>
          </p:nvPr>
        </p:nvSpPr>
        <p:spPr>
          <a:xfrm>
            <a:off x="120650" y="2642430"/>
            <a:ext cx="8902700" cy="3915921"/>
          </a:xfrm>
          <a:prstGeom prst="rect">
            <a:avLst/>
          </a:prstGeom>
        </p:spPr>
        <p:txBody>
          <a:bodyPr/>
          <a:lstStyle/>
          <a:p>
            <a:pPr>
              <a:tabLst>
                <a:tab pos="457200" algn="l"/>
                <a:tab pos="914400" algn="l"/>
                <a:tab pos="1371600" algn="l"/>
                <a:tab pos="1828800" algn="l"/>
                <a:tab pos="2286000" algn="l"/>
              </a:tabLst>
              <a:defRPr sz="1600">
                <a:latin typeface="+mj-lt"/>
                <a:ea typeface="+mj-ea"/>
                <a:cs typeface="+mj-cs"/>
                <a:sym typeface="Arial"/>
              </a:defRPr>
            </a:pPr>
            <a:r>
              <a:t>To </a:t>
            </a:r>
            <a:r>
              <a:rPr b="1"/>
              <a:t>figure out how</a:t>
            </a:r>
            <a:r>
              <a:t> to build a sustainable energy system, we must learn more about</a:t>
            </a:r>
          </a:p>
          <a:p>
            <a:pPr>
              <a:tabLst>
                <a:tab pos="457200" algn="l"/>
                <a:tab pos="914400" algn="l"/>
                <a:tab pos="1371600" algn="l"/>
                <a:tab pos="1828800" algn="l"/>
                <a:tab pos="2286000" algn="l"/>
              </a:tabLst>
              <a:defRPr sz="400">
                <a:latin typeface="+mj-lt"/>
                <a:ea typeface="+mj-ea"/>
                <a:cs typeface="+mj-cs"/>
                <a:sym typeface="Arial"/>
              </a:defRPr>
            </a:pPr>
            <a:r>
              <a:t>	</a:t>
            </a:r>
          </a:p>
          <a:p>
            <a:pPr>
              <a:tabLst>
                <a:tab pos="457200" algn="l"/>
                <a:tab pos="914400" algn="l"/>
                <a:tab pos="1371600" algn="l"/>
                <a:tab pos="1828800" algn="l"/>
                <a:tab pos="2286000" algn="l"/>
              </a:tabLst>
              <a:defRPr sz="1600">
                <a:latin typeface="+mj-lt"/>
                <a:ea typeface="+mj-ea"/>
                <a:cs typeface="+mj-cs"/>
                <a:sym typeface="Arial"/>
              </a:defRPr>
            </a:pPr>
            <a:r>
              <a:t>	the pieces of today's energy system - and how they </a:t>
            </a:r>
            <a:r>
              <a:rPr b="1"/>
              <a:t>now</a:t>
            </a:r>
            <a:r>
              <a:t> work together</a:t>
            </a:r>
          </a:p>
          <a:p>
            <a:pPr>
              <a:tabLst>
                <a:tab pos="457200" algn="l"/>
                <a:tab pos="914400" algn="l"/>
                <a:tab pos="1371600" algn="l"/>
                <a:tab pos="1828800" algn="l"/>
                <a:tab pos="2286000" algn="l"/>
              </a:tabLst>
              <a:defRPr sz="400">
                <a:latin typeface="+mj-lt"/>
                <a:ea typeface="+mj-ea"/>
                <a:cs typeface="+mj-cs"/>
                <a:sym typeface="Arial"/>
              </a:defRPr>
            </a:pPr>
            <a:endParaRPr/>
          </a:p>
          <a:p>
            <a:pPr>
              <a:tabLst>
                <a:tab pos="457200" algn="l"/>
                <a:tab pos="914400" algn="l"/>
                <a:tab pos="1371600" algn="l"/>
                <a:tab pos="1828800" algn="l"/>
                <a:tab pos="2286000" algn="l"/>
              </a:tabLst>
              <a:defRPr sz="1600">
                <a:latin typeface="+mj-lt"/>
                <a:ea typeface="+mj-ea"/>
                <a:cs typeface="+mj-cs"/>
                <a:sym typeface="Arial"/>
              </a:defRPr>
            </a:pPr>
            <a:r>
              <a:t>	and about alternative pieces - and how they might </a:t>
            </a:r>
            <a:r>
              <a:rPr b="1"/>
              <a:t>more sustainably</a:t>
            </a:r>
            <a:r>
              <a:t> work together</a:t>
            </a:r>
          </a:p>
          <a:p>
            <a:pPr>
              <a:tabLst>
                <a:tab pos="457200" algn="l"/>
                <a:tab pos="914400" algn="l"/>
                <a:tab pos="1371600" algn="l"/>
                <a:tab pos="1828800" algn="l"/>
                <a:tab pos="2286000" algn="l"/>
              </a:tabLst>
              <a:defRPr sz="1200">
                <a:latin typeface="+mj-lt"/>
                <a:ea typeface="+mj-ea"/>
                <a:cs typeface="+mj-cs"/>
                <a:sym typeface="Arial"/>
              </a:defRPr>
            </a:pPr>
            <a:endParaRPr/>
          </a:p>
          <a:p>
            <a:pPr>
              <a:tabLst>
                <a:tab pos="457200" algn="l"/>
                <a:tab pos="914400" algn="l"/>
                <a:tab pos="1371600" algn="l"/>
                <a:tab pos="1828800" algn="l"/>
                <a:tab pos="2286000" algn="l"/>
              </a:tabLst>
              <a:defRPr sz="1600">
                <a:latin typeface="+mj-lt"/>
                <a:ea typeface="+mj-ea"/>
                <a:cs typeface="+mj-cs"/>
                <a:sym typeface="Arial"/>
              </a:defRPr>
            </a:pPr>
            <a:r>
              <a:t>But while a decade ago major change seemed necessary by 2050,</a:t>
            </a:r>
          </a:p>
          <a:p>
            <a:pPr>
              <a:tabLst>
                <a:tab pos="457200" algn="l"/>
                <a:tab pos="914400" algn="l"/>
                <a:tab pos="1371600" algn="l"/>
                <a:tab pos="1828800" algn="l"/>
                <a:tab pos="2286000" algn="l"/>
              </a:tabLst>
              <a:defRPr sz="400">
                <a:latin typeface="+mj-lt"/>
                <a:ea typeface="+mj-ea"/>
                <a:cs typeface="+mj-cs"/>
                <a:sym typeface="Arial"/>
              </a:defRPr>
            </a:pPr>
            <a:endParaRPr/>
          </a:p>
          <a:p>
            <a:pPr>
              <a:tabLst>
                <a:tab pos="457200" algn="l"/>
                <a:tab pos="914400" algn="l"/>
                <a:tab pos="1371600" algn="l"/>
                <a:tab pos="1828800" algn="l"/>
                <a:tab pos="2286000" algn="l"/>
              </a:tabLst>
              <a:defRPr sz="1600">
                <a:latin typeface="+mj-lt"/>
                <a:ea typeface="+mj-ea"/>
                <a:cs typeface="+mj-cs"/>
                <a:sym typeface="Arial"/>
              </a:defRPr>
            </a:pPr>
            <a:r>
              <a:t>	global warming now indicates the need for major change within even </a:t>
            </a:r>
            <a:r>
              <a:rPr b="1"/>
              <a:t>this</a:t>
            </a:r>
            <a:r>
              <a:t> decade</a:t>
            </a:r>
          </a:p>
          <a:p>
            <a:pPr>
              <a:tabLst>
                <a:tab pos="457200" algn="l"/>
                <a:tab pos="914400" algn="l"/>
                <a:tab pos="1371600" algn="l"/>
                <a:tab pos="1828800" algn="l"/>
                <a:tab pos="2286000" algn="l"/>
              </a:tabLst>
              <a:defRPr sz="1200">
                <a:latin typeface="+mj-lt"/>
                <a:ea typeface="+mj-ea"/>
                <a:cs typeface="+mj-cs"/>
                <a:sym typeface="Arial"/>
              </a:defRPr>
            </a:pPr>
            <a:endParaRPr/>
          </a:p>
          <a:p>
            <a:pPr>
              <a:tabLst>
                <a:tab pos="457200" algn="l"/>
                <a:tab pos="914400" algn="l"/>
                <a:tab pos="1371600" algn="l"/>
                <a:tab pos="1828800" algn="l"/>
                <a:tab pos="2286000" algn="l"/>
              </a:tabLst>
              <a:defRPr sz="1600">
                <a:latin typeface="+mj-lt"/>
                <a:ea typeface="+mj-ea"/>
                <a:cs typeface="+mj-cs"/>
                <a:sym typeface="Arial"/>
              </a:defRPr>
            </a:pPr>
            <a:r>
              <a:t>Calling for not only invention, but rapid R&amp;D, commercialization &amp; deployment</a:t>
            </a:r>
          </a:p>
          <a:p>
            <a:pPr>
              <a:tabLst>
                <a:tab pos="457200" algn="l"/>
                <a:tab pos="914400" algn="l"/>
                <a:tab pos="1371600" algn="l"/>
                <a:tab pos="1828800" algn="l"/>
                <a:tab pos="2286000" algn="l"/>
              </a:tabLst>
              <a:defRPr sz="1000">
                <a:latin typeface="+mj-lt"/>
                <a:ea typeface="+mj-ea"/>
                <a:cs typeface="+mj-cs"/>
                <a:sym typeface="Arial"/>
              </a:defRPr>
            </a:pPr>
            <a:endParaRPr/>
          </a:p>
          <a:p>
            <a:pPr algn="ctr">
              <a:tabLst>
                <a:tab pos="457200" algn="l"/>
                <a:tab pos="914400" algn="l"/>
                <a:tab pos="1371600" algn="l"/>
                <a:tab pos="1828800" algn="l"/>
                <a:tab pos="2286000" algn="l"/>
              </a:tabLst>
              <a:defRPr sz="1600">
                <a:solidFill>
                  <a:srgbClr val="FBC901"/>
                </a:solidFill>
                <a:latin typeface="+mj-lt"/>
                <a:ea typeface="+mj-ea"/>
                <a:cs typeface="+mj-cs"/>
                <a:sym typeface="Arial"/>
              </a:defRPr>
            </a:pPr>
            <a:r>
              <a:t>To assess the </a:t>
            </a:r>
            <a:r>
              <a:rPr b="1"/>
              <a:t>scale</a:t>
            </a:r>
            <a:r>
              <a:t> of necessary change, and the </a:t>
            </a:r>
            <a:r>
              <a:rPr b="1"/>
              <a:t>rate &amp; impact</a:t>
            </a:r>
            <a:r>
              <a:t> of recent changes, </a:t>
            </a:r>
          </a:p>
          <a:p>
            <a:pPr algn="ctr">
              <a:tabLst>
                <a:tab pos="457200" algn="l"/>
                <a:tab pos="914400" algn="l"/>
                <a:tab pos="1371600" algn="l"/>
                <a:tab pos="1828800" algn="l"/>
                <a:tab pos="2286000" algn="l"/>
              </a:tabLst>
              <a:defRPr sz="400">
                <a:solidFill>
                  <a:srgbClr val="FBC901"/>
                </a:solidFill>
                <a:latin typeface="+mj-lt"/>
                <a:ea typeface="+mj-ea"/>
                <a:cs typeface="+mj-cs"/>
                <a:sym typeface="Arial"/>
              </a:defRPr>
            </a:pPr>
            <a:endParaRPr/>
          </a:p>
          <a:p>
            <a:pPr algn="ctr">
              <a:tabLst>
                <a:tab pos="457200" algn="l"/>
                <a:tab pos="914400" algn="l"/>
                <a:tab pos="1371600" algn="l"/>
                <a:tab pos="1828800" algn="l"/>
                <a:tab pos="2286000" algn="l"/>
              </a:tabLst>
              <a:defRPr sz="1600">
                <a:solidFill>
                  <a:srgbClr val="FBC901"/>
                </a:solidFill>
                <a:latin typeface="+mj-lt"/>
                <a:ea typeface="+mj-ea"/>
                <a:cs typeface="+mj-cs"/>
                <a:sym typeface="Arial"/>
              </a:defRPr>
            </a:pPr>
            <a:r>
              <a:t>this noteset focuses on the amounts, types, and trends in recent U.S. Energy use</a:t>
            </a:r>
          </a:p>
        </p:txBody>
      </p:sp>
      <p:pic>
        <p:nvPicPr>
          <p:cNvPr id="128" name="Picture 6" descr="Picture 6"/>
          <p:cNvPicPr>
            <a:picLocks noChangeAspect="1"/>
          </p:cNvPicPr>
          <p:nvPr/>
        </p:nvPicPr>
        <p:blipFill>
          <a:blip r:embed="rId2"/>
          <a:stretch>
            <a:fillRect/>
          </a:stretch>
        </p:blipFill>
        <p:spPr>
          <a:xfrm>
            <a:off x="3358381" y="825747"/>
            <a:ext cx="2397605" cy="164835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Rectangle 5"/>
          <p:cNvSpPr txBox="1"/>
          <p:nvPr/>
        </p:nvSpPr>
        <p:spPr>
          <a:xfrm>
            <a:off x="304800" y="6339745"/>
            <a:ext cx="8534400" cy="4420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j-lt"/>
                <a:ea typeface="+mj-ea"/>
                <a:cs typeface="+mj-cs"/>
                <a:sym typeface="Arial"/>
              </a:defRPr>
            </a:lvl1pPr>
          </a:lstStyle>
          <a:p>
            <a:r>
              <a:t>http://www.npr.org/2015/09/10/319535020/coal-gas-nuclear-hydro-how-your-state-generates-power?utm_source=facebook.com&amp;utm_medium=social&amp;utm_campaign=npr&amp;utm_term=nprnews&amp;utm_content=20150910</a:t>
            </a:r>
          </a:p>
        </p:txBody>
      </p:sp>
      <p:sp>
        <p:nvSpPr>
          <p:cNvPr id="234" name="Rectangle 2"/>
          <p:cNvSpPr txBox="1">
            <a:spLocks noGrp="1"/>
          </p:cNvSpPr>
          <p:nvPr>
            <p:ph type="title"/>
          </p:nvPr>
        </p:nvSpPr>
        <p:spPr>
          <a:xfrm>
            <a:off x="304800" y="76200"/>
            <a:ext cx="8534400" cy="685800"/>
          </a:xfrm>
          <a:prstGeom prst="rect">
            <a:avLst/>
          </a:prstGeom>
        </p:spPr>
        <p:txBody>
          <a:bodyPr/>
          <a:lstStyle>
            <a:lvl1pPr>
              <a:defRPr sz="2000" i="1">
                <a:latin typeface="+mj-lt"/>
                <a:ea typeface="+mj-ea"/>
                <a:cs typeface="+mj-cs"/>
                <a:sym typeface="Arial"/>
              </a:defRPr>
            </a:lvl1pPr>
          </a:lstStyle>
          <a:p>
            <a:r>
              <a:t>Hawaii through Maryland:</a:t>
            </a:r>
          </a:p>
        </p:txBody>
      </p:sp>
      <p:grpSp>
        <p:nvGrpSpPr>
          <p:cNvPr id="241" name="Group 16"/>
          <p:cNvGrpSpPr/>
          <p:nvPr/>
        </p:nvGrpSpPr>
        <p:grpSpPr>
          <a:xfrm>
            <a:off x="457199" y="848360"/>
            <a:ext cx="8316676" cy="5506721"/>
            <a:chOff x="0" y="0"/>
            <a:chExt cx="8316674" cy="5506720"/>
          </a:xfrm>
        </p:grpSpPr>
        <p:sp>
          <p:nvSpPr>
            <p:cNvPr id="235" name="Rectangle 14"/>
            <p:cNvSpPr/>
            <p:nvPr/>
          </p:nvSpPr>
          <p:spPr>
            <a:xfrm>
              <a:off x="-1" y="0"/>
              <a:ext cx="8305801" cy="2580641"/>
            </a:xfrm>
            <a:prstGeom prst="rect">
              <a:avLst/>
            </a:prstGeom>
            <a:solidFill>
              <a:srgbClr val="FFFFFF"/>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236" name="Rectangle 15"/>
            <p:cNvSpPr/>
            <p:nvPr/>
          </p:nvSpPr>
          <p:spPr>
            <a:xfrm>
              <a:off x="-1" y="2895600"/>
              <a:ext cx="8305801" cy="2590800"/>
            </a:xfrm>
            <a:prstGeom prst="rect">
              <a:avLst/>
            </a:prstGeom>
            <a:solidFill>
              <a:srgbClr val="FFFFFF"/>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pic>
          <p:nvPicPr>
            <p:cNvPr id="237" name="Picture 5" descr="Picture 5"/>
            <p:cNvPicPr>
              <a:picLocks noChangeAspect="1"/>
            </p:cNvPicPr>
            <p:nvPr/>
          </p:nvPicPr>
          <p:blipFill>
            <a:blip r:embed="rId2"/>
            <a:srcRect l="20658"/>
            <a:stretch>
              <a:fillRect/>
            </a:stretch>
          </p:blipFill>
          <p:spPr>
            <a:xfrm>
              <a:off x="86359" y="4820"/>
              <a:ext cx="6466841" cy="2593053"/>
            </a:xfrm>
            <a:prstGeom prst="rect">
              <a:avLst/>
            </a:prstGeom>
            <a:ln w="12700" cap="flat">
              <a:noFill/>
              <a:miter lim="400000"/>
            </a:ln>
            <a:effectLst/>
          </p:spPr>
        </p:pic>
        <p:pic>
          <p:nvPicPr>
            <p:cNvPr id="238" name="Picture 6" descr="Picture 6"/>
            <p:cNvPicPr>
              <a:picLocks noChangeAspect="1"/>
            </p:cNvPicPr>
            <p:nvPr/>
          </p:nvPicPr>
          <p:blipFill>
            <a:blip r:embed="rId3"/>
            <a:srcRect l="20017"/>
            <a:stretch>
              <a:fillRect/>
            </a:stretch>
          </p:blipFill>
          <p:spPr>
            <a:xfrm>
              <a:off x="102953" y="2882777"/>
              <a:ext cx="6582327" cy="2613784"/>
            </a:xfrm>
            <a:prstGeom prst="rect">
              <a:avLst/>
            </a:prstGeom>
            <a:ln w="12700" cap="flat">
              <a:noFill/>
              <a:miter lim="400000"/>
            </a:ln>
            <a:effectLst/>
          </p:spPr>
        </p:pic>
        <p:pic>
          <p:nvPicPr>
            <p:cNvPr id="239" name="Picture 9" descr="Picture 9"/>
            <p:cNvPicPr>
              <a:picLocks noChangeAspect="1"/>
            </p:cNvPicPr>
            <p:nvPr/>
          </p:nvPicPr>
          <p:blipFill>
            <a:blip r:embed="rId3"/>
            <a:srcRect r="81281"/>
            <a:stretch>
              <a:fillRect/>
            </a:stretch>
          </p:blipFill>
          <p:spPr>
            <a:xfrm>
              <a:off x="6731000" y="66039"/>
              <a:ext cx="1489768" cy="2527424"/>
            </a:xfrm>
            <a:prstGeom prst="rect">
              <a:avLst/>
            </a:prstGeom>
            <a:ln w="12700" cap="flat">
              <a:noFill/>
              <a:miter lim="400000"/>
            </a:ln>
            <a:effectLst/>
          </p:spPr>
        </p:pic>
        <p:pic>
          <p:nvPicPr>
            <p:cNvPr id="240" name="Picture 10" descr="Picture 10"/>
            <p:cNvPicPr>
              <a:picLocks noChangeAspect="1"/>
            </p:cNvPicPr>
            <p:nvPr/>
          </p:nvPicPr>
          <p:blipFill>
            <a:blip r:embed="rId4"/>
            <a:srcRect r="81349"/>
            <a:stretch>
              <a:fillRect/>
            </a:stretch>
          </p:blipFill>
          <p:spPr>
            <a:xfrm>
              <a:off x="6781800" y="2883796"/>
              <a:ext cx="1534875" cy="2622925"/>
            </a:xfrm>
            <a:prstGeom prst="rect">
              <a:avLst/>
            </a:pr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Rectangle 5"/>
          <p:cNvSpPr txBox="1"/>
          <p:nvPr/>
        </p:nvSpPr>
        <p:spPr>
          <a:xfrm>
            <a:off x="304800" y="6339745"/>
            <a:ext cx="8534400" cy="4420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j-lt"/>
                <a:ea typeface="+mj-ea"/>
                <a:cs typeface="+mj-cs"/>
                <a:sym typeface="Arial"/>
              </a:defRPr>
            </a:lvl1pPr>
          </a:lstStyle>
          <a:p>
            <a:r>
              <a:t>http://www.npr.org/2015/09/10/319535020/coal-gas-nuclear-hydro-how-your-state-generates-power?utm_source=facebook.com&amp;utm_medium=social&amp;utm_campaign=npr&amp;utm_term=nprnews&amp;utm_content=20150910</a:t>
            </a:r>
          </a:p>
        </p:txBody>
      </p:sp>
      <p:sp>
        <p:nvSpPr>
          <p:cNvPr id="244" name="Rectangle 2"/>
          <p:cNvSpPr txBox="1">
            <a:spLocks noGrp="1"/>
          </p:cNvSpPr>
          <p:nvPr>
            <p:ph type="title"/>
          </p:nvPr>
        </p:nvSpPr>
        <p:spPr>
          <a:xfrm>
            <a:off x="304800" y="76200"/>
            <a:ext cx="8534400" cy="685800"/>
          </a:xfrm>
          <a:prstGeom prst="rect">
            <a:avLst/>
          </a:prstGeom>
        </p:spPr>
        <p:txBody>
          <a:bodyPr/>
          <a:lstStyle>
            <a:lvl1pPr>
              <a:defRPr sz="2000" i="1">
                <a:latin typeface="+mj-lt"/>
                <a:ea typeface="+mj-ea"/>
                <a:cs typeface="+mj-cs"/>
                <a:sym typeface="Arial"/>
              </a:defRPr>
            </a:lvl1pPr>
          </a:lstStyle>
          <a:p>
            <a:r>
              <a:t>Massachusetts through New Jersey:</a:t>
            </a:r>
          </a:p>
        </p:txBody>
      </p:sp>
      <p:grpSp>
        <p:nvGrpSpPr>
          <p:cNvPr id="251" name="Group 14"/>
          <p:cNvGrpSpPr/>
          <p:nvPr/>
        </p:nvGrpSpPr>
        <p:grpSpPr>
          <a:xfrm>
            <a:off x="457200" y="838199"/>
            <a:ext cx="8305800" cy="5496562"/>
            <a:chOff x="0" y="0"/>
            <a:chExt cx="8305800" cy="5496560"/>
          </a:xfrm>
        </p:grpSpPr>
        <p:sp>
          <p:nvSpPr>
            <p:cNvPr id="245" name="Rectangle 12"/>
            <p:cNvSpPr/>
            <p:nvPr/>
          </p:nvSpPr>
          <p:spPr>
            <a:xfrm>
              <a:off x="0" y="10159"/>
              <a:ext cx="8305800" cy="2580641"/>
            </a:xfrm>
            <a:prstGeom prst="rect">
              <a:avLst/>
            </a:prstGeom>
            <a:solidFill>
              <a:srgbClr val="FFFFFF"/>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246" name="Rectangle 13"/>
            <p:cNvSpPr/>
            <p:nvPr/>
          </p:nvSpPr>
          <p:spPr>
            <a:xfrm>
              <a:off x="0" y="2905760"/>
              <a:ext cx="8305800" cy="2590801"/>
            </a:xfrm>
            <a:prstGeom prst="rect">
              <a:avLst/>
            </a:prstGeom>
            <a:solidFill>
              <a:srgbClr val="FFFFFF"/>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pic>
          <p:nvPicPr>
            <p:cNvPr id="247" name="Picture 7" descr="Picture 7"/>
            <p:cNvPicPr>
              <a:picLocks noChangeAspect="1"/>
            </p:cNvPicPr>
            <p:nvPr/>
          </p:nvPicPr>
          <p:blipFill>
            <a:blip r:embed="rId2"/>
            <a:srcRect l="20641"/>
            <a:stretch>
              <a:fillRect/>
            </a:stretch>
          </p:blipFill>
          <p:spPr>
            <a:xfrm>
              <a:off x="86359" y="-1"/>
              <a:ext cx="6477001" cy="2601291"/>
            </a:xfrm>
            <a:prstGeom prst="rect">
              <a:avLst/>
            </a:prstGeom>
            <a:ln w="12700" cap="flat">
              <a:noFill/>
              <a:miter lim="400000"/>
            </a:ln>
            <a:effectLst/>
          </p:spPr>
        </p:pic>
        <p:pic>
          <p:nvPicPr>
            <p:cNvPr id="248" name="Picture 8" descr="Picture 8"/>
            <p:cNvPicPr>
              <a:picLocks noChangeAspect="1"/>
            </p:cNvPicPr>
            <p:nvPr/>
          </p:nvPicPr>
          <p:blipFill>
            <a:blip r:embed="rId3"/>
            <a:srcRect l="20658"/>
            <a:stretch>
              <a:fillRect/>
            </a:stretch>
          </p:blipFill>
          <p:spPr>
            <a:xfrm>
              <a:off x="76200" y="2895600"/>
              <a:ext cx="6530489" cy="2590800"/>
            </a:xfrm>
            <a:prstGeom prst="rect">
              <a:avLst/>
            </a:prstGeom>
            <a:ln w="12700" cap="flat">
              <a:noFill/>
              <a:miter lim="400000"/>
            </a:ln>
            <a:effectLst/>
          </p:spPr>
        </p:pic>
        <p:pic>
          <p:nvPicPr>
            <p:cNvPr id="249" name="Picture 9" descr="Picture 9"/>
            <p:cNvPicPr>
              <a:picLocks noChangeAspect="1"/>
            </p:cNvPicPr>
            <p:nvPr/>
          </p:nvPicPr>
          <p:blipFill>
            <a:blip r:embed="rId3"/>
            <a:srcRect r="81418"/>
            <a:stretch>
              <a:fillRect/>
            </a:stretch>
          </p:blipFill>
          <p:spPr>
            <a:xfrm>
              <a:off x="6746240" y="24528"/>
              <a:ext cx="1524001" cy="2581512"/>
            </a:xfrm>
            <a:prstGeom prst="rect">
              <a:avLst/>
            </a:prstGeom>
            <a:ln w="12700" cap="flat">
              <a:noFill/>
              <a:miter lim="400000"/>
            </a:ln>
            <a:effectLst/>
          </p:spPr>
        </p:pic>
        <p:pic>
          <p:nvPicPr>
            <p:cNvPr id="250" name="Picture 10" descr="Picture 10"/>
            <p:cNvPicPr>
              <a:picLocks noChangeAspect="1"/>
            </p:cNvPicPr>
            <p:nvPr/>
          </p:nvPicPr>
          <p:blipFill>
            <a:blip r:embed="rId4"/>
            <a:srcRect r="81349"/>
            <a:stretch>
              <a:fillRect/>
            </a:stretch>
          </p:blipFill>
          <p:spPr>
            <a:xfrm>
              <a:off x="6732802" y="2895600"/>
              <a:ext cx="1532359" cy="2590800"/>
            </a:xfrm>
            <a:prstGeom prst="rect">
              <a:avLst/>
            </a:pr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Rectangle 5"/>
          <p:cNvSpPr txBox="1"/>
          <p:nvPr/>
        </p:nvSpPr>
        <p:spPr>
          <a:xfrm>
            <a:off x="304800" y="6339745"/>
            <a:ext cx="8534400" cy="4420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j-lt"/>
                <a:ea typeface="+mj-ea"/>
                <a:cs typeface="+mj-cs"/>
                <a:sym typeface="Arial"/>
              </a:defRPr>
            </a:lvl1pPr>
          </a:lstStyle>
          <a:p>
            <a:r>
              <a:t>http://www.npr.org/2015/09/10/319535020/coal-gas-nuclear-hydro-how-your-state-generates-power?utm_source=facebook.com&amp;utm_medium=social&amp;utm_campaign=npr&amp;utm_term=nprnews&amp;utm_content=20150910</a:t>
            </a:r>
          </a:p>
        </p:txBody>
      </p:sp>
      <p:sp>
        <p:nvSpPr>
          <p:cNvPr id="254" name="Rectangle 2"/>
          <p:cNvSpPr txBox="1">
            <a:spLocks noGrp="1"/>
          </p:cNvSpPr>
          <p:nvPr>
            <p:ph type="title"/>
          </p:nvPr>
        </p:nvSpPr>
        <p:spPr>
          <a:xfrm>
            <a:off x="304800" y="76200"/>
            <a:ext cx="8534400" cy="685800"/>
          </a:xfrm>
          <a:prstGeom prst="rect">
            <a:avLst/>
          </a:prstGeom>
        </p:spPr>
        <p:txBody>
          <a:bodyPr/>
          <a:lstStyle>
            <a:lvl1pPr>
              <a:defRPr sz="2000" i="1">
                <a:latin typeface="+mj-lt"/>
                <a:ea typeface="+mj-ea"/>
                <a:cs typeface="+mj-cs"/>
                <a:sym typeface="Arial"/>
              </a:defRPr>
            </a:lvl1pPr>
          </a:lstStyle>
          <a:p>
            <a:r>
              <a:t>New Mexico through South Carolina:</a:t>
            </a:r>
          </a:p>
        </p:txBody>
      </p:sp>
      <p:grpSp>
        <p:nvGrpSpPr>
          <p:cNvPr id="261" name="Group 14"/>
          <p:cNvGrpSpPr/>
          <p:nvPr/>
        </p:nvGrpSpPr>
        <p:grpSpPr>
          <a:xfrm>
            <a:off x="457199" y="838200"/>
            <a:ext cx="8305801" cy="5511263"/>
            <a:chOff x="0" y="0"/>
            <a:chExt cx="8305800" cy="5511262"/>
          </a:xfrm>
        </p:grpSpPr>
        <p:sp>
          <p:nvSpPr>
            <p:cNvPr id="255" name="Rectangle 12"/>
            <p:cNvSpPr/>
            <p:nvPr/>
          </p:nvSpPr>
          <p:spPr>
            <a:xfrm>
              <a:off x="0" y="10160"/>
              <a:ext cx="8305800" cy="2580640"/>
            </a:xfrm>
            <a:prstGeom prst="rect">
              <a:avLst/>
            </a:prstGeom>
            <a:solidFill>
              <a:srgbClr val="FFFFFF"/>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256" name="Rectangle 13"/>
            <p:cNvSpPr/>
            <p:nvPr/>
          </p:nvSpPr>
          <p:spPr>
            <a:xfrm>
              <a:off x="0" y="2905759"/>
              <a:ext cx="8305800" cy="2590800"/>
            </a:xfrm>
            <a:prstGeom prst="rect">
              <a:avLst/>
            </a:prstGeom>
            <a:solidFill>
              <a:srgbClr val="FFFFFF"/>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pic>
          <p:nvPicPr>
            <p:cNvPr id="257" name="Picture 5" descr="Picture 5"/>
            <p:cNvPicPr>
              <a:picLocks noChangeAspect="1"/>
            </p:cNvPicPr>
            <p:nvPr/>
          </p:nvPicPr>
          <p:blipFill>
            <a:blip r:embed="rId2"/>
            <a:srcRect l="20034"/>
            <a:stretch>
              <a:fillRect/>
            </a:stretch>
          </p:blipFill>
          <p:spPr>
            <a:xfrm>
              <a:off x="-1" y="0"/>
              <a:ext cx="6569854" cy="2590800"/>
            </a:xfrm>
            <a:prstGeom prst="rect">
              <a:avLst/>
            </a:prstGeom>
            <a:ln w="12700" cap="flat">
              <a:noFill/>
              <a:miter lim="400000"/>
            </a:ln>
            <a:effectLst/>
          </p:spPr>
        </p:pic>
        <p:pic>
          <p:nvPicPr>
            <p:cNvPr id="258" name="Picture 6" descr="Picture 6"/>
            <p:cNvPicPr>
              <a:picLocks noChangeAspect="1"/>
            </p:cNvPicPr>
            <p:nvPr/>
          </p:nvPicPr>
          <p:blipFill>
            <a:blip r:embed="rId3"/>
            <a:srcRect l="20571"/>
            <a:stretch>
              <a:fillRect/>
            </a:stretch>
          </p:blipFill>
          <p:spPr>
            <a:xfrm>
              <a:off x="35561" y="2893277"/>
              <a:ext cx="6517641" cy="2613442"/>
            </a:xfrm>
            <a:prstGeom prst="rect">
              <a:avLst/>
            </a:prstGeom>
            <a:ln w="12700" cap="flat">
              <a:noFill/>
              <a:miter lim="400000"/>
            </a:ln>
            <a:effectLst/>
          </p:spPr>
        </p:pic>
        <p:pic>
          <p:nvPicPr>
            <p:cNvPr id="259" name="Picture 9" descr="Picture 9"/>
            <p:cNvPicPr>
              <a:picLocks noChangeAspect="1"/>
            </p:cNvPicPr>
            <p:nvPr/>
          </p:nvPicPr>
          <p:blipFill>
            <a:blip r:embed="rId3"/>
            <a:srcRect r="81076"/>
            <a:stretch>
              <a:fillRect/>
            </a:stretch>
          </p:blipFill>
          <p:spPr>
            <a:xfrm>
              <a:off x="6722456" y="15240"/>
              <a:ext cx="1530452" cy="2575560"/>
            </a:xfrm>
            <a:prstGeom prst="rect">
              <a:avLst/>
            </a:prstGeom>
            <a:ln w="12700" cap="flat">
              <a:noFill/>
              <a:miter lim="400000"/>
            </a:ln>
            <a:effectLst/>
          </p:spPr>
        </p:pic>
        <p:pic>
          <p:nvPicPr>
            <p:cNvPr id="260" name="Picture 10" descr="Picture 10"/>
            <p:cNvPicPr>
              <a:picLocks noChangeAspect="1"/>
            </p:cNvPicPr>
            <p:nvPr/>
          </p:nvPicPr>
          <p:blipFill>
            <a:blip r:embed="rId4"/>
            <a:srcRect r="80947"/>
            <a:stretch>
              <a:fillRect/>
            </a:stretch>
          </p:blipFill>
          <p:spPr>
            <a:xfrm>
              <a:off x="6695440" y="2895599"/>
              <a:ext cx="1568044" cy="2615664"/>
            </a:xfrm>
            <a:prstGeom prst="rect">
              <a:avLst/>
            </a:pr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Rectangle 5"/>
          <p:cNvSpPr txBox="1"/>
          <p:nvPr/>
        </p:nvSpPr>
        <p:spPr>
          <a:xfrm>
            <a:off x="304800" y="6339745"/>
            <a:ext cx="8534400" cy="4420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j-lt"/>
                <a:ea typeface="+mj-ea"/>
                <a:cs typeface="+mj-cs"/>
                <a:sym typeface="Arial"/>
              </a:defRPr>
            </a:lvl1pPr>
          </a:lstStyle>
          <a:p>
            <a:r>
              <a:t>http://www.npr.org/2015/09/10/319535020/coal-gas-nuclear-hydro-how-your-state-generates-power?utm_source=facebook.com&amp;utm_medium=social&amp;utm_campaign=npr&amp;utm_term=nprnews&amp;utm_content=20150910</a:t>
            </a:r>
          </a:p>
        </p:txBody>
      </p:sp>
      <p:sp>
        <p:nvSpPr>
          <p:cNvPr id="264" name="Rectangle 2"/>
          <p:cNvSpPr txBox="1">
            <a:spLocks noGrp="1"/>
          </p:cNvSpPr>
          <p:nvPr>
            <p:ph type="title"/>
          </p:nvPr>
        </p:nvSpPr>
        <p:spPr>
          <a:xfrm>
            <a:off x="304800" y="76200"/>
            <a:ext cx="8534400" cy="685800"/>
          </a:xfrm>
          <a:prstGeom prst="rect">
            <a:avLst/>
          </a:prstGeom>
        </p:spPr>
        <p:txBody>
          <a:bodyPr/>
          <a:lstStyle>
            <a:lvl1pPr>
              <a:defRPr sz="2000" i="1">
                <a:latin typeface="+mj-lt"/>
                <a:ea typeface="+mj-ea"/>
                <a:cs typeface="+mj-cs"/>
                <a:sym typeface="Arial"/>
              </a:defRPr>
            </a:lvl1pPr>
          </a:lstStyle>
          <a:p>
            <a:r>
              <a:t>South Carolina through Wyoming</a:t>
            </a:r>
          </a:p>
        </p:txBody>
      </p:sp>
      <p:grpSp>
        <p:nvGrpSpPr>
          <p:cNvPr id="271" name="Group 14"/>
          <p:cNvGrpSpPr/>
          <p:nvPr/>
        </p:nvGrpSpPr>
        <p:grpSpPr>
          <a:xfrm>
            <a:off x="457199" y="838199"/>
            <a:ext cx="8329364" cy="5516882"/>
            <a:chOff x="0" y="0"/>
            <a:chExt cx="8329362" cy="5516880"/>
          </a:xfrm>
        </p:grpSpPr>
        <p:sp>
          <p:nvSpPr>
            <p:cNvPr id="265" name="Rectangle 12"/>
            <p:cNvSpPr/>
            <p:nvPr/>
          </p:nvSpPr>
          <p:spPr>
            <a:xfrm>
              <a:off x="-1" y="10159"/>
              <a:ext cx="8305801" cy="2580641"/>
            </a:xfrm>
            <a:prstGeom prst="rect">
              <a:avLst/>
            </a:prstGeom>
            <a:solidFill>
              <a:srgbClr val="FFFFFF"/>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266" name="Rectangle 13"/>
            <p:cNvSpPr/>
            <p:nvPr/>
          </p:nvSpPr>
          <p:spPr>
            <a:xfrm>
              <a:off x="-1" y="2905760"/>
              <a:ext cx="8305801" cy="2590801"/>
            </a:xfrm>
            <a:prstGeom prst="rect">
              <a:avLst/>
            </a:prstGeom>
            <a:solidFill>
              <a:srgbClr val="FFFFFF"/>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pic>
          <p:nvPicPr>
            <p:cNvPr id="267" name="Picture 7" descr="Picture 7"/>
            <p:cNvPicPr>
              <a:picLocks noChangeAspect="1"/>
            </p:cNvPicPr>
            <p:nvPr/>
          </p:nvPicPr>
          <p:blipFill>
            <a:blip r:embed="rId2"/>
            <a:srcRect l="20085"/>
            <a:stretch>
              <a:fillRect/>
            </a:stretch>
          </p:blipFill>
          <p:spPr>
            <a:xfrm>
              <a:off x="40641" y="24186"/>
              <a:ext cx="6466839" cy="2571946"/>
            </a:xfrm>
            <a:prstGeom prst="rect">
              <a:avLst/>
            </a:prstGeom>
            <a:ln w="12700" cap="flat">
              <a:noFill/>
              <a:miter lim="400000"/>
            </a:ln>
            <a:effectLst/>
          </p:spPr>
        </p:pic>
        <p:pic>
          <p:nvPicPr>
            <p:cNvPr id="268" name="Picture 8" descr="Picture 8"/>
            <p:cNvPicPr>
              <a:picLocks noChangeAspect="1"/>
            </p:cNvPicPr>
            <p:nvPr/>
          </p:nvPicPr>
          <p:blipFill>
            <a:blip r:embed="rId3"/>
            <a:srcRect l="20000"/>
            <a:stretch>
              <a:fillRect/>
            </a:stretch>
          </p:blipFill>
          <p:spPr>
            <a:xfrm>
              <a:off x="23563" y="2895600"/>
              <a:ext cx="6566156" cy="2590800"/>
            </a:xfrm>
            <a:prstGeom prst="rect">
              <a:avLst/>
            </a:prstGeom>
            <a:ln w="12700" cap="flat">
              <a:noFill/>
              <a:miter lim="400000"/>
            </a:ln>
            <a:effectLst/>
          </p:spPr>
        </p:pic>
        <p:pic>
          <p:nvPicPr>
            <p:cNvPr id="269" name="Picture 9" descr="Picture 9"/>
            <p:cNvPicPr>
              <a:picLocks noChangeAspect="1"/>
            </p:cNvPicPr>
            <p:nvPr/>
          </p:nvPicPr>
          <p:blipFill>
            <a:blip r:embed="rId3"/>
            <a:srcRect r="81212"/>
            <a:stretch>
              <a:fillRect/>
            </a:stretch>
          </p:blipFill>
          <p:spPr>
            <a:xfrm>
              <a:off x="6729162" y="-1"/>
              <a:ext cx="1542062" cy="2590801"/>
            </a:xfrm>
            <a:prstGeom prst="rect">
              <a:avLst/>
            </a:prstGeom>
            <a:ln w="12700" cap="flat">
              <a:noFill/>
              <a:miter lim="400000"/>
            </a:ln>
            <a:effectLst/>
          </p:spPr>
        </p:pic>
        <p:pic>
          <p:nvPicPr>
            <p:cNvPr id="270" name="Picture 10" descr="Picture 10"/>
            <p:cNvPicPr>
              <a:picLocks noChangeAspect="1"/>
            </p:cNvPicPr>
            <p:nvPr/>
          </p:nvPicPr>
          <p:blipFill>
            <a:blip r:embed="rId4"/>
            <a:stretch>
              <a:fillRect/>
            </a:stretch>
          </p:blipFill>
          <p:spPr>
            <a:xfrm>
              <a:off x="6722812" y="2900097"/>
              <a:ext cx="1606551" cy="2616784"/>
            </a:xfrm>
            <a:prstGeom prst="rect">
              <a:avLst/>
            </a:pr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 name="Rectangle 2"/>
          <p:cNvSpPr txBox="1">
            <a:spLocks noGrp="1"/>
          </p:cNvSpPr>
          <p:nvPr>
            <p:ph type="title"/>
          </p:nvPr>
        </p:nvSpPr>
        <p:spPr>
          <a:xfrm>
            <a:off x="132291" y="68950"/>
            <a:ext cx="8879418" cy="432072"/>
          </a:xfrm>
          <a:prstGeom prst="rect">
            <a:avLst/>
          </a:prstGeom>
        </p:spPr>
        <p:txBody>
          <a:bodyPr/>
          <a:lstStyle/>
          <a:p>
            <a:pPr>
              <a:defRPr sz="2000" i="1">
                <a:latin typeface="+mj-lt"/>
                <a:ea typeface="+mj-ea"/>
                <a:cs typeface="+mj-cs"/>
                <a:sym typeface="Arial"/>
              </a:defRPr>
            </a:pPr>
            <a:r>
              <a:t>How could we make U.S. </a:t>
            </a:r>
            <a:r>
              <a:rPr>
                <a:solidFill>
                  <a:srgbClr val="FBC901"/>
                </a:solidFill>
              </a:rPr>
              <a:t>Electrical Energy</a:t>
            </a:r>
            <a:r>
              <a:t> more sustainable?</a:t>
            </a:r>
          </a:p>
        </p:txBody>
      </p:sp>
      <p:sp>
        <p:nvSpPr>
          <p:cNvPr id="278" name="Rectangle 3"/>
          <p:cNvSpPr txBox="1"/>
          <p:nvPr/>
        </p:nvSpPr>
        <p:spPr>
          <a:xfrm>
            <a:off x="122421" y="6278662"/>
            <a:ext cx="8978898" cy="4307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lgn="ctr">
              <a:spcBef>
                <a:spcPts val="400"/>
              </a:spcBef>
              <a:tabLst>
                <a:tab pos="457200" algn="l"/>
                <a:tab pos="914400" algn="l"/>
                <a:tab pos="1371600" algn="l"/>
                <a:tab pos="1828800" algn="l"/>
                <a:tab pos="2286000" algn="l"/>
              </a:tabLst>
              <a:defRPr sz="1600">
                <a:solidFill>
                  <a:srgbClr val="FBC901"/>
                </a:solidFill>
                <a:effectLst>
                  <a:outerShdw blurRad="38100" dist="38100" dir="2700000" rotWithShape="0">
                    <a:srgbClr val="000000"/>
                  </a:outerShdw>
                </a:effectLst>
                <a:latin typeface="+mj-lt"/>
                <a:ea typeface="+mj-ea"/>
                <a:cs typeface="+mj-cs"/>
                <a:sym typeface="Arial"/>
              </a:defRPr>
            </a:lvl1pPr>
          </a:lstStyle>
          <a:p>
            <a:r>
              <a:t>Alternate scenarios:</a:t>
            </a:r>
          </a:p>
        </p:txBody>
      </p:sp>
      <p:pic>
        <p:nvPicPr>
          <p:cNvPr id="3" name="Picture 2">
            <a:extLst>
              <a:ext uri="{FF2B5EF4-FFF2-40B4-BE49-F238E27FC236}">
                <a16:creationId xmlns:a16="http://schemas.microsoft.com/office/drawing/2014/main" id="{A0C81583-A0B1-81A8-6529-0080902F9664}"/>
              </a:ext>
            </a:extLst>
          </p:cNvPr>
          <p:cNvPicPr>
            <a:picLocks noChangeAspect="1"/>
          </p:cNvPicPr>
          <p:nvPr/>
        </p:nvPicPr>
        <p:blipFill>
          <a:blip r:embed="rId2"/>
          <a:stretch>
            <a:fillRect/>
          </a:stretch>
        </p:blipFill>
        <p:spPr>
          <a:xfrm>
            <a:off x="371289" y="1011676"/>
            <a:ext cx="8390835" cy="507319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80" name="Rectangle 3"/>
          <p:cNvSpPr txBox="1">
            <a:spLocks noGrp="1"/>
          </p:cNvSpPr>
          <p:nvPr>
            <p:ph type="body" idx="1"/>
          </p:nvPr>
        </p:nvSpPr>
        <p:spPr>
          <a:xfrm>
            <a:off x="187795" y="1748417"/>
            <a:ext cx="9061222" cy="5079439"/>
          </a:xfrm>
          <a:prstGeom prst="rect">
            <a:avLst/>
          </a:prstGeom>
        </p:spPr>
        <p:txBody>
          <a:bodyPr/>
          <a:lstStyle/>
          <a:p>
            <a:pPr>
              <a:tabLst>
                <a:tab pos="449263" algn="l"/>
              </a:tabLst>
            </a:pPr>
            <a:r>
              <a:rPr dirty="0"/>
              <a:t>	</a:t>
            </a:r>
            <a:r>
              <a:rPr lang="en-US" sz="1400" dirty="0">
                <a:solidFill>
                  <a:srgbClr val="FFFFFF"/>
                </a:solidFill>
                <a:effectLst/>
                <a:latin typeface="Arial" panose="020B0604020202020204" pitchFamily="34" charset="0"/>
              </a:rPr>
              <a:t>Natural Gas + Coal = (42.4 + 15.9 =</a:t>
            </a:r>
            <a:r>
              <a:rPr lang="en-US" sz="1400" dirty="0">
                <a:solidFill>
                  <a:srgbClr val="F9BF0A"/>
                </a:solidFill>
                <a:effectLst/>
                <a:latin typeface="Arial" panose="020B0604020202020204" pitchFamily="34" charset="0"/>
              </a:rPr>
              <a:t> 58.3</a:t>
            </a:r>
            <a:r>
              <a:rPr lang="en-US" sz="1400" dirty="0">
                <a:solidFill>
                  <a:srgbClr val="FFFFFF"/>
                </a:solidFill>
                <a:effectLst/>
                <a:latin typeface="Arial" panose="020B0604020202020204" pitchFamily="34" charset="0"/>
              </a:rPr>
              <a:t>)% of 4.1 QW-h = </a:t>
            </a:r>
            <a:r>
              <a:rPr lang="en-US" sz="1400" dirty="0">
                <a:solidFill>
                  <a:srgbClr val="F9BF0A"/>
                </a:solidFill>
                <a:effectLst/>
                <a:latin typeface="Arial" panose="020B0604020202020204" pitchFamily="34" charset="0"/>
              </a:rPr>
              <a:t>2.4 QW-h</a:t>
            </a:r>
          </a:p>
          <a:p>
            <a:pPr>
              <a:tabLst>
                <a:tab pos="449263" algn="l"/>
              </a:tabLst>
            </a:pPr>
            <a:endParaRPr lang="en-US" sz="200" dirty="0">
              <a:solidFill>
                <a:srgbClr val="FFFFFF"/>
              </a:solidFill>
              <a:effectLst/>
              <a:latin typeface="Arial" panose="020B0604020202020204" pitchFamily="34" charset="0"/>
            </a:endParaRPr>
          </a:p>
          <a:p>
            <a:pPr>
              <a:tabLst>
                <a:tab pos="449263" algn="l"/>
              </a:tabLst>
            </a:pPr>
            <a:r>
              <a:rPr lang="en-US" sz="1400" dirty="0">
                <a:solidFill>
                  <a:srgbClr val="FFFFFF"/>
                </a:solidFill>
                <a:effectLst/>
                <a:latin typeface="Arial" panose="020B0604020202020204" pitchFamily="34" charset="0"/>
              </a:rPr>
              <a:t>	Natural Gas + Coal + Nuclear = (42.4 + 15.9 + 18.2 = </a:t>
            </a:r>
            <a:r>
              <a:rPr lang="en-US" sz="1400" dirty="0">
                <a:solidFill>
                  <a:srgbClr val="F9BF0A"/>
                </a:solidFill>
                <a:effectLst/>
                <a:latin typeface="Arial" panose="020B0604020202020204" pitchFamily="34" charset="0"/>
              </a:rPr>
              <a:t>76.5</a:t>
            </a:r>
            <a:r>
              <a:rPr lang="en-US" sz="1400" dirty="0">
                <a:solidFill>
                  <a:srgbClr val="FFFFFF"/>
                </a:solidFill>
                <a:effectLst/>
                <a:latin typeface="Arial" panose="020B0604020202020204" pitchFamily="34" charset="0"/>
              </a:rPr>
              <a:t>)% of 4.1 QW-h = </a:t>
            </a:r>
            <a:r>
              <a:rPr lang="en-US" sz="1400" dirty="0">
                <a:solidFill>
                  <a:srgbClr val="F9BF0A"/>
                </a:solidFill>
                <a:effectLst/>
                <a:latin typeface="Arial" panose="020B0604020202020204" pitchFamily="34" charset="0"/>
              </a:rPr>
              <a:t>3.1 QW-h</a:t>
            </a:r>
            <a:endParaRPr lang="en-US" sz="1400" dirty="0">
              <a:solidFill>
                <a:srgbClr val="FFFFFF"/>
              </a:solidFill>
              <a:effectLst/>
              <a:latin typeface="Arial" panose="020B0604020202020204" pitchFamily="34" charset="0"/>
            </a:endParaRPr>
          </a:p>
          <a:p>
            <a:pPr>
              <a:tabLst>
                <a:tab pos="449263" algn="l"/>
              </a:tabLst>
            </a:pPr>
            <a:endParaRPr lang="en-US" sz="200" dirty="0">
              <a:solidFill>
                <a:srgbClr val="FFFFFF"/>
              </a:solidFill>
              <a:effectLst/>
              <a:latin typeface="Arial" panose="020B0604020202020204" pitchFamily="34" charset="0"/>
            </a:endParaRPr>
          </a:p>
          <a:p>
            <a:pPr>
              <a:tabLst>
                <a:tab pos="449263" algn="l"/>
              </a:tabLst>
            </a:pPr>
            <a:r>
              <a:rPr lang="en-US" sz="1400" dirty="0">
                <a:solidFill>
                  <a:srgbClr val="FFFFFF"/>
                </a:solidFill>
                <a:effectLst/>
                <a:latin typeface="Arial" panose="020B0604020202020204" pitchFamily="34" charset="0"/>
              </a:rPr>
              <a:t>	</a:t>
            </a:r>
            <a:r>
              <a:rPr lang="en-US" sz="1400" dirty="0" err="1">
                <a:solidFill>
                  <a:srgbClr val="FFFFFF"/>
                </a:solidFill>
                <a:effectLst/>
                <a:latin typeface="Arial" panose="020B0604020202020204" pitchFamily="34" charset="0"/>
              </a:rPr>
              <a:t>Nuc</a:t>
            </a:r>
            <a:r>
              <a:rPr lang="en-US" sz="1400" dirty="0">
                <a:solidFill>
                  <a:srgbClr val="FFFFFF"/>
                </a:solidFill>
                <a:effectLst/>
                <a:latin typeface="Arial" panose="020B0604020202020204" pitchFamily="34" charset="0"/>
              </a:rPr>
              <a:t> + Wind + Hydro + Solar + Bio = (18.2 + 9.9 + 5.8 + 5.6 + 1.1 =</a:t>
            </a:r>
            <a:r>
              <a:rPr lang="en-US" sz="1400" dirty="0">
                <a:solidFill>
                  <a:srgbClr val="F9BF0A"/>
                </a:solidFill>
                <a:effectLst/>
                <a:latin typeface="Arial" panose="020B0604020202020204" pitchFamily="34" charset="0"/>
              </a:rPr>
              <a:t> 40.6</a:t>
            </a:r>
            <a:r>
              <a:rPr lang="en-US" sz="1400" dirty="0">
                <a:solidFill>
                  <a:srgbClr val="FFFFFF"/>
                </a:solidFill>
                <a:effectLst/>
                <a:latin typeface="Arial" panose="020B0604020202020204" pitchFamily="34" charset="0"/>
              </a:rPr>
              <a:t>)% of 4.1 QW-h = </a:t>
            </a:r>
            <a:r>
              <a:rPr lang="en-US" sz="1400" dirty="0">
                <a:solidFill>
                  <a:srgbClr val="F9BF0A"/>
                </a:solidFill>
                <a:effectLst/>
                <a:latin typeface="Arial" panose="020B0604020202020204" pitchFamily="34" charset="0"/>
              </a:rPr>
              <a:t>1.7 QW-h</a:t>
            </a:r>
            <a:r>
              <a:rPr lang="en-US" sz="1400" dirty="0">
                <a:solidFill>
                  <a:srgbClr val="FFFFFF"/>
                </a:solidFill>
                <a:effectLst/>
                <a:latin typeface="Arial" panose="020B0604020202020204" pitchFamily="34" charset="0"/>
              </a:rPr>
              <a:t> </a:t>
            </a:r>
            <a:br>
              <a:rPr lang="en-US" sz="1400" dirty="0">
                <a:solidFill>
                  <a:srgbClr val="F9BF0A"/>
                </a:solidFill>
                <a:effectLst/>
                <a:latin typeface="Arial" panose="020B0604020202020204" pitchFamily="34" charset="0"/>
              </a:rPr>
            </a:br>
            <a:endParaRPr lang="en-US" sz="200" dirty="0">
              <a:solidFill>
                <a:srgbClr val="F9BF0A"/>
              </a:solidFill>
              <a:effectLst/>
              <a:latin typeface="Arial" panose="020B0604020202020204" pitchFamily="34" charset="0"/>
            </a:endParaRPr>
          </a:p>
          <a:p>
            <a:pPr>
              <a:tabLst>
                <a:tab pos="449263" algn="l"/>
              </a:tabLst>
            </a:pPr>
            <a:endParaRPr lang="en-US" sz="200" dirty="0">
              <a:solidFill>
                <a:srgbClr val="FFFFFF"/>
              </a:solidFill>
              <a:effectLst/>
              <a:latin typeface="Arial" panose="020B0604020202020204" pitchFamily="34" charset="0"/>
            </a:endParaRPr>
          </a:p>
          <a:p>
            <a:pPr>
              <a:tabLst>
                <a:tab pos="449263" algn="l"/>
              </a:tabLst>
            </a:pPr>
            <a:r>
              <a:rPr lang="en-US" sz="1400" dirty="0">
                <a:solidFill>
                  <a:srgbClr val="FFFFFF"/>
                </a:solidFill>
                <a:effectLst/>
                <a:latin typeface="Arial" panose="020B0604020202020204" pitchFamily="34" charset="0"/>
              </a:rPr>
              <a:t>	Hydro + Wind + Solar + Bio = (5.8 + 9.9 + 5.6 + 1.1 =</a:t>
            </a:r>
            <a:r>
              <a:rPr lang="en-US" sz="1400" dirty="0">
                <a:solidFill>
                  <a:srgbClr val="F9BF0A"/>
                </a:solidFill>
                <a:effectLst/>
                <a:latin typeface="Arial" panose="020B0604020202020204" pitchFamily="34" charset="0"/>
              </a:rPr>
              <a:t> 22.4</a:t>
            </a:r>
            <a:r>
              <a:rPr lang="en-US" sz="1400" dirty="0">
                <a:solidFill>
                  <a:srgbClr val="FFFFFF"/>
                </a:solidFill>
                <a:effectLst/>
                <a:latin typeface="Arial" panose="020B0604020202020204" pitchFamily="34" charset="0"/>
              </a:rPr>
              <a:t>)% of 4.1 QW-h = </a:t>
            </a:r>
            <a:r>
              <a:rPr lang="en-US" sz="1400" dirty="0">
                <a:solidFill>
                  <a:srgbClr val="F9BF0A"/>
                </a:solidFill>
                <a:effectLst/>
                <a:latin typeface="Arial" panose="020B0604020202020204" pitchFamily="34" charset="0"/>
              </a:rPr>
              <a:t>0.92 QW-h</a:t>
            </a:r>
            <a:br>
              <a:rPr lang="en-US" sz="1400" dirty="0">
                <a:solidFill>
                  <a:srgbClr val="FFFFFF"/>
                </a:solidFill>
                <a:effectLst/>
                <a:latin typeface="Arial" panose="020B0604020202020204" pitchFamily="34" charset="0"/>
              </a:rPr>
            </a:br>
            <a:endParaRPr lang="en-US" sz="200" dirty="0">
              <a:solidFill>
                <a:srgbClr val="FFFFFF"/>
              </a:solidFill>
              <a:effectLst/>
              <a:latin typeface="Arial" panose="020B0604020202020204" pitchFamily="34" charset="0"/>
            </a:endParaRPr>
          </a:p>
          <a:p>
            <a:pPr>
              <a:tabLst>
                <a:tab pos="449263" algn="l"/>
              </a:tabLst>
            </a:pPr>
            <a:r>
              <a:rPr lang="en-US" sz="200" dirty="0">
                <a:solidFill>
                  <a:srgbClr val="FFFFFF"/>
                </a:solidFill>
                <a:effectLst/>
                <a:latin typeface="Arial" panose="020B0604020202020204" pitchFamily="34" charset="0"/>
              </a:rPr>
              <a:t>	</a:t>
            </a:r>
          </a:p>
          <a:p>
            <a:pPr>
              <a:tabLst>
                <a:tab pos="449263" algn="l"/>
              </a:tabLst>
            </a:pPr>
            <a:r>
              <a:rPr lang="en-US" sz="1400" dirty="0">
                <a:effectLst/>
                <a:latin typeface="Arial" panose="020B0604020202020204" pitchFamily="34" charset="0"/>
              </a:rPr>
              <a:t>	</a:t>
            </a:r>
            <a:r>
              <a:rPr lang="en-US" sz="1400" dirty="0">
                <a:solidFill>
                  <a:srgbClr val="FFFFFF"/>
                </a:solidFill>
                <a:effectLst/>
                <a:latin typeface="Arial" panose="020B0604020202020204" pitchFamily="34" charset="0"/>
              </a:rPr>
              <a:t>Wind + Solar + Bio = (9.9 + 5.6 + 1.1 = </a:t>
            </a:r>
            <a:r>
              <a:rPr lang="en-US" sz="1400" dirty="0">
                <a:solidFill>
                  <a:srgbClr val="F9BF0A"/>
                </a:solidFill>
                <a:effectLst/>
                <a:latin typeface="Arial" panose="020B0604020202020204" pitchFamily="34" charset="0"/>
              </a:rPr>
              <a:t>16.6</a:t>
            </a:r>
            <a:r>
              <a:rPr lang="en-US" sz="1400" dirty="0">
                <a:solidFill>
                  <a:srgbClr val="FFFFFF"/>
                </a:solidFill>
                <a:effectLst/>
                <a:latin typeface="Arial" panose="020B0604020202020204" pitchFamily="34" charset="0"/>
              </a:rPr>
              <a:t>)% of 4.1 QW-h = </a:t>
            </a:r>
            <a:r>
              <a:rPr lang="en-US" sz="1400" dirty="0">
                <a:solidFill>
                  <a:srgbClr val="F9BF0A"/>
                </a:solidFill>
                <a:effectLst/>
                <a:latin typeface="Arial" panose="020B0604020202020204" pitchFamily="34" charset="0"/>
              </a:rPr>
              <a:t>0.68 QW-h</a:t>
            </a:r>
            <a:br>
              <a:rPr lang="en-US" sz="1400" dirty="0">
                <a:solidFill>
                  <a:srgbClr val="FFFFFF"/>
                </a:solidFill>
                <a:effectLst/>
                <a:latin typeface="Arial" panose="020B0604020202020204" pitchFamily="34" charset="0"/>
              </a:rPr>
            </a:br>
            <a:endParaRPr lang="en-US" sz="1400" dirty="0">
              <a:solidFill>
                <a:srgbClr val="FFFFFF"/>
              </a:solidFill>
              <a:effectLst/>
              <a:latin typeface="Arial" panose="020B0604020202020204" pitchFamily="34" charset="0"/>
            </a:endParaRPr>
          </a:p>
          <a:p>
            <a:pPr>
              <a:tabLst>
                <a:tab pos="449263" algn="l"/>
              </a:tabLst>
            </a:pPr>
            <a:r>
              <a:rPr lang="en-US" sz="1400" b="1" dirty="0">
                <a:solidFill>
                  <a:srgbClr val="F9BF0A"/>
                </a:solidFill>
                <a:effectLst/>
                <a:latin typeface="Arial" panose="020B0604020202020204" pitchFamily="34" charset="0"/>
              </a:rPr>
              <a:t>Changing to this:  Would require this growth: of these sources:</a:t>
            </a:r>
          </a:p>
          <a:p>
            <a:pPr>
              <a:tabLst>
                <a:tab pos="449263" algn="l"/>
              </a:tabLst>
            </a:pPr>
            <a:endParaRPr lang="en-US" sz="400" dirty="0">
              <a:solidFill>
                <a:srgbClr val="F9BF0A"/>
              </a:solidFill>
              <a:effectLst/>
              <a:latin typeface="Arial" panose="020B0604020202020204" pitchFamily="34" charset="0"/>
            </a:endParaRPr>
          </a:p>
          <a:p>
            <a:pPr>
              <a:tabLst>
                <a:tab pos="449263" algn="l"/>
                <a:tab pos="3768725" algn="l"/>
              </a:tabLst>
            </a:pPr>
            <a:r>
              <a:rPr lang="en-US" sz="1400" dirty="0">
                <a:solidFill>
                  <a:srgbClr val="FFFFFF"/>
                </a:solidFill>
                <a:effectLst/>
                <a:latin typeface="Arial" panose="020B0604020202020204" pitchFamily="34" charset="0"/>
              </a:rPr>
              <a:t>	0% (Coal + NG) 	(58.3 + 40.6) / 40.6 =&gt; </a:t>
            </a:r>
            <a:r>
              <a:rPr lang="en-US" sz="1400" b="1" dirty="0">
                <a:solidFill>
                  <a:srgbClr val="F9BF0A"/>
                </a:solidFill>
                <a:effectLst/>
                <a:latin typeface="Arial" panose="020B0604020202020204" pitchFamily="34" charset="0"/>
              </a:rPr>
              <a:t>2.4X</a:t>
            </a:r>
            <a:r>
              <a:rPr lang="en-US" sz="1400" dirty="0">
                <a:solidFill>
                  <a:srgbClr val="FFFFFF"/>
                </a:solidFill>
                <a:effectLst/>
                <a:latin typeface="Arial" panose="020B0604020202020204" pitchFamily="34" charset="0"/>
              </a:rPr>
              <a:t> </a:t>
            </a:r>
            <a:r>
              <a:rPr lang="en-US" sz="1400" dirty="0" err="1">
                <a:solidFill>
                  <a:srgbClr val="FFFFFF"/>
                </a:solidFill>
                <a:effectLst/>
                <a:latin typeface="Arial" panose="020B0604020202020204" pitchFamily="34" charset="0"/>
              </a:rPr>
              <a:t>Nuc</a:t>
            </a:r>
            <a:r>
              <a:rPr lang="en-US" sz="1400" dirty="0">
                <a:solidFill>
                  <a:srgbClr val="FFFFFF"/>
                </a:solidFill>
                <a:effectLst/>
                <a:latin typeface="Arial" panose="020B0604020202020204" pitchFamily="34" charset="0"/>
              </a:rPr>
              <a:t> + Wind + Hydro + Solar + Bio</a:t>
            </a:r>
          </a:p>
          <a:p>
            <a:pPr>
              <a:tabLst>
                <a:tab pos="449263" algn="l"/>
                <a:tab pos="3768725" algn="l"/>
              </a:tabLst>
            </a:pPr>
            <a:br>
              <a:rPr lang="en-US" sz="200" dirty="0">
                <a:solidFill>
                  <a:srgbClr val="FFFFFF"/>
                </a:solidFill>
                <a:effectLst/>
                <a:latin typeface="Arial" panose="020B0604020202020204" pitchFamily="34" charset="0"/>
              </a:rPr>
            </a:br>
            <a:endParaRPr lang="en-US" sz="200" dirty="0">
              <a:solidFill>
                <a:srgbClr val="FFFFFF"/>
              </a:solidFill>
              <a:effectLst/>
              <a:latin typeface="Arial" panose="020B0604020202020204" pitchFamily="34" charset="0"/>
            </a:endParaRPr>
          </a:p>
          <a:p>
            <a:pPr>
              <a:tabLst>
                <a:tab pos="449263" algn="l"/>
                <a:tab pos="3768725" algn="l"/>
              </a:tabLst>
            </a:pPr>
            <a:r>
              <a:rPr lang="en-US" sz="1400" dirty="0">
                <a:solidFill>
                  <a:srgbClr val="FFFFFF"/>
                </a:solidFill>
                <a:effectLst/>
                <a:latin typeface="Arial" panose="020B0604020202020204" pitchFamily="34" charset="0"/>
              </a:rPr>
              <a:t>	0% (Coal + NG) + fixed (Nuclear) 	(58.3 + 22.4) / 22.4 =&gt;  </a:t>
            </a:r>
            <a:r>
              <a:rPr lang="en-US" sz="1400" b="1" dirty="0">
                <a:solidFill>
                  <a:srgbClr val="F9BF0A"/>
                </a:solidFill>
                <a:effectLst/>
                <a:latin typeface="Arial" panose="020B0604020202020204" pitchFamily="34" charset="0"/>
              </a:rPr>
              <a:t>3.6X</a:t>
            </a:r>
            <a:r>
              <a:rPr lang="en-US" sz="1400" dirty="0">
                <a:solidFill>
                  <a:srgbClr val="FFFFFF"/>
                </a:solidFill>
                <a:effectLst/>
                <a:latin typeface="Arial" panose="020B0604020202020204" pitchFamily="34" charset="0"/>
              </a:rPr>
              <a:t> Hydro + Wind + Solar + Bio</a:t>
            </a:r>
          </a:p>
          <a:p>
            <a:pPr>
              <a:tabLst>
                <a:tab pos="449263" algn="l"/>
                <a:tab pos="3768725" algn="l"/>
              </a:tabLst>
            </a:pPr>
            <a:br>
              <a:rPr lang="en-US" sz="200" dirty="0">
                <a:solidFill>
                  <a:srgbClr val="FFFFFF"/>
                </a:solidFill>
                <a:effectLst/>
                <a:latin typeface="Arial" panose="020B0604020202020204" pitchFamily="34" charset="0"/>
              </a:rPr>
            </a:br>
            <a:endParaRPr lang="en-US" sz="200" dirty="0">
              <a:solidFill>
                <a:srgbClr val="FFFFFF"/>
              </a:solidFill>
              <a:effectLst/>
              <a:latin typeface="Arial" panose="020B0604020202020204" pitchFamily="34" charset="0"/>
            </a:endParaRPr>
          </a:p>
          <a:p>
            <a:pPr>
              <a:tabLst>
                <a:tab pos="449263" algn="l"/>
                <a:tab pos="3768725" algn="l"/>
              </a:tabLst>
            </a:pPr>
            <a:r>
              <a:rPr lang="en-US" sz="1400" dirty="0">
                <a:solidFill>
                  <a:srgbClr val="FFFFFF"/>
                </a:solidFill>
                <a:effectLst/>
                <a:latin typeface="Arial" panose="020B0604020202020204" pitchFamily="34" charset="0"/>
              </a:rPr>
              <a:t>	0% (Coal + NG) + fixed (</a:t>
            </a:r>
            <a:r>
              <a:rPr lang="en-US" sz="1400" dirty="0" err="1">
                <a:solidFill>
                  <a:srgbClr val="FFFFFF"/>
                </a:solidFill>
                <a:effectLst/>
                <a:latin typeface="Arial" panose="020B0604020202020204" pitchFamily="34" charset="0"/>
              </a:rPr>
              <a:t>Nuc</a:t>
            </a:r>
            <a:r>
              <a:rPr lang="en-US" sz="1400" dirty="0">
                <a:solidFill>
                  <a:srgbClr val="FFFFFF"/>
                </a:solidFill>
                <a:effectLst/>
                <a:latin typeface="Arial" panose="020B0604020202020204" pitchFamily="34" charset="0"/>
              </a:rPr>
              <a:t> + Hydro) 	(58.3 + 16.6) / 16.6 = </a:t>
            </a:r>
            <a:r>
              <a:rPr lang="en-US" sz="1400" b="1" dirty="0">
                <a:solidFill>
                  <a:srgbClr val="F9BF0A"/>
                </a:solidFill>
                <a:effectLst/>
                <a:latin typeface="Arial" panose="020B0604020202020204" pitchFamily="34" charset="0"/>
              </a:rPr>
              <a:t>4.5X</a:t>
            </a:r>
            <a:r>
              <a:rPr lang="en-US" sz="1400" dirty="0">
                <a:solidFill>
                  <a:srgbClr val="FFFFFF"/>
                </a:solidFill>
                <a:effectLst/>
                <a:latin typeface="Arial" panose="020B0604020202020204" pitchFamily="34" charset="0"/>
              </a:rPr>
              <a:t> Wind + Solar + Bio</a:t>
            </a:r>
          </a:p>
          <a:p>
            <a:pPr>
              <a:tabLst>
                <a:tab pos="449263" algn="l"/>
                <a:tab pos="3768725" algn="l"/>
              </a:tabLst>
            </a:pPr>
            <a:br>
              <a:rPr lang="en-US" sz="200" dirty="0">
                <a:solidFill>
                  <a:srgbClr val="FFFFFF"/>
                </a:solidFill>
                <a:effectLst/>
                <a:latin typeface="Arial" panose="020B0604020202020204" pitchFamily="34" charset="0"/>
              </a:rPr>
            </a:br>
            <a:endParaRPr lang="en-US" sz="200" dirty="0">
              <a:solidFill>
                <a:srgbClr val="FFFFFF"/>
              </a:solidFill>
              <a:effectLst/>
              <a:latin typeface="Arial" panose="020B0604020202020204" pitchFamily="34" charset="0"/>
            </a:endParaRPr>
          </a:p>
          <a:p>
            <a:pPr>
              <a:tabLst>
                <a:tab pos="449263" algn="l"/>
                <a:tab pos="3768725" algn="l"/>
              </a:tabLst>
            </a:pPr>
            <a:r>
              <a:rPr lang="en-US" sz="1400" dirty="0">
                <a:solidFill>
                  <a:srgbClr val="FFFFFF"/>
                </a:solidFill>
                <a:effectLst/>
                <a:latin typeface="Arial" panose="020B0604020202020204" pitchFamily="34" charset="0"/>
              </a:rPr>
              <a:t>	0% (Coal + NG + Nuclear) 	(58.3 + 18.2 + 16.6) / 16.6 =&gt;  </a:t>
            </a:r>
            <a:r>
              <a:rPr lang="en-US" sz="1400" b="1" dirty="0">
                <a:solidFill>
                  <a:srgbClr val="F9BF0A"/>
                </a:solidFill>
                <a:effectLst/>
                <a:latin typeface="Arial" panose="020B0604020202020204" pitchFamily="34" charset="0"/>
              </a:rPr>
              <a:t>5.6X</a:t>
            </a:r>
            <a:r>
              <a:rPr lang="en-US" sz="1400" dirty="0">
                <a:solidFill>
                  <a:srgbClr val="FFFFFF"/>
                </a:solidFill>
                <a:effectLst/>
                <a:latin typeface="Arial" panose="020B0604020202020204" pitchFamily="34" charset="0"/>
              </a:rPr>
              <a:t>     Wind + Solar + Bio</a:t>
            </a:r>
          </a:p>
          <a:p>
            <a:pPr>
              <a:tabLst>
                <a:tab pos="330200" algn="l"/>
                <a:tab pos="3403600" algn="l"/>
                <a:tab pos="5969000" algn="l"/>
                <a:tab pos="7289800" algn="l"/>
                <a:tab pos="7747000" algn="l"/>
                <a:tab pos="8153400" algn="l"/>
              </a:tabLst>
              <a:defRPr sz="1000">
                <a:latin typeface="+mj-lt"/>
                <a:ea typeface="+mj-ea"/>
                <a:cs typeface="+mj-cs"/>
                <a:sym typeface="Arial"/>
              </a:defRPr>
            </a:pPr>
            <a:endParaRPr dirty="0"/>
          </a:p>
          <a:p>
            <a:pPr>
              <a:tabLst>
                <a:tab pos="330200" algn="l"/>
                <a:tab pos="3403600" algn="l"/>
                <a:tab pos="5969000" algn="l"/>
                <a:tab pos="7289800" algn="l"/>
                <a:tab pos="7747000" algn="l"/>
                <a:tab pos="8153400" algn="l"/>
              </a:tabLst>
              <a:defRPr sz="1500">
                <a:latin typeface="+mj-lt"/>
                <a:ea typeface="+mj-ea"/>
                <a:cs typeface="+mj-cs"/>
                <a:sym typeface="Arial"/>
              </a:defRPr>
            </a:pPr>
            <a:r>
              <a:rPr dirty="0"/>
              <a:t>First scenario includes 2.</a:t>
            </a:r>
            <a:r>
              <a:rPr lang="en-US" dirty="0"/>
              <a:t>4</a:t>
            </a:r>
            <a:r>
              <a:rPr dirty="0"/>
              <a:t>X growth of both Nuclear (intensely controversial) &amp; Hydro (impossible?)</a:t>
            </a:r>
          </a:p>
          <a:p>
            <a:pPr>
              <a:tabLst>
                <a:tab pos="330200" algn="l"/>
                <a:tab pos="3403600" algn="l"/>
                <a:tab pos="5969000" algn="l"/>
                <a:tab pos="7289800" algn="l"/>
                <a:tab pos="7747000" algn="l"/>
                <a:tab pos="8153400" algn="l"/>
              </a:tabLst>
              <a:defRPr sz="200">
                <a:latin typeface="+mj-lt"/>
                <a:ea typeface="+mj-ea"/>
                <a:cs typeface="+mj-cs"/>
                <a:sym typeface="Arial"/>
              </a:defRPr>
            </a:pPr>
            <a:endParaRPr dirty="0"/>
          </a:p>
          <a:p>
            <a:pPr>
              <a:tabLst>
                <a:tab pos="330200" algn="l"/>
                <a:tab pos="3403600" algn="l"/>
                <a:tab pos="5969000" algn="l"/>
                <a:tab pos="7289800" algn="l"/>
                <a:tab pos="7747000" algn="l"/>
                <a:tab pos="8153400" algn="l"/>
              </a:tabLst>
              <a:defRPr sz="1500">
                <a:latin typeface="+mj-lt"/>
                <a:ea typeface="+mj-ea"/>
                <a:cs typeface="+mj-cs"/>
                <a:sym typeface="Arial"/>
              </a:defRPr>
            </a:pPr>
            <a:r>
              <a:rPr dirty="0"/>
              <a:t>Second scenario </a:t>
            </a:r>
            <a:r>
              <a:t>includes 3.</a:t>
            </a:r>
            <a:r>
              <a:rPr lang="en-US"/>
              <a:t>6</a:t>
            </a:r>
            <a:r>
              <a:t>X </a:t>
            </a:r>
            <a:r>
              <a:rPr dirty="0"/>
              <a:t>growth of Hydro (impossible?)</a:t>
            </a:r>
          </a:p>
          <a:p>
            <a:pPr>
              <a:tabLst>
                <a:tab pos="330200" algn="l"/>
                <a:tab pos="3403600" algn="l"/>
                <a:tab pos="5969000" algn="l"/>
                <a:tab pos="7289800" algn="l"/>
                <a:tab pos="7747000" algn="l"/>
                <a:tab pos="8153400" algn="l"/>
              </a:tabLst>
              <a:defRPr sz="300">
                <a:latin typeface="+mj-lt"/>
                <a:ea typeface="+mj-ea"/>
                <a:cs typeface="+mj-cs"/>
                <a:sym typeface="Arial"/>
              </a:defRPr>
            </a:pPr>
            <a:endParaRPr dirty="0"/>
          </a:p>
          <a:p>
            <a:pPr algn="ctr">
              <a:tabLst>
                <a:tab pos="723900" algn="l"/>
                <a:tab pos="3403600" algn="l"/>
                <a:tab pos="5918200" algn="l"/>
                <a:tab pos="7289800" algn="l"/>
                <a:tab pos="7747000" algn="l"/>
                <a:tab pos="8153400" algn="l"/>
              </a:tabLst>
              <a:defRPr sz="1500" i="1">
                <a:solidFill>
                  <a:srgbClr val="FBC901"/>
                </a:solidFill>
                <a:latin typeface="+mj-lt"/>
                <a:ea typeface="+mj-ea"/>
                <a:cs typeface="+mj-cs"/>
                <a:sym typeface="Arial"/>
              </a:defRPr>
            </a:pPr>
            <a:r>
              <a:rPr dirty="0"/>
              <a:t>Which is why later </a:t>
            </a:r>
            <a:r>
              <a:rPr dirty="0" err="1"/>
              <a:t>notesets</a:t>
            </a:r>
            <a:r>
              <a:rPr dirty="0"/>
              <a:t> </a:t>
            </a:r>
            <a:r>
              <a:rPr b="1" dirty="0"/>
              <a:t>thoroughly analyze</a:t>
            </a:r>
            <a:r>
              <a:rPr dirty="0"/>
              <a:t> both Nuclear &amp; Hydro Power!</a:t>
            </a:r>
          </a:p>
        </p:txBody>
      </p:sp>
      <p:sp>
        <p:nvSpPr>
          <p:cNvPr id="285" name="Rectangle 3"/>
          <p:cNvSpPr txBox="1"/>
          <p:nvPr/>
        </p:nvSpPr>
        <p:spPr>
          <a:xfrm>
            <a:off x="180573" y="1405999"/>
            <a:ext cx="4016910" cy="4307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spcBef>
                <a:spcPts val="400"/>
              </a:spcBef>
              <a:tabLst>
                <a:tab pos="457200" algn="l"/>
                <a:tab pos="914400" algn="l"/>
                <a:tab pos="1371600" algn="l"/>
                <a:tab pos="1828800" algn="l"/>
                <a:tab pos="2286000" algn="l"/>
              </a:tabLst>
              <a:defRPr sz="1500">
                <a:solidFill>
                  <a:srgbClr val="FBC901"/>
                </a:solidFill>
                <a:effectLst>
                  <a:outerShdw blurRad="38100" dist="38100" dir="2700000" rotWithShape="0">
                    <a:srgbClr val="000000"/>
                  </a:outerShdw>
                </a:effectLst>
                <a:latin typeface="+mj-lt"/>
                <a:ea typeface="+mj-ea"/>
                <a:cs typeface="+mj-cs"/>
                <a:sym typeface="Arial"/>
              </a:defRPr>
            </a:lvl1pPr>
          </a:lstStyle>
          <a:p>
            <a:r>
              <a:rPr dirty="0"/>
              <a:t>Analyzing the most recent data:</a:t>
            </a:r>
          </a:p>
        </p:txBody>
      </p:sp>
      <p:pic>
        <p:nvPicPr>
          <p:cNvPr id="3" name="Picture 2">
            <a:extLst>
              <a:ext uri="{FF2B5EF4-FFF2-40B4-BE49-F238E27FC236}">
                <a16:creationId xmlns:a16="http://schemas.microsoft.com/office/drawing/2014/main" id="{6CCE06F1-9649-DA4E-7600-B6BDBBB0FE4D}"/>
              </a:ext>
            </a:extLst>
          </p:cNvPr>
          <p:cNvPicPr>
            <a:picLocks noChangeAspect="1"/>
          </p:cNvPicPr>
          <p:nvPr/>
        </p:nvPicPr>
        <p:blipFill>
          <a:blip r:embed="rId3"/>
          <a:stretch>
            <a:fillRect/>
          </a:stretch>
        </p:blipFill>
        <p:spPr>
          <a:xfrm>
            <a:off x="3272479" y="177007"/>
            <a:ext cx="2599042" cy="157141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87" name="Rectangle 2"/>
          <p:cNvSpPr txBox="1"/>
          <p:nvPr/>
        </p:nvSpPr>
        <p:spPr>
          <a:xfrm>
            <a:off x="134396" y="86404"/>
            <a:ext cx="8875208" cy="4307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pPr algn="ctr">
              <a:defRPr b="0" i="1">
                <a:solidFill>
                  <a:srgbClr val="E5FFFF"/>
                </a:solidFill>
                <a:effectLst>
                  <a:outerShdw blurRad="38100" dist="38100" dir="2700000" rotWithShape="0">
                    <a:srgbClr val="000000"/>
                  </a:outerShdw>
                </a:effectLst>
                <a:latin typeface="+mj-lt"/>
                <a:ea typeface="+mj-ea"/>
                <a:cs typeface="+mj-cs"/>
                <a:sym typeface="Arial"/>
              </a:defRPr>
            </a:pPr>
            <a:r>
              <a:t>Having examined </a:t>
            </a:r>
            <a:r>
              <a:rPr b="1"/>
              <a:t>U.S. </a:t>
            </a:r>
            <a:r>
              <a:rPr b="1">
                <a:solidFill>
                  <a:srgbClr val="FBC901"/>
                </a:solidFill>
              </a:rPr>
              <a:t>Electrical Energy</a:t>
            </a:r>
            <a:r>
              <a:rPr b="1"/>
              <a:t> Production &amp; Consumption</a:t>
            </a:r>
          </a:p>
        </p:txBody>
      </p:sp>
      <p:sp>
        <p:nvSpPr>
          <p:cNvPr id="288" name="Rectangle 3"/>
          <p:cNvSpPr txBox="1">
            <a:spLocks noGrp="1"/>
          </p:cNvSpPr>
          <p:nvPr>
            <p:ph type="body" sz="half" idx="1"/>
          </p:nvPr>
        </p:nvSpPr>
        <p:spPr>
          <a:xfrm>
            <a:off x="139702" y="658287"/>
            <a:ext cx="8978898" cy="2380065"/>
          </a:xfrm>
          <a:prstGeom prst="rect">
            <a:avLst/>
          </a:prstGeom>
        </p:spPr>
        <p:txBody>
          <a:bodyPr/>
          <a:lstStyle/>
          <a:p>
            <a:pPr>
              <a:tabLst>
                <a:tab pos="457200" algn="l"/>
                <a:tab pos="914400" algn="l"/>
                <a:tab pos="1371600" algn="l"/>
                <a:tab pos="1828800" algn="l"/>
                <a:tab pos="2286000" algn="l"/>
              </a:tabLst>
              <a:defRPr sz="1800">
                <a:latin typeface="+mj-lt"/>
                <a:ea typeface="+mj-ea"/>
                <a:cs typeface="+mj-cs"/>
                <a:sym typeface="Arial"/>
              </a:defRPr>
            </a:pPr>
            <a:r>
              <a:t>Let's now turn to </a:t>
            </a:r>
            <a:r>
              <a:rPr b="1" i="1"/>
              <a:t>U.S. </a:t>
            </a:r>
            <a:r>
              <a:rPr b="1" i="1">
                <a:solidFill>
                  <a:srgbClr val="FBC901"/>
                </a:solidFill>
              </a:rPr>
              <a:t>TOTAL Energy</a:t>
            </a:r>
            <a:r>
              <a:rPr b="1" i="1"/>
              <a:t> Production &amp; Consumption </a:t>
            </a:r>
          </a:p>
          <a:p>
            <a:pPr>
              <a:tabLst>
                <a:tab pos="457200" algn="l"/>
                <a:tab pos="914400" algn="l"/>
                <a:tab pos="1371600" algn="l"/>
                <a:tab pos="1828800" algn="l"/>
                <a:tab pos="2286000" algn="l"/>
              </a:tabLst>
              <a:defRPr sz="600">
                <a:latin typeface="+mj-lt"/>
                <a:ea typeface="+mj-ea"/>
                <a:cs typeface="+mj-cs"/>
                <a:sym typeface="Arial"/>
              </a:defRPr>
            </a:pPr>
            <a:endParaRPr b="1" i="1"/>
          </a:p>
          <a:p>
            <a:pPr>
              <a:tabLst>
                <a:tab pos="457200" algn="l"/>
                <a:tab pos="914400" algn="l"/>
                <a:tab pos="1371600" algn="l"/>
                <a:tab pos="1828800" algn="l"/>
                <a:tab pos="2286000" algn="l"/>
              </a:tabLst>
              <a:defRPr sz="1800">
                <a:latin typeface="+mj-lt"/>
                <a:ea typeface="+mj-ea"/>
                <a:cs typeface="+mj-cs"/>
                <a:sym typeface="Arial"/>
              </a:defRPr>
            </a:pPr>
            <a:r>
              <a:t>Addressing questions such as:</a:t>
            </a:r>
            <a:endParaRPr b="1" i="1"/>
          </a:p>
          <a:p>
            <a:pPr>
              <a:tabLst>
                <a:tab pos="457200" algn="l"/>
                <a:tab pos="914400" algn="l"/>
                <a:tab pos="1371600" algn="l"/>
                <a:tab pos="1828800" algn="l"/>
                <a:tab pos="2286000" algn="l"/>
              </a:tabLst>
              <a:defRPr sz="600">
                <a:latin typeface="+mj-lt"/>
                <a:ea typeface="+mj-ea"/>
                <a:cs typeface="+mj-cs"/>
                <a:sym typeface="Arial"/>
              </a:defRPr>
            </a:pPr>
            <a:endParaRPr b="1" i="1"/>
          </a:p>
          <a:p>
            <a:pPr>
              <a:tabLst>
                <a:tab pos="457200" algn="l"/>
                <a:tab pos="914400" algn="l"/>
                <a:tab pos="1371600" algn="l"/>
                <a:tab pos="1828800" algn="l"/>
                <a:tab pos="2286000" algn="l"/>
              </a:tabLst>
              <a:defRPr sz="1800">
                <a:latin typeface="+mj-lt"/>
                <a:ea typeface="+mj-ea"/>
                <a:cs typeface="+mj-cs"/>
                <a:sym typeface="Arial"/>
              </a:defRPr>
            </a:pPr>
            <a:r>
              <a:t>	What is the </a:t>
            </a:r>
            <a:r>
              <a:rPr b="1"/>
              <a:t>size</a:t>
            </a:r>
            <a:r>
              <a:t> of our non-electrical energy use?</a:t>
            </a:r>
          </a:p>
          <a:p>
            <a:pPr>
              <a:tabLst>
                <a:tab pos="457200" algn="l"/>
                <a:tab pos="914400" algn="l"/>
                <a:tab pos="1371600" algn="l"/>
                <a:tab pos="1828800" algn="l"/>
                <a:tab pos="2286000" algn="l"/>
              </a:tabLst>
              <a:defRPr sz="6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How does that break down into climate-sustainable vs. non-sustainable parts?</a:t>
            </a:r>
          </a:p>
          <a:p>
            <a:pPr>
              <a:tabLst>
                <a:tab pos="457200" algn="l"/>
                <a:tab pos="914400" algn="l"/>
                <a:tab pos="1371600" algn="l"/>
                <a:tab pos="1828800" algn="l"/>
                <a:tab pos="2286000" algn="l"/>
              </a:tabLst>
              <a:defRPr sz="6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How might non-sustainable parts be most expeditiously reduced or eliminated?</a:t>
            </a:r>
          </a:p>
        </p:txBody>
      </p:sp>
      <p:sp>
        <p:nvSpPr>
          <p:cNvPr id="289" name="Rectangle 3"/>
          <p:cNvSpPr txBox="1"/>
          <p:nvPr/>
        </p:nvSpPr>
        <p:spPr>
          <a:xfrm>
            <a:off x="57151" y="4995862"/>
            <a:ext cx="9144001" cy="17438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lnSpcReduction="10000"/>
          </a:bodyPr>
          <a:lstStyle/>
          <a:p>
            <a:pPr>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j-lt"/>
                <a:ea typeface="+mj-ea"/>
                <a:cs typeface="+mj-cs"/>
                <a:sym typeface="Arial"/>
              </a:defRPr>
            </a:pPr>
            <a:r>
              <a:t>Taking us back to that EIA figure which, in addition to its obviously complexity,</a:t>
            </a:r>
          </a:p>
          <a:p>
            <a:pPr>
              <a:spcBef>
                <a:spcPts val="400"/>
              </a:spcBef>
              <a:tabLst>
                <a:tab pos="457200" algn="l"/>
                <a:tab pos="914400" algn="l"/>
                <a:tab pos="1371600" algn="l"/>
                <a:tab pos="1828800" algn="l"/>
                <a:tab pos="2286000" algn="l"/>
              </a:tabLst>
              <a:defRPr sz="6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j-lt"/>
                <a:ea typeface="+mj-ea"/>
                <a:cs typeface="+mj-cs"/>
                <a:sym typeface="Arial"/>
              </a:defRPr>
            </a:pPr>
            <a:r>
              <a:t>	uses only an obscure, pre 20th century, UK based unit </a:t>
            </a:r>
          </a:p>
          <a:p>
            <a:pPr>
              <a:spcBef>
                <a:spcPts val="400"/>
              </a:spcBef>
              <a:tabLst>
                <a:tab pos="457200" algn="l"/>
                <a:tab pos="914400" algn="l"/>
                <a:tab pos="1371600" algn="l"/>
                <a:tab pos="1828800" algn="l"/>
                <a:tab pos="2286000" algn="l"/>
              </a:tabLst>
              <a:defRPr sz="6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j-lt"/>
                <a:ea typeface="+mj-ea"/>
                <a:cs typeface="+mj-cs"/>
                <a:sym typeface="Arial"/>
              </a:defRPr>
            </a:pPr>
            <a:r>
              <a:t>		(reputedly derived from the energy released by 1 burning wooden match):</a:t>
            </a:r>
          </a:p>
          <a:p>
            <a:pPr lvl="1" indent="640896">
              <a:spcBef>
                <a:spcPts val="400"/>
              </a:spcBef>
              <a:tabLst>
                <a:tab pos="457200" algn="l"/>
                <a:tab pos="914400" algn="l"/>
                <a:tab pos="1371600" algn="l"/>
                <a:tab pos="1828800" algn="l"/>
                <a:tab pos="2286000" algn="l"/>
              </a:tabLst>
              <a:defRPr sz="800" b="0">
                <a:solidFill>
                  <a:srgbClr val="FFFFFF"/>
                </a:solidFill>
                <a:effectLst>
                  <a:outerShdw blurRad="38100" dist="38100" dir="2700000" rotWithShape="0">
                    <a:srgbClr val="000000"/>
                  </a:outerShdw>
                </a:effectLst>
                <a:latin typeface="+mj-lt"/>
                <a:ea typeface="+mj-ea"/>
                <a:cs typeface="+mj-cs"/>
                <a:sym typeface="Arial"/>
              </a:defRPr>
            </a:pPr>
            <a:endParaRPr/>
          </a:p>
          <a:p>
            <a:pPr algn="ctr">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j-lt"/>
                <a:ea typeface="+mj-ea"/>
                <a:cs typeface="+mj-cs"/>
                <a:sym typeface="Arial"/>
              </a:defRPr>
            </a:pPr>
            <a:r>
              <a:rPr b="1">
                <a:solidFill>
                  <a:srgbClr val="FBC901"/>
                </a:solidFill>
              </a:rPr>
              <a:t>The British Thermal Unit (BTU)</a:t>
            </a:r>
            <a:r>
              <a:t> </a:t>
            </a:r>
          </a:p>
        </p:txBody>
      </p:sp>
      <p:sp>
        <p:nvSpPr>
          <p:cNvPr id="290" name="Rectangle 5"/>
          <p:cNvSpPr txBox="1"/>
          <p:nvPr/>
        </p:nvSpPr>
        <p:spPr>
          <a:xfrm>
            <a:off x="5984669" y="3520230"/>
            <a:ext cx="2687923" cy="7976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defRPr sz="1200" b="0" i="1">
                <a:solidFill>
                  <a:srgbClr val="2BAD81"/>
                </a:solidFill>
                <a:effectLst>
                  <a:outerShdw blurRad="38100" dist="38100" dir="2700000" rotWithShape="0">
                    <a:srgbClr val="000000"/>
                  </a:outerShdw>
                </a:effectLst>
                <a:latin typeface="+mj-lt"/>
                <a:ea typeface="+mj-ea"/>
                <a:cs typeface="+mj-cs"/>
                <a:sym typeface="Arial"/>
              </a:defRPr>
            </a:pPr>
            <a:r>
              <a:t>"</a:t>
            </a:r>
            <a:r>
              <a:rPr b="1"/>
              <a:t>U.S. Energy Facts Explained</a:t>
            </a:r>
            <a:r>
              <a:t>"</a:t>
            </a:r>
          </a:p>
          <a:p>
            <a:pPr algn="ctr">
              <a:defRPr sz="1200" b="0" i="1">
                <a:solidFill>
                  <a:srgbClr val="2BAD81"/>
                </a:solidFill>
                <a:effectLst>
                  <a:outerShdw blurRad="38100" dist="38100" dir="2700000" rotWithShape="0">
                    <a:srgbClr val="000000"/>
                  </a:outerShdw>
                </a:effectLst>
                <a:latin typeface="+mj-lt"/>
                <a:ea typeface="+mj-ea"/>
                <a:cs typeface="+mj-cs"/>
                <a:sym typeface="Arial"/>
              </a:defRPr>
            </a:pPr>
            <a:endParaRPr/>
          </a:p>
          <a:p>
            <a:pPr algn="ctr">
              <a:defRPr sz="1200" b="0" i="1">
                <a:solidFill>
                  <a:srgbClr val="2BAD81"/>
                </a:solidFill>
                <a:effectLst>
                  <a:outerShdw blurRad="38100" dist="38100" dir="2700000" rotWithShape="0">
                    <a:srgbClr val="000000"/>
                  </a:outerShdw>
                </a:effectLst>
                <a:latin typeface="+mj-lt"/>
                <a:ea typeface="+mj-ea"/>
                <a:cs typeface="+mj-cs"/>
                <a:sym typeface="Arial"/>
              </a:defRPr>
            </a:pPr>
            <a:r>
              <a:t>https://www.eia.gov/energyexplained/us-energy-facts/ </a:t>
            </a:r>
          </a:p>
        </p:txBody>
      </p:sp>
      <p:pic>
        <p:nvPicPr>
          <p:cNvPr id="291" name="Image" descr="Image"/>
          <p:cNvPicPr>
            <a:picLocks noChangeAspect="1"/>
          </p:cNvPicPr>
          <p:nvPr/>
        </p:nvPicPr>
        <p:blipFill>
          <a:blip r:embed="rId3"/>
          <a:stretch>
            <a:fillRect/>
          </a:stretch>
        </p:blipFill>
        <p:spPr>
          <a:xfrm>
            <a:off x="2817376" y="2978901"/>
            <a:ext cx="2936868" cy="188031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Rectangle 5"/>
          <p:cNvSpPr txBox="1"/>
          <p:nvPr/>
        </p:nvSpPr>
        <p:spPr>
          <a:xfrm>
            <a:off x="304800" y="5885977"/>
            <a:ext cx="8534400" cy="9754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r>
              <a:t>1) https://en.wikipedia.org/wiki/British_thermal_unit</a:t>
            </a:r>
          </a:p>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r>
              <a:t>2) https://www.rapidtables.com/convert/power/BTU_to_Watt.html</a:t>
            </a:r>
          </a:p>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r>
              <a:t>3) https://www.freeconvert.com/unit/btu-to-watt-hours</a:t>
            </a:r>
          </a:p>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r>
              <a:t>4) https://www.unitconverters.net/power/btu-it-hour-to-watt.htm</a:t>
            </a:r>
          </a:p>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r>
              <a:t>5) https://learnmetrics.com/convert-btu-to-watt/</a:t>
            </a:r>
          </a:p>
        </p:txBody>
      </p:sp>
      <p:sp>
        <p:nvSpPr>
          <p:cNvPr id="294" name="Rectangle 2"/>
          <p:cNvSpPr txBox="1">
            <a:spLocks noGrp="1"/>
          </p:cNvSpPr>
          <p:nvPr>
            <p:ph type="title"/>
          </p:nvPr>
        </p:nvSpPr>
        <p:spPr>
          <a:xfrm>
            <a:off x="176062" y="50800"/>
            <a:ext cx="8791876" cy="430716"/>
          </a:xfrm>
          <a:prstGeom prst="rect">
            <a:avLst/>
          </a:prstGeom>
        </p:spPr>
        <p:txBody>
          <a:bodyPr/>
          <a:lstStyle>
            <a:lvl1pPr>
              <a:defRPr sz="2000" i="1">
                <a:latin typeface="+mj-lt"/>
                <a:ea typeface="+mj-ea"/>
                <a:cs typeface="+mj-cs"/>
                <a:sym typeface="Arial"/>
              </a:defRPr>
            </a:lvl1pPr>
          </a:lstStyle>
          <a:p>
            <a:r>
              <a:t>Here brought into the modern era by my addition of metric unit equivalents:</a:t>
            </a:r>
          </a:p>
        </p:txBody>
      </p:sp>
      <p:sp>
        <p:nvSpPr>
          <p:cNvPr id="295" name="Rectangle 3"/>
          <p:cNvSpPr txBox="1"/>
          <p:nvPr/>
        </p:nvSpPr>
        <p:spPr>
          <a:xfrm>
            <a:off x="124071" y="640310"/>
            <a:ext cx="8978899" cy="4307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400"/>
              </a:spcBef>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j-lt"/>
                <a:ea typeface="+mj-ea"/>
                <a:cs typeface="+mj-cs"/>
                <a:sym typeface="Arial"/>
              </a:defRPr>
            </a:pPr>
            <a:r>
              <a:t>Using the conversion: </a:t>
            </a:r>
            <a:r>
              <a:rPr baseline="31999"/>
              <a:t>1-5</a:t>
            </a:r>
            <a:r>
              <a:t>   </a:t>
            </a:r>
            <a:r>
              <a:rPr>
                <a:solidFill>
                  <a:srgbClr val="FBC901"/>
                </a:solidFill>
              </a:rPr>
              <a:t>1 BTU = 0.2931 W-h    =&gt;   1 quadrillion BTU = 0.2931 QW-h</a:t>
            </a:r>
          </a:p>
        </p:txBody>
      </p:sp>
      <p:grpSp>
        <p:nvGrpSpPr>
          <p:cNvPr id="311" name="Group"/>
          <p:cNvGrpSpPr/>
          <p:nvPr/>
        </p:nvGrpSpPr>
        <p:grpSpPr>
          <a:xfrm>
            <a:off x="315710" y="1047419"/>
            <a:ext cx="8384654" cy="4878928"/>
            <a:chOff x="0" y="0"/>
            <a:chExt cx="8384652" cy="4878926"/>
          </a:xfrm>
        </p:grpSpPr>
        <p:pic>
          <p:nvPicPr>
            <p:cNvPr id="296" name="Image" descr="Image"/>
            <p:cNvPicPr>
              <a:picLocks noChangeAspect="1"/>
            </p:cNvPicPr>
            <p:nvPr/>
          </p:nvPicPr>
          <p:blipFill>
            <a:blip r:embed="rId2"/>
            <a:stretch>
              <a:fillRect/>
            </a:stretch>
          </p:blipFill>
          <p:spPr>
            <a:xfrm>
              <a:off x="0" y="0"/>
              <a:ext cx="8384653" cy="4825608"/>
            </a:xfrm>
            <a:prstGeom prst="rect">
              <a:avLst/>
            </a:prstGeom>
            <a:ln w="12700" cap="flat">
              <a:noFill/>
              <a:miter lim="400000"/>
            </a:ln>
            <a:effectLst/>
          </p:spPr>
        </p:pic>
        <p:sp>
          <p:nvSpPr>
            <p:cNvPr id="297" name="Rectangle 2"/>
            <p:cNvSpPr txBox="1"/>
            <p:nvPr/>
          </p:nvSpPr>
          <p:spPr>
            <a:xfrm>
              <a:off x="3964139" y="3307172"/>
              <a:ext cx="851558" cy="2564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rmAutofit/>
            </a:bodyPr>
            <a:lstStyle>
              <a:lvl1pPr>
                <a:defRPr sz="900">
                  <a:solidFill>
                    <a:srgbClr val="FBC901"/>
                  </a:solidFill>
                  <a:latin typeface="+mj-lt"/>
                  <a:ea typeface="+mj-ea"/>
                  <a:cs typeface="+mj-cs"/>
                  <a:sym typeface="Arial"/>
                </a:defRPr>
              </a:lvl1pPr>
            </a:lstStyle>
            <a:p>
              <a:r>
                <a:t>3.78 QW-h</a:t>
              </a:r>
            </a:p>
          </p:txBody>
        </p:sp>
        <p:sp>
          <p:nvSpPr>
            <p:cNvPr id="298" name="Rectangle 2"/>
            <p:cNvSpPr txBox="1"/>
            <p:nvPr/>
          </p:nvSpPr>
          <p:spPr>
            <a:xfrm>
              <a:off x="131166" y="3374820"/>
              <a:ext cx="741058" cy="2564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rmAutofit/>
            </a:bodyPr>
            <a:lstStyle>
              <a:lvl1pPr>
                <a:defRPr sz="900">
                  <a:solidFill>
                    <a:srgbClr val="FBC901"/>
                  </a:solidFill>
                  <a:latin typeface="+mj-lt"/>
                  <a:ea typeface="+mj-ea"/>
                  <a:cs typeface="+mj-cs"/>
                  <a:sym typeface="Arial"/>
                </a:defRPr>
              </a:lvl1pPr>
            </a:lstStyle>
            <a:p>
              <a:r>
                <a:t>2.37 QW-h</a:t>
              </a:r>
            </a:p>
          </p:txBody>
        </p:sp>
        <p:sp>
          <p:nvSpPr>
            <p:cNvPr id="299" name="Rectangle 2"/>
            <p:cNvSpPr txBox="1"/>
            <p:nvPr/>
          </p:nvSpPr>
          <p:spPr>
            <a:xfrm>
              <a:off x="131166" y="3038294"/>
              <a:ext cx="741058" cy="2564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rmAutofit/>
            </a:bodyPr>
            <a:lstStyle>
              <a:lvl1pPr>
                <a:defRPr sz="900">
                  <a:solidFill>
                    <a:srgbClr val="FBC901"/>
                  </a:solidFill>
                  <a:latin typeface="+mj-lt"/>
                  <a:ea typeface="+mj-ea"/>
                  <a:cs typeface="+mj-cs"/>
                  <a:sym typeface="Arial"/>
                </a:defRPr>
              </a:lvl1pPr>
            </a:lstStyle>
            <a:p>
              <a:r>
                <a:t>3.08 QW-h</a:t>
              </a:r>
            </a:p>
          </p:txBody>
        </p:sp>
        <p:sp>
          <p:nvSpPr>
            <p:cNvPr id="300" name="Rectangle 2"/>
            <p:cNvSpPr txBox="1"/>
            <p:nvPr/>
          </p:nvSpPr>
          <p:spPr>
            <a:xfrm>
              <a:off x="131166" y="1884593"/>
              <a:ext cx="741058" cy="2564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rmAutofit/>
            </a:bodyPr>
            <a:lstStyle>
              <a:lvl1pPr>
                <a:defRPr sz="900">
                  <a:solidFill>
                    <a:srgbClr val="FBC901"/>
                  </a:solidFill>
                  <a:latin typeface="+mj-lt"/>
                  <a:ea typeface="+mj-ea"/>
                  <a:cs typeface="+mj-cs"/>
                  <a:sym typeface="Arial"/>
                </a:defRPr>
              </a:lvl1pPr>
            </a:lstStyle>
            <a:p>
              <a:r>
                <a:t>9.17 QW-h</a:t>
              </a:r>
            </a:p>
          </p:txBody>
        </p:sp>
        <p:sp>
          <p:nvSpPr>
            <p:cNvPr id="301" name="Rectangle 2"/>
            <p:cNvSpPr txBox="1"/>
            <p:nvPr/>
          </p:nvSpPr>
          <p:spPr>
            <a:xfrm>
              <a:off x="131166" y="730892"/>
              <a:ext cx="741058" cy="2564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rmAutofit/>
            </a:bodyPr>
            <a:lstStyle>
              <a:lvl1pPr>
                <a:defRPr sz="900">
                  <a:solidFill>
                    <a:srgbClr val="FBC901"/>
                  </a:solidFill>
                  <a:latin typeface="+mj-lt"/>
                  <a:ea typeface="+mj-ea"/>
                  <a:cs typeface="+mj-cs"/>
                  <a:sym typeface="Arial"/>
                </a:defRPr>
              </a:lvl1pPr>
            </a:lstStyle>
            <a:p>
              <a:r>
                <a:t>10.3 QW-h</a:t>
              </a:r>
            </a:p>
          </p:txBody>
        </p:sp>
        <p:sp>
          <p:nvSpPr>
            <p:cNvPr id="302" name="Rectangle 2"/>
            <p:cNvSpPr txBox="1"/>
            <p:nvPr/>
          </p:nvSpPr>
          <p:spPr>
            <a:xfrm>
              <a:off x="7637967" y="609076"/>
              <a:ext cx="650813" cy="2564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rmAutofit/>
            </a:bodyPr>
            <a:lstStyle>
              <a:lvl1pPr>
                <a:defRPr sz="900">
                  <a:solidFill>
                    <a:srgbClr val="FBC901"/>
                  </a:solidFill>
                  <a:latin typeface="+mj-lt"/>
                  <a:ea typeface="+mj-ea"/>
                  <a:cs typeface="+mj-cs"/>
                  <a:sym typeface="Arial"/>
                </a:defRPr>
              </a:lvl1pPr>
            </a:lstStyle>
            <a:p>
              <a:r>
                <a:t>7.88 QW-h</a:t>
              </a:r>
            </a:p>
          </p:txBody>
        </p:sp>
        <p:sp>
          <p:nvSpPr>
            <p:cNvPr id="303" name="Rectangle 2"/>
            <p:cNvSpPr txBox="1"/>
            <p:nvPr/>
          </p:nvSpPr>
          <p:spPr>
            <a:xfrm>
              <a:off x="7636401" y="1493894"/>
              <a:ext cx="741058" cy="2564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rmAutofit/>
            </a:bodyPr>
            <a:lstStyle>
              <a:lvl1pPr>
                <a:defRPr sz="900">
                  <a:solidFill>
                    <a:srgbClr val="FBC901"/>
                  </a:solidFill>
                  <a:latin typeface="+mj-lt"/>
                  <a:ea typeface="+mj-ea"/>
                  <a:cs typeface="+mj-cs"/>
                  <a:sym typeface="Arial"/>
                </a:defRPr>
              </a:lvl1pPr>
            </a:lstStyle>
            <a:p>
              <a:r>
                <a:t>7.59 QW-h</a:t>
              </a:r>
            </a:p>
          </p:txBody>
        </p:sp>
        <p:sp>
          <p:nvSpPr>
            <p:cNvPr id="304" name="Rectangle 2"/>
            <p:cNvSpPr txBox="1"/>
            <p:nvPr/>
          </p:nvSpPr>
          <p:spPr>
            <a:xfrm>
              <a:off x="7636401" y="2146103"/>
              <a:ext cx="741058" cy="2564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rmAutofit/>
            </a:bodyPr>
            <a:lstStyle>
              <a:lvl1pPr>
                <a:defRPr sz="900">
                  <a:solidFill>
                    <a:srgbClr val="FBC901"/>
                  </a:solidFill>
                  <a:latin typeface="+mj-lt"/>
                  <a:ea typeface="+mj-ea"/>
                  <a:cs typeface="+mj-cs"/>
                  <a:sym typeface="Arial"/>
                </a:defRPr>
              </a:lvl1pPr>
            </a:lstStyle>
            <a:p>
              <a:r>
                <a:t>3.39 QW-h</a:t>
              </a:r>
            </a:p>
          </p:txBody>
        </p:sp>
        <p:sp>
          <p:nvSpPr>
            <p:cNvPr id="305" name="Rectangle 2"/>
            <p:cNvSpPr txBox="1"/>
            <p:nvPr/>
          </p:nvSpPr>
          <p:spPr>
            <a:xfrm>
              <a:off x="7636401" y="2552164"/>
              <a:ext cx="741058" cy="2564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rmAutofit/>
            </a:bodyPr>
            <a:lstStyle>
              <a:lvl1pPr>
                <a:defRPr sz="900">
                  <a:solidFill>
                    <a:srgbClr val="FBC901"/>
                  </a:solidFill>
                  <a:latin typeface="+mj-lt"/>
                  <a:ea typeface="+mj-ea"/>
                  <a:cs typeface="+mj-cs"/>
                  <a:sym typeface="Arial"/>
                </a:defRPr>
              </a:lvl1pPr>
            </a:lstStyle>
            <a:p>
              <a:r>
                <a:t>2.67 QW-h</a:t>
              </a:r>
            </a:p>
          </p:txBody>
        </p:sp>
        <p:sp>
          <p:nvSpPr>
            <p:cNvPr id="306" name="Rectangle 2"/>
            <p:cNvSpPr txBox="1"/>
            <p:nvPr/>
          </p:nvSpPr>
          <p:spPr>
            <a:xfrm>
              <a:off x="3964139" y="4441680"/>
              <a:ext cx="851558" cy="2564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rmAutofit/>
            </a:bodyPr>
            <a:lstStyle>
              <a:lvl1pPr>
                <a:defRPr sz="900">
                  <a:solidFill>
                    <a:srgbClr val="FBC901"/>
                  </a:solidFill>
                  <a:latin typeface="+mj-lt"/>
                  <a:ea typeface="+mj-ea"/>
                  <a:cs typeface="+mj-cs"/>
                  <a:sym typeface="Arial"/>
                </a:defRPr>
              </a:lvl1pPr>
            </a:lstStyle>
            <a:p>
              <a:r>
                <a:t>6.98 QW-h</a:t>
              </a:r>
            </a:p>
          </p:txBody>
        </p:sp>
        <p:sp>
          <p:nvSpPr>
            <p:cNvPr id="307" name="Rectangle 2"/>
            <p:cNvSpPr txBox="1"/>
            <p:nvPr/>
          </p:nvSpPr>
          <p:spPr>
            <a:xfrm>
              <a:off x="131166" y="2701768"/>
              <a:ext cx="741058" cy="2564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rmAutofit/>
            </a:bodyPr>
            <a:lstStyle>
              <a:lvl1pPr>
                <a:defRPr sz="900">
                  <a:solidFill>
                    <a:srgbClr val="FBC901"/>
                  </a:solidFill>
                  <a:latin typeface="+mj-lt"/>
                  <a:ea typeface="+mj-ea"/>
                  <a:cs typeface="+mj-cs"/>
                  <a:sym typeface="Arial"/>
                </a:defRPr>
              </a:lvl1pPr>
            </a:lstStyle>
            <a:p>
              <a:r>
                <a:t>3.58 QW-h</a:t>
              </a:r>
            </a:p>
          </p:txBody>
        </p:sp>
        <p:sp>
          <p:nvSpPr>
            <p:cNvPr id="308" name="Rectangle 2"/>
            <p:cNvSpPr txBox="1"/>
            <p:nvPr/>
          </p:nvSpPr>
          <p:spPr>
            <a:xfrm>
              <a:off x="1139820" y="3949584"/>
              <a:ext cx="741059" cy="2564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rmAutofit/>
            </a:bodyPr>
            <a:lstStyle>
              <a:lvl1pPr>
                <a:defRPr sz="900">
                  <a:solidFill>
                    <a:srgbClr val="FBC901"/>
                  </a:solidFill>
                  <a:latin typeface="+mj-lt"/>
                  <a:ea typeface="+mj-ea"/>
                  <a:cs typeface="+mj-cs"/>
                  <a:sym typeface="Arial"/>
                </a:defRPr>
              </a:lvl1pPr>
            </a:lstStyle>
            <a:p>
              <a:r>
                <a:t>28.5 QW-h</a:t>
              </a:r>
            </a:p>
          </p:txBody>
        </p:sp>
        <p:sp>
          <p:nvSpPr>
            <p:cNvPr id="309" name="Rectangle 2"/>
            <p:cNvSpPr txBox="1"/>
            <p:nvPr/>
          </p:nvSpPr>
          <p:spPr>
            <a:xfrm>
              <a:off x="6573751" y="3094225"/>
              <a:ext cx="741058" cy="2564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rmAutofit/>
            </a:bodyPr>
            <a:lstStyle>
              <a:lvl1pPr>
                <a:defRPr sz="900">
                  <a:solidFill>
                    <a:srgbClr val="FBC901"/>
                  </a:solidFill>
                  <a:latin typeface="+mj-lt"/>
                  <a:ea typeface="+mj-ea"/>
                  <a:cs typeface="+mj-cs"/>
                  <a:sym typeface="Arial"/>
                </a:defRPr>
              </a:lvl1pPr>
            </a:lstStyle>
            <a:p>
              <a:r>
                <a:t>21.5 QW-/h</a:t>
              </a:r>
            </a:p>
          </p:txBody>
        </p:sp>
        <p:sp>
          <p:nvSpPr>
            <p:cNvPr id="310" name="Rectangle 2"/>
            <p:cNvSpPr txBox="1"/>
            <p:nvPr/>
          </p:nvSpPr>
          <p:spPr>
            <a:xfrm>
              <a:off x="4923022" y="4622469"/>
              <a:ext cx="741058" cy="2564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rmAutofit/>
            </a:bodyPr>
            <a:lstStyle>
              <a:lvl1pPr>
                <a:defRPr sz="900">
                  <a:solidFill>
                    <a:srgbClr val="FBC901"/>
                  </a:solidFill>
                  <a:latin typeface="+mj-lt"/>
                  <a:ea typeface="+mj-ea"/>
                  <a:cs typeface="+mj-cs"/>
                  <a:sym typeface="Arial"/>
                </a:defRPr>
              </a:lvl1pPr>
            </a:lstStyle>
            <a:p>
              <a:r>
                <a:t>10.8 QW-h</a:t>
              </a: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 name="Rectangle 2"/>
          <p:cNvSpPr txBox="1"/>
          <p:nvPr/>
        </p:nvSpPr>
        <p:spPr>
          <a:xfrm>
            <a:off x="115338" y="30643"/>
            <a:ext cx="8889874" cy="4307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pPr algn="ctr">
              <a:defRPr b="0" i="1">
                <a:solidFill>
                  <a:srgbClr val="E5FFFF"/>
                </a:solidFill>
                <a:effectLst>
                  <a:outerShdw blurRad="38100" dist="38100" dir="2700000" rotWithShape="0">
                    <a:srgbClr val="000000"/>
                  </a:outerShdw>
                </a:effectLst>
                <a:latin typeface="+mj-lt"/>
                <a:ea typeface="+mj-ea"/>
                <a:cs typeface="+mj-cs"/>
                <a:sym typeface="Arial"/>
              </a:defRPr>
            </a:pPr>
            <a:r>
              <a:t> Digression: NASA got clobbered mixing unit systems </a:t>
            </a:r>
            <a:r>
              <a:rPr baseline="31999"/>
              <a:t>1</a:t>
            </a:r>
            <a:r>
              <a:t> - the EIA "missed that memo"  </a:t>
            </a:r>
          </a:p>
        </p:txBody>
      </p:sp>
      <p:sp>
        <p:nvSpPr>
          <p:cNvPr id="314" name="Rectangle 5"/>
          <p:cNvSpPr txBox="1"/>
          <p:nvPr/>
        </p:nvSpPr>
        <p:spPr>
          <a:xfrm>
            <a:off x="228600" y="5780530"/>
            <a:ext cx="8534400" cy="10774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defRPr sz="1100" b="0" i="1">
                <a:solidFill>
                  <a:schemeClr val="accent1"/>
                </a:solidFill>
                <a:effectLst>
                  <a:outerShdw blurRad="38100" dist="38100" dir="2700000" rotWithShape="0">
                    <a:srgbClr val="000000"/>
                  </a:outerShdw>
                </a:effectLst>
                <a:latin typeface="+mj-lt"/>
                <a:ea typeface="+mj-ea"/>
                <a:cs typeface="+mj-cs"/>
                <a:sym typeface="Arial"/>
              </a:defRPr>
            </a:pPr>
            <a:r>
              <a:t>1) </a:t>
            </a:r>
            <a:r>
              <a:rPr b="1">
                <a:solidFill>
                  <a:srgbClr val="2BAD81"/>
                </a:solidFill>
              </a:rPr>
              <a:t>Mars Probe Lost Due to Simple Math Error</a:t>
            </a:r>
            <a:r>
              <a:rPr>
                <a:solidFill>
                  <a:srgbClr val="2BAD81"/>
                </a:solidFill>
              </a:rPr>
              <a:t> </a:t>
            </a:r>
            <a:r>
              <a:t>- Los Angelas Times (1 October 1999):</a:t>
            </a:r>
          </a:p>
          <a:p>
            <a:pPr algn="ctr">
              <a:defRPr sz="1100" b="0" i="1">
                <a:solidFill>
                  <a:schemeClr val="accent1"/>
                </a:solidFill>
                <a:effectLst>
                  <a:outerShdw blurRad="38100" dist="38100" dir="2700000" rotWithShape="0">
                    <a:srgbClr val="000000"/>
                  </a:outerShdw>
                </a:effectLst>
                <a:latin typeface="+mj-lt"/>
                <a:ea typeface="+mj-ea"/>
                <a:cs typeface="+mj-cs"/>
                <a:sym typeface="Arial"/>
              </a:defRPr>
            </a:pPr>
            <a:r>
              <a:t>https://www.latimes.com/archives/la-xpm-1999-oct-01-mn-17288-story.html </a:t>
            </a:r>
          </a:p>
          <a:p>
            <a:pPr algn="ctr">
              <a:defRPr sz="500" b="0" i="1">
                <a:solidFill>
                  <a:schemeClr val="accent1"/>
                </a:solidFill>
                <a:effectLst>
                  <a:outerShdw blurRad="38100" dist="38100" dir="2700000" rotWithShape="0">
                    <a:srgbClr val="000000"/>
                  </a:outerShdw>
                </a:effectLst>
                <a:latin typeface="+mj-lt"/>
                <a:ea typeface="+mj-ea"/>
                <a:cs typeface="+mj-cs"/>
                <a:sym typeface="Arial"/>
              </a:defRPr>
            </a:pPr>
            <a:endParaRPr/>
          </a:p>
          <a:p>
            <a:pPr algn="ctr">
              <a:defRPr sz="1100" b="0" i="1">
                <a:solidFill>
                  <a:schemeClr val="accent1"/>
                </a:solidFill>
                <a:effectLst>
                  <a:outerShdw blurRad="38100" dist="38100" dir="2700000" rotWithShape="0">
                    <a:srgbClr val="000000"/>
                  </a:outerShdw>
                </a:effectLst>
                <a:latin typeface="+mj-lt"/>
                <a:ea typeface="+mj-ea"/>
                <a:cs typeface="+mj-cs"/>
                <a:sym typeface="Arial"/>
              </a:defRPr>
            </a:pPr>
            <a:r>
              <a:t>2) https://www.eia.gov/electricity/data/browser/</a:t>
            </a:r>
          </a:p>
          <a:p>
            <a:pPr algn="ctr">
              <a:defRPr sz="600" b="0" i="1">
                <a:solidFill>
                  <a:schemeClr val="accent1"/>
                </a:solidFill>
                <a:effectLst>
                  <a:outerShdw blurRad="38100" dist="38100" dir="2700000" rotWithShape="0">
                    <a:srgbClr val="000000"/>
                  </a:outerShdw>
                </a:effectLst>
                <a:latin typeface="+mj-lt"/>
                <a:ea typeface="+mj-ea"/>
                <a:cs typeface="+mj-cs"/>
                <a:sym typeface="Arial"/>
              </a:defRPr>
            </a:pPr>
            <a:endParaRPr/>
          </a:p>
          <a:p>
            <a:pPr algn="ctr">
              <a:defRPr sz="1100" b="0" i="1">
                <a:solidFill>
                  <a:schemeClr val="accent1"/>
                </a:solidFill>
                <a:effectLst>
                  <a:outerShdw blurRad="38100" dist="38100" dir="2700000" rotWithShape="0">
                    <a:srgbClr val="000000"/>
                  </a:outerShdw>
                </a:effectLst>
                <a:latin typeface="+mj-lt"/>
                <a:ea typeface="+mj-ea"/>
                <a:cs typeface="+mj-cs"/>
                <a:sym typeface="Arial"/>
              </a:defRPr>
            </a:pPr>
            <a:r>
              <a:t>3) https://www.eia.gov/energyexplained/us-energy-facts/ </a:t>
            </a:r>
          </a:p>
          <a:p>
            <a:pPr algn="ctr">
              <a:defRPr sz="500" b="0" i="1">
                <a:solidFill>
                  <a:schemeClr val="accent1"/>
                </a:solidFill>
                <a:effectLst>
                  <a:outerShdw blurRad="38100" dist="38100" dir="2700000" rotWithShape="0">
                    <a:srgbClr val="000000"/>
                  </a:outerShdw>
                </a:effectLst>
                <a:latin typeface="+mj-lt"/>
                <a:ea typeface="+mj-ea"/>
                <a:cs typeface="+mj-cs"/>
                <a:sym typeface="Arial"/>
              </a:defRPr>
            </a:pPr>
            <a:endParaRPr/>
          </a:p>
          <a:p>
            <a:pPr algn="ctr">
              <a:defRPr sz="1100" b="0" i="1">
                <a:solidFill>
                  <a:schemeClr val="accent1"/>
                </a:solidFill>
                <a:effectLst>
                  <a:outerShdw blurRad="38100" dist="38100" dir="2700000" rotWithShape="0">
                    <a:srgbClr val="000000"/>
                  </a:outerShdw>
                </a:effectLst>
                <a:latin typeface="+mj-lt"/>
                <a:ea typeface="+mj-ea"/>
                <a:cs typeface="+mj-cs"/>
                <a:sym typeface="Arial"/>
              </a:defRPr>
            </a:pPr>
            <a:r>
              <a:t>4) Confirming the advisability of always "figuring it out" for yourself (or at least double checking the "experts")</a:t>
            </a:r>
          </a:p>
        </p:txBody>
      </p:sp>
      <p:sp>
        <p:nvSpPr>
          <p:cNvPr id="315" name="Rectangle 3"/>
          <p:cNvSpPr txBox="1">
            <a:spLocks noGrp="1"/>
          </p:cNvSpPr>
          <p:nvPr>
            <p:ph type="body" sz="quarter" idx="1"/>
          </p:nvPr>
        </p:nvSpPr>
        <p:spPr>
          <a:xfrm>
            <a:off x="82551" y="612888"/>
            <a:ext cx="8978898" cy="501966"/>
          </a:xfrm>
          <a:prstGeom prst="rect">
            <a:avLst/>
          </a:prstGeom>
        </p:spPr>
        <p:txBody>
          <a:bodyPr/>
          <a:lstStyle/>
          <a:p>
            <a:pPr>
              <a:tabLst>
                <a:tab pos="457200" algn="l"/>
                <a:tab pos="914400" algn="l"/>
                <a:tab pos="1371600" algn="l"/>
                <a:tab pos="1828800" algn="l"/>
                <a:tab pos="2286000" algn="l"/>
              </a:tabLst>
              <a:defRPr sz="1600">
                <a:latin typeface="+mj-lt"/>
                <a:ea typeface="+mj-ea"/>
                <a:cs typeface="+mj-cs"/>
                <a:sym typeface="Arial"/>
              </a:defRPr>
            </a:pPr>
            <a:r>
              <a:t>From the 2021 EIA </a:t>
            </a:r>
            <a:r>
              <a:rPr b="1"/>
              <a:t>Electricity Data Browser</a:t>
            </a:r>
            <a:r>
              <a:t> used early in this note set: </a:t>
            </a:r>
            <a:r>
              <a:rPr baseline="31999"/>
              <a:t>2</a:t>
            </a:r>
            <a:r>
              <a:t>	</a:t>
            </a:r>
          </a:p>
        </p:txBody>
      </p:sp>
      <p:sp>
        <p:nvSpPr>
          <p:cNvPr id="316" name="Rectangle 3"/>
          <p:cNvSpPr txBox="1"/>
          <p:nvPr/>
        </p:nvSpPr>
        <p:spPr>
          <a:xfrm>
            <a:off x="82551" y="2709288"/>
            <a:ext cx="8978898" cy="4307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400"/>
              </a:spcBef>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j-lt"/>
                <a:ea typeface="+mj-ea"/>
                <a:cs typeface="+mj-cs"/>
                <a:sym typeface="Arial"/>
              </a:defRPr>
            </a:pPr>
            <a:r>
              <a:t>From the immediately preceding 2021 EIA  U.S. </a:t>
            </a:r>
            <a:r>
              <a:rPr b="1"/>
              <a:t>Energy Facts Explained</a:t>
            </a:r>
            <a:r>
              <a:t>: </a:t>
            </a:r>
            <a:r>
              <a:rPr baseline="31999"/>
              <a:t>3</a:t>
            </a:r>
          </a:p>
        </p:txBody>
      </p:sp>
      <p:sp>
        <p:nvSpPr>
          <p:cNvPr id="317" name="Rectangle 3"/>
          <p:cNvSpPr txBox="1"/>
          <p:nvPr/>
        </p:nvSpPr>
        <p:spPr>
          <a:xfrm>
            <a:off x="104081" y="4734438"/>
            <a:ext cx="9144001" cy="8180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lgn="ctr">
              <a:spcBef>
                <a:spcPts val="400"/>
              </a:spcBef>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j-lt"/>
                <a:ea typeface="+mj-ea"/>
                <a:cs typeface="+mj-cs"/>
                <a:sym typeface="Arial"/>
              </a:defRPr>
            </a:pPr>
            <a:r>
              <a:rPr>
                <a:solidFill>
                  <a:srgbClr val="FBC901"/>
                </a:solidFill>
              </a:rPr>
              <a:t>4.108</a:t>
            </a:r>
            <a:r>
              <a:t> is significantly different than </a:t>
            </a:r>
            <a:r>
              <a:rPr>
                <a:solidFill>
                  <a:srgbClr val="FBC901"/>
                </a:solidFill>
              </a:rPr>
              <a:t>3.78</a:t>
            </a:r>
            <a:r>
              <a:t> </a:t>
            </a:r>
          </a:p>
          <a:p>
            <a:pPr algn="ctr">
              <a:spcBef>
                <a:spcPts val="400"/>
              </a:spcBef>
              <a:tabLst>
                <a:tab pos="457200" algn="l"/>
                <a:tab pos="914400" algn="l"/>
                <a:tab pos="1371600" algn="l"/>
                <a:tab pos="1828800" algn="l"/>
                <a:tab pos="2286000" algn="l"/>
              </a:tabLst>
              <a:defRPr sz="400" b="0">
                <a:solidFill>
                  <a:srgbClr val="FFFFFF"/>
                </a:solidFill>
                <a:effectLst>
                  <a:outerShdw blurRad="38100" dist="38100" dir="2700000" rotWithShape="0">
                    <a:srgbClr val="000000"/>
                  </a:outerShdw>
                </a:effectLst>
                <a:latin typeface="+mj-lt"/>
                <a:ea typeface="+mj-ea"/>
                <a:cs typeface="+mj-cs"/>
                <a:sym typeface="Arial"/>
              </a:defRPr>
            </a:pPr>
            <a:endParaRPr/>
          </a:p>
          <a:p>
            <a:pPr algn="ctr">
              <a:spcBef>
                <a:spcPts val="400"/>
              </a:spcBef>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j-lt"/>
                <a:ea typeface="+mj-ea"/>
                <a:cs typeface="+mj-cs"/>
                <a:sym typeface="Arial"/>
              </a:defRPr>
            </a:pPr>
            <a:r>
              <a:t>Raising some doubts about EIA data accuracy &amp; internal data sharing </a:t>
            </a:r>
            <a:r>
              <a:rPr baseline="31999"/>
              <a:t>4</a:t>
            </a:r>
          </a:p>
        </p:txBody>
      </p:sp>
      <p:grpSp>
        <p:nvGrpSpPr>
          <p:cNvPr id="321" name="Group"/>
          <p:cNvGrpSpPr/>
          <p:nvPr/>
        </p:nvGrpSpPr>
        <p:grpSpPr>
          <a:xfrm>
            <a:off x="3180667" y="3055571"/>
            <a:ext cx="2759217" cy="1484365"/>
            <a:chOff x="0" y="0"/>
            <a:chExt cx="2759216" cy="1484364"/>
          </a:xfrm>
        </p:grpSpPr>
        <p:pic>
          <p:nvPicPr>
            <p:cNvPr id="318" name="Image" descr="Image"/>
            <p:cNvPicPr>
              <a:picLocks noChangeAspect="1"/>
            </p:cNvPicPr>
            <p:nvPr/>
          </p:nvPicPr>
          <p:blipFill>
            <a:blip r:embed="rId2"/>
            <a:stretch>
              <a:fillRect/>
            </a:stretch>
          </p:blipFill>
          <p:spPr>
            <a:xfrm>
              <a:off x="0" y="0"/>
              <a:ext cx="2759217" cy="1450779"/>
            </a:xfrm>
            <a:prstGeom prst="rect">
              <a:avLst/>
            </a:prstGeom>
            <a:ln w="12700" cap="flat">
              <a:noFill/>
              <a:miter lim="400000"/>
            </a:ln>
            <a:effectLst/>
          </p:spPr>
        </p:pic>
        <p:sp>
          <p:nvSpPr>
            <p:cNvPr id="319" name="Oval"/>
            <p:cNvSpPr/>
            <p:nvPr/>
          </p:nvSpPr>
          <p:spPr>
            <a:xfrm>
              <a:off x="1299941" y="189733"/>
              <a:ext cx="893983" cy="507231"/>
            </a:xfrm>
            <a:prstGeom prst="ellipse">
              <a:avLst/>
            </a:prstGeom>
            <a:noFill/>
            <a:ln w="25400" cap="flat">
              <a:solidFill>
                <a:srgbClr val="FBC901"/>
              </a:solidFill>
              <a:prstDash val="solid"/>
              <a:round/>
            </a:ln>
            <a:effectLst/>
          </p:spPr>
          <p:txBody>
            <a:bodyPr wrap="square" lIns="45719" tIns="45719" rIns="45719" bIns="45719" numCol="1" anchor="t">
              <a:noAutofit/>
            </a:bodyPr>
            <a:lstStyle/>
            <a:p>
              <a:endParaRPr/>
            </a:p>
          </p:txBody>
        </p:sp>
        <p:sp>
          <p:nvSpPr>
            <p:cNvPr id="320" name="Oval"/>
            <p:cNvSpPr/>
            <p:nvPr/>
          </p:nvSpPr>
          <p:spPr>
            <a:xfrm>
              <a:off x="1617441" y="1322410"/>
              <a:ext cx="639983" cy="161955"/>
            </a:xfrm>
            <a:prstGeom prst="ellipse">
              <a:avLst/>
            </a:prstGeom>
            <a:noFill/>
            <a:ln w="25400" cap="flat">
              <a:solidFill>
                <a:srgbClr val="FF6600"/>
              </a:solidFill>
              <a:prstDash val="solid"/>
              <a:round/>
            </a:ln>
            <a:effectLst/>
          </p:spPr>
          <p:txBody>
            <a:bodyPr wrap="square" lIns="45719" tIns="45719" rIns="45719" bIns="45719" numCol="1" anchor="t">
              <a:noAutofit/>
            </a:bodyPr>
            <a:lstStyle/>
            <a:p>
              <a:endParaRPr/>
            </a:p>
          </p:txBody>
        </p:sp>
      </p:grpSp>
      <p:grpSp>
        <p:nvGrpSpPr>
          <p:cNvPr id="325" name="Group"/>
          <p:cNvGrpSpPr/>
          <p:nvPr/>
        </p:nvGrpSpPr>
        <p:grpSpPr>
          <a:xfrm>
            <a:off x="1205924" y="1056689"/>
            <a:ext cx="6579752" cy="1496499"/>
            <a:chOff x="0" y="0"/>
            <a:chExt cx="6579751" cy="1496497"/>
          </a:xfrm>
        </p:grpSpPr>
        <p:pic>
          <p:nvPicPr>
            <p:cNvPr id="322" name="Image" descr="Image"/>
            <p:cNvPicPr>
              <a:picLocks noChangeAspect="1"/>
            </p:cNvPicPr>
            <p:nvPr/>
          </p:nvPicPr>
          <p:blipFill>
            <a:blip r:embed="rId3"/>
            <a:srcRect b="69843"/>
            <a:stretch>
              <a:fillRect/>
            </a:stretch>
          </p:blipFill>
          <p:spPr>
            <a:xfrm>
              <a:off x="0" y="0"/>
              <a:ext cx="6579752" cy="1471985"/>
            </a:xfrm>
            <a:prstGeom prst="rect">
              <a:avLst/>
            </a:prstGeom>
            <a:ln w="12700" cap="flat">
              <a:noFill/>
              <a:miter lim="400000"/>
            </a:ln>
            <a:effectLst/>
          </p:spPr>
        </p:pic>
        <p:sp>
          <p:nvSpPr>
            <p:cNvPr id="323" name="Oval"/>
            <p:cNvSpPr/>
            <p:nvPr/>
          </p:nvSpPr>
          <p:spPr>
            <a:xfrm>
              <a:off x="1563367" y="902183"/>
              <a:ext cx="1197653" cy="252680"/>
            </a:xfrm>
            <a:prstGeom prst="ellipse">
              <a:avLst/>
            </a:prstGeom>
            <a:noFill/>
            <a:ln w="25400" cap="flat">
              <a:solidFill>
                <a:srgbClr val="FF6600"/>
              </a:solidFill>
              <a:prstDash val="solid"/>
              <a:round/>
            </a:ln>
            <a:effectLst/>
          </p:spPr>
          <p:txBody>
            <a:bodyPr wrap="square" lIns="45719" tIns="45719" rIns="45719" bIns="45719" numCol="1" anchor="t">
              <a:noAutofit/>
            </a:bodyPr>
            <a:lstStyle/>
            <a:p>
              <a:endParaRPr/>
            </a:p>
          </p:txBody>
        </p:sp>
        <p:sp>
          <p:nvSpPr>
            <p:cNvPr id="324" name="Oval"/>
            <p:cNvSpPr/>
            <p:nvPr/>
          </p:nvSpPr>
          <p:spPr>
            <a:xfrm>
              <a:off x="5247071" y="1243818"/>
              <a:ext cx="704520" cy="252680"/>
            </a:xfrm>
            <a:prstGeom prst="ellipse">
              <a:avLst/>
            </a:prstGeom>
            <a:noFill/>
            <a:ln w="25400" cap="flat">
              <a:solidFill>
                <a:srgbClr val="FBC901"/>
              </a:solidFill>
              <a:prstDash val="solid"/>
              <a:round/>
            </a:ln>
            <a:effectLst/>
          </p:spPr>
          <p:txBody>
            <a:bodyPr wrap="square" lIns="45719" tIns="45719" rIns="45719" bIns="45719" numCol="1" anchor="t">
              <a:noAutofit/>
            </a:bodyPr>
            <a:lstStyle/>
            <a:p>
              <a:endParaRP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 name="Rectangle 2"/>
          <p:cNvSpPr txBox="1"/>
          <p:nvPr/>
        </p:nvSpPr>
        <p:spPr>
          <a:xfrm>
            <a:off x="112301" y="61004"/>
            <a:ext cx="8919398" cy="4307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a:defRPr sz="2000" b="0" i="1">
                <a:solidFill>
                  <a:srgbClr val="E5FFFF"/>
                </a:solidFill>
                <a:effectLst>
                  <a:outerShdw blurRad="38100" dist="38100" dir="2700000" rotWithShape="0">
                    <a:srgbClr val="000000"/>
                  </a:outerShdw>
                </a:effectLst>
                <a:latin typeface="+mj-lt"/>
                <a:ea typeface="+mj-ea"/>
                <a:cs typeface="+mj-cs"/>
                <a:sym typeface="Arial"/>
              </a:defRPr>
            </a:lvl1pPr>
          </a:lstStyle>
          <a:p>
            <a:r>
              <a:t>Returning to the whole figure:  Why must it be so complex?</a:t>
            </a:r>
          </a:p>
        </p:txBody>
      </p:sp>
      <p:sp>
        <p:nvSpPr>
          <p:cNvPr id="328" name="Rectangle 5"/>
          <p:cNvSpPr txBox="1"/>
          <p:nvPr/>
        </p:nvSpPr>
        <p:spPr>
          <a:xfrm>
            <a:off x="61531" y="6593745"/>
            <a:ext cx="9020938"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r>
              <a:t>1) See noteset: Generic Power Plant &amp; Grid (</a:t>
            </a:r>
            <a:r>
              <a:rPr u="sng">
                <a:solidFill>
                  <a:srgbClr val="00CCFF"/>
                </a:solidFill>
                <a:uFill>
                  <a:solidFill>
                    <a:srgbClr val="00CCFF"/>
                  </a:solidFill>
                </a:uFill>
                <a:hlinkClick r:id="rId2"/>
              </a:rPr>
              <a:t>pptx</a:t>
            </a:r>
            <a:r>
              <a:rPr>
                <a:solidFill>
                  <a:srgbClr val="000000"/>
                </a:solidFill>
              </a:rPr>
              <a:t> </a:t>
            </a:r>
            <a:r>
              <a:rPr>
                <a:solidFill>
                  <a:srgbClr val="059797"/>
                </a:solidFill>
              </a:rPr>
              <a:t>/ </a:t>
            </a:r>
            <a:r>
              <a:rPr u="sng">
                <a:solidFill>
                  <a:srgbClr val="00CCFF"/>
                </a:solidFill>
                <a:uFill>
                  <a:solidFill>
                    <a:srgbClr val="00CCFF"/>
                  </a:solidFill>
                </a:uFill>
                <a:hlinkClick r:id="rId3"/>
              </a:rPr>
              <a:t>pdf</a:t>
            </a:r>
            <a:r>
              <a:rPr>
                <a:solidFill>
                  <a:srgbClr val="000000"/>
                </a:solidFill>
              </a:rPr>
              <a:t> </a:t>
            </a:r>
            <a:r>
              <a:rPr>
                <a:solidFill>
                  <a:srgbClr val="059797"/>
                </a:solidFill>
              </a:rPr>
              <a:t>/ </a:t>
            </a:r>
            <a:r>
              <a:rPr u="sng">
                <a:solidFill>
                  <a:srgbClr val="00CCFF"/>
                </a:solidFill>
                <a:uFill>
                  <a:solidFill>
                    <a:srgbClr val="00CCFF"/>
                  </a:solidFill>
                </a:uFill>
                <a:hlinkClick r:id="rId4"/>
              </a:rPr>
              <a:t>key</a:t>
            </a:r>
            <a:r>
              <a:t> )    2) See noteset: </a:t>
            </a:r>
            <a:r>
              <a:rPr b="1"/>
              <a:t>Greener Cars and Trucks</a:t>
            </a:r>
            <a:r>
              <a:t> (</a:t>
            </a:r>
            <a:r>
              <a:rPr u="sng">
                <a:solidFill>
                  <a:srgbClr val="00CCFF"/>
                </a:solidFill>
                <a:uFill>
                  <a:solidFill>
                    <a:srgbClr val="00CCFF"/>
                  </a:solidFill>
                </a:uFill>
                <a:hlinkClick r:id="rId5"/>
              </a:rPr>
              <a:t>pptx</a:t>
            </a:r>
            <a:r>
              <a:rPr>
                <a:solidFill>
                  <a:srgbClr val="000000"/>
                </a:solidFill>
              </a:rPr>
              <a:t> </a:t>
            </a:r>
            <a:r>
              <a:rPr>
                <a:solidFill>
                  <a:srgbClr val="059797"/>
                </a:solidFill>
              </a:rPr>
              <a:t>/</a:t>
            </a:r>
            <a:r>
              <a:t> </a:t>
            </a:r>
            <a:r>
              <a:rPr u="sng">
                <a:solidFill>
                  <a:srgbClr val="00CCFF"/>
                </a:solidFill>
                <a:uFill>
                  <a:solidFill>
                    <a:srgbClr val="00CCFF"/>
                  </a:solidFill>
                </a:uFill>
                <a:hlinkClick r:id="rId6"/>
              </a:rPr>
              <a:t>pdf</a:t>
            </a:r>
            <a:r>
              <a:rPr>
                <a:solidFill>
                  <a:srgbClr val="000000"/>
                </a:solidFill>
              </a:rPr>
              <a:t> </a:t>
            </a:r>
            <a:r>
              <a:rPr>
                <a:solidFill>
                  <a:srgbClr val="059797"/>
                </a:solidFill>
              </a:rPr>
              <a:t>/ </a:t>
            </a:r>
            <a:r>
              <a:rPr u="sng">
                <a:solidFill>
                  <a:srgbClr val="00CCFF"/>
                </a:solidFill>
                <a:uFill>
                  <a:solidFill>
                    <a:srgbClr val="00CCFF"/>
                  </a:solidFill>
                </a:uFill>
                <a:hlinkClick r:id="rId7"/>
              </a:rPr>
              <a:t>key</a:t>
            </a:r>
            <a:r>
              <a:t>)</a:t>
            </a:r>
          </a:p>
        </p:txBody>
      </p:sp>
      <p:pic>
        <p:nvPicPr>
          <p:cNvPr id="329" name="Image" descr="Image"/>
          <p:cNvPicPr>
            <a:picLocks noChangeAspect="1"/>
          </p:cNvPicPr>
          <p:nvPr/>
        </p:nvPicPr>
        <p:blipFill>
          <a:blip r:embed="rId8"/>
          <a:stretch>
            <a:fillRect/>
          </a:stretch>
        </p:blipFill>
        <p:spPr>
          <a:xfrm>
            <a:off x="3080938" y="575089"/>
            <a:ext cx="3145336" cy="2013782"/>
          </a:xfrm>
          <a:prstGeom prst="rect">
            <a:avLst/>
          </a:prstGeom>
          <a:ln w="12700">
            <a:miter lim="400000"/>
          </a:ln>
        </p:spPr>
      </p:pic>
      <p:sp>
        <p:nvSpPr>
          <p:cNvPr id="330" name="Rectangle 3"/>
          <p:cNvSpPr txBox="1"/>
          <p:nvPr/>
        </p:nvSpPr>
        <p:spPr>
          <a:xfrm>
            <a:off x="165648" y="2745881"/>
            <a:ext cx="8975916" cy="36786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lnSpcReduction="10000"/>
          </a:bodyPr>
          <a:lstStyle/>
          <a:p>
            <a:pPr algn="ctr">
              <a:spcBef>
                <a:spcPts val="400"/>
              </a:spcBef>
              <a:tabLst>
                <a:tab pos="406400" algn="l"/>
                <a:tab pos="812800" algn="l"/>
                <a:tab pos="1371600" algn="l"/>
                <a:tab pos="1828800" algn="l"/>
                <a:tab pos="2286000" algn="l"/>
              </a:tabLst>
              <a:defRPr sz="1600" b="0">
                <a:solidFill>
                  <a:srgbClr val="FFFFFF"/>
                </a:solidFill>
                <a:effectLst>
                  <a:outerShdw blurRad="38100" dist="38100" dir="2700000" rotWithShape="0">
                    <a:srgbClr val="000000"/>
                  </a:outerShdw>
                </a:effectLst>
                <a:latin typeface="+mj-lt"/>
                <a:ea typeface="+mj-ea"/>
                <a:cs typeface="+mj-cs"/>
                <a:sym typeface="Arial"/>
              </a:defRPr>
            </a:pPr>
            <a:r>
              <a:t>THE MAIN REASON: </a:t>
            </a:r>
            <a:r>
              <a:rPr>
                <a:solidFill>
                  <a:srgbClr val="FBC901"/>
                </a:solidFill>
              </a:rPr>
              <a:t>It tracks two very differently behaving types of energy:</a:t>
            </a:r>
          </a:p>
          <a:p>
            <a:pPr>
              <a:spcBef>
                <a:spcPts val="400"/>
              </a:spcBef>
              <a:tabLst>
                <a:tab pos="406400" algn="l"/>
                <a:tab pos="812800" algn="l"/>
                <a:tab pos="1371600" algn="l"/>
                <a:tab pos="1828800" algn="l"/>
                <a:tab pos="2286000" algn="l"/>
              </a:tabLst>
              <a:defRPr sz="1000" b="0">
                <a:solidFill>
                  <a:srgbClr val="FFFFFF"/>
                </a:solidFill>
                <a:effectLst>
                  <a:outerShdw blurRad="38100" dist="38100" dir="2700000" rotWithShape="0">
                    <a:srgbClr val="000000"/>
                  </a:outerShdw>
                </a:effectLst>
                <a:latin typeface="+mj-lt"/>
                <a:ea typeface="+mj-ea"/>
                <a:cs typeface="+mj-cs"/>
                <a:sym typeface="Arial"/>
              </a:defRPr>
            </a:pPr>
            <a:endParaRPr>
              <a:solidFill>
                <a:srgbClr val="FBC901"/>
              </a:solidFill>
            </a:endParaRPr>
          </a:p>
          <a:p>
            <a:pPr>
              <a:spcBef>
                <a:spcPts val="400"/>
              </a:spcBef>
              <a:tabLst>
                <a:tab pos="406400" algn="l"/>
                <a:tab pos="812800" algn="l"/>
                <a:tab pos="1371600" algn="l"/>
                <a:tab pos="1828800" algn="l"/>
                <a:tab pos="2286000" algn="l"/>
              </a:tabLst>
              <a:defRPr sz="1600" b="0">
                <a:solidFill>
                  <a:srgbClr val="FFFFFF"/>
                </a:solidFill>
                <a:effectLst>
                  <a:outerShdw blurRad="38100" dist="38100" dir="2700000" rotWithShape="0">
                    <a:srgbClr val="000000"/>
                  </a:outerShdw>
                </a:effectLst>
                <a:latin typeface="+mj-lt"/>
                <a:ea typeface="+mj-ea"/>
                <a:cs typeface="+mj-cs"/>
                <a:sym typeface="Arial"/>
              </a:defRPr>
            </a:pPr>
            <a:r>
              <a:rPr>
                <a:solidFill>
                  <a:srgbClr val="FBC901"/>
                </a:solidFill>
              </a:rPr>
              <a:t>1) Electrical Energy:</a:t>
            </a:r>
            <a:r>
              <a:t>  Which can be transported easily and efficiently, </a:t>
            </a:r>
          </a:p>
          <a:p>
            <a:pPr>
              <a:spcBef>
                <a:spcPts val="400"/>
              </a:spcBef>
              <a:tabLst>
                <a:tab pos="406400" algn="l"/>
                <a:tab pos="812800" algn="l"/>
                <a:tab pos="1371600" algn="l"/>
                <a:tab pos="1828800" algn="l"/>
                <a:tab pos="2286000" algn="l"/>
              </a:tabLst>
              <a:defRPr sz="4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tabLst>
                <a:tab pos="406400" algn="l"/>
                <a:tab pos="812800" algn="l"/>
                <a:tab pos="1371600" algn="l"/>
                <a:tab pos="1828800" algn="l"/>
                <a:tab pos="2286000" algn="l"/>
              </a:tabLst>
              <a:defRPr sz="1600" b="0">
                <a:solidFill>
                  <a:srgbClr val="FFFFFF"/>
                </a:solidFill>
                <a:effectLst>
                  <a:outerShdw blurRad="38100" dist="38100" dir="2700000" rotWithShape="0">
                    <a:srgbClr val="000000"/>
                  </a:outerShdw>
                </a:effectLst>
                <a:latin typeface="+mj-lt"/>
                <a:ea typeface="+mj-ea"/>
                <a:cs typeface="+mj-cs"/>
                <a:sym typeface="Arial"/>
              </a:defRPr>
            </a:pPr>
            <a:r>
              <a:t>	and at its final point-of-use converts its energy with very high efficiency:</a:t>
            </a:r>
          </a:p>
          <a:p>
            <a:pPr>
              <a:spcBef>
                <a:spcPts val="400"/>
              </a:spcBef>
              <a:tabLst>
                <a:tab pos="406400" algn="l"/>
                <a:tab pos="812800" algn="l"/>
                <a:tab pos="1371600" algn="l"/>
                <a:tab pos="1828800" algn="l"/>
                <a:tab pos="2286000" algn="l"/>
              </a:tabLst>
              <a:defRPr sz="400" b="0">
                <a:solidFill>
                  <a:srgbClr val="FFFFFF"/>
                </a:solidFill>
                <a:effectLst>
                  <a:outerShdw blurRad="38100" dist="38100" dir="2700000" rotWithShape="0">
                    <a:srgbClr val="000000"/>
                  </a:outerShdw>
                </a:effectLst>
                <a:latin typeface="+mj-lt"/>
                <a:ea typeface="+mj-ea"/>
                <a:cs typeface="+mj-cs"/>
                <a:sym typeface="Arial"/>
              </a:defRPr>
            </a:pPr>
            <a:endParaRPr/>
          </a:p>
          <a:p>
            <a:pPr lvl="1" indent="640896">
              <a:spcBef>
                <a:spcPts val="400"/>
              </a:spcBef>
              <a:tabLst>
                <a:tab pos="406400" algn="l"/>
                <a:tab pos="812800" algn="l"/>
                <a:tab pos="1371600" algn="l"/>
                <a:tab pos="1828800" algn="l"/>
                <a:tab pos="2286000" algn="l"/>
              </a:tabLst>
              <a:defRPr sz="1600" b="0">
                <a:solidFill>
                  <a:srgbClr val="FFFFFF"/>
                </a:solidFill>
                <a:effectLst>
                  <a:outerShdw blurRad="38100" dist="38100" dir="2700000" rotWithShape="0">
                    <a:srgbClr val="000000"/>
                  </a:outerShdw>
                </a:effectLst>
                <a:latin typeface="+mj-lt"/>
                <a:ea typeface="+mj-ea"/>
                <a:cs typeface="+mj-cs"/>
                <a:sym typeface="Arial"/>
              </a:defRPr>
            </a:pPr>
            <a:r>
              <a:t>	e.g., electric motors convert electrical to kinetic energy at near 100% efficiency</a:t>
            </a:r>
          </a:p>
          <a:p>
            <a:pPr lvl="1" indent="640896">
              <a:spcBef>
                <a:spcPts val="400"/>
              </a:spcBef>
              <a:tabLst>
                <a:tab pos="406400" algn="l"/>
                <a:tab pos="812800" algn="l"/>
                <a:tab pos="1371600" algn="l"/>
                <a:tab pos="1828800" algn="l"/>
                <a:tab pos="2286000" algn="l"/>
              </a:tabLst>
              <a:defRPr sz="400" b="0">
                <a:solidFill>
                  <a:srgbClr val="FFFFFF"/>
                </a:solidFill>
                <a:effectLst>
                  <a:outerShdw blurRad="38100" dist="38100" dir="2700000" rotWithShape="0">
                    <a:srgbClr val="000000"/>
                  </a:outerShdw>
                </a:effectLst>
                <a:latin typeface="+mj-lt"/>
                <a:ea typeface="+mj-ea"/>
                <a:cs typeface="+mj-cs"/>
                <a:sym typeface="Arial"/>
              </a:defRPr>
            </a:pPr>
            <a:endParaRPr/>
          </a:p>
          <a:p>
            <a:pPr lvl="1" indent="640896">
              <a:spcBef>
                <a:spcPts val="400"/>
              </a:spcBef>
              <a:tabLst>
                <a:tab pos="406400" algn="l"/>
                <a:tab pos="812800" algn="l"/>
                <a:tab pos="1371600" algn="l"/>
                <a:tab pos="1828800" algn="l"/>
                <a:tab pos="2286000" algn="l"/>
              </a:tabLst>
              <a:defRPr sz="1600" b="0">
                <a:solidFill>
                  <a:srgbClr val="FFFFFF"/>
                </a:solidFill>
                <a:effectLst>
                  <a:outerShdw blurRad="38100" dist="38100" dir="2700000" rotWithShape="0">
                    <a:srgbClr val="000000"/>
                  </a:outerShdw>
                </a:effectLst>
                <a:latin typeface="+mj-lt"/>
                <a:ea typeface="+mj-ea"/>
                <a:cs typeface="+mj-cs"/>
                <a:sym typeface="Arial"/>
              </a:defRPr>
            </a:pPr>
            <a:r>
              <a:t>	or electric heaters convert electrical to thermal energy at 100% efficiency </a:t>
            </a:r>
          </a:p>
          <a:p>
            <a:pPr lvl="1" indent="640896">
              <a:spcBef>
                <a:spcPts val="400"/>
              </a:spcBef>
              <a:tabLst>
                <a:tab pos="406400" algn="l"/>
                <a:tab pos="812800" algn="l"/>
                <a:tab pos="1371600" algn="l"/>
                <a:tab pos="1828800" algn="l"/>
                <a:tab pos="2286000" algn="l"/>
              </a:tabLst>
              <a:defRPr sz="9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tabLst>
                <a:tab pos="406400" algn="l"/>
                <a:tab pos="812800" algn="l"/>
                <a:tab pos="1371600" algn="l"/>
                <a:tab pos="1828800" algn="l"/>
                <a:tab pos="2286000" algn="l"/>
              </a:tabLst>
              <a:defRPr sz="1600" b="0">
                <a:solidFill>
                  <a:srgbClr val="FFFFFF"/>
                </a:solidFill>
                <a:effectLst>
                  <a:outerShdw blurRad="38100" dist="38100" dir="2700000" rotWithShape="0">
                    <a:srgbClr val="000000"/>
                  </a:outerShdw>
                </a:effectLst>
                <a:latin typeface="+mj-lt"/>
                <a:ea typeface="+mj-ea"/>
                <a:cs typeface="+mj-cs"/>
                <a:sym typeface="Arial"/>
              </a:defRPr>
            </a:pPr>
            <a:r>
              <a:rPr>
                <a:solidFill>
                  <a:srgbClr val="FBC901"/>
                </a:solidFill>
              </a:rPr>
              <a:t>2) Hydrocarbon Chemical Combustion Heat Energy</a:t>
            </a:r>
            <a:r>
              <a:t>:  Which is transported in myriad ways, </a:t>
            </a:r>
          </a:p>
          <a:p>
            <a:pPr>
              <a:spcBef>
                <a:spcPts val="400"/>
              </a:spcBef>
              <a:tabLst>
                <a:tab pos="406400" algn="l"/>
                <a:tab pos="812800" algn="l"/>
                <a:tab pos="1371600" algn="l"/>
                <a:tab pos="1828800" algn="l"/>
                <a:tab pos="2286000" algn="l"/>
              </a:tabLst>
              <a:defRPr sz="4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tabLst>
                <a:tab pos="406400" algn="l"/>
                <a:tab pos="812800" algn="l"/>
                <a:tab pos="1371600" algn="l"/>
                <a:tab pos="1828800" algn="l"/>
                <a:tab pos="2286000" algn="l"/>
              </a:tabLst>
              <a:defRPr sz="1600" b="0">
                <a:solidFill>
                  <a:srgbClr val="FFFFFF"/>
                </a:solidFill>
                <a:effectLst>
                  <a:outerShdw blurRad="38100" dist="38100" dir="2700000" rotWithShape="0">
                    <a:srgbClr val="000000"/>
                  </a:outerShdw>
                </a:effectLst>
                <a:latin typeface="+mj-lt"/>
                <a:ea typeface="+mj-ea"/>
                <a:cs typeface="+mj-cs"/>
                <a:sym typeface="Arial"/>
              </a:defRPr>
            </a:pPr>
            <a:r>
              <a:t>	and at its point-of-use converts its heat energy in many different low efficiency ways, e.g.: </a:t>
            </a:r>
          </a:p>
          <a:p>
            <a:pPr>
              <a:spcBef>
                <a:spcPts val="400"/>
              </a:spcBef>
              <a:tabLst>
                <a:tab pos="406400" algn="l"/>
                <a:tab pos="812800" algn="l"/>
                <a:tab pos="1371600" algn="l"/>
                <a:tab pos="1828800" algn="l"/>
                <a:tab pos="2286000" algn="l"/>
              </a:tabLst>
              <a:defRPr sz="400" b="0">
                <a:solidFill>
                  <a:srgbClr val="FFFFFF"/>
                </a:solidFill>
                <a:effectLst>
                  <a:outerShdw blurRad="38100" dist="38100" dir="2700000" rotWithShape="0">
                    <a:srgbClr val="000000"/>
                  </a:outerShdw>
                </a:effectLst>
                <a:latin typeface="+mj-lt"/>
                <a:ea typeface="+mj-ea"/>
                <a:cs typeface="+mj-cs"/>
                <a:sym typeface="Arial"/>
              </a:defRPr>
            </a:pPr>
            <a:endParaRPr/>
          </a:p>
          <a:p>
            <a:pPr lvl="1" indent="640896">
              <a:spcBef>
                <a:spcPts val="400"/>
              </a:spcBef>
              <a:tabLst>
                <a:tab pos="406400" algn="l"/>
                <a:tab pos="812800" algn="l"/>
                <a:tab pos="1371600" algn="l"/>
                <a:tab pos="1828800" algn="l"/>
                <a:tab pos="2286000" algn="l"/>
              </a:tabLst>
              <a:defRPr sz="1600" b="0">
                <a:solidFill>
                  <a:srgbClr val="FFFFFF"/>
                </a:solidFill>
                <a:effectLst>
                  <a:outerShdw blurRad="38100" dist="38100" dir="2700000" rotWithShape="0">
                    <a:srgbClr val="000000"/>
                  </a:outerShdw>
                </a:effectLst>
                <a:latin typeface="+mj-lt"/>
                <a:ea typeface="+mj-ea"/>
                <a:cs typeface="+mj-cs"/>
                <a:sym typeface="Arial"/>
              </a:defRPr>
            </a:pPr>
            <a:r>
              <a:t>	Fossil-fuel power plants convert heat to output electrical energy at ~ 33% efficiency </a:t>
            </a:r>
            <a:r>
              <a:rPr baseline="31999"/>
              <a:t>1</a:t>
            </a:r>
          </a:p>
          <a:p>
            <a:pPr lvl="1" indent="640896">
              <a:spcBef>
                <a:spcPts val="400"/>
              </a:spcBef>
              <a:tabLst>
                <a:tab pos="406400" algn="l"/>
                <a:tab pos="812800" algn="l"/>
                <a:tab pos="1371600" algn="l"/>
                <a:tab pos="1828800" algn="l"/>
                <a:tab pos="2286000" algn="l"/>
              </a:tabLst>
              <a:defRPr sz="400" b="0">
                <a:solidFill>
                  <a:srgbClr val="FFFFFF"/>
                </a:solidFill>
                <a:effectLst>
                  <a:outerShdw blurRad="38100" dist="38100" dir="2700000" rotWithShape="0">
                    <a:srgbClr val="000000"/>
                  </a:outerShdw>
                </a:effectLst>
                <a:latin typeface="+mj-lt"/>
                <a:ea typeface="+mj-ea"/>
                <a:cs typeface="+mj-cs"/>
                <a:sym typeface="Arial"/>
              </a:defRPr>
            </a:pPr>
            <a:endParaRPr baseline="31999"/>
          </a:p>
          <a:p>
            <a:pPr lvl="1" indent="640896">
              <a:spcBef>
                <a:spcPts val="400"/>
              </a:spcBef>
              <a:tabLst>
                <a:tab pos="406400" algn="l"/>
                <a:tab pos="812800" algn="l"/>
                <a:tab pos="1371600" algn="l"/>
                <a:tab pos="1828800" algn="l"/>
                <a:tab pos="2286000" algn="l"/>
              </a:tabLst>
              <a:defRPr sz="1600" b="0">
                <a:solidFill>
                  <a:srgbClr val="FFFFFF"/>
                </a:solidFill>
                <a:effectLst>
                  <a:outerShdw blurRad="38100" dist="38100" dir="2700000" rotWithShape="0">
                    <a:srgbClr val="000000"/>
                  </a:outerShdw>
                </a:effectLst>
                <a:latin typeface="+mj-lt"/>
                <a:ea typeface="+mj-ea"/>
                <a:cs typeface="+mj-cs"/>
                <a:sym typeface="Arial"/>
              </a:defRPr>
            </a:pPr>
            <a:r>
              <a:t>	Fossil-fuel cars &amp; trucks convert heat to vehicle kinetic energy at ~ 20% efficiency </a:t>
            </a:r>
            <a:r>
              <a:rPr baseline="31999"/>
              <a:t>2</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Rectangle 2"/>
          <p:cNvSpPr txBox="1">
            <a:spLocks noGrp="1"/>
          </p:cNvSpPr>
          <p:nvPr>
            <p:ph type="title"/>
          </p:nvPr>
        </p:nvSpPr>
        <p:spPr>
          <a:xfrm>
            <a:off x="304800" y="65616"/>
            <a:ext cx="8534400" cy="464959"/>
          </a:xfrm>
          <a:prstGeom prst="rect">
            <a:avLst/>
          </a:prstGeom>
        </p:spPr>
        <p:txBody>
          <a:bodyPr/>
          <a:lstStyle/>
          <a:p>
            <a:pPr>
              <a:defRPr sz="2000" i="1">
                <a:latin typeface="+mj-lt"/>
                <a:ea typeface="+mj-ea"/>
                <a:cs typeface="+mj-cs"/>
                <a:sym typeface="Arial"/>
              </a:defRPr>
            </a:pPr>
            <a:r>
              <a:t>But which </a:t>
            </a:r>
            <a:r>
              <a:rPr b="1"/>
              <a:t>type</a:t>
            </a:r>
            <a:r>
              <a:t> of energy?</a:t>
            </a:r>
          </a:p>
        </p:txBody>
      </p:sp>
      <p:sp>
        <p:nvSpPr>
          <p:cNvPr id="131" name="Rectangle 3"/>
          <p:cNvSpPr txBox="1">
            <a:spLocks noGrp="1"/>
          </p:cNvSpPr>
          <p:nvPr>
            <p:ph type="body" sz="half" idx="1"/>
          </p:nvPr>
        </p:nvSpPr>
        <p:spPr>
          <a:xfrm>
            <a:off x="101602" y="649265"/>
            <a:ext cx="8978898" cy="1861470"/>
          </a:xfrm>
          <a:prstGeom prst="rect">
            <a:avLst/>
          </a:prstGeom>
        </p:spPr>
        <p:txBody>
          <a:bodyPr/>
          <a:lstStyle/>
          <a:p>
            <a:pPr>
              <a:tabLst>
                <a:tab pos="457200" algn="l"/>
                <a:tab pos="914400" algn="l"/>
                <a:tab pos="1371600" algn="l"/>
                <a:tab pos="1828800" algn="l"/>
                <a:tab pos="2286000" algn="l"/>
              </a:tabLst>
              <a:defRPr sz="1600">
                <a:latin typeface="+mj-lt"/>
                <a:ea typeface="+mj-ea"/>
                <a:cs typeface="+mj-cs"/>
                <a:sym typeface="Arial"/>
              </a:defRPr>
            </a:pPr>
            <a:r>
              <a:t>Our high school science teachers talked about </a:t>
            </a:r>
            <a:r>
              <a:rPr b="1"/>
              <a:t>all sorts</a:t>
            </a:r>
            <a:r>
              <a:t> of energy, including:</a:t>
            </a:r>
          </a:p>
          <a:p>
            <a:pPr>
              <a:tabLst>
                <a:tab pos="457200" algn="l"/>
                <a:tab pos="914400" algn="l"/>
                <a:tab pos="1371600" algn="l"/>
                <a:tab pos="1828800" algn="l"/>
                <a:tab pos="2286000" algn="l"/>
              </a:tabLst>
              <a:defRPr sz="400">
                <a:latin typeface="+mj-lt"/>
                <a:ea typeface="+mj-ea"/>
                <a:cs typeface="+mj-cs"/>
                <a:sym typeface="Arial"/>
              </a:defRPr>
            </a:pPr>
            <a:endParaRPr/>
          </a:p>
          <a:p>
            <a:pPr>
              <a:tabLst>
                <a:tab pos="457200" algn="l"/>
                <a:tab pos="914400" algn="l"/>
                <a:tab pos="1371600" algn="l"/>
                <a:tab pos="1828800" algn="l"/>
                <a:tab pos="2286000" algn="l"/>
              </a:tabLst>
              <a:defRPr sz="1600">
                <a:latin typeface="+mj-lt"/>
                <a:ea typeface="+mj-ea"/>
                <a:cs typeface="+mj-cs"/>
                <a:sym typeface="Arial"/>
              </a:defRPr>
            </a:pPr>
            <a:r>
              <a:t>	potential, kinetic, chemical, thermal, electrostatic, electromagnetic . . .</a:t>
            </a:r>
          </a:p>
          <a:p>
            <a:pPr>
              <a:tabLst>
                <a:tab pos="457200" algn="l"/>
                <a:tab pos="914400" algn="l"/>
                <a:tab pos="1371600" algn="l"/>
                <a:tab pos="1828800" algn="l"/>
                <a:tab pos="2286000" algn="l"/>
              </a:tabLst>
              <a:defRPr sz="1100">
                <a:latin typeface="+mj-lt"/>
                <a:ea typeface="+mj-ea"/>
                <a:cs typeface="+mj-cs"/>
                <a:sym typeface="Arial"/>
              </a:defRPr>
            </a:pPr>
            <a:endParaRPr/>
          </a:p>
          <a:p>
            <a:pPr>
              <a:tabLst>
                <a:tab pos="457200" algn="l"/>
                <a:tab pos="914400" algn="l"/>
                <a:tab pos="1371600" algn="l"/>
                <a:tab pos="1828800" algn="l"/>
                <a:tab pos="2286000" algn="l"/>
              </a:tabLst>
              <a:defRPr sz="1600">
                <a:latin typeface="+mj-lt"/>
                <a:ea typeface="+mj-ea"/>
                <a:cs typeface="+mj-cs"/>
                <a:sym typeface="Arial"/>
              </a:defRPr>
            </a:pPr>
            <a:r>
              <a:t>The U.S. (and other countries) similarly make use of </a:t>
            </a:r>
            <a:r>
              <a:rPr b="1"/>
              <a:t>all sorts of energies</a:t>
            </a:r>
          </a:p>
          <a:p>
            <a:pPr>
              <a:tabLst>
                <a:tab pos="457200" algn="l"/>
                <a:tab pos="914400" algn="l"/>
                <a:tab pos="1371600" algn="l"/>
                <a:tab pos="1828800" algn="l"/>
                <a:tab pos="2286000" algn="l"/>
              </a:tabLst>
              <a:defRPr sz="400">
                <a:latin typeface="+mj-lt"/>
                <a:ea typeface="+mj-ea"/>
                <a:cs typeface="+mj-cs"/>
                <a:sym typeface="Arial"/>
              </a:defRPr>
            </a:pPr>
            <a:endParaRPr b="1"/>
          </a:p>
          <a:p>
            <a:pPr>
              <a:tabLst>
                <a:tab pos="457200" algn="l"/>
                <a:tab pos="914400" algn="l"/>
                <a:tab pos="1371600" algn="l"/>
                <a:tab pos="1828800" algn="l"/>
                <a:tab pos="2286000" algn="l"/>
              </a:tabLst>
              <a:defRPr sz="1600">
                <a:latin typeface="+mj-lt"/>
                <a:ea typeface="+mj-ea"/>
                <a:cs typeface="+mj-cs"/>
                <a:sym typeface="Arial"/>
              </a:defRPr>
            </a:pPr>
            <a:r>
              <a:t>	as "explained" in this purportedly clarifying U.S. government figure: </a:t>
            </a:r>
            <a:r>
              <a:rPr baseline="31999"/>
              <a:t>1</a:t>
            </a:r>
          </a:p>
        </p:txBody>
      </p:sp>
      <p:sp>
        <p:nvSpPr>
          <p:cNvPr id="132" name="Rectangle 3"/>
          <p:cNvSpPr txBox="1"/>
          <p:nvPr/>
        </p:nvSpPr>
        <p:spPr>
          <a:xfrm>
            <a:off x="82551" y="4787012"/>
            <a:ext cx="8978898" cy="20388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400"/>
              </a:spcBef>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j-lt"/>
                <a:ea typeface="+mj-ea"/>
                <a:cs typeface="+mj-cs"/>
                <a:sym typeface="Arial"/>
              </a:defRPr>
            </a:pPr>
            <a:r>
              <a:t>Rather than making a frontal assault upon this (boggling) figure,</a:t>
            </a:r>
          </a:p>
          <a:p>
            <a:pPr>
              <a:spcBef>
                <a:spcPts val="400"/>
              </a:spcBef>
              <a:tabLst>
                <a:tab pos="457200" algn="l"/>
                <a:tab pos="914400" algn="l"/>
                <a:tab pos="1371600" algn="l"/>
                <a:tab pos="1828800" algn="l"/>
                <a:tab pos="2286000" algn="l"/>
              </a:tabLst>
              <a:defRPr sz="4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j-lt"/>
                <a:ea typeface="+mj-ea"/>
                <a:cs typeface="+mj-cs"/>
                <a:sym typeface="Arial"/>
              </a:defRPr>
            </a:pPr>
            <a:r>
              <a:t>	let's begin with the energy most directly affecting us as citizens &amp; consumers:</a:t>
            </a:r>
          </a:p>
          <a:p>
            <a:pPr>
              <a:spcBef>
                <a:spcPts val="400"/>
              </a:spcBef>
              <a:tabLst>
                <a:tab pos="457200" algn="l"/>
                <a:tab pos="914400" algn="l"/>
                <a:tab pos="1371600" algn="l"/>
                <a:tab pos="1828800" algn="l"/>
                <a:tab pos="2286000" algn="l"/>
              </a:tabLst>
              <a:defRPr sz="800" b="0">
                <a:solidFill>
                  <a:srgbClr val="FFFFFF"/>
                </a:solidFill>
                <a:effectLst>
                  <a:outerShdw blurRad="38100" dist="38100" dir="2700000" rotWithShape="0">
                    <a:srgbClr val="000000"/>
                  </a:outerShdw>
                </a:effectLst>
                <a:latin typeface="+mj-lt"/>
                <a:ea typeface="+mj-ea"/>
                <a:cs typeface="+mj-cs"/>
                <a:sym typeface="Arial"/>
              </a:defRPr>
            </a:pPr>
            <a:endParaRPr/>
          </a:p>
          <a:p>
            <a:pPr algn="ctr">
              <a:spcBef>
                <a:spcPts val="400"/>
              </a:spcBef>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j-lt"/>
                <a:ea typeface="+mj-ea"/>
                <a:cs typeface="+mj-cs"/>
                <a:sym typeface="Arial"/>
              </a:defRPr>
            </a:pPr>
            <a:r>
              <a:rPr b="1">
                <a:solidFill>
                  <a:srgbClr val="FBC901"/>
                </a:solidFill>
              </a:rPr>
              <a:t>Electrical Energy</a:t>
            </a:r>
            <a:r>
              <a:t> </a:t>
            </a:r>
            <a:r>
              <a:rPr>
                <a:solidFill>
                  <a:srgbClr val="FBC901"/>
                </a:solidFill>
              </a:rPr>
              <a:t>- the one delivered to us by electrons flowing through wires</a:t>
            </a:r>
          </a:p>
          <a:p>
            <a:pPr algn="ctr">
              <a:spcBef>
                <a:spcPts val="400"/>
              </a:spcBef>
              <a:tabLst>
                <a:tab pos="457200" algn="l"/>
                <a:tab pos="914400" algn="l"/>
                <a:tab pos="1371600" algn="l"/>
                <a:tab pos="1828800" algn="l"/>
                <a:tab pos="2286000" algn="l"/>
              </a:tabLst>
              <a:defRPr sz="800" b="0">
                <a:solidFill>
                  <a:srgbClr val="FFFFFF"/>
                </a:solidFill>
                <a:effectLst>
                  <a:outerShdw blurRad="38100" dist="38100" dir="2700000" rotWithShape="0">
                    <a:srgbClr val="000000"/>
                  </a:outerShdw>
                </a:effectLst>
                <a:latin typeface="+mj-lt"/>
                <a:ea typeface="+mj-ea"/>
                <a:cs typeface="+mj-cs"/>
                <a:sym typeface="Arial"/>
              </a:defRPr>
            </a:pPr>
            <a:endParaRPr>
              <a:solidFill>
                <a:srgbClr val="FBC901"/>
              </a:solidFill>
            </a:endParaRPr>
          </a:p>
          <a:p>
            <a:pPr algn="ctr">
              <a:spcBef>
                <a:spcPts val="400"/>
              </a:spcBef>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j-lt"/>
                <a:ea typeface="+mj-ea"/>
                <a:cs typeface="+mj-cs"/>
                <a:sym typeface="Arial"/>
              </a:defRPr>
            </a:pPr>
            <a:r>
              <a:rPr>
                <a:solidFill>
                  <a:srgbClr val="FBC901"/>
                </a:solidFill>
              </a:rPr>
              <a:t>(a.k.a. "</a:t>
            </a:r>
            <a:r>
              <a:rPr b="1">
                <a:solidFill>
                  <a:srgbClr val="FBC901"/>
                </a:solidFill>
              </a:rPr>
              <a:t>Electricity</a:t>
            </a:r>
            <a:r>
              <a:rPr>
                <a:solidFill>
                  <a:srgbClr val="FBC901"/>
                </a:solidFill>
              </a:rPr>
              <a:t>")</a:t>
            </a:r>
          </a:p>
        </p:txBody>
      </p:sp>
      <p:sp>
        <p:nvSpPr>
          <p:cNvPr id="133" name="Rectangle 5"/>
          <p:cNvSpPr txBox="1"/>
          <p:nvPr/>
        </p:nvSpPr>
        <p:spPr>
          <a:xfrm>
            <a:off x="6072974" y="3161575"/>
            <a:ext cx="2687923" cy="7976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defRPr sz="1200" i="1">
                <a:solidFill>
                  <a:srgbClr val="2BAD81"/>
                </a:solidFill>
                <a:effectLst>
                  <a:outerShdw blurRad="38100" dist="38100" dir="2700000" rotWithShape="0">
                    <a:srgbClr val="000000"/>
                  </a:outerShdw>
                </a:effectLst>
                <a:latin typeface="+mj-lt"/>
                <a:ea typeface="+mj-ea"/>
                <a:cs typeface="+mj-cs"/>
                <a:sym typeface="Arial"/>
              </a:defRPr>
            </a:pPr>
            <a:r>
              <a:t>"U.S. Energy Facts Explained"</a:t>
            </a:r>
          </a:p>
          <a:p>
            <a:pPr algn="ctr">
              <a:defRPr sz="1200" i="1">
                <a:solidFill>
                  <a:srgbClr val="2BAD81"/>
                </a:solidFill>
                <a:effectLst>
                  <a:outerShdw blurRad="38100" dist="38100" dir="2700000" rotWithShape="0">
                    <a:srgbClr val="000000"/>
                  </a:outerShdw>
                </a:effectLst>
                <a:latin typeface="+mj-lt"/>
                <a:ea typeface="+mj-ea"/>
                <a:cs typeface="+mj-cs"/>
                <a:sym typeface="Arial"/>
              </a:defRPr>
            </a:pPr>
            <a:endParaRPr/>
          </a:p>
          <a:p>
            <a:pPr algn="ctr">
              <a:defRPr sz="1200" i="1">
                <a:solidFill>
                  <a:srgbClr val="2BAD81"/>
                </a:solidFill>
                <a:effectLst>
                  <a:outerShdw blurRad="38100" dist="38100" dir="2700000" rotWithShape="0">
                    <a:srgbClr val="000000"/>
                  </a:outerShdw>
                </a:effectLst>
                <a:latin typeface="+mj-lt"/>
                <a:ea typeface="+mj-ea"/>
                <a:cs typeface="+mj-cs"/>
                <a:sym typeface="Arial"/>
              </a:defRPr>
            </a:pPr>
            <a:r>
              <a:t>https://www.eia.gov/energyexplained/us-energy-facts/ </a:t>
            </a:r>
          </a:p>
        </p:txBody>
      </p:sp>
      <p:pic>
        <p:nvPicPr>
          <p:cNvPr id="134" name="Image" descr="Image"/>
          <p:cNvPicPr>
            <a:picLocks noChangeAspect="1"/>
          </p:cNvPicPr>
          <p:nvPr/>
        </p:nvPicPr>
        <p:blipFill>
          <a:blip r:embed="rId2"/>
          <a:stretch>
            <a:fillRect/>
          </a:stretch>
        </p:blipFill>
        <p:spPr>
          <a:xfrm>
            <a:off x="2817376" y="2540992"/>
            <a:ext cx="3184445" cy="203882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 name="Rectangle 2"/>
          <p:cNvSpPr txBox="1"/>
          <p:nvPr/>
        </p:nvSpPr>
        <p:spPr>
          <a:xfrm>
            <a:off x="95251" y="18519"/>
            <a:ext cx="8978898" cy="4307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pPr algn="ctr">
              <a:defRPr sz="1700" b="0" i="1">
                <a:solidFill>
                  <a:srgbClr val="E5FFFF"/>
                </a:solidFill>
                <a:effectLst>
                  <a:outerShdw blurRad="38100" dist="38100" dir="2700000" rotWithShape="0">
                    <a:srgbClr val="000000"/>
                  </a:outerShdw>
                </a:effectLst>
                <a:latin typeface="+mj-lt"/>
                <a:ea typeface="+mj-ea"/>
                <a:cs typeface="+mj-cs"/>
                <a:sym typeface="Arial"/>
              </a:defRPr>
            </a:pPr>
            <a:r>
              <a:t>Result: </a:t>
            </a:r>
            <a:r>
              <a:rPr>
                <a:solidFill>
                  <a:srgbClr val="FBC901"/>
                </a:solidFill>
              </a:rPr>
              <a:t>Electrical Energy</a:t>
            </a:r>
            <a:r>
              <a:t> tracking is easy / </a:t>
            </a:r>
            <a:r>
              <a:rPr>
                <a:solidFill>
                  <a:srgbClr val="FBC901"/>
                </a:solidFill>
              </a:rPr>
              <a:t>Combustion Heat Energy</a:t>
            </a:r>
            <a:r>
              <a:t> tracking is hard:</a:t>
            </a:r>
          </a:p>
        </p:txBody>
      </p:sp>
      <p:sp>
        <p:nvSpPr>
          <p:cNvPr id="333" name="Rectangle 3"/>
          <p:cNvSpPr txBox="1">
            <a:spLocks noGrp="1"/>
          </p:cNvSpPr>
          <p:nvPr>
            <p:ph type="body" sz="half" idx="1"/>
          </p:nvPr>
        </p:nvSpPr>
        <p:spPr>
          <a:xfrm>
            <a:off x="158751" y="563964"/>
            <a:ext cx="8978898" cy="2363842"/>
          </a:xfrm>
          <a:prstGeom prst="rect">
            <a:avLst/>
          </a:prstGeom>
        </p:spPr>
        <p:txBody>
          <a:bodyPr/>
          <a:lstStyle/>
          <a:p>
            <a:pPr defTabSz="859536">
              <a:tabLst>
                <a:tab pos="279400" algn="l"/>
                <a:tab pos="660400" algn="l"/>
                <a:tab pos="1028700" algn="l"/>
                <a:tab pos="1193800" algn="l"/>
                <a:tab pos="2146300" algn="l"/>
              </a:tabLst>
              <a:defRPr sz="1598">
                <a:effectLst>
                  <a:outerShdw blurRad="35814" dist="35814" dir="2700000" rotWithShape="0">
                    <a:srgbClr val="000000"/>
                  </a:outerShdw>
                </a:effectLst>
                <a:latin typeface="+mj-lt"/>
                <a:ea typeface="+mj-ea"/>
                <a:cs typeface="+mj-cs"/>
                <a:sym typeface="Arial"/>
              </a:defRPr>
            </a:pPr>
            <a:r>
              <a:t>Because some a</a:t>
            </a:r>
            <a:r>
              <a:rPr b="1"/>
              <a:t>pplications</a:t>
            </a:r>
            <a:r>
              <a:t> use combustion heat energy directly (e.g., in furnaces)</a:t>
            </a:r>
          </a:p>
          <a:p>
            <a:pPr defTabSz="859536">
              <a:tabLst>
                <a:tab pos="279400" algn="l"/>
                <a:tab pos="660400" algn="l"/>
                <a:tab pos="1028700" algn="l"/>
                <a:tab pos="1193800" algn="l"/>
                <a:tab pos="2146300" algn="l"/>
              </a:tabLst>
              <a:defRPr sz="564">
                <a:effectLst>
                  <a:outerShdw blurRad="35814" dist="35814" dir="2700000" rotWithShape="0">
                    <a:srgbClr val="000000"/>
                  </a:outerShdw>
                </a:effectLst>
                <a:latin typeface="+mj-lt"/>
                <a:ea typeface="+mj-ea"/>
                <a:cs typeface="+mj-cs"/>
                <a:sym typeface="Arial"/>
              </a:defRPr>
            </a:pPr>
            <a:r>
              <a:t>	</a:t>
            </a:r>
          </a:p>
          <a:p>
            <a:pPr defTabSz="859536">
              <a:tabLst>
                <a:tab pos="279400" algn="l"/>
                <a:tab pos="660400" algn="l"/>
                <a:tab pos="1028700" algn="l"/>
                <a:tab pos="1193800" algn="l"/>
                <a:tab pos="2146300" algn="l"/>
              </a:tabLst>
              <a:defRPr sz="1598">
                <a:effectLst>
                  <a:outerShdw blurRad="35814" dist="35814" dir="2700000" rotWithShape="0">
                    <a:srgbClr val="000000"/>
                  </a:outerShdw>
                </a:effectLst>
                <a:latin typeface="+mj-lt"/>
                <a:ea typeface="+mj-ea"/>
                <a:cs typeface="+mj-cs"/>
                <a:sym typeface="Arial"/>
              </a:defRPr>
            </a:pPr>
            <a:r>
              <a:t>While other </a:t>
            </a:r>
            <a:r>
              <a:rPr b="1"/>
              <a:t>applications</a:t>
            </a:r>
            <a:r>
              <a:t> use electricity generated by </a:t>
            </a:r>
            <a:r>
              <a:rPr>
                <a:solidFill>
                  <a:srgbClr val="FBC901"/>
                </a:solidFill>
              </a:rPr>
              <a:t>conversion</a:t>
            </a:r>
            <a:r>
              <a:t> from combustion heat energy,</a:t>
            </a:r>
          </a:p>
          <a:p>
            <a:pPr defTabSz="859536">
              <a:tabLst>
                <a:tab pos="279400" algn="l"/>
                <a:tab pos="660400" algn="l"/>
                <a:tab pos="1028700" algn="l"/>
                <a:tab pos="1193800" algn="l"/>
                <a:tab pos="2146300" algn="l"/>
              </a:tabLst>
              <a:defRPr sz="100">
                <a:effectLst>
                  <a:outerShdw blurRad="35814" dist="35814" dir="2700000" rotWithShape="0">
                    <a:srgbClr val="000000"/>
                  </a:outerShdw>
                </a:effectLst>
                <a:latin typeface="+mj-lt"/>
                <a:ea typeface="+mj-ea"/>
                <a:cs typeface="+mj-cs"/>
                <a:sym typeface="Arial"/>
              </a:defRPr>
            </a:pPr>
            <a:endParaRPr/>
          </a:p>
          <a:p>
            <a:pPr defTabSz="859536">
              <a:tabLst>
                <a:tab pos="279400" algn="l"/>
                <a:tab pos="660400" algn="l"/>
                <a:tab pos="1028700" algn="l"/>
                <a:tab pos="1193800" algn="l"/>
                <a:tab pos="2146300" algn="l"/>
              </a:tabLst>
              <a:defRPr sz="1598">
                <a:effectLst>
                  <a:outerShdw blurRad="35814" dist="35814" dir="2700000" rotWithShape="0">
                    <a:srgbClr val="000000"/>
                  </a:outerShdw>
                </a:effectLst>
                <a:latin typeface="+mj-lt"/>
                <a:ea typeface="+mj-ea"/>
                <a:cs typeface="+mj-cs"/>
                <a:sym typeface="Arial"/>
              </a:defRPr>
            </a:pPr>
            <a:r>
              <a:t>	 done at some intermediate point (often, but not always, in a "Power Sector" power plant)</a:t>
            </a:r>
          </a:p>
          <a:p>
            <a:pPr defTabSz="859536">
              <a:tabLst>
                <a:tab pos="279400" algn="l"/>
                <a:tab pos="660400" algn="l"/>
                <a:tab pos="1028700" algn="l"/>
                <a:tab pos="1193800" algn="l"/>
                <a:tab pos="2146300" algn="l"/>
              </a:tabLst>
              <a:defRPr sz="846">
                <a:effectLst>
                  <a:outerShdw blurRad="35814" dist="35814" dir="2700000" rotWithShape="0">
                    <a:srgbClr val="000000"/>
                  </a:outerShdw>
                </a:effectLst>
                <a:latin typeface="+mj-lt"/>
                <a:ea typeface="+mj-ea"/>
                <a:cs typeface="+mj-cs"/>
                <a:sym typeface="Arial"/>
              </a:defRPr>
            </a:pPr>
            <a:endParaRPr/>
          </a:p>
          <a:p>
            <a:pPr defTabSz="859536">
              <a:tabLst>
                <a:tab pos="279400" algn="l"/>
                <a:tab pos="660400" algn="l"/>
                <a:tab pos="1028700" algn="l"/>
                <a:tab pos="1193800" algn="l"/>
                <a:tab pos="2146300" algn="l"/>
              </a:tabLst>
              <a:defRPr sz="1598">
                <a:effectLst>
                  <a:outerShdw blurRad="35814" dist="35814" dir="2700000" rotWithShape="0">
                    <a:srgbClr val="000000"/>
                  </a:outerShdw>
                </a:effectLst>
                <a:latin typeface="+mj-lt"/>
                <a:ea typeface="+mj-ea"/>
                <a:cs typeface="+mj-cs"/>
                <a:sym typeface="Arial"/>
              </a:defRPr>
            </a:pPr>
            <a:r>
              <a:t>	With that conversion efficiency depending strongly upon the exact technology used,</a:t>
            </a:r>
          </a:p>
          <a:p>
            <a:pPr defTabSz="859536">
              <a:tabLst>
                <a:tab pos="279400" algn="l"/>
                <a:tab pos="660400" algn="l"/>
                <a:tab pos="1028700" algn="l"/>
                <a:tab pos="1193800" algn="l"/>
                <a:tab pos="2146300" algn="l"/>
              </a:tabLst>
              <a:defRPr sz="100">
                <a:effectLst>
                  <a:outerShdw blurRad="35814" dist="35814" dir="2700000" rotWithShape="0">
                    <a:srgbClr val="000000"/>
                  </a:outerShdw>
                </a:effectLst>
                <a:latin typeface="+mj-lt"/>
                <a:ea typeface="+mj-ea"/>
                <a:cs typeface="+mj-cs"/>
                <a:sym typeface="Arial"/>
              </a:defRPr>
            </a:pPr>
            <a:endParaRPr/>
          </a:p>
          <a:p>
            <a:pPr defTabSz="859536">
              <a:tabLst>
                <a:tab pos="279400" algn="l"/>
                <a:tab pos="660400" algn="l"/>
                <a:tab pos="1028700" algn="l"/>
                <a:tab pos="1193800" algn="l"/>
                <a:tab pos="2146300" algn="l"/>
              </a:tabLst>
              <a:defRPr sz="1598">
                <a:effectLst>
                  <a:outerShdw blurRad="35814" dist="35814" dir="2700000" rotWithShape="0">
                    <a:srgbClr val="000000"/>
                  </a:outerShdw>
                </a:effectLst>
                <a:latin typeface="+mj-lt"/>
                <a:ea typeface="+mj-ea"/>
                <a:cs typeface="+mj-cs"/>
                <a:sym typeface="Arial"/>
              </a:defRPr>
            </a:pPr>
            <a:r>
              <a:t>		AND that conversion efficiency falling well below 100% (i.e., with </a:t>
            </a:r>
            <a:r>
              <a:rPr b="1"/>
              <a:t>heavy</a:t>
            </a:r>
            <a:r>
              <a:t> energy wastage)</a:t>
            </a:r>
          </a:p>
          <a:p>
            <a:pPr defTabSz="859536">
              <a:tabLst>
                <a:tab pos="279400" algn="l"/>
                <a:tab pos="660400" algn="l"/>
                <a:tab pos="1028700" algn="l"/>
                <a:tab pos="1193800" algn="l"/>
                <a:tab pos="2146300" algn="l"/>
              </a:tabLst>
              <a:defRPr sz="939">
                <a:effectLst>
                  <a:outerShdw blurRad="35814" dist="35814" dir="2700000" rotWithShape="0">
                    <a:srgbClr val="000000"/>
                  </a:outerShdw>
                </a:effectLst>
                <a:latin typeface="+mj-lt"/>
                <a:ea typeface="+mj-ea"/>
                <a:cs typeface="+mj-cs"/>
                <a:sym typeface="Arial"/>
              </a:defRPr>
            </a:pPr>
            <a:endParaRPr/>
          </a:p>
          <a:p>
            <a:pPr algn="ctr" defTabSz="859536">
              <a:tabLst>
                <a:tab pos="279400" algn="l"/>
                <a:tab pos="660400" algn="l"/>
                <a:tab pos="1028700" algn="l"/>
                <a:tab pos="1193800" algn="l"/>
                <a:tab pos="2146300" algn="l"/>
              </a:tabLst>
              <a:defRPr sz="1692" b="1">
                <a:effectLst>
                  <a:outerShdw blurRad="35814" dist="35814" dir="2700000" rotWithShape="0">
                    <a:srgbClr val="000000"/>
                  </a:outerShdw>
                </a:effectLst>
                <a:latin typeface="+mj-lt"/>
                <a:ea typeface="+mj-ea"/>
                <a:cs typeface="+mj-cs"/>
                <a:sym typeface="Arial"/>
              </a:defRPr>
            </a:pPr>
            <a:r>
              <a:t>Leading to these arrow-connected divisions</a:t>
            </a:r>
          </a:p>
        </p:txBody>
      </p:sp>
      <p:grpSp>
        <p:nvGrpSpPr>
          <p:cNvPr id="336" name="Group"/>
          <p:cNvGrpSpPr/>
          <p:nvPr/>
        </p:nvGrpSpPr>
        <p:grpSpPr>
          <a:xfrm>
            <a:off x="6971167" y="3228650"/>
            <a:ext cx="1834690" cy="2553864"/>
            <a:chOff x="0" y="0"/>
            <a:chExt cx="1834689" cy="2553862"/>
          </a:xfrm>
        </p:grpSpPr>
        <p:pic>
          <p:nvPicPr>
            <p:cNvPr id="334" name="Image" descr="Image"/>
            <p:cNvPicPr>
              <a:picLocks noChangeAspect="1"/>
            </p:cNvPicPr>
            <p:nvPr/>
          </p:nvPicPr>
          <p:blipFill>
            <a:blip r:embed="rId2"/>
            <a:srcRect l="64757" r="7951" b="40664"/>
            <a:stretch>
              <a:fillRect/>
            </a:stretch>
          </p:blipFill>
          <p:spPr>
            <a:xfrm>
              <a:off x="0" y="0"/>
              <a:ext cx="1834690" cy="2553863"/>
            </a:xfrm>
            <a:prstGeom prst="rect">
              <a:avLst/>
            </a:prstGeom>
            <a:ln w="12700" cap="flat">
              <a:noFill/>
              <a:miter lim="400000"/>
            </a:ln>
            <a:effectLst/>
          </p:spPr>
        </p:pic>
        <p:sp>
          <p:nvSpPr>
            <p:cNvPr id="335" name="Rectangle"/>
            <p:cNvSpPr/>
            <p:nvPr/>
          </p:nvSpPr>
          <p:spPr>
            <a:xfrm>
              <a:off x="5671" y="119906"/>
              <a:ext cx="602276" cy="301317"/>
            </a:xfrm>
            <a:prstGeom prst="rect">
              <a:avLst/>
            </a:prstGeom>
            <a:solidFill>
              <a:srgbClr val="FFFFFF"/>
            </a:solidFill>
            <a:ln w="12700" cap="flat">
              <a:noFill/>
              <a:miter lim="400000"/>
            </a:ln>
            <a:effectLst/>
          </p:spPr>
          <p:txBody>
            <a:bodyPr wrap="square" lIns="45719" tIns="45719" rIns="45719" bIns="45719" numCol="1" anchor="t">
              <a:noAutofit/>
            </a:bodyPr>
            <a:lstStyle/>
            <a:p>
              <a:endParaRPr/>
            </a:p>
          </p:txBody>
        </p:sp>
      </p:grpSp>
      <p:grpSp>
        <p:nvGrpSpPr>
          <p:cNvPr id="339" name="Group"/>
          <p:cNvGrpSpPr/>
          <p:nvPr/>
        </p:nvGrpSpPr>
        <p:grpSpPr>
          <a:xfrm>
            <a:off x="332103" y="3165150"/>
            <a:ext cx="1927916" cy="3452606"/>
            <a:chOff x="0" y="0"/>
            <a:chExt cx="1927914" cy="3452604"/>
          </a:xfrm>
        </p:grpSpPr>
        <p:pic>
          <p:nvPicPr>
            <p:cNvPr id="337" name="Image" descr="Image"/>
            <p:cNvPicPr>
              <a:picLocks noChangeAspect="1"/>
            </p:cNvPicPr>
            <p:nvPr/>
          </p:nvPicPr>
          <p:blipFill>
            <a:blip r:embed="rId2"/>
            <a:srcRect l="1201" r="71344" b="23192"/>
            <a:stretch>
              <a:fillRect/>
            </a:stretch>
          </p:blipFill>
          <p:spPr>
            <a:xfrm>
              <a:off x="0" y="0"/>
              <a:ext cx="1927552" cy="3452605"/>
            </a:xfrm>
            <a:prstGeom prst="rect">
              <a:avLst/>
            </a:prstGeom>
            <a:ln w="12700" cap="flat">
              <a:noFill/>
              <a:miter lim="400000"/>
            </a:ln>
            <a:effectLst/>
          </p:spPr>
        </p:pic>
        <p:sp>
          <p:nvSpPr>
            <p:cNvPr id="338" name="Rectangle"/>
            <p:cNvSpPr/>
            <p:nvPr/>
          </p:nvSpPr>
          <p:spPr>
            <a:xfrm>
              <a:off x="1295138" y="86194"/>
              <a:ext cx="632777" cy="415359"/>
            </a:xfrm>
            <a:prstGeom prst="rect">
              <a:avLst/>
            </a:prstGeom>
            <a:solidFill>
              <a:srgbClr val="FFFFFF"/>
            </a:solidFill>
            <a:ln w="12700" cap="flat">
              <a:noFill/>
              <a:miter lim="400000"/>
            </a:ln>
            <a:effectLst/>
          </p:spPr>
          <p:txBody>
            <a:bodyPr wrap="square" lIns="45719" tIns="45719" rIns="45719" bIns="45719" numCol="1" anchor="t">
              <a:noAutofit/>
            </a:bodyPr>
            <a:lstStyle/>
            <a:p>
              <a:endParaRPr/>
            </a:p>
          </p:txBody>
        </p:sp>
      </p:grpSp>
      <p:pic>
        <p:nvPicPr>
          <p:cNvPr id="340" name="Image" descr="Image"/>
          <p:cNvPicPr>
            <a:picLocks noChangeAspect="1"/>
          </p:cNvPicPr>
          <p:nvPr/>
        </p:nvPicPr>
        <p:blipFill>
          <a:blip r:embed="rId2"/>
          <a:srcRect l="33444" t="65282" r="39523"/>
          <a:stretch>
            <a:fillRect/>
          </a:stretch>
        </p:blipFill>
        <p:spPr>
          <a:xfrm>
            <a:off x="3616721" y="5060279"/>
            <a:ext cx="2063056" cy="1696405"/>
          </a:xfrm>
          <a:prstGeom prst="rect">
            <a:avLst/>
          </a:prstGeom>
          <a:ln w="12700">
            <a:miter lim="400000"/>
          </a:ln>
        </p:spPr>
      </p:pic>
      <p:sp>
        <p:nvSpPr>
          <p:cNvPr id="341" name="Rectangle 2"/>
          <p:cNvSpPr txBox="1"/>
          <p:nvPr/>
        </p:nvSpPr>
        <p:spPr>
          <a:xfrm>
            <a:off x="208262" y="2764723"/>
            <a:ext cx="2175598" cy="4307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a:defRPr sz="1300">
                <a:solidFill>
                  <a:srgbClr val="FBC901"/>
                </a:solidFill>
                <a:latin typeface="+mj-lt"/>
                <a:ea typeface="+mj-ea"/>
                <a:cs typeface="+mj-cs"/>
                <a:sym typeface="Arial"/>
              </a:defRPr>
            </a:lvl1pPr>
          </a:lstStyle>
          <a:p>
            <a:r>
              <a:t>Energy Sources</a:t>
            </a:r>
          </a:p>
        </p:txBody>
      </p:sp>
      <p:sp>
        <p:nvSpPr>
          <p:cNvPr id="342" name="Rectangle 2"/>
          <p:cNvSpPr txBox="1"/>
          <p:nvPr/>
        </p:nvSpPr>
        <p:spPr>
          <a:xfrm>
            <a:off x="6800713" y="2828150"/>
            <a:ext cx="2175598" cy="4307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a:defRPr sz="1300">
                <a:solidFill>
                  <a:srgbClr val="FBC901"/>
                </a:solidFill>
                <a:latin typeface="+mj-lt"/>
                <a:ea typeface="+mj-ea"/>
                <a:cs typeface="+mj-cs"/>
                <a:sym typeface="Arial"/>
              </a:defRPr>
            </a:lvl1pPr>
          </a:lstStyle>
          <a:p>
            <a:r>
              <a:t>End Use Applications</a:t>
            </a:r>
          </a:p>
        </p:txBody>
      </p:sp>
      <p:sp>
        <p:nvSpPr>
          <p:cNvPr id="343" name="Rectangle 2"/>
          <p:cNvSpPr txBox="1"/>
          <p:nvPr/>
        </p:nvSpPr>
        <p:spPr>
          <a:xfrm>
            <a:off x="2939109" y="4296458"/>
            <a:ext cx="3418182" cy="9853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pPr algn="ctr">
              <a:defRPr sz="1300">
                <a:solidFill>
                  <a:srgbClr val="FBC901"/>
                </a:solidFill>
                <a:latin typeface="+mj-lt"/>
                <a:ea typeface="+mj-ea"/>
                <a:cs typeface="+mj-cs"/>
                <a:sym typeface="Arial"/>
              </a:defRPr>
            </a:pPr>
            <a:r>
              <a:t>"Electric Power Sector"</a:t>
            </a:r>
          </a:p>
          <a:p>
            <a:pPr algn="ctr">
              <a:defRPr sz="400">
                <a:solidFill>
                  <a:srgbClr val="FBC901"/>
                </a:solidFill>
                <a:latin typeface="+mj-lt"/>
                <a:ea typeface="+mj-ea"/>
                <a:cs typeface="+mj-cs"/>
                <a:sym typeface="Arial"/>
              </a:defRPr>
            </a:pPr>
            <a:endParaRPr/>
          </a:p>
          <a:p>
            <a:pPr algn="ctr">
              <a:defRPr sz="1000">
                <a:solidFill>
                  <a:srgbClr val="FBC901"/>
                </a:solidFill>
                <a:latin typeface="+mj-lt"/>
                <a:ea typeface="+mj-ea"/>
                <a:cs typeface="+mj-cs"/>
                <a:sym typeface="Arial"/>
              </a:defRPr>
            </a:pPr>
            <a:r>
              <a:t>(?????)</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 name="Rectangle 2"/>
          <p:cNvSpPr txBox="1">
            <a:spLocks noGrp="1"/>
          </p:cNvSpPr>
          <p:nvPr>
            <p:ph type="title"/>
          </p:nvPr>
        </p:nvSpPr>
        <p:spPr>
          <a:xfrm>
            <a:off x="2176906" y="626337"/>
            <a:ext cx="6997081" cy="4081765"/>
          </a:xfrm>
          <a:prstGeom prst="rect">
            <a:avLst/>
          </a:prstGeom>
        </p:spPr>
        <p:txBody>
          <a:bodyPr anchor="t"/>
          <a:lstStyle/>
          <a:p>
            <a:pPr algn="l">
              <a:spcBef>
                <a:spcPts val="400"/>
              </a:spcBef>
              <a:tabLst>
                <a:tab pos="431800" algn="l"/>
                <a:tab pos="774700" algn="l"/>
              </a:tabLst>
              <a:defRPr sz="1600">
                <a:solidFill>
                  <a:srgbClr val="FFFFFF"/>
                </a:solidFill>
                <a:latin typeface="+mj-lt"/>
                <a:ea typeface="+mj-ea"/>
                <a:cs typeface="+mj-cs"/>
                <a:sym typeface="Arial"/>
              </a:defRPr>
            </a:pPr>
            <a:r>
              <a:rPr>
                <a:solidFill>
                  <a:srgbClr val="FBC901"/>
                </a:solidFill>
              </a:rPr>
              <a:t>The Electricity Grid?</a:t>
            </a:r>
            <a:r>
              <a:t> YES &amp; NO: It's the far right </a:t>
            </a:r>
            <a:r>
              <a:rPr>
                <a:solidFill>
                  <a:srgbClr val="FBC901"/>
                </a:solidFill>
              </a:rPr>
              <a:t>electricity</a:t>
            </a:r>
            <a:r>
              <a:t> output arrows</a:t>
            </a:r>
          </a:p>
          <a:p>
            <a:pPr algn="l">
              <a:spcBef>
                <a:spcPts val="400"/>
              </a:spcBef>
              <a:tabLst>
                <a:tab pos="431800" algn="l"/>
                <a:tab pos="774700" algn="l"/>
              </a:tabLst>
              <a:defRPr sz="600">
                <a:solidFill>
                  <a:srgbClr val="FFFFFF"/>
                </a:solidFill>
                <a:latin typeface="+mj-lt"/>
                <a:ea typeface="+mj-ea"/>
                <a:cs typeface="+mj-cs"/>
                <a:sym typeface="Arial"/>
              </a:defRPr>
            </a:pPr>
            <a:endParaRPr/>
          </a:p>
          <a:p>
            <a:pPr algn="l">
              <a:spcBef>
                <a:spcPts val="400"/>
              </a:spcBef>
              <a:tabLst>
                <a:tab pos="431800" algn="l"/>
                <a:tab pos="774700" algn="l"/>
              </a:tabLst>
              <a:defRPr sz="1600">
                <a:solidFill>
                  <a:srgbClr val="FFFFFF"/>
                </a:solidFill>
                <a:latin typeface="+mj-lt"/>
                <a:ea typeface="+mj-ea"/>
                <a:cs typeface="+mj-cs"/>
                <a:sym typeface="Arial"/>
              </a:defRPr>
            </a:pPr>
            <a:r>
              <a:rPr>
                <a:solidFill>
                  <a:srgbClr val="FBC901"/>
                </a:solidFill>
              </a:rPr>
              <a:t>Power plants burning fossil-fuels to generate electricity?</a:t>
            </a:r>
            <a:r>
              <a:t> YES</a:t>
            </a:r>
          </a:p>
          <a:p>
            <a:pPr algn="l">
              <a:spcBef>
                <a:spcPts val="400"/>
              </a:spcBef>
              <a:tabLst>
                <a:tab pos="431800" algn="l"/>
                <a:tab pos="774700" algn="l"/>
              </a:tabLst>
              <a:defRPr sz="100">
                <a:solidFill>
                  <a:srgbClr val="FFFFFF"/>
                </a:solidFill>
                <a:latin typeface="+mj-lt"/>
                <a:ea typeface="+mj-ea"/>
                <a:cs typeface="+mj-cs"/>
                <a:sym typeface="Arial"/>
              </a:defRPr>
            </a:pPr>
            <a:endParaRPr/>
          </a:p>
          <a:p>
            <a:pPr algn="l">
              <a:spcBef>
                <a:spcPts val="400"/>
              </a:spcBef>
              <a:tabLst>
                <a:tab pos="431800" algn="l"/>
                <a:tab pos="774700" algn="l"/>
              </a:tabLst>
              <a:defRPr sz="1600">
                <a:solidFill>
                  <a:srgbClr val="FFFFFF"/>
                </a:solidFill>
                <a:latin typeface="+mj-lt"/>
                <a:ea typeface="+mj-ea"/>
                <a:cs typeface="+mj-cs"/>
                <a:sym typeface="Arial"/>
              </a:defRPr>
            </a:pPr>
            <a:r>
              <a:t>	Making descending </a:t>
            </a:r>
            <a:r>
              <a:rPr>
                <a:solidFill>
                  <a:srgbClr val="863940"/>
                </a:solidFill>
              </a:rPr>
              <a:t>red</a:t>
            </a:r>
            <a:r>
              <a:t>, </a:t>
            </a:r>
            <a:r>
              <a:rPr>
                <a:solidFill>
                  <a:srgbClr val="4588B9"/>
                </a:solidFill>
              </a:rPr>
              <a:t>blue</a:t>
            </a:r>
            <a:r>
              <a:rPr b="1"/>
              <a:t>,</a:t>
            </a:r>
            <a:r>
              <a:t> </a:t>
            </a:r>
            <a:r>
              <a:rPr>
                <a:solidFill>
                  <a:srgbClr val="797979"/>
                </a:solidFill>
              </a:rPr>
              <a:t>black</a:t>
            </a:r>
            <a:r>
              <a:t> input arrows </a:t>
            </a:r>
            <a:r>
              <a:rPr>
                <a:solidFill>
                  <a:srgbClr val="FBC901"/>
                </a:solidFill>
              </a:rPr>
              <a:t>chemical heat energy</a:t>
            </a:r>
          </a:p>
          <a:p>
            <a:pPr algn="l">
              <a:spcBef>
                <a:spcPts val="400"/>
              </a:spcBef>
              <a:tabLst>
                <a:tab pos="431800" algn="l"/>
                <a:tab pos="774700" algn="l"/>
              </a:tabLst>
              <a:defRPr sz="600">
                <a:solidFill>
                  <a:srgbClr val="FFFFFF"/>
                </a:solidFill>
                <a:latin typeface="+mj-lt"/>
                <a:ea typeface="+mj-ea"/>
                <a:cs typeface="+mj-cs"/>
                <a:sym typeface="Arial"/>
              </a:defRPr>
            </a:pPr>
            <a:endParaRPr>
              <a:solidFill>
                <a:srgbClr val="FBC901"/>
              </a:solidFill>
            </a:endParaRPr>
          </a:p>
          <a:p>
            <a:pPr algn="l">
              <a:spcBef>
                <a:spcPts val="400"/>
              </a:spcBef>
              <a:tabLst>
                <a:tab pos="431800" algn="l"/>
                <a:tab pos="774700" algn="l"/>
              </a:tabLst>
              <a:defRPr sz="1600">
                <a:solidFill>
                  <a:srgbClr val="FFFFFF"/>
                </a:solidFill>
                <a:latin typeface="+mj-lt"/>
                <a:ea typeface="+mj-ea"/>
                <a:cs typeface="+mj-cs"/>
                <a:sym typeface="Arial"/>
              </a:defRPr>
            </a:pPr>
            <a:r>
              <a:rPr>
                <a:solidFill>
                  <a:srgbClr val="FBC901"/>
                </a:solidFill>
              </a:rPr>
              <a:t>Power plants fissioning uranium to generate electricity?</a:t>
            </a:r>
            <a:r>
              <a:t> NO</a:t>
            </a:r>
          </a:p>
          <a:p>
            <a:pPr algn="l">
              <a:spcBef>
                <a:spcPts val="400"/>
              </a:spcBef>
              <a:tabLst>
                <a:tab pos="431800" algn="l"/>
                <a:tab pos="774700" algn="l"/>
              </a:tabLst>
              <a:defRPr sz="100">
                <a:solidFill>
                  <a:srgbClr val="FFFFFF"/>
                </a:solidFill>
                <a:latin typeface="+mj-lt"/>
                <a:ea typeface="+mj-ea"/>
                <a:cs typeface="+mj-cs"/>
                <a:sym typeface="Arial"/>
              </a:defRPr>
            </a:pPr>
            <a:endParaRPr/>
          </a:p>
          <a:p>
            <a:pPr lvl="1" algn="l">
              <a:spcBef>
                <a:spcPts val="400"/>
              </a:spcBef>
              <a:tabLst>
                <a:tab pos="431800" algn="l"/>
                <a:tab pos="774700" algn="l"/>
              </a:tabLst>
              <a:defRPr sz="1600">
                <a:solidFill>
                  <a:srgbClr val="FFFFFF"/>
                </a:solidFill>
                <a:latin typeface="+mj-lt"/>
                <a:ea typeface="+mj-ea"/>
                <a:cs typeface="+mj-cs"/>
                <a:sym typeface="Arial"/>
              </a:defRPr>
            </a:pPr>
            <a:r>
              <a:t>	Because nuclear energy is sourced &amp; converted in the </a:t>
            </a:r>
            <a:r>
              <a:rPr b="1"/>
              <a:t>same</a:t>
            </a:r>
            <a:r>
              <a:t> plant</a:t>
            </a:r>
          </a:p>
          <a:p>
            <a:pPr lvl="2" algn="l">
              <a:spcBef>
                <a:spcPts val="400"/>
              </a:spcBef>
              <a:tabLst>
                <a:tab pos="431800" algn="l"/>
                <a:tab pos="774700" algn="l"/>
              </a:tabLst>
              <a:defRPr sz="1600">
                <a:solidFill>
                  <a:srgbClr val="FFFFFF"/>
                </a:solidFill>
                <a:latin typeface="+mj-lt"/>
                <a:ea typeface="+mj-ea"/>
                <a:cs typeface="+mj-cs"/>
                <a:sym typeface="Arial"/>
              </a:defRPr>
            </a:pPr>
            <a:r>
              <a:t>		(vs. hydrocarbons sourced but then converted in </a:t>
            </a:r>
            <a:r>
              <a:rPr b="1"/>
              <a:t>separate</a:t>
            </a:r>
            <a:r>
              <a:t> plants)</a:t>
            </a:r>
          </a:p>
          <a:p>
            <a:pPr lvl="2" algn="l">
              <a:spcBef>
                <a:spcPts val="400"/>
              </a:spcBef>
              <a:tabLst>
                <a:tab pos="431800" algn="l"/>
                <a:tab pos="774700" algn="l"/>
              </a:tabLst>
              <a:defRPr sz="100">
                <a:solidFill>
                  <a:srgbClr val="FFFFFF"/>
                </a:solidFill>
                <a:latin typeface="+mj-lt"/>
                <a:ea typeface="+mj-ea"/>
                <a:cs typeface="+mj-cs"/>
                <a:sym typeface="Arial"/>
              </a:defRPr>
            </a:pPr>
            <a:endParaRPr/>
          </a:p>
          <a:p>
            <a:pPr lvl="1" algn="l">
              <a:spcBef>
                <a:spcPts val="400"/>
              </a:spcBef>
              <a:tabLst>
                <a:tab pos="431800" algn="l"/>
                <a:tab pos="774700" algn="l"/>
              </a:tabLst>
              <a:defRPr sz="1600">
                <a:solidFill>
                  <a:srgbClr val="FFFFFF"/>
                </a:solidFill>
                <a:latin typeface="+mj-lt"/>
                <a:ea typeface="+mj-ea"/>
                <a:cs typeface="+mj-cs"/>
                <a:sym typeface="Arial"/>
              </a:defRPr>
            </a:pPr>
            <a:r>
              <a:t>	Making nuclear's </a:t>
            </a:r>
            <a:r>
              <a:rPr>
                <a:solidFill>
                  <a:srgbClr val="A7713E"/>
                </a:solidFill>
              </a:rPr>
              <a:t>brownish</a:t>
            </a:r>
            <a:r>
              <a:t> descending input arrow </a:t>
            </a:r>
            <a:r>
              <a:rPr>
                <a:solidFill>
                  <a:srgbClr val="FBC901"/>
                </a:solidFill>
              </a:rPr>
              <a:t>electrical energy</a:t>
            </a:r>
          </a:p>
          <a:p>
            <a:pPr lvl="1" algn="l">
              <a:spcBef>
                <a:spcPts val="400"/>
              </a:spcBef>
              <a:tabLst>
                <a:tab pos="431800" algn="l"/>
                <a:tab pos="774700" algn="l"/>
              </a:tabLst>
              <a:defRPr sz="600">
                <a:solidFill>
                  <a:srgbClr val="FFFFFF"/>
                </a:solidFill>
                <a:latin typeface="+mj-lt"/>
                <a:ea typeface="+mj-ea"/>
                <a:cs typeface="+mj-cs"/>
                <a:sym typeface="Arial"/>
              </a:defRPr>
            </a:pPr>
            <a:r>
              <a:t>	</a:t>
            </a:r>
          </a:p>
          <a:p>
            <a:pPr algn="l">
              <a:spcBef>
                <a:spcPts val="400"/>
              </a:spcBef>
              <a:tabLst>
                <a:tab pos="431800" algn="l"/>
                <a:tab pos="774700" algn="l"/>
              </a:tabLst>
              <a:defRPr sz="1600">
                <a:solidFill>
                  <a:srgbClr val="FFFFFF"/>
                </a:solidFill>
                <a:latin typeface="+mj-lt"/>
                <a:ea typeface="+mj-ea"/>
                <a:cs typeface="+mj-cs"/>
                <a:sym typeface="Arial"/>
              </a:defRPr>
            </a:pPr>
            <a:r>
              <a:t>But making the descending </a:t>
            </a:r>
            <a:r>
              <a:rPr>
                <a:solidFill>
                  <a:srgbClr val="66CC33"/>
                </a:solidFill>
              </a:rPr>
              <a:t>green renewable arrow</a:t>
            </a:r>
            <a:r>
              <a:t> very confusing because:</a:t>
            </a:r>
          </a:p>
          <a:p>
            <a:pPr algn="l">
              <a:spcBef>
                <a:spcPts val="400"/>
              </a:spcBef>
              <a:tabLst>
                <a:tab pos="431800" algn="l"/>
                <a:tab pos="774700" algn="l"/>
              </a:tabLst>
              <a:defRPr sz="100">
                <a:solidFill>
                  <a:srgbClr val="FFFFFF"/>
                </a:solidFill>
                <a:latin typeface="+mj-lt"/>
                <a:ea typeface="+mj-ea"/>
                <a:cs typeface="+mj-cs"/>
                <a:sym typeface="Arial"/>
              </a:defRPr>
            </a:pPr>
            <a:endParaRPr/>
          </a:p>
          <a:p>
            <a:pPr algn="l">
              <a:spcBef>
                <a:spcPts val="400"/>
              </a:spcBef>
              <a:tabLst>
                <a:tab pos="431800" algn="l"/>
                <a:tab pos="774700" algn="l"/>
              </a:tabLst>
              <a:defRPr sz="1600">
                <a:solidFill>
                  <a:srgbClr val="FFFFFF"/>
                </a:solidFill>
                <a:latin typeface="+mj-lt"/>
                <a:ea typeface="+mj-ea"/>
                <a:cs typeface="+mj-cs"/>
                <a:sym typeface="Arial"/>
              </a:defRPr>
            </a:pPr>
            <a:r>
              <a:t>	Wind, solar &amp; hydro plants directly output </a:t>
            </a:r>
            <a:r>
              <a:rPr>
                <a:solidFill>
                  <a:srgbClr val="FBC901"/>
                </a:solidFill>
              </a:rPr>
              <a:t>electrical energy</a:t>
            </a:r>
          </a:p>
          <a:p>
            <a:pPr algn="l">
              <a:spcBef>
                <a:spcPts val="400"/>
              </a:spcBef>
              <a:tabLst>
                <a:tab pos="431800" algn="l"/>
                <a:tab pos="774700" algn="l"/>
              </a:tabLst>
              <a:defRPr sz="100">
                <a:solidFill>
                  <a:srgbClr val="FFFFFF"/>
                </a:solidFill>
                <a:latin typeface="+mj-lt"/>
                <a:ea typeface="+mj-ea"/>
                <a:cs typeface="+mj-cs"/>
                <a:sym typeface="Arial"/>
              </a:defRPr>
            </a:pPr>
            <a:endParaRPr>
              <a:solidFill>
                <a:srgbClr val="FBC901"/>
              </a:solidFill>
            </a:endParaRPr>
          </a:p>
          <a:p>
            <a:pPr algn="l">
              <a:spcBef>
                <a:spcPts val="400"/>
              </a:spcBef>
              <a:tabLst>
                <a:tab pos="431800" algn="l"/>
                <a:tab pos="774700" algn="l"/>
              </a:tabLst>
              <a:defRPr sz="1600">
                <a:solidFill>
                  <a:srgbClr val="FFFFFF"/>
                </a:solidFill>
                <a:latin typeface="+mj-lt"/>
                <a:ea typeface="+mj-ea"/>
                <a:cs typeface="+mj-cs"/>
                <a:sym typeface="Arial"/>
              </a:defRPr>
            </a:pPr>
            <a:r>
              <a:t>	While biomass/biofuel plants output </a:t>
            </a:r>
            <a:r>
              <a:rPr>
                <a:solidFill>
                  <a:srgbClr val="FBC901"/>
                </a:solidFill>
              </a:rPr>
              <a:t>chemical energy </a:t>
            </a:r>
            <a:r>
              <a:t>only converted</a:t>
            </a:r>
          </a:p>
          <a:p>
            <a:pPr algn="l">
              <a:spcBef>
                <a:spcPts val="400"/>
              </a:spcBef>
              <a:tabLst>
                <a:tab pos="431800" algn="l"/>
                <a:tab pos="774700" algn="l"/>
              </a:tabLst>
              <a:defRPr sz="1600">
                <a:solidFill>
                  <a:srgbClr val="FFFFFF"/>
                </a:solidFill>
                <a:latin typeface="+mj-lt"/>
                <a:ea typeface="+mj-ea"/>
                <a:cs typeface="+mj-cs"/>
                <a:sym typeface="Arial"/>
              </a:defRPr>
            </a:pPr>
            <a:r>
              <a:t>		to electricity by entirely separate plants in the"electric power sector"</a:t>
            </a:r>
          </a:p>
        </p:txBody>
      </p:sp>
      <p:sp>
        <p:nvSpPr>
          <p:cNvPr id="346" name="Rectangle 2"/>
          <p:cNvSpPr txBox="1"/>
          <p:nvPr/>
        </p:nvSpPr>
        <p:spPr>
          <a:xfrm>
            <a:off x="409277" y="48832"/>
            <a:ext cx="8325446" cy="3994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pPr algn="ctr">
              <a:defRPr b="0" i="1">
                <a:solidFill>
                  <a:srgbClr val="E5FFFF"/>
                </a:solidFill>
                <a:effectLst>
                  <a:outerShdw blurRad="38100" dist="38100" dir="2700000" rotWithShape="0">
                    <a:srgbClr val="000000"/>
                  </a:outerShdw>
                </a:effectLst>
                <a:latin typeface="+mj-lt"/>
                <a:ea typeface="+mj-ea"/>
                <a:cs typeface="+mj-cs"/>
                <a:sym typeface="Arial"/>
              </a:defRPr>
            </a:pPr>
            <a:r>
              <a:t>What exactly does the EIA </a:t>
            </a:r>
            <a:r>
              <a:rPr b="1"/>
              <a:t>INCLUDE</a:t>
            </a:r>
            <a:r>
              <a:t> within its center "</a:t>
            </a:r>
            <a:r>
              <a:rPr b="1"/>
              <a:t>Electric Power Sector"</a:t>
            </a:r>
            <a:r>
              <a:t>?</a:t>
            </a:r>
          </a:p>
        </p:txBody>
      </p:sp>
      <p:sp>
        <p:nvSpPr>
          <p:cNvPr id="347" name="Rectangle 2"/>
          <p:cNvSpPr txBox="1"/>
          <p:nvPr/>
        </p:nvSpPr>
        <p:spPr>
          <a:xfrm>
            <a:off x="4735156" y="5573522"/>
            <a:ext cx="4354730" cy="9103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lnSpcReduction="10000"/>
          </a:bodyPr>
          <a:lstStyle/>
          <a:p>
            <a:pPr algn="ctr">
              <a:spcBef>
                <a:spcPts val="400"/>
              </a:spcBef>
              <a:tabLst>
                <a:tab pos="431800" algn="l"/>
                <a:tab pos="774700" algn="l"/>
              </a:tabLst>
              <a:defRPr sz="1600" b="0" i="1">
                <a:solidFill>
                  <a:srgbClr val="66CC33"/>
                </a:solidFill>
                <a:effectLst>
                  <a:outerShdw blurRad="38100" dist="38100" dir="2700000" rotWithShape="0">
                    <a:srgbClr val="000000"/>
                  </a:outerShdw>
                </a:effectLst>
                <a:latin typeface="+mj-lt"/>
                <a:ea typeface="+mj-ea"/>
                <a:cs typeface="+mj-cs"/>
                <a:sym typeface="Arial"/>
              </a:defRPr>
            </a:pPr>
            <a:r>
              <a:t>Further, if only 59% of renewable energy</a:t>
            </a:r>
          </a:p>
          <a:p>
            <a:pPr algn="ctr">
              <a:spcBef>
                <a:spcPts val="400"/>
              </a:spcBef>
              <a:tabLst>
                <a:tab pos="431800" algn="l"/>
                <a:tab pos="774700" algn="l"/>
              </a:tabLst>
              <a:defRPr sz="1600" b="0" i="1">
                <a:solidFill>
                  <a:srgbClr val="66CC33"/>
                </a:solidFill>
                <a:effectLst>
                  <a:outerShdw blurRad="38100" dist="38100" dir="2700000" rotWithShape="0">
                    <a:srgbClr val="000000"/>
                  </a:outerShdw>
                </a:effectLst>
                <a:latin typeface="+mj-lt"/>
                <a:ea typeface="+mj-ea"/>
                <a:cs typeface="+mj-cs"/>
                <a:sym typeface="Arial"/>
              </a:defRPr>
            </a:pPr>
            <a:r>
              <a:t>goes to the </a:t>
            </a:r>
            <a:r>
              <a:rPr>
                <a:solidFill>
                  <a:srgbClr val="FBC901"/>
                </a:solidFill>
              </a:rPr>
              <a:t>Electric Power Sector</a:t>
            </a:r>
          </a:p>
          <a:p>
            <a:pPr algn="ctr">
              <a:spcBef>
                <a:spcPts val="400"/>
              </a:spcBef>
              <a:tabLst>
                <a:tab pos="431800" algn="l"/>
                <a:tab pos="774700" algn="l"/>
              </a:tabLst>
              <a:defRPr sz="1600" b="0" i="1">
                <a:solidFill>
                  <a:srgbClr val="66CC33"/>
                </a:solidFill>
                <a:effectLst>
                  <a:outerShdw blurRad="38100" dist="38100" dir="2700000" rotWithShape="0">
                    <a:srgbClr val="000000"/>
                  </a:outerShdw>
                </a:effectLst>
                <a:latin typeface="+mj-lt"/>
                <a:ea typeface="+mj-ea"/>
                <a:cs typeface="+mj-cs"/>
                <a:sym typeface="Arial"/>
              </a:defRPr>
            </a:pPr>
            <a:r>
              <a:t>where does the remaining 41% go?</a:t>
            </a:r>
          </a:p>
        </p:txBody>
      </p:sp>
      <p:grpSp>
        <p:nvGrpSpPr>
          <p:cNvPr id="365" name="Group"/>
          <p:cNvGrpSpPr/>
          <p:nvPr/>
        </p:nvGrpSpPr>
        <p:grpSpPr>
          <a:xfrm>
            <a:off x="67727" y="1983662"/>
            <a:ext cx="5345600" cy="4806646"/>
            <a:chOff x="0" y="0"/>
            <a:chExt cx="5345598" cy="4806644"/>
          </a:xfrm>
        </p:grpSpPr>
        <p:grpSp>
          <p:nvGrpSpPr>
            <p:cNvPr id="363" name="Group"/>
            <p:cNvGrpSpPr/>
            <p:nvPr/>
          </p:nvGrpSpPr>
          <p:grpSpPr>
            <a:xfrm>
              <a:off x="0" y="-1"/>
              <a:ext cx="5345599" cy="4806646"/>
              <a:chOff x="0" y="0"/>
              <a:chExt cx="5345599" cy="4806644"/>
            </a:xfrm>
          </p:grpSpPr>
          <p:sp>
            <p:nvSpPr>
              <p:cNvPr id="348" name="Rectangle 2"/>
              <p:cNvSpPr txBox="1"/>
              <p:nvPr/>
            </p:nvSpPr>
            <p:spPr>
              <a:xfrm>
                <a:off x="4613736" y="2829587"/>
                <a:ext cx="731864" cy="41803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p>
                <a:pPr>
                  <a:defRPr sz="1000">
                    <a:solidFill>
                      <a:srgbClr val="FBC901"/>
                    </a:solidFill>
                    <a:latin typeface="+mj-lt"/>
                    <a:ea typeface="+mj-ea"/>
                    <a:cs typeface="+mj-cs"/>
                    <a:sym typeface="Arial"/>
                  </a:defRPr>
                </a:pPr>
                <a:r>
                  <a:t>Electricity</a:t>
                </a:r>
              </a:p>
              <a:p>
                <a:pPr>
                  <a:defRPr sz="1000">
                    <a:solidFill>
                      <a:srgbClr val="FBC901"/>
                    </a:solidFill>
                    <a:latin typeface="+mj-lt"/>
                    <a:ea typeface="+mj-ea"/>
                    <a:cs typeface="+mj-cs"/>
                    <a:sym typeface="Arial"/>
                  </a:defRPr>
                </a:pPr>
                <a:r>
                  <a:t> Grid</a:t>
                </a:r>
              </a:p>
            </p:txBody>
          </p:sp>
          <p:grpSp>
            <p:nvGrpSpPr>
              <p:cNvPr id="360" name="Group"/>
              <p:cNvGrpSpPr/>
              <p:nvPr/>
            </p:nvGrpSpPr>
            <p:grpSpPr>
              <a:xfrm>
                <a:off x="-1" y="-1"/>
                <a:ext cx="4610084" cy="4806646"/>
                <a:chOff x="0" y="0"/>
                <a:chExt cx="4610082" cy="4806644"/>
              </a:xfrm>
            </p:grpSpPr>
            <p:grpSp>
              <p:nvGrpSpPr>
                <p:cNvPr id="358" name="Group"/>
                <p:cNvGrpSpPr/>
                <p:nvPr/>
              </p:nvGrpSpPr>
              <p:grpSpPr>
                <a:xfrm>
                  <a:off x="-1" y="-1"/>
                  <a:ext cx="4610084" cy="4806646"/>
                  <a:chOff x="0" y="0"/>
                  <a:chExt cx="4610082" cy="4806644"/>
                </a:xfrm>
              </p:grpSpPr>
              <p:sp>
                <p:nvSpPr>
                  <p:cNvPr id="349" name="Line"/>
                  <p:cNvSpPr/>
                  <p:nvPr/>
                </p:nvSpPr>
                <p:spPr>
                  <a:xfrm>
                    <a:off x="2029847" y="3682318"/>
                    <a:ext cx="375444" cy="206037"/>
                  </a:xfrm>
                  <a:prstGeom prst="line">
                    <a:avLst/>
                  </a:prstGeom>
                  <a:noFill/>
                  <a:ln w="25400" cap="flat">
                    <a:solidFill>
                      <a:srgbClr val="A7713E"/>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350" name="Line"/>
                  <p:cNvSpPr/>
                  <p:nvPr/>
                </p:nvSpPr>
                <p:spPr>
                  <a:xfrm>
                    <a:off x="2049199" y="3506620"/>
                    <a:ext cx="336740" cy="227218"/>
                  </a:xfrm>
                  <a:prstGeom prst="line">
                    <a:avLst/>
                  </a:prstGeom>
                  <a:noFill/>
                  <a:ln w="25400" cap="flat">
                    <a:solidFill>
                      <a:srgbClr val="1B304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351" name="Line"/>
                  <p:cNvSpPr/>
                  <p:nvPr/>
                </p:nvSpPr>
                <p:spPr>
                  <a:xfrm>
                    <a:off x="2097174" y="2034784"/>
                    <a:ext cx="279494" cy="1119011"/>
                  </a:xfrm>
                  <a:prstGeom prst="line">
                    <a:avLst/>
                  </a:prstGeom>
                  <a:noFill/>
                  <a:ln w="25400" cap="flat">
                    <a:solidFill>
                      <a:srgbClr val="86394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352" name="Line"/>
                  <p:cNvSpPr/>
                  <p:nvPr/>
                </p:nvSpPr>
                <p:spPr>
                  <a:xfrm>
                    <a:off x="2080602" y="2755472"/>
                    <a:ext cx="275303" cy="625205"/>
                  </a:xfrm>
                  <a:prstGeom prst="line">
                    <a:avLst/>
                  </a:prstGeom>
                  <a:noFill/>
                  <a:ln w="25400" cap="flat">
                    <a:solidFill>
                      <a:srgbClr val="4588B9"/>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353" name="Line"/>
                  <p:cNvSpPr/>
                  <p:nvPr/>
                </p:nvSpPr>
                <p:spPr>
                  <a:xfrm>
                    <a:off x="2063735" y="3271796"/>
                    <a:ext cx="352678" cy="352679"/>
                  </a:xfrm>
                  <a:prstGeom prst="line">
                    <a:avLst/>
                  </a:prstGeom>
                  <a:noFill/>
                  <a:ln w="25400" cap="flat">
                    <a:solidFill>
                      <a:srgbClr val="658D4A"/>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grpSp>
                <p:nvGrpSpPr>
                  <p:cNvPr id="356" name="Group"/>
                  <p:cNvGrpSpPr/>
                  <p:nvPr/>
                </p:nvGrpSpPr>
                <p:grpSpPr>
                  <a:xfrm>
                    <a:off x="0" y="0"/>
                    <a:ext cx="2069188" cy="3705605"/>
                    <a:chOff x="0" y="0"/>
                    <a:chExt cx="2069187" cy="3705604"/>
                  </a:xfrm>
                </p:grpSpPr>
                <p:pic>
                  <p:nvPicPr>
                    <p:cNvPr id="354" name="Image" descr="Image"/>
                    <p:cNvPicPr>
                      <a:picLocks noChangeAspect="1"/>
                    </p:cNvPicPr>
                    <p:nvPr/>
                  </p:nvPicPr>
                  <p:blipFill>
                    <a:blip r:embed="rId2"/>
                    <a:srcRect l="1201" r="71344" b="23192"/>
                    <a:stretch>
                      <a:fillRect/>
                    </a:stretch>
                  </p:blipFill>
                  <p:spPr>
                    <a:xfrm>
                      <a:off x="0" y="0"/>
                      <a:ext cx="2068799" cy="3705605"/>
                    </a:xfrm>
                    <a:prstGeom prst="rect">
                      <a:avLst/>
                    </a:prstGeom>
                    <a:ln w="12700" cap="flat">
                      <a:noFill/>
                      <a:miter lim="400000"/>
                    </a:ln>
                    <a:effectLst/>
                  </p:spPr>
                </p:pic>
                <p:sp>
                  <p:nvSpPr>
                    <p:cNvPr id="355" name="Rectangle"/>
                    <p:cNvSpPr/>
                    <p:nvPr/>
                  </p:nvSpPr>
                  <p:spPr>
                    <a:xfrm>
                      <a:off x="1390043" y="92510"/>
                      <a:ext cx="679145" cy="445796"/>
                    </a:xfrm>
                    <a:prstGeom prst="rect">
                      <a:avLst/>
                    </a:prstGeom>
                    <a:solidFill>
                      <a:srgbClr val="FFFFFF"/>
                    </a:solidFill>
                    <a:ln w="12700" cap="flat">
                      <a:noFill/>
                      <a:miter lim="400000"/>
                    </a:ln>
                    <a:effectLst/>
                  </p:spPr>
                  <p:txBody>
                    <a:bodyPr wrap="square" lIns="45719" tIns="45719" rIns="45719" bIns="45719" numCol="1" anchor="t">
                      <a:noAutofit/>
                    </a:bodyPr>
                    <a:lstStyle/>
                    <a:p>
                      <a:endParaRPr/>
                    </a:p>
                  </p:txBody>
                </p:sp>
              </p:grpSp>
              <p:pic>
                <p:nvPicPr>
                  <p:cNvPr id="357" name="Image" descr="Image"/>
                  <p:cNvPicPr>
                    <a:picLocks noChangeAspect="1"/>
                  </p:cNvPicPr>
                  <p:nvPr/>
                </p:nvPicPr>
                <p:blipFill>
                  <a:blip r:embed="rId2"/>
                  <a:srcRect l="33444" t="65282" r="39523"/>
                  <a:stretch>
                    <a:fillRect/>
                  </a:stretch>
                </p:blipFill>
                <p:spPr>
                  <a:xfrm>
                    <a:off x="2349993" y="2948223"/>
                    <a:ext cx="2260090" cy="1858422"/>
                  </a:xfrm>
                  <a:prstGeom prst="rect">
                    <a:avLst/>
                  </a:prstGeom>
                  <a:ln w="12700" cap="flat">
                    <a:noFill/>
                    <a:miter lim="400000"/>
                  </a:ln>
                  <a:effectLst/>
                </p:spPr>
              </p:pic>
            </p:grpSp>
            <p:sp>
              <p:nvSpPr>
                <p:cNvPr id="359" name="Rectangle 2"/>
                <p:cNvSpPr txBox="1"/>
                <p:nvPr/>
              </p:nvSpPr>
              <p:spPr>
                <a:xfrm>
                  <a:off x="2523589" y="2962355"/>
                  <a:ext cx="1729594" cy="225440"/>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fontScale="92500" lnSpcReduction="10000"/>
                </a:bodyPr>
                <a:lstStyle>
                  <a:lvl1pPr algn="ctr">
                    <a:defRPr sz="1000">
                      <a:solidFill>
                        <a:srgbClr val="FBC901"/>
                      </a:solidFill>
                      <a:latin typeface="+mj-lt"/>
                      <a:ea typeface="+mj-ea"/>
                      <a:cs typeface="+mj-cs"/>
                      <a:sym typeface="Arial"/>
                    </a:defRPr>
                  </a:lvl1pPr>
                </a:lstStyle>
                <a:p>
                  <a:r>
                    <a:t>Electric Power Sector</a:t>
                  </a:r>
                </a:p>
              </p:txBody>
            </p:sp>
          </p:grpSp>
          <p:sp>
            <p:nvSpPr>
              <p:cNvPr id="361" name="Rectangle 2"/>
              <p:cNvSpPr txBox="1"/>
              <p:nvPr/>
            </p:nvSpPr>
            <p:spPr>
              <a:xfrm>
                <a:off x="2749233" y="3680604"/>
                <a:ext cx="1436778" cy="41803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lvl1pPr algn="ctr" defTabSz="822959">
                  <a:defRPr sz="720">
                    <a:solidFill>
                      <a:srgbClr val="FBC901"/>
                    </a:solidFill>
                    <a:latin typeface="+mj-lt"/>
                    <a:ea typeface="+mj-ea"/>
                    <a:cs typeface="+mj-cs"/>
                    <a:sym typeface="Arial"/>
                  </a:defRPr>
                </a:lvl1pPr>
              </a:lstStyle>
              <a:p>
                <a:r>
                  <a:t>Energy conversion losses + electricity transmission losses</a:t>
                </a:r>
              </a:p>
            </p:txBody>
          </p:sp>
          <p:sp>
            <p:nvSpPr>
              <p:cNvPr id="362" name="Rectangle 2"/>
              <p:cNvSpPr txBox="1"/>
              <p:nvPr/>
            </p:nvSpPr>
            <p:spPr>
              <a:xfrm>
                <a:off x="2749233" y="3157259"/>
                <a:ext cx="1436778" cy="19943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fontScale="92500"/>
              </a:bodyPr>
              <a:lstStyle>
                <a:lvl1pPr algn="ctr">
                  <a:defRPr sz="800">
                    <a:solidFill>
                      <a:srgbClr val="FBC901"/>
                    </a:solidFill>
                    <a:latin typeface="+mj-lt"/>
                    <a:ea typeface="+mj-ea"/>
                    <a:cs typeface="+mj-cs"/>
                    <a:sym typeface="Arial"/>
                  </a:defRPr>
                </a:lvl1pPr>
              </a:lstStyle>
              <a:p>
                <a:r>
                  <a:t>Grid bound</a:t>
                </a:r>
              </a:p>
            </p:txBody>
          </p:sp>
        </p:grpSp>
        <p:sp>
          <p:nvSpPr>
            <p:cNvPr id="364" name="Oval"/>
            <p:cNvSpPr/>
            <p:nvPr/>
          </p:nvSpPr>
          <p:spPr>
            <a:xfrm>
              <a:off x="1313557" y="2885148"/>
              <a:ext cx="278996" cy="101618"/>
            </a:xfrm>
            <a:prstGeom prst="ellipse">
              <a:avLst/>
            </a:prstGeom>
            <a:noFill/>
            <a:ln w="25400" cap="flat">
              <a:solidFill>
                <a:srgbClr val="FBC901"/>
              </a:solidFill>
              <a:prstDash val="solid"/>
              <a:round/>
            </a:ln>
            <a:effectLst/>
          </p:spPr>
          <p:txBody>
            <a:bodyPr wrap="square" lIns="45719" tIns="45719" rIns="45719" bIns="45719" numCol="1" anchor="t">
              <a:noAutofit/>
            </a:bodyPr>
            <a:lstStyle/>
            <a:p>
              <a:endParaRP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Rectangle 2"/>
          <p:cNvSpPr txBox="1"/>
          <p:nvPr/>
        </p:nvSpPr>
        <p:spPr>
          <a:xfrm>
            <a:off x="227192" y="-77923"/>
            <a:ext cx="8537216" cy="5876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pPr algn="ctr" defTabSz="859536">
              <a:defRPr sz="1692" b="0" i="1">
                <a:solidFill>
                  <a:srgbClr val="E5FFFF"/>
                </a:solidFill>
                <a:effectLst>
                  <a:outerShdw blurRad="35814" dist="35814" dir="2700000" rotWithShape="0">
                    <a:srgbClr val="000000"/>
                  </a:outerShdw>
                </a:effectLst>
                <a:latin typeface="+mj-lt"/>
                <a:ea typeface="+mj-ea"/>
                <a:cs typeface="+mj-cs"/>
                <a:sym typeface="Arial"/>
              </a:defRPr>
            </a:pPr>
            <a:r>
              <a:t>Its destination is revealed only by careful study of a 265-page supporting EIA document </a:t>
            </a:r>
            <a:r>
              <a:rPr baseline="31999"/>
              <a:t>1</a:t>
            </a:r>
          </a:p>
        </p:txBody>
      </p:sp>
      <p:sp>
        <p:nvSpPr>
          <p:cNvPr id="368" name="Rectangle 5"/>
          <p:cNvSpPr txBox="1"/>
          <p:nvPr/>
        </p:nvSpPr>
        <p:spPr>
          <a:xfrm>
            <a:off x="228600" y="6593745"/>
            <a:ext cx="85344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r>
              <a:t>1) </a:t>
            </a:r>
            <a:r>
              <a:rPr b="1"/>
              <a:t>Monthly Energy Review, April 2022</a:t>
            </a:r>
            <a:r>
              <a:t>: https://www.eia.gov/totalenergy/data/monthly/archive/00352204.pdf</a:t>
            </a:r>
          </a:p>
        </p:txBody>
      </p:sp>
      <p:grpSp>
        <p:nvGrpSpPr>
          <p:cNvPr id="393" name="Group"/>
          <p:cNvGrpSpPr/>
          <p:nvPr/>
        </p:nvGrpSpPr>
        <p:grpSpPr>
          <a:xfrm>
            <a:off x="1511041" y="1479559"/>
            <a:ext cx="7493505" cy="5083692"/>
            <a:chOff x="0" y="0"/>
            <a:chExt cx="7493503" cy="5083690"/>
          </a:xfrm>
        </p:grpSpPr>
        <p:sp>
          <p:nvSpPr>
            <p:cNvPr id="369" name="Line"/>
            <p:cNvSpPr/>
            <p:nvPr/>
          </p:nvSpPr>
          <p:spPr>
            <a:xfrm>
              <a:off x="2143796" y="3364872"/>
              <a:ext cx="689931" cy="690548"/>
            </a:xfrm>
            <a:prstGeom prst="line">
              <a:avLst/>
            </a:prstGeom>
            <a:noFill/>
            <a:ln w="25400" cap="flat">
              <a:solidFill>
                <a:srgbClr val="658D4A"/>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pic>
          <p:nvPicPr>
            <p:cNvPr id="370" name="Image" descr="Image"/>
            <p:cNvPicPr>
              <a:picLocks noChangeAspect="1"/>
            </p:cNvPicPr>
            <p:nvPr/>
          </p:nvPicPr>
          <p:blipFill>
            <a:blip r:embed="rId2"/>
            <a:srcRect l="33444" t="65282" r="39523" b="2655"/>
            <a:stretch>
              <a:fillRect/>
            </a:stretch>
          </p:blipFill>
          <p:spPr>
            <a:xfrm>
              <a:off x="2812353" y="3432813"/>
              <a:ext cx="2173977" cy="1650878"/>
            </a:xfrm>
            <a:prstGeom prst="rect">
              <a:avLst/>
            </a:prstGeom>
            <a:ln w="12700" cap="flat">
              <a:noFill/>
              <a:miter lim="400000"/>
            </a:ln>
            <a:effectLst/>
          </p:spPr>
        </p:pic>
        <p:pic>
          <p:nvPicPr>
            <p:cNvPr id="371" name="Image" descr="Image"/>
            <p:cNvPicPr>
              <a:picLocks noChangeAspect="1"/>
            </p:cNvPicPr>
            <p:nvPr/>
          </p:nvPicPr>
          <p:blipFill>
            <a:blip r:embed="rId3"/>
            <a:stretch>
              <a:fillRect/>
            </a:stretch>
          </p:blipFill>
          <p:spPr>
            <a:xfrm>
              <a:off x="0" y="2804997"/>
              <a:ext cx="2225365" cy="602032"/>
            </a:xfrm>
            <a:prstGeom prst="rect">
              <a:avLst/>
            </a:prstGeom>
            <a:ln w="12700" cap="flat">
              <a:noFill/>
              <a:miter lim="400000"/>
            </a:ln>
            <a:effectLst/>
          </p:spPr>
        </p:pic>
        <p:sp>
          <p:nvSpPr>
            <p:cNvPr id="372" name="Rectangle 2"/>
            <p:cNvSpPr txBox="1"/>
            <p:nvPr/>
          </p:nvSpPr>
          <p:spPr>
            <a:xfrm>
              <a:off x="1983565" y="3653646"/>
              <a:ext cx="613929" cy="4174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rmAutofit/>
            </a:bodyPr>
            <a:lstStyle>
              <a:lvl1pPr algn="ctr">
                <a:spcBef>
                  <a:spcPts val="400"/>
                </a:spcBef>
                <a:defRPr sz="1600" b="0">
                  <a:solidFill>
                    <a:srgbClr val="FBC901"/>
                  </a:solidFill>
                  <a:effectLst>
                    <a:outerShdw blurRad="38100" dist="38100" dir="2700000" rotWithShape="0">
                      <a:srgbClr val="000000"/>
                    </a:outerShdw>
                  </a:effectLst>
                </a:defRPr>
              </a:lvl1pPr>
            </a:lstStyle>
            <a:p>
              <a:r>
                <a:t>59%</a:t>
              </a:r>
            </a:p>
          </p:txBody>
        </p:sp>
        <p:sp>
          <p:nvSpPr>
            <p:cNvPr id="373" name="Rectangle 2"/>
            <p:cNvSpPr txBox="1"/>
            <p:nvPr/>
          </p:nvSpPr>
          <p:spPr>
            <a:xfrm>
              <a:off x="3606566" y="3603059"/>
              <a:ext cx="711152" cy="21417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rmAutofit/>
            </a:bodyPr>
            <a:lstStyle>
              <a:lvl1pPr>
                <a:defRPr sz="800">
                  <a:solidFill>
                    <a:srgbClr val="FBC901"/>
                  </a:solidFill>
                  <a:latin typeface="+mj-lt"/>
                  <a:ea typeface="+mj-ea"/>
                  <a:cs typeface="+mj-cs"/>
                  <a:sym typeface="Arial"/>
                </a:defRPr>
              </a:lvl1pPr>
            </a:lstStyle>
            <a:p>
              <a:r>
                <a:t>3.78 QW-h</a:t>
              </a:r>
            </a:p>
          </p:txBody>
        </p:sp>
        <p:sp>
          <p:nvSpPr>
            <p:cNvPr id="374" name="Rectangle 2"/>
            <p:cNvSpPr txBox="1"/>
            <p:nvPr/>
          </p:nvSpPr>
          <p:spPr>
            <a:xfrm>
              <a:off x="440841" y="3177946"/>
              <a:ext cx="618872" cy="21417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rmAutofit fontScale="92500"/>
            </a:bodyPr>
            <a:lstStyle>
              <a:lvl1pPr defTabSz="859536">
                <a:defRPr sz="846">
                  <a:solidFill>
                    <a:srgbClr val="FBC901"/>
                  </a:solidFill>
                  <a:latin typeface="+mj-lt"/>
                  <a:ea typeface="+mj-ea"/>
                  <a:cs typeface="+mj-cs"/>
                  <a:sym typeface="Arial"/>
                </a:defRPr>
              </a:lvl1pPr>
            </a:lstStyle>
            <a:p>
              <a:r>
                <a:t>3.58 QW-h</a:t>
              </a:r>
            </a:p>
          </p:txBody>
        </p:sp>
        <p:sp>
          <p:nvSpPr>
            <p:cNvPr id="375" name="Rectangle 2"/>
            <p:cNvSpPr txBox="1"/>
            <p:nvPr/>
          </p:nvSpPr>
          <p:spPr>
            <a:xfrm>
              <a:off x="3563826" y="4815414"/>
              <a:ext cx="711152" cy="21417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rmAutofit/>
            </a:bodyPr>
            <a:lstStyle>
              <a:lvl1pPr>
                <a:defRPr sz="800">
                  <a:solidFill>
                    <a:srgbClr val="FBC901"/>
                  </a:solidFill>
                  <a:latin typeface="+mj-lt"/>
                  <a:ea typeface="+mj-ea"/>
                  <a:cs typeface="+mj-cs"/>
                  <a:sym typeface="Arial"/>
                </a:defRPr>
              </a:lvl1pPr>
            </a:lstStyle>
            <a:p>
              <a:r>
                <a:t>6.98 QW-h</a:t>
              </a:r>
            </a:p>
          </p:txBody>
        </p:sp>
        <p:sp>
          <p:nvSpPr>
            <p:cNvPr id="376" name="Line"/>
            <p:cNvSpPr/>
            <p:nvPr/>
          </p:nvSpPr>
          <p:spPr>
            <a:xfrm flipV="1">
              <a:off x="2231975" y="876656"/>
              <a:ext cx="3065259" cy="1928704"/>
            </a:xfrm>
            <a:prstGeom prst="line">
              <a:avLst/>
            </a:prstGeom>
            <a:noFill/>
            <a:ln w="25400" cap="flat">
              <a:solidFill>
                <a:srgbClr val="658D4A"/>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377" name="Line"/>
            <p:cNvSpPr/>
            <p:nvPr/>
          </p:nvSpPr>
          <p:spPr>
            <a:xfrm flipV="1">
              <a:off x="2247481" y="2697445"/>
              <a:ext cx="3130157" cy="493451"/>
            </a:xfrm>
            <a:prstGeom prst="line">
              <a:avLst/>
            </a:prstGeom>
            <a:noFill/>
            <a:ln w="25400" cap="flat">
              <a:solidFill>
                <a:srgbClr val="658D4A"/>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378" name="Rectangle 2"/>
            <p:cNvSpPr txBox="1"/>
            <p:nvPr/>
          </p:nvSpPr>
          <p:spPr>
            <a:xfrm rot="20220000">
              <a:off x="2766150" y="1932628"/>
              <a:ext cx="2477496" cy="26495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rmAutofit/>
            </a:bodyPr>
            <a:lstStyle>
              <a:lvl1pPr algn="ctr">
                <a:spcBef>
                  <a:spcPts val="400"/>
                </a:spcBef>
                <a:defRPr sz="900" b="0">
                  <a:solidFill>
                    <a:srgbClr val="FFFFFF"/>
                  </a:solidFill>
                  <a:effectLst>
                    <a:outerShdw blurRad="38100" dist="38100" dir="2700000" rotWithShape="0">
                      <a:srgbClr val="000000"/>
                    </a:outerShdw>
                  </a:effectLst>
                </a:defRPr>
              </a:lvl1pPr>
            </a:lstStyle>
            <a:p>
              <a:r>
                <a:t>Wood, waste &amp; co-product combustion energy </a:t>
              </a:r>
            </a:p>
          </p:txBody>
        </p:sp>
        <p:sp>
          <p:nvSpPr>
            <p:cNvPr id="379" name="Rectangle 2"/>
            <p:cNvSpPr txBox="1"/>
            <p:nvPr/>
          </p:nvSpPr>
          <p:spPr>
            <a:xfrm rot="20820000">
              <a:off x="2622852" y="2403690"/>
              <a:ext cx="2678580" cy="3325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rmAutofit/>
            </a:bodyPr>
            <a:lstStyle>
              <a:lvl1pPr algn="ctr">
                <a:spcBef>
                  <a:spcPts val="400"/>
                </a:spcBef>
                <a:defRPr sz="900" b="0">
                  <a:solidFill>
                    <a:srgbClr val="FFFFFF"/>
                  </a:solidFill>
                  <a:effectLst>
                    <a:outerShdw blurRad="38100" dist="38100" dir="2700000" rotWithShape="0">
                      <a:srgbClr val="000000"/>
                    </a:outerShdw>
                  </a:effectLst>
                </a:defRPr>
              </a:lvl1pPr>
            </a:lstStyle>
            <a:p>
              <a:r>
                <a:t>Home solar cells + wood waste combustion energy</a:t>
              </a:r>
            </a:p>
          </p:txBody>
        </p:sp>
        <p:sp>
          <p:nvSpPr>
            <p:cNvPr id="380" name="Rectangle 2"/>
            <p:cNvSpPr txBox="1"/>
            <p:nvPr/>
          </p:nvSpPr>
          <p:spPr>
            <a:xfrm rot="21120000">
              <a:off x="2502158" y="2932205"/>
              <a:ext cx="2794290" cy="23946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rmAutofit/>
            </a:bodyPr>
            <a:lstStyle>
              <a:lvl1pPr algn="ctr">
                <a:spcBef>
                  <a:spcPts val="400"/>
                </a:spcBef>
                <a:defRPr sz="900" b="0">
                  <a:solidFill>
                    <a:srgbClr val="FFFFFF"/>
                  </a:solidFill>
                  <a:effectLst>
                    <a:outerShdw blurRad="38100" dist="38100" dir="2700000" rotWithShape="0">
                      <a:srgbClr val="000000"/>
                    </a:outerShdw>
                  </a:effectLst>
                </a:defRPr>
              </a:lvl1pPr>
            </a:lstStyle>
            <a:p>
              <a:r>
                <a:t>Commercial solar cells + wood/waste combustion</a:t>
              </a:r>
            </a:p>
          </p:txBody>
        </p:sp>
        <p:sp>
          <p:nvSpPr>
            <p:cNvPr id="381" name="Line"/>
            <p:cNvSpPr/>
            <p:nvPr/>
          </p:nvSpPr>
          <p:spPr>
            <a:xfrm flipV="1">
              <a:off x="2231473" y="2363457"/>
              <a:ext cx="3086132" cy="702921"/>
            </a:xfrm>
            <a:prstGeom prst="line">
              <a:avLst/>
            </a:prstGeom>
            <a:noFill/>
            <a:ln w="25400" cap="flat">
              <a:solidFill>
                <a:srgbClr val="658D4A"/>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382" name="Line"/>
            <p:cNvSpPr/>
            <p:nvPr/>
          </p:nvSpPr>
          <p:spPr>
            <a:xfrm flipV="1">
              <a:off x="2225546" y="1638310"/>
              <a:ext cx="3093844" cy="1299816"/>
            </a:xfrm>
            <a:prstGeom prst="line">
              <a:avLst/>
            </a:prstGeom>
            <a:noFill/>
            <a:ln w="25400" cap="flat">
              <a:solidFill>
                <a:srgbClr val="658D4A"/>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pic>
          <p:nvPicPr>
            <p:cNvPr id="383" name="Image" descr="Image"/>
            <p:cNvPicPr>
              <a:picLocks noChangeAspect="1"/>
            </p:cNvPicPr>
            <p:nvPr/>
          </p:nvPicPr>
          <p:blipFill>
            <a:blip r:embed="rId2"/>
            <a:srcRect l="64757" t="3429" r="7951" b="40664"/>
            <a:stretch>
              <a:fillRect/>
            </a:stretch>
          </p:blipFill>
          <p:spPr>
            <a:xfrm>
              <a:off x="5268176" y="0"/>
              <a:ext cx="2225328" cy="2918564"/>
            </a:xfrm>
            <a:prstGeom prst="rect">
              <a:avLst/>
            </a:prstGeom>
            <a:ln w="12700" cap="flat">
              <a:noFill/>
              <a:miter lim="400000"/>
            </a:ln>
            <a:effectLst/>
          </p:spPr>
        </p:pic>
        <p:sp>
          <p:nvSpPr>
            <p:cNvPr id="384" name="Rectangle 2"/>
            <p:cNvSpPr txBox="1"/>
            <p:nvPr/>
          </p:nvSpPr>
          <p:spPr>
            <a:xfrm>
              <a:off x="6071375" y="1103785"/>
              <a:ext cx="618871" cy="21417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rmAutofit/>
            </a:bodyPr>
            <a:lstStyle>
              <a:lvl1pPr>
                <a:defRPr sz="800">
                  <a:solidFill>
                    <a:srgbClr val="FF9300"/>
                  </a:solidFill>
                  <a:latin typeface="+mj-lt"/>
                  <a:ea typeface="+mj-ea"/>
                  <a:cs typeface="+mj-cs"/>
                  <a:sym typeface="Arial"/>
                </a:defRPr>
              </a:lvl1pPr>
            </a:lstStyle>
            <a:p>
              <a:r>
                <a:t>7.59 QW-h</a:t>
              </a:r>
            </a:p>
          </p:txBody>
        </p:sp>
        <p:sp>
          <p:nvSpPr>
            <p:cNvPr id="385" name="Rectangle 2"/>
            <p:cNvSpPr txBox="1"/>
            <p:nvPr/>
          </p:nvSpPr>
          <p:spPr>
            <a:xfrm>
              <a:off x="6421646" y="1829027"/>
              <a:ext cx="618872" cy="21417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rmAutofit lnSpcReduction="10000"/>
            </a:bodyPr>
            <a:lstStyle>
              <a:lvl1pPr defTabSz="868680">
                <a:defRPr sz="855">
                  <a:solidFill>
                    <a:srgbClr val="FBC901"/>
                  </a:solidFill>
                  <a:latin typeface="+mj-lt"/>
                  <a:ea typeface="+mj-ea"/>
                  <a:cs typeface="+mj-cs"/>
                  <a:sym typeface="Arial"/>
                </a:defRPr>
              </a:lvl1pPr>
            </a:lstStyle>
            <a:p>
              <a:r>
                <a:t>3.39 QW/h</a:t>
              </a:r>
            </a:p>
          </p:txBody>
        </p:sp>
        <p:sp>
          <p:nvSpPr>
            <p:cNvPr id="386" name="Rectangle 2"/>
            <p:cNvSpPr txBox="1"/>
            <p:nvPr/>
          </p:nvSpPr>
          <p:spPr>
            <a:xfrm>
              <a:off x="6081738" y="73425"/>
              <a:ext cx="708462" cy="21417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rmAutofit/>
            </a:bodyPr>
            <a:lstStyle>
              <a:lvl1pPr>
                <a:defRPr sz="800">
                  <a:solidFill>
                    <a:srgbClr val="FBC901"/>
                  </a:solidFill>
                  <a:latin typeface="+mj-lt"/>
                  <a:ea typeface="+mj-ea"/>
                  <a:cs typeface="+mj-cs"/>
                  <a:sym typeface="Arial"/>
                </a:defRPr>
              </a:lvl1pPr>
            </a:lstStyle>
            <a:p>
              <a:r>
                <a:t>7.88 QW-h</a:t>
              </a:r>
            </a:p>
          </p:txBody>
        </p:sp>
        <p:sp>
          <p:nvSpPr>
            <p:cNvPr id="387" name="Rectangle 2"/>
            <p:cNvSpPr txBox="1"/>
            <p:nvPr/>
          </p:nvSpPr>
          <p:spPr>
            <a:xfrm>
              <a:off x="6071375" y="2024947"/>
              <a:ext cx="618871" cy="21417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rmAutofit/>
            </a:bodyPr>
            <a:lstStyle>
              <a:lvl1pPr>
                <a:defRPr sz="800">
                  <a:solidFill>
                    <a:srgbClr val="FBC901"/>
                  </a:solidFill>
                  <a:latin typeface="+mj-lt"/>
                  <a:ea typeface="+mj-ea"/>
                  <a:cs typeface="+mj-cs"/>
                  <a:sym typeface="Arial"/>
                </a:defRPr>
              </a:lvl1pPr>
            </a:lstStyle>
            <a:p>
              <a:r>
                <a:t>3.39 QW-h</a:t>
              </a:r>
            </a:p>
          </p:txBody>
        </p:sp>
        <p:sp>
          <p:nvSpPr>
            <p:cNvPr id="388" name="Rectangle 2"/>
            <p:cNvSpPr txBox="1"/>
            <p:nvPr/>
          </p:nvSpPr>
          <p:spPr>
            <a:xfrm>
              <a:off x="6071375" y="2462874"/>
              <a:ext cx="618871" cy="21417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rmAutofit/>
            </a:bodyPr>
            <a:lstStyle>
              <a:lvl1pPr>
                <a:defRPr sz="800">
                  <a:solidFill>
                    <a:srgbClr val="FBC901"/>
                  </a:solidFill>
                  <a:latin typeface="+mj-lt"/>
                  <a:ea typeface="+mj-ea"/>
                  <a:cs typeface="+mj-cs"/>
                  <a:sym typeface="Arial"/>
                </a:defRPr>
              </a:lvl1pPr>
            </a:lstStyle>
            <a:p>
              <a:r>
                <a:t>2.67 QW-h</a:t>
              </a:r>
            </a:p>
          </p:txBody>
        </p:sp>
        <p:sp>
          <p:nvSpPr>
            <p:cNvPr id="389" name="Rectangle 2"/>
            <p:cNvSpPr txBox="1"/>
            <p:nvPr/>
          </p:nvSpPr>
          <p:spPr>
            <a:xfrm>
              <a:off x="6360782" y="2934246"/>
              <a:ext cx="869361" cy="21417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rmAutofit fontScale="92500"/>
            </a:bodyPr>
            <a:lstStyle>
              <a:lvl1pPr defTabSz="832104">
                <a:defRPr sz="819">
                  <a:solidFill>
                    <a:srgbClr val="FBC901"/>
                  </a:solidFill>
                  <a:latin typeface="+mj-lt"/>
                  <a:ea typeface="+mj-ea"/>
                  <a:cs typeface="+mj-cs"/>
                  <a:sym typeface="Arial"/>
                </a:defRPr>
              </a:lvl1pPr>
            </a:lstStyle>
            <a:p>
              <a:r>
                <a:t>21.5 QW-h Total</a:t>
              </a:r>
            </a:p>
          </p:txBody>
        </p:sp>
        <p:sp>
          <p:nvSpPr>
            <p:cNvPr id="390" name="Rectangle"/>
            <p:cNvSpPr/>
            <p:nvPr/>
          </p:nvSpPr>
          <p:spPr>
            <a:xfrm>
              <a:off x="5272814" y="5321"/>
              <a:ext cx="744427" cy="417453"/>
            </a:xfrm>
            <a:prstGeom prst="rect">
              <a:avLst/>
            </a:prstGeom>
            <a:solidFill>
              <a:srgbClr val="FFFFFF"/>
            </a:solidFill>
            <a:ln w="12700" cap="flat">
              <a:noFill/>
              <a:miter lim="400000"/>
            </a:ln>
            <a:effectLst/>
          </p:spPr>
          <p:txBody>
            <a:bodyPr wrap="square" lIns="45719" tIns="45719" rIns="45719" bIns="45719" numCol="1" anchor="t">
              <a:noAutofit/>
            </a:bodyPr>
            <a:lstStyle/>
            <a:p>
              <a:endParaRPr/>
            </a:p>
          </p:txBody>
        </p:sp>
        <p:sp>
          <p:nvSpPr>
            <p:cNvPr id="391" name="Rectangle 2"/>
            <p:cNvSpPr txBox="1"/>
            <p:nvPr/>
          </p:nvSpPr>
          <p:spPr>
            <a:xfrm>
              <a:off x="2181797" y="2721370"/>
              <a:ext cx="613929" cy="41745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rmAutofit/>
            </a:bodyPr>
            <a:lstStyle>
              <a:lvl1pPr algn="ctr">
                <a:spcBef>
                  <a:spcPts val="400"/>
                </a:spcBef>
                <a:defRPr sz="1600" b="0">
                  <a:solidFill>
                    <a:srgbClr val="FBC901"/>
                  </a:solidFill>
                  <a:effectLst>
                    <a:outerShdw blurRad="38100" dist="38100" dir="2700000" rotWithShape="0">
                      <a:srgbClr val="000000"/>
                    </a:outerShdw>
                  </a:effectLst>
                </a:defRPr>
              </a:lvl1pPr>
            </a:lstStyle>
            <a:p>
              <a:r>
                <a:t>41%</a:t>
              </a:r>
            </a:p>
          </p:txBody>
        </p:sp>
        <p:sp>
          <p:nvSpPr>
            <p:cNvPr id="392" name="Rectangle 2"/>
            <p:cNvSpPr txBox="1"/>
            <p:nvPr/>
          </p:nvSpPr>
          <p:spPr>
            <a:xfrm rot="19680000">
              <a:off x="2590839" y="1546825"/>
              <a:ext cx="2506158" cy="25347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rmAutofit/>
            </a:bodyPr>
            <a:lstStyle>
              <a:lvl1pPr algn="ctr">
                <a:spcBef>
                  <a:spcPts val="400"/>
                </a:spcBef>
                <a:defRPr sz="900" b="0">
                  <a:solidFill>
                    <a:srgbClr val="FFFFFF"/>
                  </a:solidFill>
                  <a:effectLst>
                    <a:outerShdw blurRad="38100" dist="38100" dir="2700000" rotWithShape="0">
                      <a:srgbClr val="000000"/>
                    </a:outerShdw>
                  </a:effectLst>
                </a:defRPr>
              </a:lvl1pPr>
            </a:lstStyle>
            <a:p>
              <a:r>
                <a:t>Ethanol &amp; Biodiesel fuel combustion energy </a:t>
              </a:r>
            </a:p>
          </p:txBody>
        </p:sp>
      </p:grpSp>
      <p:sp>
        <p:nvSpPr>
          <p:cNvPr id="394" name="Rectangle 2"/>
          <p:cNvSpPr txBox="1"/>
          <p:nvPr/>
        </p:nvSpPr>
        <p:spPr>
          <a:xfrm>
            <a:off x="68306" y="594328"/>
            <a:ext cx="7493505" cy="22748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400"/>
              </a:spcBef>
              <a:defRPr sz="1600" b="0">
                <a:solidFill>
                  <a:srgbClr val="FFFFFF"/>
                </a:solidFill>
                <a:effectLst>
                  <a:outerShdw blurRad="38100" dist="38100" dir="2700000" rotWithShape="0">
                    <a:srgbClr val="000000"/>
                  </a:outerShdw>
                </a:effectLst>
              </a:defRPr>
            </a:pPr>
            <a:r>
              <a:t>Drawing from that study's </a:t>
            </a:r>
            <a:r>
              <a:rPr b="1"/>
              <a:t>eleven</a:t>
            </a:r>
            <a:r>
              <a:t> chapters and </a:t>
            </a:r>
            <a:r>
              <a:rPr b="1"/>
              <a:t>five</a:t>
            </a:r>
            <a:r>
              <a:t> appendices, </a:t>
            </a:r>
          </a:p>
          <a:p>
            <a:pPr>
              <a:spcBef>
                <a:spcPts val="400"/>
              </a:spcBef>
              <a:defRPr sz="200" b="0">
                <a:solidFill>
                  <a:srgbClr val="FFFFFF"/>
                </a:solidFill>
                <a:effectLst>
                  <a:outerShdw blurRad="38100" dist="38100" dir="2700000" rotWithShape="0">
                    <a:srgbClr val="000000"/>
                  </a:outerShdw>
                </a:effectLst>
              </a:defRPr>
            </a:pPr>
            <a:endParaRPr/>
          </a:p>
          <a:p>
            <a:pPr>
              <a:spcBef>
                <a:spcPts val="400"/>
              </a:spcBef>
              <a:tabLst>
                <a:tab pos="381000" algn="l"/>
              </a:tabLst>
              <a:defRPr sz="1600" b="0">
                <a:solidFill>
                  <a:srgbClr val="FFFFFF"/>
                </a:solidFill>
                <a:effectLst>
                  <a:outerShdw blurRad="38100" dist="38100" dir="2700000" rotWithShape="0">
                    <a:srgbClr val="000000"/>
                  </a:outerShdw>
                </a:effectLst>
              </a:defRPr>
            </a:pPr>
            <a:r>
              <a:t>	the complete division of 2021 U.S. renewable energy is identified below</a:t>
            </a:r>
          </a:p>
          <a:p>
            <a:pPr>
              <a:spcBef>
                <a:spcPts val="400"/>
              </a:spcBef>
              <a:tabLst>
                <a:tab pos="381000" algn="l"/>
              </a:tabLst>
              <a:defRPr sz="1200" b="0">
                <a:solidFill>
                  <a:srgbClr val="FFFFFF"/>
                </a:solidFill>
                <a:effectLst>
                  <a:outerShdw blurRad="38100" dist="38100" dir="2700000" rotWithShape="0">
                    <a:srgbClr val="000000"/>
                  </a:outerShdw>
                </a:effectLst>
              </a:defRPr>
            </a:pPr>
            <a:endParaRPr/>
          </a:p>
          <a:p>
            <a:pPr>
              <a:spcBef>
                <a:spcPts val="400"/>
              </a:spcBef>
              <a:tabLst>
                <a:tab pos="381000" algn="l"/>
              </a:tabLst>
              <a:defRPr sz="1600" b="0">
                <a:solidFill>
                  <a:srgbClr val="FBC901"/>
                </a:solidFill>
                <a:effectLst>
                  <a:outerShdw blurRad="38100" dist="38100" dir="2700000" rotWithShape="0">
                    <a:srgbClr val="000000"/>
                  </a:outerShdw>
                </a:effectLst>
              </a:defRPr>
            </a:pPr>
            <a:r>
              <a:t>For our TOTAL Energy System to become more sustainable we must</a:t>
            </a:r>
          </a:p>
          <a:p>
            <a:pPr>
              <a:spcBef>
                <a:spcPts val="400"/>
              </a:spcBef>
              <a:tabLst>
                <a:tab pos="381000" algn="l"/>
              </a:tabLst>
              <a:defRPr sz="300" b="0">
                <a:solidFill>
                  <a:srgbClr val="FFFFFF"/>
                </a:solidFill>
                <a:effectLst>
                  <a:outerShdw blurRad="38100" dist="38100" dir="2700000" rotWithShape="0">
                    <a:srgbClr val="000000"/>
                  </a:outerShdw>
                </a:effectLst>
              </a:defRPr>
            </a:pPr>
            <a:endParaRPr/>
          </a:p>
          <a:p>
            <a:pPr>
              <a:spcBef>
                <a:spcPts val="400"/>
              </a:spcBef>
              <a:tabLst>
                <a:tab pos="381000" algn="l"/>
              </a:tabLst>
              <a:defRPr sz="1600" b="0">
                <a:solidFill>
                  <a:srgbClr val="FFFFFF"/>
                </a:solidFill>
                <a:effectLst>
                  <a:outerShdw blurRad="38100" dist="38100" dir="2700000" rotWithShape="0">
                    <a:srgbClr val="000000"/>
                  </a:outerShdw>
                </a:effectLst>
              </a:defRPr>
            </a:pPr>
            <a:r>
              <a:t>	grow those </a:t>
            </a:r>
            <a:r>
              <a:rPr b="1">
                <a:solidFill>
                  <a:srgbClr val="66CC33"/>
                </a:solidFill>
              </a:rPr>
              <a:t>green energy</a:t>
            </a:r>
            <a:r>
              <a:t> flows + clean up our </a:t>
            </a:r>
            <a:r>
              <a:rPr b="1">
                <a:solidFill>
                  <a:srgbClr val="FBC901"/>
                </a:solidFill>
              </a:rPr>
              <a:t>Electricity</a:t>
            </a:r>
            <a:r>
              <a:t>,</a:t>
            </a:r>
          </a:p>
          <a:p>
            <a:pPr>
              <a:spcBef>
                <a:spcPts val="400"/>
              </a:spcBef>
              <a:tabLst>
                <a:tab pos="381000" algn="l"/>
              </a:tabLst>
              <a:defRPr sz="300" b="0">
                <a:solidFill>
                  <a:srgbClr val="FFFFFF"/>
                </a:solidFill>
                <a:effectLst>
                  <a:outerShdw blurRad="38100" dist="38100" dir="2700000" rotWithShape="0">
                    <a:srgbClr val="000000"/>
                  </a:outerShdw>
                </a:effectLst>
              </a:defRPr>
            </a:pPr>
            <a:endParaRPr/>
          </a:p>
          <a:p>
            <a:pPr>
              <a:spcBef>
                <a:spcPts val="400"/>
              </a:spcBef>
              <a:tabLst>
                <a:tab pos="381000" algn="l"/>
              </a:tabLst>
              <a:defRPr sz="1600" b="0">
                <a:solidFill>
                  <a:srgbClr val="FFFFFF"/>
                </a:solidFill>
                <a:effectLst>
                  <a:outerShdw blurRad="38100" dist="38100" dir="2700000" rotWithShape="0">
                    <a:srgbClr val="000000"/>
                  </a:outerShdw>
                </a:effectLst>
              </a:defRPr>
            </a:pPr>
            <a:r>
              <a:t>	at the expense of </a:t>
            </a:r>
            <a:r>
              <a:rPr b="1">
                <a:solidFill>
                  <a:srgbClr val="E04550"/>
                </a:solidFill>
              </a:rPr>
              <a:t>petroleum</a:t>
            </a:r>
            <a:r>
              <a:t>, </a:t>
            </a:r>
            <a:r>
              <a:rPr b="1">
                <a:solidFill>
                  <a:srgbClr val="73FDFF"/>
                </a:solidFill>
              </a:rPr>
              <a:t>NG</a:t>
            </a:r>
            <a:r>
              <a:t> and </a:t>
            </a:r>
            <a:r>
              <a:rPr b="1">
                <a:solidFill>
                  <a:srgbClr val="797979"/>
                </a:solidFill>
              </a:rPr>
              <a:t>coal</a:t>
            </a:r>
            <a:r>
              <a:t> energy flows</a:t>
            </a:r>
          </a:p>
        </p:txBody>
      </p:sp>
      <p:sp>
        <p:nvSpPr>
          <p:cNvPr id="395" name="Rectangle 2"/>
          <p:cNvSpPr txBox="1"/>
          <p:nvPr/>
        </p:nvSpPr>
        <p:spPr>
          <a:xfrm rot="17820000">
            <a:off x="6379108" y="4507356"/>
            <a:ext cx="728164" cy="4159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lgn="ctr">
              <a:defRPr sz="900">
                <a:solidFill>
                  <a:srgbClr val="FBC901"/>
                </a:solidFill>
                <a:latin typeface="+mj-lt"/>
                <a:ea typeface="+mj-ea"/>
                <a:cs typeface="+mj-cs"/>
                <a:sym typeface="Arial"/>
              </a:defRPr>
            </a:lvl1pPr>
          </a:lstStyle>
          <a:p>
            <a:r>
              <a:t>Electricity</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 name="Rectangle 2"/>
          <p:cNvSpPr txBox="1">
            <a:spLocks noGrp="1"/>
          </p:cNvSpPr>
          <p:nvPr>
            <p:ph type="title"/>
          </p:nvPr>
        </p:nvSpPr>
        <p:spPr>
          <a:xfrm>
            <a:off x="18135" y="38100"/>
            <a:ext cx="9144001" cy="392455"/>
          </a:xfrm>
          <a:prstGeom prst="rect">
            <a:avLst/>
          </a:prstGeom>
        </p:spPr>
        <p:txBody>
          <a:bodyPr/>
          <a:lstStyle/>
          <a:p>
            <a:pPr>
              <a:defRPr sz="1800" i="1">
                <a:latin typeface="+mj-lt"/>
                <a:ea typeface="+mj-ea"/>
                <a:cs typeface="+mj-cs"/>
                <a:sym typeface="Arial"/>
              </a:defRPr>
            </a:pPr>
            <a:r>
              <a:t>How much of </a:t>
            </a:r>
            <a:r>
              <a:rPr b="1">
                <a:solidFill>
                  <a:srgbClr val="FBC901"/>
                </a:solidFill>
              </a:rPr>
              <a:t>Total U.S. Energy</a:t>
            </a:r>
            <a:r>
              <a:rPr b="1"/>
              <a:t> </a:t>
            </a:r>
            <a:r>
              <a:t>is tied to </a:t>
            </a:r>
            <a:r>
              <a:rPr b="1">
                <a:solidFill>
                  <a:srgbClr val="FF6600"/>
                </a:solidFill>
              </a:rPr>
              <a:t>Greenhouse Gas (GHG)</a:t>
            </a:r>
            <a:r>
              <a:t> emissions?</a:t>
            </a:r>
          </a:p>
        </p:txBody>
      </p:sp>
      <p:grpSp>
        <p:nvGrpSpPr>
          <p:cNvPr id="401" name="Group"/>
          <p:cNvGrpSpPr/>
          <p:nvPr/>
        </p:nvGrpSpPr>
        <p:grpSpPr>
          <a:xfrm>
            <a:off x="254145" y="1571855"/>
            <a:ext cx="4545744" cy="5217055"/>
            <a:chOff x="0" y="0"/>
            <a:chExt cx="4545743" cy="5217053"/>
          </a:xfrm>
        </p:grpSpPr>
        <p:pic>
          <p:nvPicPr>
            <p:cNvPr id="398" name="Image" descr="Image"/>
            <p:cNvPicPr>
              <a:picLocks noChangeAspect="1"/>
            </p:cNvPicPr>
            <p:nvPr/>
          </p:nvPicPr>
          <p:blipFill>
            <a:blip r:embed="rId2"/>
            <a:srcRect l="36825" t="63615" r="33839"/>
            <a:stretch>
              <a:fillRect/>
            </a:stretch>
          </p:blipFill>
          <p:spPr>
            <a:xfrm>
              <a:off x="0" y="3318819"/>
              <a:ext cx="2390421" cy="1898235"/>
            </a:xfrm>
            <a:prstGeom prst="rect">
              <a:avLst/>
            </a:prstGeom>
            <a:ln w="12700" cap="flat">
              <a:noFill/>
              <a:miter lim="400000"/>
            </a:ln>
            <a:effectLst/>
          </p:spPr>
        </p:pic>
        <p:pic>
          <p:nvPicPr>
            <p:cNvPr id="399" name="Image" descr="Image"/>
            <p:cNvPicPr>
              <a:picLocks noChangeAspect="1"/>
            </p:cNvPicPr>
            <p:nvPr/>
          </p:nvPicPr>
          <p:blipFill>
            <a:blip r:embed="rId2"/>
            <a:srcRect l="58428" r="7349" b="33428"/>
            <a:stretch>
              <a:fillRect/>
            </a:stretch>
          </p:blipFill>
          <p:spPr>
            <a:xfrm>
              <a:off x="1757097" y="0"/>
              <a:ext cx="2788647" cy="3473129"/>
            </a:xfrm>
            <a:prstGeom prst="rect">
              <a:avLst/>
            </a:prstGeom>
            <a:ln w="12700" cap="flat">
              <a:noFill/>
              <a:miter lim="400000"/>
            </a:ln>
            <a:effectLst/>
          </p:spPr>
        </p:pic>
        <p:sp>
          <p:nvSpPr>
            <p:cNvPr id="400" name="Rectangle"/>
            <p:cNvSpPr/>
            <p:nvPr/>
          </p:nvSpPr>
          <p:spPr>
            <a:xfrm>
              <a:off x="1752678" y="110236"/>
              <a:ext cx="1260044" cy="569228"/>
            </a:xfrm>
            <a:prstGeom prst="rect">
              <a:avLst/>
            </a:prstGeom>
            <a:solidFill>
              <a:srgbClr val="FFFFFF"/>
            </a:solidFill>
            <a:ln w="12700" cap="flat">
              <a:noFill/>
              <a:miter lim="400000"/>
            </a:ln>
            <a:effectLst/>
          </p:spPr>
          <p:txBody>
            <a:bodyPr wrap="square" lIns="45719" tIns="45719" rIns="45719" bIns="45719" numCol="1" anchor="t">
              <a:noAutofit/>
            </a:bodyPr>
            <a:lstStyle/>
            <a:p>
              <a:endParaRPr/>
            </a:p>
          </p:txBody>
        </p:sp>
      </p:grpSp>
      <p:grpSp>
        <p:nvGrpSpPr>
          <p:cNvPr id="405" name="Group"/>
          <p:cNvGrpSpPr/>
          <p:nvPr/>
        </p:nvGrpSpPr>
        <p:grpSpPr>
          <a:xfrm>
            <a:off x="2036642" y="4731429"/>
            <a:ext cx="777550" cy="917696"/>
            <a:chOff x="0" y="0"/>
            <a:chExt cx="777549" cy="917695"/>
          </a:xfrm>
        </p:grpSpPr>
        <p:sp>
          <p:nvSpPr>
            <p:cNvPr id="402" name="Oval"/>
            <p:cNvSpPr/>
            <p:nvPr/>
          </p:nvSpPr>
          <p:spPr>
            <a:xfrm>
              <a:off x="-1" y="0"/>
              <a:ext cx="543184" cy="473776"/>
            </a:xfrm>
            <a:prstGeom prst="ellipse">
              <a:avLst/>
            </a:prstGeom>
            <a:noFill/>
            <a:ln w="38100" cap="flat">
              <a:solidFill>
                <a:srgbClr val="AA7942"/>
              </a:solidFill>
              <a:prstDash val="solid"/>
              <a:round/>
            </a:ln>
            <a:effectLst/>
          </p:spPr>
          <p:txBody>
            <a:bodyPr wrap="square" lIns="45719" tIns="45719" rIns="45719" bIns="45719" numCol="1" anchor="t">
              <a:noAutofit/>
            </a:bodyPr>
            <a:lstStyle/>
            <a:p>
              <a:endParaRPr/>
            </a:p>
          </p:txBody>
        </p:sp>
        <p:sp>
          <p:nvSpPr>
            <p:cNvPr id="403" name="Line"/>
            <p:cNvSpPr/>
            <p:nvPr/>
          </p:nvSpPr>
          <p:spPr>
            <a:xfrm>
              <a:off x="278916" y="457574"/>
              <a:ext cx="170759" cy="460122"/>
            </a:xfrm>
            <a:prstGeom prst="line">
              <a:avLst/>
            </a:prstGeom>
            <a:noFill/>
            <a:ln w="38100" cap="flat">
              <a:solidFill>
                <a:srgbClr val="AA7942"/>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404" name="Line"/>
            <p:cNvSpPr/>
            <p:nvPr/>
          </p:nvSpPr>
          <p:spPr>
            <a:xfrm>
              <a:off x="436328" y="913002"/>
              <a:ext cx="341222" cy="1"/>
            </a:xfrm>
            <a:prstGeom prst="line">
              <a:avLst/>
            </a:prstGeom>
            <a:noFill/>
            <a:ln w="38100" cap="flat">
              <a:solidFill>
                <a:srgbClr val="AA7942"/>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grpSp>
      <p:sp>
        <p:nvSpPr>
          <p:cNvPr id="406" name="Rectangle 3"/>
          <p:cNvSpPr txBox="1">
            <a:spLocks noGrp="1"/>
          </p:cNvSpPr>
          <p:nvPr>
            <p:ph type="body" sz="quarter" idx="1"/>
          </p:nvPr>
        </p:nvSpPr>
        <p:spPr>
          <a:xfrm>
            <a:off x="2849140" y="5508297"/>
            <a:ext cx="6344262" cy="317800"/>
          </a:xfrm>
          <a:prstGeom prst="rect">
            <a:avLst/>
          </a:prstGeom>
        </p:spPr>
        <p:txBody>
          <a:bodyPr/>
          <a:lstStyle/>
          <a:p>
            <a:pPr>
              <a:tabLst>
                <a:tab pos="457200" algn="l"/>
                <a:tab pos="914400" algn="l"/>
                <a:tab pos="1371600" algn="l"/>
                <a:tab pos="1828800" algn="l"/>
                <a:tab pos="2286000" algn="l"/>
              </a:tabLst>
              <a:defRPr sz="1400" b="1">
                <a:latin typeface="+mj-lt"/>
                <a:ea typeface="+mj-ea"/>
                <a:cs typeface="+mj-cs"/>
                <a:sym typeface="Arial"/>
              </a:defRPr>
            </a:pPr>
            <a:r>
              <a:t>Incoming Electrical Energy alone = </a:t>
            </a:r>
            <a:r>
              <a:rPr>
                <a:solidFill>
                  <a:srgbClr val="FBC901"/>
                </a:solidFill>
              </a:rPr>
              <a:t>3.78 QW-h</a:t>
            </a:r>
            <a:r>
              <a:t> =&gt; </a:t>
            </a:r>
            <a:r>
              <a:rPr>
                <a:solidFill>
                  <a:srgbClr val="FF6600"/>
                </a:solidFill>
              </a:rPr>
              <a:t>2.25 QW-h </a:t>
            </a:r>
            <a:r>
              <a:t>+ </a:t>
            </a:r>
            <a:r>
              <a:rPr>
                <a:solidFill>
                  <a:srgbClr val="66CC33"/>
                </a:solidFill>
              </a:rPr>
              <a:t>1.53 QW-h</a:t>
            </a:r>
          </a:p>
        </p:txBody>
      </p:sp>
      <p:sp>
        <p:nvSpPr>
          <p:cNvPr id="407" name="Rectangle 3"/>
          <p:cNvSpPr txBox="1"/>
          <p:nvPr/>
        </p:nvSpPr>
        <p:spPr>
          <a:xfrm>
            <a:off x="4876424" y="1728398"/>
            <a:ext cx="4077197" cy="34774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400"/>
              </a:spcBef>
              <a:tabLst>
                <a:tab pos="457200" algn="l"/>
                <a:tab pos="914400" algn="l"/>
                <a:tab pos="1371600" algn="l"/>
                <a:tab pos="1828800" algn="l"/>
                <a:tab pos="2286000" algn="l"/>
                <a:tab pos="2781300" algn="l"/>
                <a:tab pos="3009900" algn="l"/>
              </a:tabLst>
              <a:defRPr sz="1400">
                <a:solidFill>
                  <a:srgbClr val="FFFFFF"/>
                </a:solidFill>
                <a:effectLst>
                  <a:outerShdw blurRad="38100" dist="38100" dir="2700000" rotWithShape="0">
                    <a:srgbClr val="000000"/>
                  </a:outerShdw>
                </a:effectLst>
                <a:latin typeface="+mj-lt"/>
                <a:ea typeface="+mj-ea"/>
                <a:cs typeface="+mj-cs"/>
                <a:sym typeface="Arial"/>
              </a:defRPr>
            </a:pPr>
            <a:r>
              <a:rPr b="0"/>
              <a:t>Total tied to</a:t>
            </a:r>
            <a:r>
              <a:t> GHGs:     	</a:t>
            </a:r>
            <a:r>
              <a:rPr b="0"/>
              <a:t>Total not tied to</a:t>
            </a:r>
            <a:r>
              <a:t> GHGs:	</a:t>
            </a:r>
          </a:p>
          <a:p>
            <a:pPr>
              <a:spcBef>
                <a:spcPts val="400"/>
              </a:spcBef>
              <a:tabLst>
                <a:tab pos="457200" algn="l"/>
                <a:tab pos="914400" algn="l"/>
                <a:tab pos="1371600" algn="l"/>
                <a:tab pos="1828800" algn="l"/>
                <a:tab pos="2286000" algn="l"/>
                <a:tab pos="2781300" algn="l"/>
                <a:tab pos="3009900" algn="l"/>
              </a:tabLst>
              <a:defRPr sz="140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tabLst>
                <a:tab pos="457200" algn="l"/>
                <a:tab pos="914400" algn="l"/>
                <a:tab pos="1371600" algn="l"/>
                <a:tab pos="1828800" algn="l"/>
                <a:tab pos="2286000" algn="l"/>
                <a:tab pos="2781300" algn="l"/>
                <a:tab pos="3009900" algn="l"/>
              </a:tabLst>
              <a:defRPr sz="1400" b="0">
                <a:solidFill>
                  <a:srgbClr val="FFFFFF"/>
                </a:solidFill>
                <a:effectLst>
                  <a:outerShdw blurRad="38100" dist="38100" dir="2700000" rotWithShape="0">
                    <a:srgbClr val="000000"/>
                  </a:outerShdw>
                </a:effectLst>
                <a:latin typeface="+mj-lt"/>
                <a:ea typeface="+mj-ea"/>
                <a:cs typeface="+mj-cs"/>
                <a:sym typeface="Arial"/>
              </a:defRPr>
            </a:pPr>
            <a:r>
              <a:t>~ </a:t>
            </a:r>
            <a:r>
              <a:rPr b="1">
                <a:solidFill>
                  <a:srgbClr val="FF6600"/>
                </a:solidFill>
              </a:rPr>
              <a:t>7.4 QW-h</a:t>
            </a:r>
            <a:r>
              <a:t>		~ </a:t>
            </a:r>
            <a:r>
              <a:rPr b="1">
                <a:solidFill>
                  <a:srgbClr val="66CC33"/>
                </a:solidFill>
              </a:rPr>
              <a:t>0.4 QW-h </a:t>
            </a:r>
            <a:r>
              <a:rPr b="1" baseline="31999">
                <a:solidFill>
                  <a:srgbClr val="66CC33"/>
                </a:solidFill>
              </a:rPr>
              <a:t>1</a:t>
            </a:r>
          </a:p>
          <a:p>
            <a:pPr lvl="6" indent="2903220">
              <a:spcBef>
                <a:spcPts val="400"/>
              </a:spcBef>
              <a:tabLst>
                <a:tab pos="457200" algn="l"/>
                <a:tab pos="914400" algn="l"/>
                <a:tab pos="1371600" algn="l"/>
                <a:tab pos="1828800" algn="l"/>
                <a:tab pos="2286000" algn="l"/>
                <a:tab pos="2781300" algn="l"/>
                <a:tab pos="3009900" algn="l"/>
              </a:tabLst>
              <a:defRPr sz="1100" b="0">
                <a:solidFill>
                  <a:srgbClr val="FFFFFF"/>
                </a:solidFill>
                <a:effectLst>
                  <a:outerShdw blurRad="38100" dist="38100" dir="2700000" rotWithShape="0">
                    <a:srgbClr val="000000"/>
                  </a:outerShdw>
                </a:effectLst>
                <a:latin typeface="+mj-lt"/>
                <a:ea typeface="+mj-ea"/>
                <a:cs typeface="+mj-cs"/>
                <a:sym typeface="Arial"/>
              </a:defRPr>
            </a:pPr>
            <a:endParaRPr b="1" baseline="31999">
              <a:solidFill>
                <a:srgbClr val="66CC33"/>
              </a:solidFill>
            </a:endParaRPr>
          </a:p>
          <a:p>
            <a:pPr lvl="6" indent="2903220">
              <a:spcBef>
                <a:spcPts val="400"/>
              </a:spcBef>
              <a:tabLst>
                <a:tab pos="457200" algn="l"/>
                <a:tab pos="914400" algn="l"/>
                <a:tab pos="1371600" algn="l"/>
                <a:tab pos="1828800" algn="l"/>
                <a:tab pos="2286000" algn="l"/>
                <a:tab pos="2781300" algn="l"/>
                <a:tab pos="3009900" algn="l"/>
              </a:tabLst>
              <a:defRPr sz="1400" b="0">
                <a:solidFill>
                  <a:srgbClr val="FFFFFF"/>
                </a:solidFill>
                <a:effectLst>
                  <a:outerShdw blurRad="38100" dist="38100" dir="2700000" rotWithShape="0">
                    <a:srgbClr val="000000"/>
                  </a:outerShdw>
                </a:effectLst>
                <a:latin typeface="+mj-lt"/>
                <a:ea typeface="+mj-ea"/>
                <a:cs typeface="+mj-cs"/>
                <a:sym typeface="Arial"/>
              </a:defRPr>
            </a:pPr>
            <a:r>
              <a:t>	</a:t>
            </a:r>
          </a:p>
          <a:p>
            <a:pPr>
              <a:spcBef>
                <a:spcPts val="400"/>
              </a:spcBef>
              <a:tabLst>
                <a:tab pos="457200" algn="l"/>
                <a:tab pos="914400" algn="l"/>
                <a:tab pos="1371600" algn="l"/>
                <a:tab pos="1828800" algn="l"/>
                <a:tab pos="2286000" algn="l"/>
                <a:tab pos="2781300" algn="l"/>
                <a:tab pos="3009900" algn="l"/>
              </a:tabLst>
              <a:defRPr sz="14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tabLst>
                <a:tab pos="457200" algn="l"/>
                <a:tab pos="914400" algn="l"/>
                <a:tab pos="1371600" algn="l"/>
                <a:tab pos="1828800" algn="l"/>
                <a:tab pos="2286000" algn="l"/>
                <a:tab pos="2781300" algn="l"/>
                <a:tab pos="3009900" algn="l"/>
              </a:tabLst>
              <a:defRPr sz="1400" b="0">
                <a:solidFill>
                  <a:srgbClr val="FFFFFF"/>
                </a:solidFill>
                <a:effectLst>
                  <a:outerShdw blurRad="38100" dist="38100" dir="2700000" rotWithShape="0">
                    <a:srgbClr val="000000"/>
                  </a:outerShdw>
                </a:effectLst>
                <a:latin typeface="+mj-lt"/>
                <a:ea typeface="+mj-ea"/>
                <a:cs typeface="+mj-cs"/>
                <a:sym typeface="Arial"/>
              </a:defRPr>
            </a:pPr>
            <a:r>
              <a:t>~ </a:t>
            </a:r>
            <a:r>
              <a:rPr b="1">
                <a:solidFill>
                  <a:srgbClr val="FF6600"/>
                </a:solidFill>
              </a:rPr>
              <a:t>6.5 QW-h</a:t>
            </a:r>
            <a:r>
              <a:t>		~ </a:t>
            </a:r>
            <a:r>
              <a:rPr b="1">
                <a:solidFill>
                  <a:srgbClr val="66CC33"/>
                </a:solidFill>
              </a:rPr>
              <a:t>1.1 QW-h </a:t>
            </a:r>
            <a:r>
              <a:rPr b="1" baseline="31999">
                <a:solidFill>
                  <a:srgbClr val="66CC33"/>
                </a:solidFill>
              </a:rPr>
              <a:t>2</a:t>
            </a:r>
          </a:p>
          <a:p>
            <a:pPr>
              <a:spcBef>
                <a:spcPts val="400"/>
              </a:spcBef>
              <a:tabLst>
                <a:tab pos="457200" algn="l"/>
                <a:tab pos="914400" algn="l"/>
                <a:tab pos="1371600" algn="l"/>
                <a:tab pos="1828800" algn="l"/>
                <a:tab pos="2286000" algn="l"/>
                <a:tab pos="2781300" algn="l"/>
                <a:tab pos="3009900" algn="l"/>
              </a:tabLst>
              <a:defRPr sz="1400" b="0">
                <a:solidFill>
                  <a:srgbClr val="FFFFFF"/>
                </a:solidFill>
                <a:effectLst>
                  <a:outerShdw blurRad="38100" dist="38100" dir="2700000" rotWithShape="0">
                    <a:srgbClr val="000000"/>
                  </a:outerShdw>
                </a:effectLst>
                <a:latin typeface="+mj-lt"/>
                <a:ea typeface="+mj-ea"/>
                <a:cs typeface="+mj-cs"/>
                <a:sym typeface="Arial"/>
              </a:defRPr>
            </a:pPr>
            <a:endParaRPr b="1" baseline="31999">
              <a:solidFill>
                <a:srgbClr val="66CC33"/>
              </a:solidFill>
            </a:endParaRPr>
          </a:p>
          <a:p>
            <a:pPr>
              <a:spcBef>
                <a:spcPts val="400"/>
              </a:spcBef>
              <a:tabLst>
                <a:tab pos="457200" algn="l"/>
                <a:tab pos="914400" algn="l"/>
                <a:tab pos="1371600" algn="l"/>
                <a:tab pos="1828800" algn="l"/>
                <a:tab pos="2286000" algn="l"/>
                <a:tab pos="2781300" algn="l"/>
                <a:tab pos="3009900" algn="l"/>
              </a:tabLst>
              <a:defRPr sz="1400" b="0">
                <a:solidFill>
                  <a:srgbClr val="FFFFFF"/>
                </a:solidFill>
                <a:effectLst>
                  <a:outerShdw blurRad="38100" dist="38100" dir="2700000" rotWithShape="0">
                    <a:srgbClr val="000000"/>
                  </a:outerShdw>
                </a:effectLst>
                <a:latin typeface="+mj-lt"/>
                <a:ea typeface="+mj-ea"/>
                <a:cs typeface="+mj-cs"/>
                <a:sym typeface="Arial"/>
              </a:defRPr>
            </a:pPr>
            <a:r>
              <a:t>~ </a:t>
            </a:r>
            <a:r>
              <a:rPr b="1">
                <a:solidFill>
                  <a:srgbClr val="FF6600"/>
                </a:solidFill>
              </a:rPr>
              <a:t>2.6 QW-h</a:t>
            </a:r>
            <a:r>
              <a:t>		~ </a:t>
            </a:r>
            <a:r>
              <a:rPr b="1">
                <a:solidFill>
                  <a:srgbClr val="66CC33"/>
                </a:solidFill>
              </a:rPr>
              <a:t>0.8 QW-h </a:t>
            </a:r>
            <a:r>
              <a:rPr b="1" baseline="31999">
                <a:solidFill>
                  <a:srgbClr val="66CC33"/>
                </a:solidFill>
              </a:rPr>
              <a:t>3</a:t>
            </a:r>
          </a:p>
          <a:p>
            <a:pPr>
              <a:spcBef>
                <a:spcPts val="400"/>
              </a:spcBef>
              <a:tabLst>
                <a:tab pos="457200" algn="l"/>
                <a:tab pos="914400" algn="l"/>
                <a:tab pos="1371600" algn="l"/>
                <a:tab pos="1828800" algn="l"/>
                <a:tab pos="2286000" algn="l"/>
                <a:tab pos="2781300" algn="l"/>
                <a:tab pos="3009900" algn="l"/>
              </a:tabLst>
              <a:defRPr sz="1400" b="0">
                <a:solidFill>
                  <a:srgbClr val="FFFFFF"/>
                </a:solidFill>
                <a:effectLst>
                  <a:outerShdw blurRad="38100" dist="38100" dir="2700000" rotWithShape="0">
                    <a:srgbClr val="000000"/>
                  </a:outerShdw>
                </a:effectLst>
                <a:latin typeface="+mj-lt"/>
                <a:ea typeface="+mj-ea"/>
                <a:cs typeface="+mj-cs"/>
                <a:sym typeface="Arial"/>
              </a:defRPr>
            </a:pPr>
            <a:r>
              <a:t>						</a:t>
            </a:r>
          </a:p>
          <a:p>
            <a:pPr>
              <a:spcBef>
                <a:spcPts val="400"/>
              </a:spcBef>
              <a:tabLst>
                <a:tab pos="457200" algn="l"/>
                <a:tab pos="914400" algn="l"/>
                <a:tab pos="1371600" algn="l"/>
                <a:tab pos="1828800" algn="l"/>
                <a:tab pos="2286000" algn="l"/>
                <a:tab pos="2781300" algn="l"/>
                <a:tab pos="3009900" algn="l"/>
              </a:tabLst>
              <a:defRPr sz="1400" b="0">
                <a:solidFill>
                  <a:srgbClr val="FFFFFF"/>
                </a:solidFill>
                <a:effectLst>
                  <a:outerShdw blurRad="38100" dist="38100" dir="2700000" rotWithShape="0">
                    <a:srgbClr val="000000"/>
                  </a:outerShdw>
                </a:effectLst>
                <a:latin typeface="+mj-lt"/>
                <a:ea typeface="+mj-ea"/>
                <a:cs typeface="+mj-cs"/>
                <a:sym typeface="Arial"/>
              </a:defRPr>
            </a:pPr>
            <a:r>
              <a:t>~ </a:t>
            </a:r>
            <a:r>
              <a:rPr b="1">
                <a:solidFill>
                  <a:srgbClr val="FF6600"/>
                </a:solidFill>
              </a:rPr>
              <a:t>2.1 QW-h</a:t>
            </a:r>
            <a:r>
              <a:t>		~ </a:t>
            </a:r>
            <a:r>
              <a:rPr b="1">
                <a:solidFill>
                  <a:srgbClr val="66CC33"/>
                </a:solidFill>
              </a:rPr>
              <a:t>0.6  QW-h </a:t>
            </a:r>
            <a:r>
              <a:rPr b="1" baseline="31999">
                <a:solidFill>
                  <a:srgbClr val="66CC33"/>
                </a:solidFill>
              </a:rPr>
              <a:t>4</a:t>
            </a:r>
          </a:p>
          <a:p>
            <a:pPr>
              <a:spcBef>
                <a:spcPts val="400"/>
              </a:spcBef>
              <a:tabLst>
                <a:tab pos="457200" algn="l"/>
                <a:tab pos="914400" algn="l"/>
                <a:tab pos="1371600" algn="l"/>
                <a:tab pos="1828800" algn="l"/>
                <a:tab pos="2286000" algn="l"/>
                <a:tab pos="2781300" algn="l"/>
                <a:tab pos="3009900" algn="l"/>
              </a:tabLst>
              <a:defRPr sz="1400">
                <a:solidFill>
                  <a:srgbClr val="FFFFFF"/>
                </a:solidFill>
                <a:effectLst>
                  <a:outerShdw blurRad="38100" dist="38100" dir="2700000" rotWithShape="0">
                    <a:srgbClr val="000000"/>
                  </a:outerShdw>
                </a:effectLst>
                <a:latin typeface="+mj-lt"/>
                <a:ea typeface="+mj-ea"/>
                <a:cs typeface="+mj-cs"/>
                <a:sym typeface="Arial"/>
              </a:defRPr>
            </a:pPr>
            <a:r>
              <a:rPr baseline="31999"/>
              <a:t>______________________________________________</a:t>
            </a:r>
            <a:endParaRPr baseline="31999">
              <a:solidFill>
                <a:srgbClr val="66CC33"/>
              </a:solidFill>
            </a:endParaRPr>
          </a:p>
          <a:p>
            <a:pPr>
              <a:spcBef>
                <a:spcPts val="400"/>
              </a:spcBef>
              <a:tabLst>
                <a:tab pos="457200" algn="l"/>
                <a:tab pos="914400" algn="l"/>
                <a:tab pos="1371600" algn="l"/>
                <a:tab pos="1828800" algn="l"/>
                <a:tab pos="2286000" algn="l"/>
                <a:tab pos="2781300" algn="l"/>
                <a:tab pos="3009900" algn="l"/>
              </a:tabLst>
              <a:defRPr sz="1400" b="0">
                <a:solidFill>
                  <a:srgbClr val="FFFFFF"/>
                </a:solidFill>
                <a:effectLst>
                  <a:outerShdw blurRad="38100" dist="38100" dir="2700000" rotWithShape="0">
                    <a:srgbClr val="000000"/>
                  </a:outerShdw>
                </a:effectLst>
                <a:latin typeface="+mj-lt"/>
                <a:ea typeface="+mj-ea"/>
                <a:cs typeface="+mj-cs"/>
                <a:sym typeface="Arial"/>
              </a:defRPr>
            </a:pPr>
            <a:r>
              <a:t>~ </a:t>
            </a:r>
            <a:r>
              <a:rPr b="1">
                <a:solidFill>
                  <a:srgbClr val="FF6600"/>
                </a:solidFill>
              </a:rPr>
              <a:t>18.6 QW-h</a:t>
            </a:r>
            <a:r>
              <a:t>		~ </a:t>
            </a:r>
            <a:r>
              <a:rPr b="1">
                <a:solidFill>
                  <a:srgbClr val="66CC33"/>
                </a:solidFill>
              </a:rPr>
              <a:t>2.9.  QW-h     Total</a:t>
            </a:r>
          </a:p>
        </p:txBody>
      </p:sp>
      <p:sp>
        <p:nvSpPr>
          <p:cNvPr id="408" name="Rectangle 3"/>
          <p:cNvSpPr txBox="1"/>
          <p:nvPr/>
        </p:nvSpPr>
        <p:spPr>
          <a:xfrm>
            <a:off x="223118" y="708743"/>
            <a:ext cx="8891962" cy="8020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400"/>
              </a:spcBef>
              <a:defRPr sz="1600" b="0">
                <a:solidFill>
                  <a:srgbClr val="FFFFFF"/>
                </a:solidFill>
                <a:effectLst>
                  <a:outerShdw blurRad="38100" dist="38100" dir="2700000" rotWithShape="0">
                    <a:srgbClr val="000000"/>
                  </a:outerShdw>
                </a:effectLst>
                <a:latin typeface="+mj-lt"/>
                <a:ea typeface="+mj-ea"/>
                <a:cs typeface="+mj-cs"/>
                <a:sym typeface="Arial"/>
              </a:defRPr>
            </a:pPr>
            <a:r>
              <a:t>2021 Electricity is 59.4% tied to GHG emissions:   </a:t>
            </a:r>
            <a:r>
              <a:rPr>
                <a:solidFill>
                  <a:srgbClr val="FBC901"/>
                </a:solidFill>
              </a:rPr>
              <a:t>3.78 QW-h</a:t>
            </a:r>
            <a:r>
              <a:t> = </a:t>
            </a:r>
            <a:r>
              <a:rPr>
                <a:solidFill>
                  <a:srgbClr val="FF6600"/>
                </a:solidFill>
              </a:rPr>
              <a:t>2.25 QW-h </a:t>
            </a:r>
            <a:r>
              <a:t>+ </a:t>
            </a:r>
            <a:r>
              <a:rPr>
                <a:solidFill>
                  <a:srgbClr val="66CC33"/>
                </a:solidFill>
              </a:rPr>
              <a:t>1.53 QW-h</a:t>
            </a:r>
          </a:p>
          <a:p>
            <a:pPr lvl="1" indent="640896">
              <a:spcBef>
                <a:spcPts val="400"/>
              </a:spcBef>
              <a:defRPr sz="600" b="0">
                <a:solidFill>
                  <a:srgbClr val="FFFFFF"/>
                </a:solidFill>
                <a:effectLst>
                  <a:outerShdw blurRad="38100" dist="38100" dir="2700000" rotWithShape="0">
                    <a:srgbClr val="000000"/>
                  </a:outerShdw>
                </a:effectLst>
                <a:latin typeface="+mj-lt"/>
                <a:ea typeface="+mj-ea"/>
                <a:cs typeface="+mj-cs"/>
                <a:sym typeface="Arial"/>
              </a:defRPr>
            </a:pPr>
            <a:endParaRPr>
              <a:solidFill>
                <a:srgbClr val="66CC33"/>
              </a:solidFill>
            </a:endParaRPr>
          </a:p>
          <a:p>
            <a:pPr>
              <a:spcBef>
                <a:spcPts val="400"/>
              </a:spcBef>
              <a:defRPr sz="1600" b="0">
                <a:solidFill>
                  <a:srgbClr val="FFFFFF"/>
                </a:solidFill>
                <a:effectLst>
                  <a:outerShdw blurRad="38100" dist="38100" dir="2700000" rotWithShape="0">
                    <a:srgbClr val="000000"/>
                  </a:outerShdw>
                </a:effectLst>
                <a:latin typeface="+mj-lt"/>
                <a:ea typeface="+mj-ea"/>
                <a:cs typeface="+mj-cs"/>
                <a:sym typeface="Arial"/>
              </a:defRPr>
            </a:pPr>
            <a:r>
              <a:t>End-Use Sector Electricity inputs must similarly divided 59.4% / 40.6%, ultimately yielding:</a:t>
            </a:r>
          </a:p>
        </p:txBody>
      </p:sp>
      <p:sp>
        <p:nvSpPr>
          <p:cNvPr id="409" name="Rectangle 2"/>
          <p:cNvSpPr txBox="1"/>
          <p:nvPr/>
        </p:nvSpPr>
        <p:spPr>
          <a:xfrm>
            <a:off x="810192" y="5150445"/>
            <a:ext cx="731887" cy="2204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defRPr sz="800">
                <a:solidFill>
                  <a:srgbClr val="FBC901"/>
                </a:solidFill>
                <a:latin typeface="+mj-lt"/>
                <a:ea typeface="+mj-ea"/>
                <a:cs typeface="+mj-cs"/>
                <a:sym typeface="Arial"/>
              </a:defRPr>
            </a:lvl1pPr>
          </a:lstStyle>
          <a:p>
            <a:r>
              <a:t>3.78 QW-h</a:t>
            </a:r>
          </a:p>
        </p:txBody>
      </p:sp>
      <p:sp>
        <p:nvSpPr>
          <p:cNvPr id="410" name="Rectangle 2"/>
          <p:cNvSpPr txBox="1"/>
          <p:nvPr/>
        </p:nvSpPr>
        <p:spPr>
          <a:xfrm>
            <a:off x="3299298" y="2795634"/>
            <a:ext cx="636916" cy="2204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defRPr sz="800">
                <a:solidFill>
                  <a:srgbClr val="FF9300"/>
                </a:solidFill>
                <a:latin typeface="+mj-lt"/>
                <a:ea typeface="+mj-ea"/>
                <a:cs typeface="+mj-cs"/>
                <a:sym typeface="Arial"/>
              </a:defRPr>
            </a:lvl1pPr>
          </a:lstStyle>
          <a:p>
            <a:r>
              <a:t>7.59 QW/-h</a:t>
            </a:r>
          </a:p>
        </p:txBody>
      </p:sp>
      <p:sp>
        <p:nvSpPr>
          <p:cNvPr id="411" name="Rectangle 2"/>
          <p:cNvSpPr txBox="1"/>
          <p:nvPr/>
        </p:nvSpPr>
        <p:spPr>
          <a:xfrm>
            <a:off x="3313120" y="1789001"/>
            <a:ext cx="729118" cy="2204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defRPr sz="800">
                <a:solidFill>
                  <a:srgbClr val="FBC901"/>
                </a:solidFill>
                <a:latin typeface="+mj-lt"/>
                <a:ea typeface="+mj-ea"/>
                <a:cs typeface="+mj-cs"/>
                <a:sym typeface="Arial"/>
              </a:defRPr>
            </a:lvl1pPr>
          </a:lstStyle>
          <a:p>
            <a:r>
              <a:t>7.88 QW-h</a:t>
            </a:r>
          </a:p>
        </p:txBody>
      </p:sp>
      <p:sp>
        <p:nvSpPr>
          <p:cNvPr id="412" name="Rectangle 2"/>
          <p:cNvSpPr txBox="1"/>
          <p:nvPr/>
        </p:nvSpPr>
        <p:spPr>
          <a:xfrm>
            <a:off x="3299298" y="3764168"/>
            <a:ext cx="636916" cy="2204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defRPr sz="800">
                <a:solidFill>
                  <a:srgbClr val="FBC901"/>
                </a:solidFill>
                <a:latin typeface="+mj-lt"/>
                <a:ea typeface="+mj-ea"/>
                <a:cs typeface="+mj-cs"/>
                <a:sym typeface="Arial"/>
              </a:defRPr>
            </a:lvl1pPr>
          </a:lstStyle>
          <a:p>
            <a:r>
              <a:t>3.39 QW-h</a:t>
            </a:r>
          </a:p>
        </p:txBody>
      </p:sp>
      <p:sp>
        <p:nvSpPr>
          <p:cNvPr id="413" name="Rectangle 2"/>
          <p:cNvSpPr txBox="1"/>
          <p:nvPr/>
        </p:nvSpPr>
        <p:spPr>
          <a:xfrm>
            <a:off x="3299298" y="4199007"/>
            <a:ext cx="636916" cy="2204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defRPr sz="800">
                <a:solidFill>
                  <a:srgbClr val="FBC901"/>
                </a:solidFill>
                <a:latin typeface="+mj-lt"/>
                <a:ea typeface="+mj-ea"/>
                <a:cs typeface="+mj-cs"/>
                <a:sym typeface="Arial"/>
              </a:defRPr>
            </a:lvl1pPr>
          </a:lstStyle>
          <a:p>
            <a:r>
              <a:t>2.67 QW-h</a:t>
            </a:r>
          </a:p>
        </p:txBody>
      </p:sp>
      <p:sp>
        <p:nvSpPr>
          <p:cNvPr id="414" name="Rectangle 2"/>
          <p:cNvSpPr txBox="1"/>
          <p:nvPr/>
        </p:nvSpPr>
        <p:spPr>
          <a:xfrm>
            <a:off x="3502003" y="4882331"/>
            <a:ext cx="894709" cy="2204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fontScale="92500"/>
          </a:bodyPr>
          <a:lstStyle>
            <a:lvl1pPr defTabSz="859536">
              <a:defRPr sz="846">
                <a:solidFill>
                  <a:srgbClr val="FBC901"/>
                </a:solidFill>
                <a:latin typeface="+mj-lt"/>
                <a:ea typeface="+mj-ea"/>
                <a:cs typeface="+mj-cs"/>
                <a:sym typeface="Arial"/>
              </a:defRPr>
            </a:lvl1pPr>
          </a:lstStyle>
          <a:p>
            <a:r>
              <a:t>21.5 QW-h Total</a:t>
            </a:r>
          </a:p>
        </p:txBody>
      </p:sp>
      <p:sp>
        <p:nvSpPr>
          <p:cNvPr id="415" name="Rectangle 5"/>
          <p:cNvSpPr txBox="1"/>
          <p:nvPr/>
        </p:nvSpPr>
        <p:spPr>
          <a:xfrm>
            <a:off x="2914945" y="5964946"/>
            <a:ext cx="5941330" cy="7976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tabLst>
                <a:tab pos="279400" algn="l"/>
                <a:tab pos="3771900" algn="l"/>
                <a:tab pos="4229100" algn="l"/>
              </a:tabLst>
              <a:defRPr sz="1200" b="0" i="1">
                <a:solidFill>
                  <a:schemeClr val="accent1"/>
                </a:solidFill>
                <a:effectLst>
                  <a:outerShdw blurRad="38100" dist="38100" dir="2700000" rotWithShape="0">
                    <a:srgbClr val="000000"/>
                  </a:outerShdw>
                </a:effectLst>
                <a:latin typeface="+mj-lt"/>
                <a:ea typeface="+mj-ea"/>
                <a:cs typeface="+mj-cs"/>
                <a:sym typeface="Arial"/>
              </a:defRPr>
            </a:pPr>
            <a:r>
              <a:t>1) 	(90 + 4 + .594 x 0)%  vs (5 + .406 x 0)%   	=&gt; 	94% vs 5%</a:t>
            </a:r>
          </a:p>
          <a:p>
            <a:pPr>
              <a:tabLst>
                <a:tab pos="279400" algn="l"/>
                <a:tab pos="3771900" algn="l"/>
                <a:tab pos="4229100" algn="l"/>
              </a:tabLst>
              <a:defRPr sz="1200" b="0" i="1">
                <a:solidFill>
                  <a:schemeClr val="accent1"/>
                </a:solidFill>
                <a:effectLst>
                  <a:outerShdw blurRad="38100" dist="38100" dir="2700000" rotWithShape="0">
                    <a:srgbClr val="000000"/>
                  </a:outerShdw>
                </a:effectLst>
                <a:latin typeface="+mj-lt"/>
                <a:ea typeface="+mj-ea"/>
                <a:cs typeface="+mj-cs"/>
                <a:sym typeface="Arial"/>
              </a:defRPr>
            </a:pPr>
            <a:r>
              <a:t>2) 	(34 + 40 + 4 + .594 x 13)% vs (9 + .406 x 13)%    	=&gt; 	85.7% vs 14.3%</a:t>
            </a:r>
          </a:p>
          <a:p>
            <a:pPr>
              <a:tabLst>
                <a:tab pos="279400" algn="l"/>
                <a:tab pos="3771900" algn="l"/>
                <a:tab pos="4229100" algn="l"/>
              </a:tabLst>
              <a:defRPr sz="1200" b="0" i="1">
                <a:solidFill>
                  <a:schemeClr val="accent1"/>
                </a:solidFill>
                <a:effectLst>
                  <a:outerShdw blurRad="38100" dist="38100" dir="2700000" rotWithShape="0">
                    <a:srgbClr val="000000"/>
                  </a:outerShdw>
                </a:effectLst>
                <a:latin typeface="+mj-lt"/>
                <a:ea typeface="+mj-ea"/>
                <a:cs typeface="+mj-cs"/>
                <a:sym typeface="Arial"/>
              </a:defRPr>
            </a:pPr>
            <a:r>
              <a:t>3)	(8 + 42 + .594 x 43)% vs (7 + .406 x 43)%	=&gt;	75.5% vs 24.4%</a:t>
            </a:r>
          </a:p>
          <a:p>
            <a:pPr>
              <a:tabLst>
                <a:tab pos="279400" algn="l"/>
                <a:tab pos="3771900" algn="l"/>
                <a:tab pos="4229100" algn="l"/>
              </a:tabLst>
              <a:defRPr sz="1200" b="0" i="1">
                <a:solidFill>
                  <a:schemeClr val="accent1"/>
                </a:solidFill>
                <a:effectLst>
                  <a:outerShdw blurRad="38100" dist="38100" dir="2700000" rotWithShape="0">
                    <a:srgbClr val="000000"/>
                  </a:outerShdw>
                </a:effectLst>
                <a:latin typeface="+mj-lt"/>
                <a:ea typeface="+mj-ea"/>
                <a:cs typeface="+mj-cs"/>
                <a:sym typeface="Arial"/>
              </a:defRPr>
            </a:pPr>
            <a:r>
              <a:t>4)	(10 + 37 + 0 + .594 x 50) vs (3 + .406 x 50)	=&gt;	76.7% vs 23.3%</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 name="Rectangle 2"/>
          <p:cNvSpPr txBox="1">
            <a:spLocks noGrp="1"/>
          </p:cNvSpPr>
          <p:nvPr>
            <p:ph type="title"/>
          </p:nvPr>
        </p:nvSpPr>
        <p:spPr>
          <a:xfrm>
            <a:off x="18135" y="38100"/>
            <a:ext cx="9144001" cy="392455"/>
          </a:xfrm>
          <a:prstGeom prst="rect">
            <a:avLst/>
          </a:prstGeom>
        </p:spPr>
        <p:txBody>
          <a:bodyPr/>
          <a:lstStyle>
            <a:lvl1pPr>
              <a:defRPr sz="1800" i="1">
                <a:latin typeface="+mj-lt"/>
                <a:ea typeface="+mj-ea"/>
                <a:cs typeface="+mj-cs"/>
                <a:sym typeface="Arial"/>
              </a:defRPr>
            </a:lvl1pPr>
          </a:lstStyle>
          <a:p>
            <a:r>
              <a:t>Or displaying those 2021 U.S. energy data in Pie Charts:</a:t>
            </a:r>
          </a:p>
        </p:txBody>
      </p:sp>
      <p:sp>
        <p:nvSpPr>
          <p:cNvPr id="418" name="Rectangle 3"/>
          <p:cNvSpPr txBox="1"/>
          <p:nvPr/>
        </p:nvSpPr>
        <p:spPr>
          <a:xfrm>
            <a:off x="267876" y="538664"/>
            <a:ext cx="8891962" cy="12596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defRPr sz="1600" b="0">
                <a:solidFill>
                  <a:srgbClr val="FFFFFF"/>
                </a:solidFill>
                <a:effectLst>
                  <a:outerShdw blurRad="38100" dist="38100" dir="2700000" rotWithShape="0">
                    <a:srgbClr val="000000"/>
                  </a:outerShdw>
                </a:effectLst>
                <a:latin typeface="+mj-lt"/>
                <a:ea typeface="+mj-ea"/>
                <a:cs typeface="+mj-cs"/>
                <a:sym typeface="Arial"/>
              </a:defRPr>
            </a:pPr>
            <a:r>
              <a:t>With pie chart areas scaled to be proportional to the energies they represent:</a:t>
            </a:r>
          </a:p>
          <a:p>
            <a:pPr>
              <a:spcBef>
                <a:spcPts val="400"/>
              </a:spcBef>
              <a:defRPr sz="16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tabLst>
                <a:tab pos="4368800" algn="l"/>
              </a:tabLst>
              <a:defRPr sz="1600" b="0">
                <a:solidFill>
                  <a:srgbClr val="FFFFFF"/>
                </a:solidFill>
                <a:effectLst>
                  <a:outerShdw blurRad="38100" dist="38100" dir="2700000" rotWithShape="0">
                    <a:srgbClr val="000000"/>
                  </a:outerShdw>
                </a:effectLst>
                <a:latin typeface="+mj-lt"/>
                <a:ea typeface="+mj-ea"/>
                <a:cs typeface="+mj-cs"/>
                <a:sym typeface="Arial"/>
              </a:defRPr>
            </a:pPr>
            <a:r>
              <a:t>Electrical Energy	Energy Consumption</a:t>
            </a:r>
          </a:p>
          <a:p>
            <a:pPr marL="200753">
              <a:spcBef>
                <a:spcPts val="400"/>
              </a:spcBef>
              <a:tabLst>
                <a:tab pos="2768600" algn="l"/>
              </a:tabLst>
              <a:defRPr sz="1600" b="0">
                <a:solidFill>
                  <a:srgbClr val="FFFFFF"/>
                </a:solidFill>
                <a:effectLst>
                  <a:outerShdw blurRad="38100" dist="38100" dir="2700000" rotWithShape="0">
                    <a:srgbClr val="000000"/>
                  </a:outerShdw>
                </a:effectLst>
                <a:latin typeface="+mj-lt"/>
                <a:ea typeface="+mj-ea"/>
                <a:cs typeface="+mj-cs"/>
                <a:sym typeface="Arial"/>
              </a:defRPr>
            </a:pPr>
            <a:r>
              <a:t>Generation:	(including </a:t>
            </a:r>
            <a:r>
              <a:rPr>
                <a:solidFill>
                  <a:srgbClr val="66CC33"/>
                </a:solidFill>
              </a:rPr>
              <a:t>green </a:t>
            </a:r>
            <a:r>
              <a:t>/ </a:t>
            </a:r>
            <a:r>
              <a:rPr>
                <a:solidFill>
                  <a:srgbClr val="EF918D"/>
                </a:solidFill>
              </a:rPr>
              <a:t>red</a:t>
            </a:r>
            <a:r>
              <a:t> electrical + other </a:t>
            </a:r>
            <a:r>
              <a:rPr>
                <a:solidFill>
                  <a:srgbClr val="FF6600"/>
                </a:solidFill>
              </a:rPr>
              <a:t>red</a:t>
            </a:r>
            <a:r>
              <a:t> energy sources):</a:t>
            </a:r>
          </a:p>
        </p:txBody>
      </p:sp>
      <p:sp>
        <p:nvSpPr>
          <p:cNvPr id="419" name="Rectangle 5"/>
          <p:cNvSpPr txBox="1"/>
          <p:nvPr/>
        </p:nvSpPr>
        <p:spPr>
          <a:xfrm>
            <a:off x="14711" y="6336926"/>
            <a:ext cx="9114577" cy="4584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defTabSz="457200">
              <a:lnSpc>
                <a:spcPct val="50000"/>
              </a:lnSpc>
              <a:spcBef>
                <a:spcPts val="1200"/>
              </a:spcBef>
              <a:defRPr sz="1200" b="0" i="1">
                <a:solidFill>
                  <a:srgbClr val="059797"/>
                </a:solidFill>
                <a:latin typeface="+mj-lt"/>
                <a:ea typeface="+mj-ea"/>
                <a:cs typeface="+mj-cs"/>
                <a:sym typeface="Arial"/>
              </a:defRPr>
            </a:pPr>
            <a:r>
              <a:t>Link to the Excel worksheet in which I generated those pie charts:  </a:t>
            </a:r>
          </a:p>
          <a:p>
            <a:pPr algn="ctr" defTabSz="457200">
              <a:spcBef>
                <a:spcPts val="1200"/>
              </a:spcBef>
              <a:defRPr sz="900" b="0" i="1">
                <a:solidFill>
                  <a:srgbClr val="059797"/>
                </a:solidFill>
                <a:latin typeface="+mj-lt"/>
                <a:ea typeface="+mj-ea"/>
                <a:cs typeface="+mj-cs"/>
                <a:sym typeface="Arial"/>
              </a:defRPr>
            </a:pPr>
            <a:r>
              <a:t>https://wecanfigurethisout.org/ENERGY/Web_notes/Introduction/US_Energy_Production_and_Consumption_Supporting_Files/US Energy Pie Charts for 2021 worksheet.xlsx</a:t>
            </a:r>
          </a:p>
        </p:txBody>
      </p:sp>
      <p:grpSp>
        <p:nvGrpSpPr>
          <p:cNvPr id="425" name="Group"/>
          <p:cNvGrpSpPr/>
          <p:nvPr/>
        </p:nvGrpSpPr>
        <p:grpSpPr>
          <a:xfrm>
            <a:off x="432415" y="1984533"/>
            <a:ext cx="8351152" cy="3854715"/>
            <a:chOff x="0" y="0"/>
            <a:chExt cx="8351150" cy="3854713"/>
          </a:xfrm>
        </p:grpSpPr>
        <p:pic>
          <p:nvPicPr>
            <p:cNvPr id="420" name="Image" descr="Image"/>
            <p:cNvPicPr>
              <a:picLocks noChangeAspect="1"/>
            </p:cNvPicPr>
            <p:nvPr/>
          </p:nvPicPr>
          <p:blipFill>
            <a:blip r:embed="rId2"/>
            <a:srcRect b="6658"/>
            <a:stretch>
              <a:fillRect/>
            </a:stretch>
          </p:blipFill>
          <p:spPr>
            <a:xfrm>
              <a:off x="2048031" y="0"/>
              <a:ext cx="1791074" cy="1886322"/>
            </a:xfrm>
            <a:prstGeom prst="rect">
              <a:avLst/>
            </a:prstGeom>
            <a:ln w="12700" cap="flat">
              <a:noFill/>
              <a:miter lim="400000"/>
            </a:ln>
            <a:effectLst/>
          </p:spPr>
        </p:pic>
        <p:pic>
          <p:nvPicPr>
            <p:cNvPr id="421" name="Image" descr="Image"/>
            <p:cNvPicPr>
              <a:picLocks noChangeAspect="1"/>
            </p:cNvPicPr>
            <p:nvPr/>
          </p:nvPicPr>
          <p:blipFill>
            <a:blip r:embed="rId3"/>
            <a:srcRect b="7933"/>
            <a:stretch>
              <a:fillRect/>
            </a:stretch>
          </p:blipFill>
          <p:spPr>
            <a:xfrm>
              <a:off x="3975596" y="852532"/>
              <a:ext cx="1764039" cy="1879219"/>
            </a:xfrm>
            <a:prstGeom prst="rect">
              <a:avLst/>
            </a:prstGeom>
            <a:ln w="12700" cap="flat">
              <a:noFill/>
              <a:miter lim="400000"/>
            </a:ln>
            <a:effectLst/>
          </p:spPr>
        </p:pic>
        <p:pic>
          <p:nvPicPr>
            <p:cNvPr id="422" name="Image" descr="Image"/>
            <p:cNvPicPr>
              <a:picLocks noChangeAspect="1"/>
            </p:cNvPicPr>
            <p:nvPr/>
          </p:nvPicPr>
          <p:blipFill>
            <a:blip r:embed="rId4"/>
            <a:srcRect b="9838"/>
            <a:stretch>
              <a:fillRect/>
            </a:stretch>
          </p:blipFill>
          <p:spPr>
            <a:xfrm>
              <a:off x="5876125" y="1880702"/>
              <a:ext cx="1196303" cy="1346730"/>
            </a:xfrm>
            <a:prstGeom prst="rect">
              <a:avLst/>
            </a:prstGeom>
            <a:ln w="12700" cap="flat">
              <a:noFill/>
              <a:miter lim="400000"/>
            </a:ln>
            <a:effectLst/>
          </p:spPr>
        </p:pic>
        <p:pic>
          <p:nvPicPr>
            <p:cNvPr id="423" name="Image" descr="Image"/>
            <p:cNvPicPr>
              <a:picLocks noChangeAspect="1"/>
            </p:cNvPicPr>
            <p:nvPr/>
          </p:nvPicPr>
          <p:blipFill>
            <a:blip r:embed="rId5"/>
            <a:srcRect b="10167"/>
            <a:stretch>
              <a:fillRect/>
            </a:stretch>
          </p:blipFill>
          <p:spPr>
            <a:xfrm>
              <a:off x="7208918" y="2610037"/>
              <a:ext cx="1142233" cy="1244677"/>
            </a:xfrm>
            <a:prstGeom prst="rect">
              <a:avLst/>
            </a:prstGeom>
            <a:ln w="12700" cap="flat">
              <a:noFill/>
              <a:miter lim="400000"/>
            </a:ln>
            <a:effectLst/>
          </p:spPr>
        </p:pic>
        <p:pic>
          <p:nvPicPr>
            <p:cNvPr id="424" name="Image" descr="Image"/>
            <p:cNvPicPr>
              <a:picLocks noChangeAspect="1"/>
            </p:cNvPicPr>
            <p:nvPr/>
          </p:nvPicPr>
          <p:blipFill>
            <a:blip r:embed="rId6"/>
            <a:srcRect b="8660"/>
            <a:stretch>
              <a:fillRect/>
            </a:stretch>
          </p:blipFill>
          <p:spPr>
            <a:xfrm>
              <a:off x="0" y="1310781"/>
              <a:ext cx="1293289" cy="1421225"/>
            </a:xfrm>
            <a:prstGeom prst="rect">
              <a:avLst/>
            </a:pr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 name="Rectangle 2"/>
          <p:cNvSpPr txBox="1">
            <a:spLocks noGrp="1"/>
          </p:cNvSpPr>
          <p:nvPr>
            <p:ph type="title"/>
          </p:nvPr>
        </p:nvSpPr>
        <p:spPr>
          <a:xfrm>
            <a:off x="18135" y="32463"/>
            <a:ext cx="9144001" cy="374636"/>
          </a:xfrm>
          <a:prstGeom prst="rect">
            <a:avLst/>
          </a:prstGeom>
        </p:spPr>
        <p:txBody>
          <a:bodyPr/>
          <a:lstStyle/>
          <a:p>
            <a:pPr>
              <a:defRPr sz="1800" i="1">
                <a:latin typeface="+mj-lt"/>
                <a:ea typeface="+mj-ea"/>
                <a:cs typeface="+mj-cs"/>
                <a:sym typeface="Arial"/>
              </a:defRPr>
            </a:pPr>
            <a:r>
              <a:t>Key observations regarding </a:t>
            </a:r>
            <a:r>
              <a:rPr b="1"/>
              <a:t>U.S. TOTAL Energy Consumption</a:t>
            </a:r>
          </a:p>
        </p:txBody>
      </p:sp>
      <p:sp>
        <p:nvSpPr>
          <p:cNvPr id="418" name="Rectangle 3"/>
          <p:cNvSpPr txBox="1"/>
          <p:nvPr/>
        </p:nvSpPr>
        <p:spPr>
          <a:xfrm>
            <a:off x="22353" y="2213169"/>
            <a:ext cx="5911703" cy="40441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lnSpcReduction="10000"/>
          </a:bodyPr>
          <a:lstStyle/>
          <a:p>
            <a:pPr defTabSz="850391">
              <a:spcBef>
                <a:spcPts val="400"/>
              </a:spcBef>
              <a:tabLst>
                <a:tab pos="368300" algn="l"/>
                <a:tab pos="800100" algn="l"/>
                <a:tab pos="1219200" algn="l"/>
                <a:tab pos="1651000" algn="l"/>
                <a:tab pos="1689100" algn="l"/>
                <a:tab pos="2120900" algn="l"/>
                <a:tab pos="2590800" algn="l"/>
                <a:tab pos="2806700" algn="l"/>
              </a:tabLst>
              <a:defRPr sz="1488" b="0">
                <a:solidFill>
                  <a:srgbClr val="FFFFFF"/>
                </a:solidFill>
                <a:effectLst>
                  <a:outerShdw blurRad="35433" dist="35433" dir="2700000" rotWithShape="0">
                    <a:srgbClr val="000000"/>
                  </a:outerShdw>
                </a:effectLst>
                <a:latin typeface="+mj-lt"/>
                <a:ea typeface="+mj-ea"/>
                <a:cs typeface="+mj-cs"/>
                <a:sym typeface="Arial"/>
              </a:defRPr>
            </a:pPr>
            <a:r>
              <a:t>	</a:t>
            </a:r>
            <a:r>
              <a:rPr b="1">
                <a:solidFill>
                  <a:srgbClr val="FBC901"/>
                </a:solidFill>
              </a:rPr>
              <a:t>2.5X</a:t>
            </a:r>
            <a:r>
              <a:t> growth of ALL non-GHG Electricity sources or</a:t>
            </a:r>
          </a:p>
          <a:p>
            <a:pPr defTabSz="850391">
              <a:spcBef>
                <a:spcPts val="400"/>
              </a:spcBef>
              <a:tabLst>
                <a:tab pos="368300" algn="l"/>
                <a:tab pos="800100" algn="l"/>
                <a:tab pos="1219200" algn="l"/>
                <a:tab pos="1651000" algn="l"/>
                <a:tab pos="1689100" algn="l"/>
                <a:tab pos="2120900" algn="l"/>
                <a:tab pos="2590800" algn="l"/>
                <a:tab pos="2806700" algn="l"/>
              </a:tabLst>
              <a:defRPr sz="186" b="0">
                <a:solidFill>
                  <a:srgbClr val="FFFFFF"/>
                </a:solidFill>
                <a:effectLst>
                  <a:outerShdw blurRad="35433" dist="35433" dir="2700000" rotWithShape="0">
                    <a:srgbClr val="000000"/>
                  </a:outerShdw>
                </a:effectLst>
                <a:latin typeface="+mj-lt"/>
                <a:ea typeface="+mj-ea"/>
                <a:cs typeface="+mj-cs"/>
                <a:sym typeface="Arial"/>
              </a:defRPr>
            </a:pPr>
            <a:endParaRPr/>
          </a:p>
          <a:p>
            <a:pPr defTabSz="850391">
              <a:spcBef>
                <a:spcPts val="400"/>
              </a:spcBef>
              <a:tabLst>
                <a:tab pos="368300" algn="l"/>
                <a:tab pos="800100" algn="l"/>
                <a:tab pos="1219200" algn="l"/>
                <a:tab pos="1651000" algn="l"/>
                <a:tab pos="1689100" algn="l"/>
                <a:tab pos="2120900" algn="l"/>
                <a:tab pos="2590800" algn="l"/>
                <a:tab pos="2806700" algn="l"/>
              </a:tabLst>
              <a:defRPr sz="1488" b="0">
                <a:solidFill>
                  <a:srgbClr val="FFFFFF"/>
                </a:solidFill>
                <a:effectLst>
                  <a:outerShdw blurRad="35433" dist="35433" dir="2700000" rotWithShape="0">
                    <a:srgbClr val="000000"/>
                  </a:outerShdw>
                </a:effectLst>
                <a:latin typeface="+mj-lt"/>
                <a:ea typeface="+mj-ea"/>
                <a:cs typeface="+mj-cs"/>
                <a:sym typeface="Arial"/>
              </a:defRPr>
            </a:pPr>
            <a:r>
              <a:t>	even greater growth of deepest-green Wind + Solar + Bio </a:t>
            </a:r>
          </a:p>
          <a:p>
            <a:pPr defTabSz="850391">
              <a:spcBef>
                <a:spcPts val="400"/>
              </a:spcBef>
              <a:tabLst>
                <a:tab pos="368300" algn="l"/>
                <a:tab pos="800100" algn="l"/>
                <a:tab pos="1219200" algn="l"/>
                <a:tab pos="1651000" algn="l"/>
                <a:tab pos="1689100" algn="l"/>
                <a:tab pos="2120900" algn="l"/>
                <a:tab pos="2590800" algn="l"/>
                <a:tab pos="2806700" algn="l"/>
              </a:tabLst>
              <a:defRPr sz="1488" b="0">
                <a:solidFill>
                  <a:srgbClr val="FFFFFF"/>
                </a:solidFill>
                <a:effectLst>
                  <a:outerShdw blurRad="35433" dist="35433" dir="2700000" rotWithShape="0">
                    <a:srgbClr val="000000"/>
                  </a:outerShdw>
                </a:effectLst>
                <a:latin typeface="+mj-lt"/>
                <a:ea typeface="+mj-ea"/>
                <a:cs typeface="+mj-cs"/>
                <a:sym typeface="Arial"/>
              </a:defRPr>
            </a:pPr>
            <a:endParaRPr/>
          </a:p>
          <a:p>
            <a:pPr defTabSz="850391">
              <a:spcBef>
                <a:spcPts val="400"/>
              </a:spcBef>
              <a:tabLst>
                <a:tab pos="368300" algn="l"/>
                <a:tab pos="800100" algn="l"/>
                <a:tab pos="1219200" algn="l"/>
                <a:tab pos="1651000" algn="l"/>
                <a:tab pos="1689100" algn="l"/>
                <a:tab pos="2120900" algn="l"/>
                <a:tab pos="2590800" algn="l"/>
                <a:tab pos="2806700" algn="l"/>
              </a:tabLst>
              <a:defRPr sz="1488" b="0">
                <a:solidFill>
                  <a:srgbClr val="FFFFFF"/>
                </a:solidFill>
                <a:effectLst>
                  <a:outerShdw blurRad="35433" dist="35433" dir="2700000" rotWithShape="0">
                    <a:srgbClr val="000000"/>
                  </a:outerShdw>
                </a:effectLst>
                <a:latin typeface="+mj-lt"/>
                <a:ea typeface="+mj-ea"/>
                <a:cs typeface="+mj-cs"/>
                <a:sym typeface="Arial"/>
              </a:defRPr>
            </a:pPr>
            <a:r>
              <a:t>But </a:t>
            </a:r>
            <a:r>
              <a:rPr b="1"/>
              <a:t>Total Energy</a:t>
            </a:r>
            <a:r>
              <a:t>'s GHG-linked input is instead </a:t>
            </a:r>
            <a:r>
              <a:rPr>
                <a:solidFill>
                  <a:srgbClr val="FF6600"/>
                </a:solidFill>
              </a:rPr>
              <a:t>18.6 QW-h </a:t>
            </a:r>
            <a:r>
              <a:t>which</a:t>
            </a:r>
          </a:p>
          <a:p>
            <a:pPr defTabSz="850391">
              <a:spcBef>
                <a:spcPts val="400"/>
              </a:spcBef>
              <a:tabLst>
                <a:tab pos="368300" algn="l"/>
                <a:tab pos="800100" algn="l"/>
                <a:tab pos="1219200" algn="l"/>
                <a:tab pos="1651000" algn="l"/>
                <a:tab pos="1689100" algn="l"/>
                <a:tab pos="2120900" algn="l"/>
                <a:tab pos="2590800" algn="l"/>
                <a:tab pos="2806700" algn="l"/>
              </a:tabLst>
              <a:defRPr sz="186" b="0">
                <a:solidFill>
                  <a:srgbClr val="FFFFFF"/>
                </a:solidFill>
                <a:effectLst>
                  <a:outerShdw blurRad="35433" dist="35433" dir="2700000" rotWithShape="0">
                    <a:srgbClr val="000000"/>
                  </a:outerShdw>
                </a:effectLst>
                <a:latin typeface="+mj-lt"/>
                <a:ea typeface="+mj-ea"/>
                <a:cs typeface="+mj-cs"/>
                <a:sym typeface="Arial"/>
              </a:defRPr>
            </a:pPr>
            <a:endParaRPr/>
          </a:p>
          <a:p>
            <a:pPr defTabSz="850391">
              <a:spcBef>
                <a:spcPts val="400"/>
              </a:spcBef>
              <a:tabLst>
                <a:tab pos="368300" algn="l"/>
                <a:tab pos="800100" algn="l"/>
                <a:tab pos="1219200" algn="l"/>
                <a:tab pos="1651000" algn="l"/>
                <a:tab pos="1689100" algn="l"/>
                <a:tab pos="2120900" algn="l"/>
                <a:tab pos="2590800" algn="l"/>
                <a:tab pos="2806700" algn="l"/>
              </a:tabLst>
              <a:defRPr sz="1488" b="0">
                <a:solidFill>
                  <a:srgbClr val="FFFFFF"/>
                </a:solidFill>
                <a:effectLst>
                  <a:outerShdw blurRad="35433" dist="35433" dir="2700000" rotWithShape="0">
                    <a:srgbClr val="000000"/>
                  </a:outerShdw>
                </a:effectLst>
                <a:latin typeface="+mj-lt"/>
                <a:ea typeface="+mj-ea"/>
                <a:cs typeface="+mj-cs"/>
                <a:sym typeface="Arial"/>
              </a:defRPr>
            </a:pPr>
            <a:r>
              <a:t>	even excluding dirty electricity's </a:t>
            </a:r>
            <a:r>
              <a:rPr>
                <a:solidFill>
                  <a:srgbClr val="FF6600"/>
                </a:solidFill>
              </a:rPr>
              <a:t>2.25 QW-h </a:t>
            </a:r>
            <a:r>
              <a:t>leaves </a:t>
            </a:r>
            <a:r>
              <a:rPr>
                <a:solidFill>
                  <a:srgbClr val="FF6600"/>
                </a:solidFill>
              </a:rPr>
              <a:t>16.35 QW-h</a:t>
            </a:r>
          </a:p>
          <a:p>
            <a:pPr defTabSz="850391">
              <a:spcBef>
                <a:spcPts val="400"/>
              </a:spcBef>
              <a:tabLst>
                <a:tab pos="368300" algn="l"/>
                <a:tab pos="800100" algn="l"/>
                <a:tab pos="1219200" algn="l"/>
                <a:tab pos="1651000" algn="l"/>
                <a:tab pos="1689100" algn="l"/>
                <a:tab pos="2120900" algn="l"/>
                <a:tab pos="2590800" algn="l"/>
                <a:tab pos="2806700" algn="l"/>
              </a:tabLst>
              <a:defRPr sz="1581" b="0">
                <a:solidFill>
                  <a:srgbClr val="FFFFFF"/>
                </a:solidFill>
                <a:effectLst>
                  <a:outerShdw blurRad="35433" dist="35433" dir="2700000" rotWithShape="0">
                    <a:srgbClr val="000000"/>
                  </a:outerShdw>
                </a:effectLst>
                <a:latin typeface="+mj-lt"/>
                <a:ea typeface="+mj-ea"/>
                <a:cs typeface="+mj-cs"/>
                <a:sym typeface="Arial"/>
              </a:defRPr>
            </a:pPr>
            <a:endParaRPr>
              <a:solidFill>
                <a:srgbClr val="FF6600"/>
              </a:solidFill>
            </a:endParaRPr>
          </a:p>
          <a:p>
            <a:pPr defTabSz="850391">
              <a:spcBef>
                <a:spcPts val="400"/>
              </a:spcBef>
              <a:tabLst>
                <a:tab pos="368300" algn="l"/>
                <a:tab pos="800100" algn="l"/>
                <a:tab pos="1219200" algn="l"/>
                <a:tab pos="1651000" algn="l"/>
                <a:tab pos="1689100" algn="l"/>
                <a:tab pos="2120900" algn="l"/>
                <a:tab pos="2590800" algn="l"/>
                <a:tab pos="2806700" algn="l"/>
              </a:tabLst>
              <a:defRPr sz="1488" b="0">
                <a:solidFill>
                  <a:srgbClr val="FFFFFF"/>
                </a:solidFill>
                <a:effectLst>
                  <a:outerShdw blurRad="35433" dist="35433" dir="2700000" rotWithShape="0">
                    <a:srgbClr val="000000"/>
                  </a:outerShdw>
                </a:effectLst>
                <a:latin typeface="+mj-lt"/>
                <a:ea typeface="+mj-ea"/>
                <a:cs typeface="+mj-cs"/>
                <a:sym typeface="Arial"/>
              </a:defRPr>
            </a:pPr>
            <a:r>
              <a:t>Some suggest a strategy of just growing clean electricity to the point</a:t>
            </a:r>
          </a:p>
          <a:p>
            <a:pPr defTabSz="850391">
              <a:spcBef>
                <a:spcPts val="400"/>
              </a:spcBef>
              <a:tabLst>
                <a:tab pos="368300" algn="l"/>
                <a:tab pos="800100" algn="l"/>
                <a:tab pos="1219200" algn="l"/>
                <a:tab pos="1651000" algn="l"/>
                <a:tab pos="1689100" algn="l"/>
                <a:tab pos="2120900" algn="l"/>
                <a:tab pos="2590800" algn="l"/>
                <a:tab pos="2806700" algn="l"/>
              </a:tabLst>
              <a:defRPr sz="372" b="0">
                <a:solidFill>
                  <a:srgbClr val="FFFFFF"/>
                </a:solidFill>
                <a:effectLst>
                  <a:outerShdw blurRad="35433" dist="35433" dir="2700000" rotWithShape="0">
                    <a:srgbClr val="000000"/>
                  </a:outerShdw>
                </a:effectLst>
                <a:latin typeface="+mj-lt"/>
                <a:ea typeface="+mj-ea"/>
                <a:cs typeface="+mj-cs"/>
                <a:sym typeface="Arial"/>
              </a:defRPr>
            </a:pPr>
            <a:r>
              <a:t> </a:t>
            </a:r>
            <a:endParaRPr sz="1116"/>
          </a:p>
          <a:p>
            <a:pPr defTabSz="850391">
              <a:spcBef>
                <a:spcPts val="400"/>
              </a:spcBef>
              <a:tabLst>
                <a:tab pos="368300" algn="l"/>
                <a:tab pos="800100" algn="l"/>
                <a:tab pos="1219200" algn="l"/>
                <a:tab pos="1651000" algn="l"/>
                <a:tab pos="1689100" algn="l"/>
                <a:tab pos="2120900" algn="l"/>
                <a:tab pos="2590800" algn="l"/>
                <a:tab pos="2806700" algn="l"/>
              </a:tabLst>
              <a:defRPr sz="1488" b="0">
                <a:solidFill>
                  <a:srgbClr val="FFFFFF"/>
                </a:solidFill>
                <a:effectLst>
                  <a:outerShdw blurRad="35433" dist="35433" dir="2700000" rotWithShape="0">
                    <a:srgbClr val="000000"/>
                  </a:outerShdw>
                </a:effectLst>
                <a:latin typeface="+mj-lt"/>
                <a:ea typeface="+mj-ea"/>
                <a:cs typeface="+mj-cs"/>
                <a:sym typeface="Arial"/>
              </a:defRPr>
            </a:pPr>
            <a:r>
              <a:t>	that it could replace not only dirty electricity's </a:t>
            </a:r>
            <a:r>
              <a:rPr>
                <a:solidFill>
                  <a:srgbClr val="FF6600"/>
                </a:solidFill>
              </a:rPr>
              <a:t>2.25 QW-h</a:t>
            </a:r>
            <a:r>
              <a:t>, </a:t>
            </a:r>
          </a:p>
          <a:p>
            <a:pPr defTabSz="850391">
              <a:spcBef>
                <a:spcPts val="400"/>
              </a:spcBef>
              <a:tabLst>
                <a:tab pos="368300" algn="l"/>
                <a:tab pos="800100" algn="l"/>
                <a:tab pos="1219200" algn="l"/>
                <a:tab pos="1651000" algn="l"/>
                <a:tab pos="1689100" algn="l"/>
                <a:tab pos="2120900" algn="l"/>
                <a:tab pos="2590800" algn="l"/>
                <a:tab pos="2806700" algn="l"/>
              </a:tabLst>
              <a:defRPr sz="372" b="0">
                <a:solidFill>
                  <a:srgbClr val="FFFFFF"/>
                </a:solidFill>
                <a:effectLst>
                  <a:outerShdw blurRad="35433" dist="35433" dir="2700000" rotWithShape="0">
                    <a:srgbClr val="000000"/>
                  </a:outerShdw>
                </a:effectLst>
                <a:latin typeface="+mj-lt"/>
                <a:ea typeface="+mj-ea"/>
                <a:cs typeface="+mj-cs"/>
                <a:sym typeface="Arial"/>
              </a:defRPr>
            </a:pPr>
            <a:endParaRPr/>
          </a:p>
          <a:p>
            <a:pPr defTabSz="850391">
              <a:spcBef>
                <a:spcPts val="400"/>
              </a:spcBef>
              <a:tabLst>
                <a:tab pos="368300" algn="l"/>
                <a:tab pos="800100" algn="l"/>
                <a:tab pos="1219200" algn="l"/>
                <a:tab pos="1651000" algn="l"/>
                <a:tab pos="1689100" algn="l"/>
                <a:tab pos="2120900" algn="l"/>
                <a:tab pos="2590800" algn="l"/>
                <a:tab pos="2806700" algn="l"/>
              </a:tabLst>
              <a:defRPr sz="1488" b="0">
                <a:solidFill>
                  <a:srgbClr val="FFFFFF"/>
                </a:solidFill>
                <a:effectLst>
                  <a:outerShdw blurRad="35433" dist="35433" dir="2700000" rotWithShape="0">
                    <a:srgbClr val="000000"/>
                  </a:outerShdw>
                </a:effectLst>
                <a:latin typeface="+mj-lt"/>
                <a:ea typeface="+mj-ea"/>
                <a:cs typeface="+mj-cs"/>
                <a:sym typeface="Arial"/>
              </a:defRPr>
            </a:pPr>
            <a:r>
              <a:t>		but also total energy's remaining dirty </a:t>
            </a:r>
            <a:r>
              <a:rPr>
                <a:solidFill>
                  <a:srgbClr val="FF6600"/>
                </a:solidFill>
              </a:rPr>
              <a:t>16.35 QW-h</a:t>
            </a:r>
            <a:r>
              <a:t> </a:t>
            </a:r>
            <a:r>
              <a:rPr baseline="31999"/>
              <a:t>1</a:t>
            </a:r>
          </a:p>
          <a:p>
            <a:pPr defTabSz="850391">
              <a:spcBef>
                <a:spcPts val="400"/>
              </a:spcBef>
              <a:tabLst>
                <a:tab pos="368300" algn="l"/>
                <a:tab pos="800100" algn="l"/>
                <a:tab pos="1219200" algn="l"/>
                <a:tab pos="1651000" algn="l"/>
                <a:tab pos="1689100" algn="l"/>
                <a:tab pos="2120900" algn="l"/>
                <a:tab pos="2590800" algn="l"/>
                <a:tab pos="2806700" algn="l"/>
              </a:tabLst>
              <a:defRPr sz="930" b="0">
                <a:solidFill>
                  <a:srgbClr val="FFFFFF"/>
                </a:solidFill>
                <a:effectLst>
                  <a:outerShdw blurRad="35433" dist="35433" dir="2700000" rotWithShape="0">
                    <a:srgbClr val="000000"/>
                  </a:outerShdw>
                </a:effectLst>
                <a:latin typeface="+mj-lt"/>
                <a:ea typeface="+mj-ea"/>
                <a:cs typeface="+mj-cs"/>
                <a:sym typeface="Arial"/>
              </a:defRPr>
            </a:pPr>
            <a:endParaRPr baseline="31999"/>
          </a:p>
          <a:p>
            <a:pPr defTabSz="850391">
              <a:spcBef>
                <a:spcPts val="400"/>
              </a:spcBef>
              <a:tabLst>
                <a:tab pos="368300" algn="l"/>
                <a:tab pos="800100" algn="l"/>
                <a:tab pos="1219200" algn="l"/>
                <a:tab pos="1651000" algn="l"/>
                <a:tab pos="1689100" algn="l"/>
                <a:tab pos="2120900" algn="l"/>
                <a:tab pos="2590800" algn="l"/>
                <a:tab pos="2806700" algn="l"/>
              </a:tabLst>
              <a:defRPr sz="279" b="0">
                <a:solidFill>
                  <a:srgbClr val="FFFFFF"/>
                </a:solidFill>
                <a:effectLst>
                  <a:outerShdw blurRad="35433" dist="35433" dir="2700000" rotWithShape="0">
                    <a:srgbClr val="000000"/>
                  </a:outerShdw>
                </a:effectLst>
                <a:latin typeface="+mj-lt"/>
                <a:ea typeface="+mj-ea"/>
                <a:cs typeface="+mj-cs"/>
                <a:sym typeface="Arial"/>
              </a:defRPr>
            </a:pPr>
            <a:endParaRPr baseline="31999"/>
          </a:p>
          <a:p>
            <a:pPr algn="ctr" defTabSz="850391">
              <a:spcBef>
                <a:spcPts val="400"/>
              </a:spcBef>
              <a:tabLst>
                <a:tab pos="368300" algn="l"/>
                <a:tab pos="800100" algn="l"/>
                <a:tab pos="1219200" algn="l"/>
                <a:tab pos="1651000" algn="l"/>
                <a:tab pos="1689100" algn="l"/>
                <a:tab pos="2120900" algn="l"/>
                <a:tab pos="2590800" algn="l"/>
                <a:tab pos="2806700" algn="l"/>
              </a:tabLst>
              <a:defRPr sz="1488" b="0">
                <a:solidFill>
                  <a:srgbClr val="FFFFFF"/>
                </a:solidFill>
                <a:effectLst>
                  <a:outerShdw blurRad="35433" dist="35433" dir="2700000" rotWithShape="0">
                    <a:srgbClr val="000000"/>
                  </a:outerShdw>
                </a:effectLst>
                <a:latin typeface="+mj-lt"/>
                <a:ea typeface="+mj-ea"/>
                <a:cs typeface="+mj-cs"/>
                <a:sym typeface="Arial"/>
              </a:defRPr>
            </a:pPr>
            <a:r>
              <a:t>But that would seem to require net clean electricity growth of:</a:t>
            </a:r>
          </a:p>
          <a:p>
            <a:pPr algn="ctr" defTabSz="850391">
              <a:spcBef>
                <a:spcPts val="400"/>
              </a:spcBef>
              <a:tabLst>
                <a:tab pos="368300" algn="l"/>
                <a:tab pos="800100" algn="l"/>
                <a:tab pos="1219200" algn="l"/>
                <a:tab pos="1651000" algn="l"/>
                <a:tab pos="1689100" algn="l"/>
                <a:tab pos="2120900" algn="l"/>
                <a:tab pos="2590800" algn="l"/>
                <a:tab pos="2806700" algn="l"/>
              </a:tabLst>
              <a:defRPr sz="186" b="0">
                <a:solidFill>
                  <a:srgbClr val="FFFFFF"/>
                </a:solidFill>
                <a:effectLst>
                  <a:outerShdw blurRad="35433" dist="35433" dir="2700000" rotWithShape="0">
                    <a:srgbClr val="000000"/>
                  </a:outerShdw>
                </a:effectLst>
                <a:latin typeface="+mj-lt"/>
                <a:ea typeface="+mj-ea"/>
                <a:cs typeface="+mj-cs"/>
                <a:sym typeface="Arial"/>
              </a:defRPr>
            </a:pPr>
            <a:endParaRPr/>
          </a:p>
          <a:p>
            <a:pPr algn="ctr" defTabSz="850391">
              <a:spcBef>
                <a:spcPts val="400"/>
              </a:spcBef>
              <a:tabLst>
                <a:tab pos="368300" algn="l"/>
                <a:tab pos="800100" algn="l"/>
                <a:tab pos="1219200" algn="l"/>
                <a:tab pos="1651000" algn="l"/>
                <a:tab pos="1689100" algn="l"/>
                <a:tab pos="2120900" algn="l"/>
                <a:tab pos="2590800" algn="l"/>
                <a:tab pos="2806700" algn="l"/>
              </a:tabLst>
              <a:defRPr sz="1488" b="0">
                <a:solidFill>
                  <a:srgbClr val="FFFFFF"/>
                </a:solidFill>
                <a:effectLst>
                  <a:outerShdw blurRad="35433" dist="35433" dir="2700000" rotWithShape="0">
                    <a:srgbClr val="000000"/>
                  </a:outerShdw>
                </a:effectLst>
                <a:latin typeface="+mj-lt"/>
                <a:ea typeface="+mj-ea"/>
                <a:cs typeface="+mj-cs"/>
                <a:sym typeface="Arial"/>
              </a:defRPr>
            </a:pPr>
            <a:r>
              <a:t>(</a:t>
            </a:r>
            <a:r>
              <a:rPr>
                <a:solidFill>
                  <a:srgbClr val="FF6600"/>
                </a:solidFill>
              </a:rPr>
              <a:t>18.6</a:t>
            </a:r>
            <a:r>
              <a:t> / </a:t>
            </a:r>
            <a:r>
              <a:rPr>
                <a:solidFill>
                  <a:srgbClr val="2BAD81"/>
                </a:solidFill>
              </a:rPr>
              <a:t>1.53</a:t>
            </a:r>
            <a:r>
              <a:t> ) = </a:t>
            </a:r>
            <a:r>
              <a:rPr b="1">
                <a:solidFill>
                  <a:srgbClr val="FBC901"/>
                </a:solidFill>
              </a:rPr>
              <a:t>12X</a:t>
            </a:r>
          </a:p>
          <a:p>
            <a:pPr defTabSz="850391">
              <a:spcBef>
                <a:spcPts val="400"/>
              </a:spcBef>
              <a:tabLst>
                <a:tab pos="368300" algn="l"/>
                <a:tab pos="800100" algn="l"/>
                <a:tab pos="1219200" algn="l"/>
                <a:tab pos="1651000" algn="l"/>
                <a:tab pos="1689100" algn="l"/>
                <a:tab pos="2120900" algn="l"/>
                <a:tab pos="2590800" algn="l"/>
                <a:tab pos="2806700" algn="l"/>
              </a:tabLst>
              <a:defRPr sz="372" b="0">
                <a:solidFill>
                  <a:srgbClr val="FFFFFF"/>
                </a:solidFill>
                <a:effectLst>
                  <a:outerShdw blurRad="35433" dist="35433" dir="2700000" rotWithShape="0">
                    <a:srgbClr val="000000"/>
                  </a:outerShdw>
                </a:effectLst>
                <a:latin typeface="+mj-lt"/>
                <a:ea typeface="+mj-ea"/>
                <a:cs typeface="+mj-cs"/>
                <a:sym typeface="Arial"/>
              </a:defRPr>
            </a:pPr>
            <a:endParaRPr b="1">
              <a:solidFill>
                <a:srgbClr val="FBC901"/>
              </a:solidFill>
            </a:endParaRPr>
          </a:p>
          <a:p>
            <a:pPr algn="ctr" defTabSz="850391">
              <a:spcBef>
                <a:spcPts val="400"/>
              </a:spcBef>
              <a:tabLst>
                <a:tab pos="368300" algn="l"/>
                <a:tab pos="800100" algn="l"/>
                <a:tab pos="1219200" algn="l"/>
                <a:tab pos="1651000" algn="l"/>
                <a:tab pos="1689100" algn="l"/>
                <a:tab pos="2120900" algn="l"/>
                <a:tab pos="2590800" algn="l"/>
                <a:tab pos="2806700" algn="l"/>
              </a:tabLst>
              <a:defRPr sz="1488" b="0" i="1">
                <a:solidFill>
                  <a:srgbClr val="FFFFFF"/>
                </a:solidFill>
                <a:effectLst>
                  <a:outerShdw blurRad="35433" dist="35433" dir="2700000" rotWithShape="0">
                    <a:srgbClr val="000000"/>
                  </a:outerShdw>
                </a:effectLst>
                <a:latin typeface="+mj-lt"/>
                <a:ea typeface="+mj-ea"/>
                <a:cs typeface="+mj-cs"/>
                <a:sym typeface="Arial"/>
              </a:defRPr>
            </a:pPr>
            <a:r>
              <a:rPr>
                <a:solidFill>
                  <a:srgbClr val="FBC901"/>
                </a:solidFill>
              </a:rPr>
              <a:t>Which I don't see that happening in a climate-acceptable time frame</a:t>
            </a:r>
          </a:p>
        </p:txBody>
      </p:sp>
      <p:sp>
        <p:nvSpPr>
          <p:cNvPr id="419" name="Rectangle 3"/>
          <p:cNvSpPr txBox="1"/>
          <p:nvPr/>
        </p:nvSpPr>
        <p:spPr>
          <a:xfrm>
            <a:off x="36943" y="513007"/>
            <a:ext cx="9219475" cy="18071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lgn="ctr">
              <a:spcBef>
                <a:spcPts val="400"/>
              </a:spcBef>
              <a:tabLst>
                <a:tab pos="419100" algn="l"/>
                <a:tab pos="812800" algn="l"/>
                <a:tab pos="1270000" algn="l"/>
              </a:tabLst>
              <a:defRPr sz="1600" b="0">
                <a:solidFill>
                  <a:srgbClr val="FFFFFF"/>
                </a:solidFill>
                <a:effectLst>
                  <a:outerShdw blurRad="38100" dist="38100" dir="2700000" rotWithShape="0">
                    <a:srgbClr val="000000"/>
                  </a:outerShdw>
                </a:effectLst>
                <a:latin typeface="+mj-lt"/>
                <a:ea typeface="+mj-ea"/>
                <a:cs typeface="+mj-cs"/>
                <a:sym typeface="Arial"/>
              </a:defRPr>
            </a:pPr>
            <a:r>
              <a:rPr b="1">
                <a:solidFill>
                  <a:srgbClr val="FBC901"/>
                </a:solidFill>
              </a:rPr>
              <a:t>Total Energy</a:t>
            </a:r>
            <a:r>
              <a:rPr>
                <a:solidFill>
                  <a:srgbClr val="FBC901"/>
                </a:solidFill>
              </a:rPr>
              <a:t> use is over </a:t>
            </a:r>
            <a:r>
              <a:rPr b="1">
                <a:solidFill>
                  <a:srgbClr val="FBC901"/>
                </a:solidFill>
              </a:rPr>
              <a:t>5X</a:t>
            </a:r>
            <a:r>
              <a:rPr>
                <a:solidFill>
                  <a:srgbClr val="FBC901"/>
                </a:solidFill>
              </a:rPr>
              <a:t> larger than </a:t>
            </a:r>
            <a:r>
              <a:rPr b="1">
                <a:solidFill>
                  <a:srgbClr val="FBC901"/>
                </a:solidFill>
              </a:rPr>
              <a:t>Electrical Energy</a:t>
            </a:r>
            <a:r>
              <a:rPr>
                <a:solidFill>
                  <a:srgbClr val="FBC901"/>
                </a:solidFill>
              </a:rPr>
              <a:t> use alone</a:t>
            </a:r>
            <a:r>
              <a:t> (21.5 / 3.78)</a:t>
            </a:r>
          </a:p>
          <a:p>
            <a:pPr>
              <a:spcBef>
                <a:spcPts val="400"/>
              </a:spcBef>
              <a:tabLst>
                <a:tab pos="419100" algn="l"/>
                <a:tab pos="812800" algn="l"/>
                <a:tab pos="1270000" algn="l"/>
              </a:tabLst>
              <a:defRPr sz="10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tabLst>
                <a:tab pos="419100" algn="l"/>
                <a:tab pos="812800" algn="l"/>
                <a:tab pos="1270000" algn="l"/>
              </a:tabLst>
              <a:defRPr sz="1600" b="0">
                <a:solidFill>
                  <a:srgbClr val="FFFFFF"/>
                </a:solidFill>
                <a:effectLst>
                  <a:outerShdw blurRad="38100" dist="38100" dir="2700000" rotWithShape="0">
                    <a:srgbClr val="000000"/>
                  </a:outerShdw>
                </a:effectLst>
                <a:latin typeface="+mj-lt"/>
                <a:ea typeface="+mj-ea"/>
                <a:cs typeface="+mj-cs"/>
                <a:sym typeface="Arial"/>
              </a:defRPr>
            </a:pPr>
            <a:r>
              <a:t>Total Energy is also now </a:t>
            </a:r>
            <a:r>
              <a:rPr>
                <a:solidFill>
                  <a:srgbClr val="FF6600"/>
                </a:solidFill>
              </a:rPr>
              <a:t>86.5% GHG</a:t>
            </a:r>
            <a:r>
              <a:t> emission based (</a:t>
            </a:r>
            <a:r>
              <a:rPr>
                <a:solidFill>
                  <a:srgbClr val="FF6600"/>
                </a:solidFill>
              </a:rPr>
              <a:t>18.6</a:t>
            </a:r>
            <a:r>
              <a:t> / 21.5)</a:t>
            </a:r>
            <a:r>
              <a:rPr>
                <a:solidFill>
                  <a:srgbClr val="FF6600"/>
                </a:solidFill>
              </a:rPr>
              <a:t> </a:t>
            </a:r>
            <a:r>
              <a:t>versus its</a:t>
            </a:r>
          </a:p>
          <a:p>
            <a:pPr>
              <a:spcBef>
                <a:spcPts val="400"/>
              </a:spcBef>
              <a:tabLst>
                <a:tab pos="419100" algn="l"/>
                <a:tab pos="812800" algn="l"/>
                <a:tab pos="1270000" algn="l"/>
              </a:tabLst>
              <a:defRPr sz="2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tabLst>
                <a:tab pos="419100" algn="l"/>
                <a:tab pos="812800" algn="l"/>
                <a:tab pos="1270000" algn="l"/>
              </a:tabLst>
              <a:defRPr sz="1600" b="0">
                <a:solidFill>
                  <a:srgbClr val="FFFFFF"/>
                </a:solidFill>
                <a:effectLst>
                  <a:outerShdw blurRad="38100" dist="38100" dir="2700000" rotWithShape="0">
                    <a:srgbClr val="000000"/>
                  </a:outerShdw>
                </a:effectLst>
                <a:latin typeface="+mj-lt"/>
                <a:ea typeface="+mj-ea"/>
                <a:cs typeface="+mj-cs"/>
                <a:sym typeface="Arial"/>
              </a:defRPr>
            </a:pPr>
            <a:r>
              <a:t>	Electrical Energy component which is now </a:t>
            </a:r>
            <a:r>
              <a:rPr>
                <a:solidFill>
                  <a:srgbClr val="FF6600"/>
                </a:solidFill>
              </a:rPr>
              <a:t>59.4% GHG</a:t>
            </a:r>
            <a:r>
              <a:t> emission based (</a:t>
            </a:r>
            <a:r>
              <a:rPr>
                <a:solidFill>
                  <a:srgbClr val="FF6600"/>
                </a:solidFill>
              </a:rPr>
              <a:t>2.25</a:t>
            </a:r>
            <a:r>
              <a:t> / 3.78)</a:t>
            </a:r>
          </a:p>
          <a:p>
            <a:pPr>
              <a:spcBef>
                <a:spcPts val="400"/>
              </a:spcBef>
              <a:tabLst>
                <a:tab pos="419100" algn="l"/>
                <a:tab pos="812800" algn="l"/>
                <a:tab pos="1270000" algn="l"/>
              </a:tabLst>
              <a:defRPr sz="10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tabLst>
                <a:tab pos="457200" algn="l"/>
                <a:tab pos="914400" algn="l"/>
                <a:tab pos="1371600" algn="l"/>
                <a:tab pos="1828800" algn="l"/>
                <a:tab pos="2286000" algn="l"/>
                <a:tab pos="2781300" algn="l"/>
                <a:tab pos="3009900" algn="l"/>
              </a:tabLst>
              <a:defRPr sz="1600" b="0">
                <a:solidFill>
                  <a:srgbClr val="FFFFFF"/>
                </a:solidFill>
                <a:effectLst>
                  <a:outerShdw blurRad="38100" dist="38100" dir="2700000" rotWithShape="0">
                    <a:srgbClr val="000000"/>
                  </a:outerShdw>
                </a:effectLst>
                <a:latin typeface="+mj-lt"/>
                <a:ea typeface="+mj-ea"/>
                <a:cs typeface="+mj-cs"/>
                <a:sym typeface="Arial"/>
              </a:defRPr>
            </a:pPr>
            <a:r>
              <a:t>Earlier we calculated that eliminating </a:t>
            </a:r>
            <a:r>
              <a:rPr>
                <a:solidFill>
                  <a:srgbClr val="FF6600"/>
                </a:solidFill>
              </a:rPr>
              <a:t>2.25 QW-h</a:t>
            </a:r>
            <a:r>
              <a:t> of GHG-linked </a:t>
            </a:r>
            <a:r>
              <a:rPr b="1"/>
              <a:t>Electrical Energy</a:t>
            </a:r>
            <a:r>
              <a:t> required:</a:t>
            </a:r>
          </a:p>
        </p:txBody>
      </p:sp>
      <p:grpSp>
        <p:nvGrpSpPr>
          <p:cNvPr id="430" name="Group"/>
          <p:cNvGrpSpPr/>
          <p:nvPr/>
        </p:nvGrpSpPr>
        <p:grpSpPr>
          <a:xfrm>
            <a:off x="5927378" y="2627126"/>
            <a:ext cx="3168822" cy="4110684"/>
            <a:chOff x="0" y="0"/>
            <a:chExt cx="3168820" cy="4110682"/>
          </a:xfrm>
        </p:grpSpPr>
        <p:pic>
          <p:nvPicPr>
            <p:cNvPr id="420" name="Image" descr="Image"/>
            <p:cNvPicPr>
              <a:picLocks noChangeAspect="1"/>
            </p:cNvPicPr>
            <p:nvPr/>
          </p:nvPicPr>
          <p:blipFill>
            <a:blip r:embed="rId2"/>
            <a:srcRect l="60152" t="3728" r="7974" b="34484"/>
            <a:stretch>
              <a:fillRect/>
            </a:stretch>
          </p:blipFill>
          <p:spPr>
            <a:xfrm>
              <a:off x="60890" y="0"/>
              <a:ext cx="3104745" cy="3853423"/>
            </a:xfrm>
            <a:prstGeom prst="rect">
              <a:avLst/>
            </a:prstGeom>
            <a:ln w="12700" cap="flat">
              <a:noFill/>
              <a:miter lim="400000"/>
            </a:ln>
            <a:effectLst/>
          </p:spPr>
        </p:pic>
        <p:sp>
          <p:nvSpPr>
            <p:cNvPr id="421" name="Oval"/>
            <p:cNvSpPr/>
            <p:nvPr/>
          </p:nvSpPr>
          <p:spPr>
            <a:xfrm>
              <a:off x="0" y="3642811"/>
              <a:ext cx="520609" cy="238729"/>
            </a:xfrm>
            <a:prstGeom prst="ellipse">
              <a:avLst/>
            </a:prstGeom>
            <a:noFill/>
            <a:ln w="38100" cap="flat">
              <a:solidFill>
                <a:srgbClr val="AA7942"/>
              </a:solidFill>
              <a:prstDash val="solid"/>
              <a:round/>
            </a:ln>
            <a:effectLst/>
          </p:spPr>
          <p:txBody>
            <a:bodyPr wrap="square" lIns="45719" tIns="45719" rIns="45719" bIns="45719" numCol="1" anchor="t">
              <a:noAutofit/>
            </a:bodyPr>
            <a:lstStyle/>
            <a:p>
              <a:endParaRPr/>
            </a:p>
          </p:txBody>
        </p:sp>
        <p:sp>
          <p:nvSpPr>
            <p:cNvPr id="422" name="Rectangle 2"/>
            <p:cNvSpPr txBox="1"/>
            <p:nvPr/>
          </p:nvSpPr>
          <p:spPr>
            <a:xfrm>
              <a:off x="1552507" y="1251170"/>
              <a:ext cx="1484694" cy="21125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rmAutofit lnSpcReduction="10000"/>
            </a:bodyPr>
            <a:lstStyle/>
            <a:p>
              <a:pPr>
                <a:defRPr sz="800">
                  <a:solidFill>
                    <a:srgbClr val="FF9300"/>
                  </a:solidFill>
                  <a:latin typeface="+mj-lt"/>
                  <a:ea typeface="+mj-ea"/>
                  <a:cs typeface="+mj-cs"/>
                  <a:sym typeface="Arial"/>
                </a:defRPr>
              </a:pPr>
              <a:r>
                <a:t>7.59 QW/-h = </a:t>
              </a:r>
              <a:r>
                <a:rPr>
                  <a:solidFill>
                    <a:srgbClr val="E04550"/>
                  </a:solidFill>
                </a:rPr>
                <a:t>6.5</a:t>
              </a:r>
              <a:r>
                <a:t> + </a:t>
              </a:r>
              <a:r>
                <a:rPr>
                  <a:solidFill>
                    <a:srgbClr val="059797"/>
                  </a:solidFill>
                </a:rPr>
                <a:t>1.1</a:t>
              </a:r>
              <a:r>
                <a:t> QW-h</a:t>
              </a:r>
            </a:p>
          </p:txBody>
        </p:sp>
        <p:sp>
          <p:nvSpPr>
            <p:cNvPr id="423" name="Rectangle 2"/>
            <p:cNvSpPr txBox="1"/>
            <p:nvPr/>
          </p:nvSpPr>
          <p:spPr>
            <a:xfrm>
              <a:off x="1580965" y="60773"/>
              <a:ext cx="1484693" cy="21125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rmAutofit lnSpcReduction="10000"/>
            </a:bodyPr>
            <a:lstStyle/>
            <a:p>
              <a:pPr>
                <a:defRPr sz="800">
                  <a:solidFill>
                    <a:srgbClr val="FBC901"/>
                  </a:solidFill>
                  <a:latin typeface="+mj-lt"/>
                  <a:ea typeface="+mj-ea"/>
                  <a:cs typeface="+mj-cs"/>
                  <a:sym typeface="Arial"/>
                </a:defRPr>
              </a:pPr>
              <a:r>
                <a:t>7.88 QW-h = </a:t>
              </a:r>
              <a:r>
                <a:rPr>
                  <a:solidFill>
                    <a:srgbClr val="E04550"/>
                  </a:solidFill>
                </a:rPr>
                <a:t>7.4</a:t>
              </a:r>
              <a:r>
                <a:t> + </a:t>
              </a:r>
              <a:r>
                <a:rPr>
                  <a:solidFill>
                    <a:srgbClr val="059797"/>
                  </a:solidFill>
                </a:rPr>
                <a:t>0.4 </a:t>
              </a:r>
              <a:r>
                <a:t>QW-h</a:t>
              </a:r>
            </a:p>
          </p:txBody>
        </p:sp>
        <p:sp>
          <p:nvSpPr>
            <p:cNvPr id="424" name="Rectangle 2"/>
            <p:cNvSpPr txBox="1"/>
            <p:nvPr/>
          </p:nvSpPr>
          <p:spPr>
            <a:xfrm>
              <a:off x="1599524" y="2407904"/>
              <a:ext cx="1569297" cy="2112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rmAutofit lnSpcReduction="10000"/>
            </a:bodyPr>
            <a:lstStyle/>
            <a:p>
              <a:pPr>
                <a:defRPr sz="800">
                  <a:solidFill>
                    <a:srgbClr val="FBC901"/>
                  </a:solidFill>
                  <a:latin typeface="+mj-lt"/>
                  <a:ea typeface="+mj-ea"/>
                  <a:cs typeface="+mj-cs"/>
                  <a:sym typeface="Arial"/>
                </a:defRPr>
              </a:pPr>
              <a:r>
                <a:t>3.39 QW-h = </a:t>
              </a:r>
              <a:r>
                <a:rPr>
                  <a:solidFill>
                    <a:srgbClr val="E04550"/>
                  </a:solidFill>
                </a:rPr>
                <a:t>2.6</a:t>
              </a:r>
              <a:r>
                <a:t> + </a:t>
              </a:r>
              <a:r>
                <a:rPr>
                  <a:solidFill>
                    <a:srgbClr val="059797"/>
                  </a:solidFill>
                </a:rPr>
                <a:t>0.8</a:t>
              </a:r>
              <a:r>
                <a:t> QW-h</a:t>
              </a:r>
            </a:p>
          </p:txBody>
        </p:sp>
        <p:sp>
          <p:nvSpPr>
            <p:cNvPr id="425" name="Rectangle 2"/>
            <p:cNvSpPr txBox="1"/>
            <p:nvPr/>
          </p:nvSpPr>
          <p:spPr>
            <a:xfrm>
              <a:off x="1589704" y="2940343"/>
              <a:ext cx="1408294" cy="21125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rmAutofit lnSpcReduction="10000"/>
            </a:bodyPr>
            <a:lstStyle/>
            <a:p>
              <a:pPr>
                <a:defRPr sz="800">
                  <a:solidFill>
                    <a:srgbClr val="FBC901"/>
                  </a:solidFill>
                  <a:latin typeface="+mj-lt"/>
                  <a:ea typeface="+mj-ea"/>
                  <a:cs typeface="+mj-cs"/>
                  <a:sym typeface="Arial"/>
                </a:defRPr>
              </a:pPr>
              <a:r>
                <a:t>2.67 QW-h = </a:t>
              </a:r>
              <a:r>
                <a:rPr>
                  <a:solidFill>
                    <a:srgbClr val="E04550"/>
                  </a:solidFill>
                </a:rPr>
                <a:t>2.1</a:t>
              </a:r>
              <a:r>
                <a:t> + </a:t>
              </a:r>
              <a:r>
                <a:rPr>
                  <a:solidFill>
                    <a:srgbClr val="059797"/>
                  </a:solidFill>
                </a:rPr>
                <a:t>0.6</a:t>
              </a:r>
              <a:r>
                <a:t> QW-h</a:t>
              </a:r>
            </a:p>
          </p:txBody>
        </p:sp>
        <p:sp>
          <p:nvSpPr>
            <p:cNvPr id="426" name="Rectangle 2"/>
            <p:cNvSpPr txBox="1"/>
            <p:nvPr/>
          </p:nvSpPr>
          <p:spPr>
            <a:xfrm>
              <a:off x="1550515" y="3596518"/>
              <a:ext cx="1594281" cy="211257"/>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rmAutofit fontScale="92500" lnSpcReduction="10000"/>
            </a:bodyPr>
            <a:lstStyle/>
            <a:p>
              <a:pPr defTabSz="896111">
                <a:defRPr sz="882">
                  <a:solidFill>
                    <a:srgbClr val="FBC901"/>
                  </a:solidFill>
                  <a:latin typeface="+mj-lt"/>
                  <a:ea typeface="+mj-ea"/>
                  <a:cs typeface="+mj-cs"/>
                  <a:sym typeface="Arial"/>
                </a:defRPr>
              </a:pPr>
              <a:r>
                <a:t>21.5 QW-h = </a:t>
              </a:r>
              <a:r>
                <a:rPr>
                  <a:solidFill>
                    <a:srgbClr val="E04550"/>
                  </a:solidFill>
                </a:rPr>
                <a:t>18.6</a:t>
              </a:r>
              <a:r>
                <a:t> + </a:t>
              </a:r>
              <a:r>
                <a:rPr>
                  <a:solidFill>
                    <a:srgbClr val="059797"/>
                  </a:solidFill>
                </a:rPr>
                <a:t>2.9</a:t>
              </a:r>
              <a:r>
                <a:t> QW-h</a:t>
              </a:r>
            </a:p>
          </p:txBody>
        </p:sp>
        <p:sp>
          <p:nvSpPr>
            <p:cNvPr id="427" name="Rectangle 2"/>
            <p:cNvSpPr txBox="1"/>
            <p:nvPr/>
          </p:nvSpPr>
          <p:spPr>
            <a:xfrm>
              <a:off x="3698" y="3864349"/>
              <a:ext cx="2974451" cy="24633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rmAutofit/>
            </a:bodyPr>
            <a:lstStyle/>
            <a:p>
              <a:pPr defTabSz="868680">
                <a:defRPr sz="950">
                  <a:solidFill>
                    <a:srgbClr val="FBC901"/>
                  </a:solidFill>
                  <a:latin typeface="+mj-lt"/>
                  <a:ea typeface="+mj-ea"/>
                  <a:cs typeface="+mj-cs"/>
                  <a:sym typeface="Arial"/>
                </a:defRPr>
              </a:pPr>
              <a:r>
                <a:t>3.78 QW-h = </a:t>
              </a:r>
              <a:r>
                <a:rPr>
                  <a:solidFill>
                    <a:srgbClr val="E04550"/>
                  </a:solidFill>
                </a:rPr>
                <a:t>2.25</a:t>
              </a:r>
              <a:r>
                <a:t> + </a:t>
              </a:r>
              <a:r>
                <a:rPr>
                  <a:solidFill>
                    <a:srgbClr val="059797"/>
                  </a:solidFill>
                </a:rPr>
                <a:t>1.53</a:t>
              </a:r>
              <a:r>
                <a:t> QW-h incoming Electricity</a:t>
              </a:r>
            </a:p>
          </p:txBody>
        </p:sp>
        <p:sp>
          <p:nvSpPr>
            <p:cNvPr id="428" name="Rectangle"/>
            <p:cNvSpPr/>
            <p:nvPr/>
          </p:nvSpPr>
          <p:spPr>
            <a:xfrm>
              <a:off x="58001" y="8175"/>
              <a:ext cx="1273141" cy="448429"/>
            </a:xfrm>
            <a:prstGeom prst="rect">
              <a:avLst/>
            </a:prstGeom>
            <a:solidFill>
              <a:srgbClr val="FFFFFF"/>
            </a:solidFill>
            <a:ln w="12700" cap="flat">
              <a:noFill/>
              <a:miter lim="400000"/>
            </a:ln>
            <a:effectLst/>
          </p:spPr>
          <p:txBody>
            <a:bodyPr wrap="square" lIns="45719" tIns="45719" rIns="45719" bIns="45719" numCol="1" anchor="t">
              <a:noAutofit/>
            </a:bodyPr>
            <a:lstStyle/>
            <a:p>
              <a:endParaRPr/>
            </a:p>
          </p:txBody>
        </p:sp>
        <p:sp>
          <p:nvSpPr>
            <p:cNvPr id="429" name="Rectangle 2"/>
            <p:cNvSpPr txBox="1"/>
            <p:nvPr/>
          </p:nvSpPr>
          <p:spPr>
            <a:xfrm>
              <a:off x="2540710" y="3388533"/>
              <a:ext cx="503597" cy="27683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rmAutofit/>
            </a:bodyPr>
            <a:lstStyle>
              <a:lvl1pPr>
                <a:defRPr sz="1000" b="0">
                  <a:solidFill>
                    <a:srgbClr val="000000"/>
                  </a:solidFill>
                  <a:latin typeface="+mj-lt"/>
                  <a:ea typeface="+mj-ea"/>
                  <a:cs typeface="+mj-cs"/>
                  <a:sym typeface="Arial"/>
                </a:defRPr>
              </a:lvl1pPr>
            </a:lstStyle>
            <a:p>
              <a:r>
                <a:t>q-BTU</a:t>
              </a:r>
            </a:p>
          </p:txBody>
        </p:sp>
      </p:grpSp>
      <p:sp>
        <p:nvSpPr>
          <p:cNvPr id="431" name="Rectangle 5"/>
          <p:cNvSpPr txBox="1"/>
          <p:nvPr/>
        </p:nvSpPr>
        <p:spPr>
          <a:xfrm>
            <a:off x="899140" y="6301734"/>
            <a:ext cx="3807085" cy="4936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defRPr sz="900" i="1">
                <a:solidFill>
                  <a:srgbClr val="059797"/>
                </a:solidFill>
                <a:effectLst>
                  <a:outerShdw blurRad="38100" dist="38100" dir="2700000" rotWithShape="0">
                    <a:srgbClr val="000000"/>
                  </a:outerShdw>
                </a:effectLst>
                <a:latin typeface="+mj-lt"/>
                <a:ea typeface="+mj-ea"/>
                <a:cs typeface="+mj-cs"/>
                <a:sym typeface="Arial"/>
              </a:defRPr>
            </a:pPr>
            <a:r>
              <a:t>1) Forget ‘Reduce, Reuse, Recycle’ - The Atlantic, 25 Feb 2022:</a:t>
            </a:r>
          </a:p>
          <a:p>
            <a:pPr algn="ctr" defTabSz="457200">
              <a:spcBef>
                <a:spcPts val="1200"/>
              </a:spcBef>
              <a:defRPr sz="1000" b="0" i="1">
                <a:solidFill>
                  <a:srgbClr val="059797"/>
                </a:solidFill>
                <a:latin typeface="+mj-lt"/>
                <a:ea typeface="+mj-ea"/>
                <a:cs typeface="+mj-cs"/>
                <a:sym typeface="Arial"/>
              </a:defRPr>
            </a:pPr>
            <a:r>
              <a:t>https://www.theatlantic.com/newsletters/archive/2022/02/saul-griffith-electrify-everything-solution-save-humanity/622911/</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 name="Rectangle 2"/>
          <p:cNvSpPr txBox="1"/>
          <p:nvPr/>
        </p:nvSpPr>
        <p:spPr>
          <a:xfrm>
            <a:off x="753720" y="48304"/>
            <a:ext cx="7636560" cy="4307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defTabSz="804672">
              <a:defRPr sz="1760" b="0" i="1">
                <a:solidFill>
                  <a:srgbClr val="E5FFFF"/>
                </a:solidFill>
                <a:effectLst>
                  <a:outerShdw blurRad="33528" dist="33528" dir="2700000" rotWithShape="0">
                    <a:srgbClr val="000000"/>
                  </a:outerShdw>
                </a:effectLst>
                <a:latin typeface="+mj-lt"/>
                <a:ea typeface="+mj-ea"/>
                <a:cs typeface="+mj-cs"/>
                <a:sym typeface="Arial"/>
              </a:defRPr>
            </a:lvl1pPr>
          </a:lstStyle>
          <a:p>
            <a:r>
              <a:t>But improvement would be easier than those numbers suggest because . . .</a:t>
            </a:r>
          </a:p>
        </p:txBody>
      </p:sp>
      <p:sp>
        <p:nvSpPr>
          <p:cNvPr id="434" name="Rectangle 5"/>
          <p:cNvSpPr txBox="1"/>
          <p:nvPr/>
        </p:nvSpPr>
        <p:spPr>
          <a:xfrm>
            <a:off x="133138" y="6470788"/>
            <a:ext cx="8877724" cy="3916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tabLst>
                <a:tab pos="4787900" algn="l"/>
              </a:tabLst>
              <a:defRPr sz="1100" b="0" i="1">
                <a:solidFill>
                  <a:schemeClr val="accent1"/>
                </a:solidFill>
                <a:effectLst>
                  <a:outerShdw blurRad="38100" dist="38100" dir="2700000" rotWithShape="0">
                    <a:srgbClr val="000000"/>
                  </a:outerShdw>
                </a:effectLst>
                <a:latin typeface="+mj-lt"/>
                <a:ea typeface="+mj-ea"/>
                <a:cs typeface="+mj-cs"/>
                <a:sym typeface="Arial"/>
              </a:defRPr>
            </a:pPr>
            <a:r>
              <a:rPr>
                <a:solidFill>
                  <a:srgbClr val="059797"/>
                </a:solidFill>
              </a:rPr>
              <a:t>1</a:t>
            </a:r>
            <a:r>
              <a:t>) See my noteset: Greener Cars &amp; Truck (</a:t>
            </a:r>
            <a:r>
              <a:rPr u="sng">
                <a:solidFill>
                  <a:srgbClr val="059797"/>
                </a:solidFill>
                <a:uFill>
                  <a:solidFill>
                    <a:srgbClr val="00CCFF"/>
                  </a:solidFill>
                </a:uFill>
                <a:hlinkClick r:id="rId2"/>
              </a:rPr>
              <a:t>pptx</a:t>
            </a:r>
            <a:r>
              <a:t> / </a:t>
            </a:r>
            <a:r>
              <a:rPr u="sng">
                <a:solidFill>
                  <a:srgbClr val="059797"/>
                </a:solidFill>
                <a:uFill>
                  <a:solidFill>
                    <a:srgbClr val="00CCFF"/>
                  </a:solidFill>
                </a:uFill>
                <a:hlinkClick r:id="rId3"/>
              </a:rPr>
              <a:t>pdf</a:t>
            </a:r>
            <a:r>
              <a:t> / </a:t>
            </a:r>
            <a:r>
              <a:rPr u="sng">
                <a:solidFill>
                  <a:srgbClr val="059797"/>
                </a:solidFill>
                <a:uFill>
                  <a:solidFill>
                    <a:srgbClr val="00CCFF"/>
                  </a:solidFill>
                </a:uFill>
                <a:hlinkClick r:id="rId4"/>
              </a:rPr>
              <a:t>key</a:t>
            </a:r>
            <a:r>
              <a:t>)</a:t>
            </a:r>
          </a:p>
          <a:p>
            <a:pPr>
              <a:tabLst>
                <a:tab pos="4787900" algn="l"/>
              </a:tabLst>
              <a:defRPr sz="1100" b="0" i="1">
                <a:solidFill>
                  <a:srgbClr val="059797"/>
                </a:solidFill>
                <a:effectLst>
                  <a:outerShdw blurRad="38100" dist="38100" dir="2700000" rotWithShape="0">
                    <a:srgbClr val="000000"/>
                  </a:outerShdw>
                </a:effectLst>
                <a:latin typeface="+mj-lt"/>
                <a:ea typeface="+mj-ea"/>
                <a:cs typeface="+mj-cs"/>
                <a:sym typeface="Arial"/>
              </a:defRPr>
            </a:pPr>
            <a:r>
              <a:t>2) See my noteset: Energy Consumption in Housing (</a:t>
            </a:r>
            <a:r>
              <a:rPr u="sng">
                <a:uFill>
                  <a:solidFill>
                    <a:srgbClr val="00CCFF"/>
                  </a:solidFill>
                </a:uFill>
                <a:hlinkClick r:id="rId5"/>
              </a:rPr>
              <a:t>pptx</a:t>
            </a:r>
            <a:r>
              <a:t> / </a:t>
            </a:r>
            <a:r>
              <a:rPr u="sng">
                <a:uFill>
                  <a:solidFill>
                    <a:srgbClr val="00CCFF"/>
                  </a:solidFill>
                </a:uFill>
                <a:hlinkClick r:id="rId6"/>
              </a:rPr>
              <a:t>pdf</a:t>
            </a:r>
            <a:r>
              <a:t> / </a:t>
            </a:r>
            <a:r>
              <a:rPr u="sng">
                <a:uFill>
                  <a:solidFill>
                    <a:srgbClr val="00CCFF"/>
                  </a:solidFill>
                </a:uFill>
                <a:hlinkClick r:id="rId7"/>
              </a:rPr>
              <a:t>key</a:t>
            </a:r>
            <a:r>
              <a:t>)          3) Based on corrected U.S. Department of Energy document (</a:t>
            </a:r>
            <a:r>
              <a:rPr u="sng">
                <a:solidFill>
                  <a:srgbClr val="00CCFF"/>
                </a:solidFill>
                <a:uFill>
                  <a:solidFill>
                    <a:srgbClr val="00CCFF"/>
                  </a:solidFill>
                </a:uFill>
                <a:hlinkClick r:id="rId8"/>
              </a:rPr>
              <a:t>link</a:t>
            </a:r>
            <a:r>
              <a:t>)</a:t>
            </a:r>
          </a:p>
        </p:txBody>
      </p:sp>
      <p:sp>
        <p:nvSpPr>
          <p:cNvPr id="435" name="Rectangle 3"/>
          <p:cNvSpPr txBox="1">
            <a:spLocks noGrp="1"/>
          </p:cNvSpPr>
          <p:nvPr>
            <p:ph type="body" idx="1"/>
          </p:nvPr>
        </p:nvSpPr>
        <p:spPr>
          <a:xfrm>
            <a:off x="101602" y="670987"/>
            <a:ext cx="8940796" cy="5851123"/>
          </a:xfrm>
          <a:prstGeom prst="rect">
            <a:avLst/>
          </a:prstGeom>
        </p:spPr>
        <p:txBody>
          <a:bodyPr/>
          <a:lstStyle/>
          <a:p>
            <a:pPr defTabSz="896111">
              <a:tabLst>
                <a:tab pos="444500" algn="l"/>
                <a:tab pos="889000" algn="l"/>
                <a:tab pos="1333500" algn="l"/>
                <a:tab pos="1790700" algn="l"/>
                <a:tab pos="2235200" algn="l"/>
              </a:tabLst>
              <a:defRPr sz="1666">
                <a:effectLst>
                  <a:outerShdw blurRad="37338" dist="37338" dir="2700000" rotWithShape="0">
                    <a:srgbClr val="000000"/>
                  </a:outerShdw>
                </a:effectLst>
                <a:latin typeface="+mj-lt"/>
                <a:ea typeface="+mj-ea"/>
                <a:cs typeface="+mj-cs"/>
                <a:sym typeface="Arial"/>
              </a:defRPr>
            </a:pPr>
            <a:r>
              <a:t>Many tasks require dramatically more </a:t>
            </a:r>
            <a:r>
              <a:rPr>
                <a:solidFill>
                  <a:srgbClr val="FBC901"/>
                </a:solidFill>
              </a:rPr>
              <a:t>Fossil-fuel Energy</a:t>
            </a:r>
            <a:r>
              <a:t> than </a:t>
            </a:r>
            <a:r>
              <a:rPr>
                <a:solidFill>
                  <a:srgbClr val="FBC901"/>
                </a:solidFill>
              </a:rPr>
              <a:t>Electrical Energy</a:t>
            </a:r>
          </a:p>
          <a:p>
            <a:pPr defTabSz="896111">
              <a:tabLst>
                <a:tab pos="444500" algn="l"/>
                <a:tab pos="889000" algn="l"/>
                <a:tab pos="1333500" algn="l"/>
                <a:tab pos="1790700" algn="l"/>
                <a:tab pos="2235200" algn="l"/>
              </a:tabLst>
              <a:defRPr sz="196">
                <a:effectLst>
                  <a:outerShdw blurRad="37338" dist="37338" dir="2700000" rotWithShape="0">
                    <a:srgbClr val="000000"/>
                  </a:outerShdw>
                </a:effectLst>
                <a:latin typeface="+mj-lt"/>
                <a:ea typeface="+mj-ea"/>
                <a:cs typeface="+mj-cs"/>
                <a:sym typeface="Arial"/>
              </a:defRPr>
            </a:pPr>
            <a:endParaRPr>
              <a:solidFill>
                <a:srgbClr val="FBC901"/>
              </a:solidFill>
            </a:endParaRPr>
          </a:p>
          <a:p>
            <a:pPr defTabSz="896111">
              <a:tabLst>
                <a:tab pos="444500" algn="l"/>
                <a:tab pos="889000" algn="l"/>
                <a:tab pos="1333500" algn="l"/>
                <a:tab pos="1790700" algn="l"/>
                <a:tab pos="2235200" algn="l"/>
              </a:tabLst>
              <a:defRPr sz="1666">
                <a:effectLst>
                  <a:outerShdw blurRad="37338" dist="37338" dir="2700000" rotWithShape="0">
                    <a:srgbClr val="000000"/>
                  </a:outerShdw>
                </a:effectLst>
                <a:latin typeface="+mj-lt"/>
                <a:ea typeface="+mj-ea"/>
                <a:cs typeface="+mj-cs"/>
                <a:sym typeface="Arial"/>
              </a:defRPr>
            </a:pPr>
            <a:r>
              <a:t>	For such tasks, a conversion eliminating 1 unit of fossil fuel </a:t>
            </a:r>
          </a:p>
          <a:p>
            <a:pPr defTabSz="896111">
              <a:tabLst>
                <a:tab pos="444500" algn="l"/>
                <a:tab pos="889000" algn="l"/>
                <a:tab pos="1333500" algn="l"/>
                <a:tab pos="1790700" algn="l"/>
                <a:tab pos="2235200" algn="l"/>
              </a:tabLst>
              <a:defRPr sz="294">
                <a:effectLst>
                  <a:outerShdw blurRad="37338" dist="37338" dir="2700000" rotWithShape="0">
                    <a:srgbClr val="000000"/>
                  </a:outerShdw>
                </a:effectLst>
                <a:latin typeface="+mj-lt"/>
                <a:ea typeface="+mj-ea"/>
                <a:cs typeface="+mj-cs"/>
                <a:sym typeface="Arial"/>
              </a:defRPr>
            </a:pPr>
            <a:endParaRPr/>
          </a:p>
          <a:p>
            <a:pPr marL="0" lvl="2" indent="1054798" defTabSz="896111">
              <a:buSzTx/>
              <a:buNone/>
              <a:tabLst>
                <a:tab pos="444500" algn="l"/>
                <a:tab pos="889000" algn="l"/>
                <a:tab pos="1333500" algn="l"/>
                <a:tab pos="1790700" algn="l"/>
                <a:tab pos="2235200" algn="l"/>
              </a:tabLst>
              <a:defRPr sz="1666">
                <a:effectLst>
                  <a:outerShdw blurRad="37338" dist="37338" dir="2700000" rotWithShape="0">
                    <a:srgbClr val="000000"/>
                  </a:outerShdw>
                </a:effectLst>
                <a:latin typeface="+mj-lt"/>
                <a:ea typeface="+mj-ea"/>
                <a:cs typeface="+mj-cs"/>
                <a:sym typeface="Arial"/>
              </a:defRPr>
            </a:pPr>
            <a:r>
              <a:t>would require much less than 1 unit of replacement electrical energy</a:t>
            </a:r>
          </a:p>
          <a:p>
            <a:pPr defTabSz="896111">
              <a:tabLst>
                <a:tab pos="444500" algn="l"/>
                <a:tab pos="889000" algn="l"/>
                <a:tab pos="1333500" algn="l"/>
                <a:tab pos="1790700" algn="l"/>
                <a:tab pos="2235200" algn="l"/>
              </a:tabLst>
              <a:defRPr sz="980">
                <a:effectLst>
                  <a:outerShdw blurRad="37338" dist="37338" dir="2700000" rotWithShape="0">
                    <a:srgbClr val="000000"/>
                  </a:outerShdw>
                </a:effectLst>
                <a:latin typeface="+mj-lt"/>
                <a:ea typeface="+mj-ea"/>
                <a:cs typeface="+mj-cs"/>
                <a:sym typeface="Arial"/>
              </a:defRPr>
            </a:pPr>
            <a:endParaRPr/>
          </a:p>
          <a:p>
            <a:pPr defTabSz="896111">
              <a:tabLst>
                <a:tab pos="444500" algn="l"/>
                <a:tab pos="889000" algn="l"/>
                <a:tab pos="1333500" algn="l"/>
                <a:tab pos="1790700" algn="l"/>
                <a:tab pos="2235200" algn="l"/>
              </a:tabLst>
              <a:defRPr sz="1666">
                <a:effectLst>
                  <a:outerShdw blurRad="37338" dist="37338" dir="2700000" rotWithShape="0">
                    <a:srgbClr val="000000"/>
                  </a:outerShdw>
                </a:effectLst>
                <a:latin typeface="+mj-lt"/>
                <a:ea typeface="+mj-ea"/>
                <a:cs typeface="+mj-cs"/>
                <a:sym typeface="Arial"/>
              </a:defRPr>
            </a:pPr>
            <a:r>
              <a:t>Meaning not all of that dirty </a:t>
            </a:r>
            <a:r>
              <a:rPr>
                <a:solidFill>
                  <a:srgbClr val="FF6600"/>
                </a:solidFill>
              </a:rPr>
              <a:t>18.6 QW-h</a:t>
            </a:r>
            <a:r>
              <a:t> total energy need be replaced 1:1 with clean electricity</a:t>
            </a:r>
          </a:p>
          <a:p>
            <a:pPr defTabSz="896111">
              <a:tabLst>
                <a:tab pos="444500" algn="l"/>
                <a:tab pos="889000" algn="l"/>
                <a:tab pos="1333500" algn="l"/>
                <a:tab pos="1790700" algn="l"/>
                <a:tab pos="2235200" algn="l"/>
              </a:tabLst>
              <a:defRPr sz="1568">
                <a:effectLst>
                  <a:outerShdw blurRad="37338" dist="37338" dir="2700000" rotWithShape="0">
                    <a:srgbClr val="000000"/>
                  </a:outerShdw>
                </a:effectLst>
                <a:latin typeface="+mj-lt"/>
                <a:ea typeface="+mj-ea"/>
                <a:cs typeface="+mj-cs"/>
                <a:sym typeface="Arial"/>
              </a:defRPr>
            </a:pPr>
            <a:endParaRPr/>
          </a:p>
          <a:p>
            <a:pPr defTabSz="896111">
              <a:tabLst>
                <a:tab pos="444500" algn="l"/>
                <a:tab pos="889000" algn="l"/>
                <a:tab pos="1333500" algn="l"/>
                <a:tab pos="1790700" algn="l"/>
                <a:tab pos="2235200" algn="l"/>
              </a:tabLst>
              <a:defRPr sz="1666">
                <a:effectLst>
                  <a:outerShdw blurRad="37338" dist="37338" dir="2700000" rotWithShape="0">
                    <a:srgbClr val="000000"/>
                  </a:outerShdw>
                </a:effectLst>
                <a:latin typeface="+mj-lt"/>
                <a:ea typeface="+mj-ea"/>
                <a:cs typeface="+mj-cs"/>
                <a:sym typeface="Arial"/>
              </a:defRPr>
            </a:pPr>
            <a:r>
              <a:t>Three particularly effective AND timely conversions might be based on the following:</a:t>
            </a:r>
          </a:p>
          <a:p>
            <a:pPr defTabSz="896111">
              <a:tabLst>
                <a:tab pos="444500" algn="l"/>
                <a:tab pos="889000" algn="l"/>
                <a:tab pos="1333500" algn="l"/>
                <a:tab pos="1790700" algn="l"/>
                <a:tab pos="2235200" algn="l"/>
              </a:tabLst>
              <a:defRPr sz="980">
                <a:effectLst>
                  <a:outerShdw blurRad="37338" dist="37338" dir="2700000" rotWithShape="0">
                    <a:srgbClr val="000000"/>
                  </a:outerShdw>
                </a:effectLst>
                <a:latin typeface="+mj-lt"/>
                <a:ea typeface="+mj-ea"/>
                <a:cs typeface="+mj-cs"/>
                <a:sym typeface="Arial"/>
              </a:defRPr>
            </a:pPr>
            <a:endParaRPr/>
          </a:p>
          <a:p>
            <a:pPr defTabSz="896111">
              <a:tabLst>
                <a:tab pos="444500" algn="l"/>
                <a:tab pos="889000" algn="l"/>
                <a:tab pos="1333500" algn="l"/>
                <a:tab pos="1790700" algn="l"/>
                <a:tab pos="2235200" algn="l"/>
              </a:tabLst>
              <a:defRPr sz="1666">
                <a:effectLst>
                  <a:outerShdw blurRad="37338" dist="37338" dir="2700000" rotWithShape="0">
                    <a:srgbClr val="000000"/>
                  </a:outerShdw>
                </a:effectLst>
                <a:latin typeface="+mj-lt"/>
                <a:ea typeface="+mj-ea"/>
                <a:cs typeface="+mj-cs"/>
                <a:sym typeface="Arial"/>
              </a:defRPr>
            </a:pPr>
            <a:r>
              <a:t>- </a:t>
            </a:r>
            <a:r>
              <a:rPr>
                <a:solidFill>
                  <a:srgbClr val="FBC901"/>
                </a:solidFill>
              </a:rPr>
              <a:t>Cars &amp; trucks</a:t>
            </a:r>
            <a:r>
              <a:t> deliver fossil fuel energy to vehicle motion energy at efficiencies of 13 - 25%  </a:t>
            </a:r>
          </a:p>
          <a:p>
            <a:pPr defTabSz="896111">
              <a:tabLst>
                <a:tab pos="444500" algn="l"/>
                <a:tab pos="889000" algn="l"/>
                <a:tab pos="1333500" algn="l"/>
                <a:tab pos="1790700" algn="l"/>
                <a:tab pos="2235200" algn="l"/>
              </a:tabLst>
              <a:defRPr sz="196">
                <a:effectLst>
                  <a:outerShdw blurRad="37338" dist="37338" dir="2700000" rotWithShape="0">
                    <a:srgbClr val="000000"/>
                  </a:outerShdw>
                </a:effectLst>
                <a:latin typeface="+mj-lt"/>
                <a:ea typeface="+mj-ea"/>
                <a:cs typeface="+mj-cs"/>
                <a:sym typeface="Arial"/>
              </a:defRPr>
            </a:pPr>
            <a:r>
              <a:t>	</a:t>
            </a:r>
          </a:p>
          <a:p>
            <a:pPr defTabSz="896111">
              <a:tabLst>
                <a:tab pos="444500" algn="l"/>
                <a:tab pos="889000" algn="l"/>
                <a:tab pos="1333500" algn="l"/>
                <a:tab pos="1790700" algn="l"/>
                <a:tab pos="2235200" algn="l"/>
              </a:tabLst>
              <a:defRPr sz="1666">
                <a:effectLst>
                  <a:outerShdw blurRad="37338" dist="37338" dir="2700000" rotWithShape="0">
                    <a:srgbClr val="000000"/>
                  </a:outerShdw>
                </a:effectLst>
                <a:latin typeface="+mj-lt"/>
                <a:ea typeface="+mj-ea"/>
                <a:cs typeface="+mj-cs"/>
                <a:sym typeface="Arial"/>
              </a:defRPr>
            </a:pPr>
            <a:r>
              <a:t>	vs. electric car energy conversion efficiencies of 70 - 75% </a:t>
            </a:r>
            <a:r>
              <a:rPr baseline="31999"/>
              <a:t>1</a:t>
            </a:r>
          </a:p>
          <a:p>
            <a:pPr defTabSz="896111">
              <a:tabLst>
                <a:tab pos="444500" algn="l"/>
                <a:tab pos="889000" algn="l"/>
                <a:tab pos="1333500" algn="l"/>
                <a:tab pos="1790700" algn="l"/>
                <a:tab pos="2235200" algn="l"/>
              </a:tabLst>
              <a:defRPr sz="1078">
                <a:effectLst>
                  <a:outerShdw blurRad="37338" dist="37338" dir="2700000" rotWithShape="0">
                    <a:srgbClr val="000000"/>
                  </a:outerShdw>
                </a:effectLst>
                <a:latin typeface="+mj-lt"/>
                <a:ea typeface="+mj-ea"/>
                <a:cs typeface="+mj-cs"/>
                <a:sym typeface="Arial"/>
              </a:defRPr>
            </a:pPr>
            <a:endParaRPr baseline="31999"/>
          </a:p>
          <a:p>
            <a:pPr defTabSz="896111">
              <a:tabLst>
                <a:tab pos="444500" algn="l"/>
                <a:tab pos="889000" algn="l"/>
                <a:tab pos="1333500" algn="l"/>
                <a:tab pos="1790700" algn="l"/>
                <a:tab pos="2235200" algn="l"/>
              </a:tabLst>
              <a:defRPr sz="1666">
                <a:effectLst>
                  <a:outerShdw blurRad="37338" dist="37338" dir="2700000" rotWithShape="0">
                    <a:srgbClr val="000000"/>
                  </a:outerShdw>
                </a:effectLst>
                <a:latin typeface="+mj-lt"/>
                <a:ea typeface="+mj-ea"/>
                <a:cs typeface="+mj-cs"/>
                <a:sym typeface="Arial"/>
              </a:defRPr>
            </a:pPr>
            <a:r>
              <a:t>- </a:t>
            </a:r>
            <a:r>
              <a:rPr>
                <a:solidFill>
                  <a:srgbClr val="FBC901"/>
                </a:solidFill>
              </a:rPr>
              <a:t>Furnaces</a:t>
            </a:r>
            <a:r>
              <a:t> transfer fossil-fuel energy to building air at efficiencies of 80 - 95% </a:t>
            </a:r>
          </a:p>
          <a:p>
            <a:pPr defTabSz="896111">
              <a:tabLst>
                <a:tab pos="444500" algn="l"/>
                <a:tab pos="889000" algn="l"/>
                <a:tab pos="1333500" algn="l"/>
                <a:tab pos="1790700" algn="l"/>
                <a:tab pos="2235200" algn="l"/>
              </a:tabLst>
              <a:defRPr sz="100">
                <a:effectLst>
                  <a:outerShdw blurRad="37338" dist="37338" dir="2700000" rotWithShape="0">
                    <a:srgbClr val="000000"/>
                  </a:outerShdw>
                </a:effectLst>
                <a:latin typeface="+mj-lt"/>
                <a:ea typeface="+mj-ea"/>
                <a:cs typeface="+mj-cs"/>
                <a:sym typeface="Arial"/>
              </a:defRPr>
            </a:pPr>
            <a:endParaRPr/>
          </a:p>
          <a:p>
            <a:pPr defTabSz="896111">
              <a:tabLst>
                <a:tab pos="444500" algn="l"/>
                <a:tab pos="889000" algn="l"/>
                <a:tab pos="1333500" algn="l"/>
                <a:tab pos="1790700" algn="l"/>
                <a:tab pos="2235200" algn="l"/>
              </a:tabLst>
              <a:defRPr sz="1666">
                <a:effectLst>
                  <a:outerShdw blurRad="37338" dist="37338" dir="2700000" rotWithShape="0">
                    <a:srgbClr val="000000"/>
                  </a:outerShdw>
                </a:effectLst>
                <a:latin typeface="+mj-lt"/>
                <a:ea typeface="+mj-ea"/>
                <a:cs typeface="+mj-cs"/>
                <a:sym typeface="Arial"/>
              </a:defRPr>
            </a:pPr>
            <a:r>
              <a:t>	vs. electric heat pump efficiencies of 300 to 400% </a:t>
            </a:r>
            <a:r>
              <a:rPr baseline="31999"/>
              <a:t>2</a:t>
            </a:r>
          </a:p>
          <a:p>
            <a:pPr defTabSz="896111">
              <a:tabLst>
                <a:tab pos="444500" algn="l"/>
                <a:tab pos="889000" algn="l"/>
                <a:tab pos="1333500" algn="l"/>
                <a:tab pos="1790700" algn="l"/>
                <a:tab pos="2235200" algn="l"/>
              </a:tabLst>
              <a:defRPr sz="100">
                <a:effectLst>
                  <a:outerShdw blurRad="37338" dist="37338" dir="2700000" rotWithShape="0">
                    <a:srgbClr val="000000"/>
                  </a:outerShdw>
                </a:effectLst>
                <a:latin typeface="+mj-lt"/>
                <a:ea typeface="+mj-ea"/>
                <a:cs typeface="+mj-cs"/>
                <a:sym typeface="Arial"/>
              </a:defRPr>
            </a:pPr>
            <a:endParaRPr baseline="31999"/>
          </a:p>
          <a:p>
            <a:pPr defTabSz="896111">
              <a:tabLst>
                <a:tab pos="444500" algn="l"/>
                <a:tab pos="889000" algn="l"/>
                <a:tab pos="1333500" algn="l"/>
                <a:tab pos="1790700" algn="l"/>
                <a:tab pos="2235200" algn="l"/>
              </a:tabLst>
              <a:defRPr sz="1666">
                <a:effectLst>
                  <a:outerShdw blurRad="37338" dist="37338" dir="2700000" rotWithShape="0">
                    <a:srgbClr val="000000"/>
                  </a:outerShdw>
                </a:effectLst>
                <a:latin typeface="+mj-lt"/>
                <a:ea typeface="+mj-ea"/>
                <a:cs typeface="+mj-cs"/>
                <a:sym typeface="Arial"/>
              </a:defRPr>
            </a:pPr>
            <a:r>
              <a:t>		Which is achieved by </a:t>
            </a:r>
            <a:r>
              <a:rPr b="1"/>
              <a:t>NOT directly converting</a:t>
            </a:r>
            <a:r>
              <a:t> electric energy into heat </a:t>
            </a:r>
          </a:p>
          <a:p>
            <a:pPr defTabSz="896111">
              <a:tabLst>
                <a:tab pos="444500" algn="l"/>
                <a:tab pos="889000" algn="l"/>
                <a:tab pos="1333500" algn="l"/>
                <a:tab pos="1790700" algn="l"/>
                <a:tab pos="2235200" algn="l"/>
              </a:tabLst>
              <a:defRPr sz="100">
                <a:effectLst>
                  <a:outerShdw blurRad="37338" dist="37338" dir="2700000" rotWithShape="0">
                    <a:srgbClr val="000000"/>
                  </a:outerShdw>
                </a:effectLst>
                <a:latin typeface="+mj-lt"/>
                <a:ea typeface="+mj-ea"/>
                <a:cs typeface="+mj-cs"/>
                <a:sym typeface="Arial"/>
              </a:defRPr>
            </a:pPr>
            <a:endParaRPr/>
          </a:p>
          <a:p>
            <a:pPr defTabSz="896111">
              <a:tabLst>
                <a:tab pos="444500" algn="l"/>
                <a:tab pos="889000" algn="l"/>
                <a:tab pos="1333500" algn="l"/>
                <a:tab pos="1790700" algn="l"/>
                <a:tab pos="2235200" algn="l"/>
              </a:tabLst>
              <a:defRPr sz="1666">
                <a:effectLst>
                  <a:outerShdw blurRad="37338" dist="37338" dir="2700000" rotWithShape="0">
                    <a:srgbClr val="000000"/>
                  </a:outerShdw>
                </a:effectLst>
                <a:latin typeface="+mj-lt"/>
                <a:ea typeface="+mj-ea"/>
                <a:cs typeface="+mj-cs"/>
                <a:sym typeface="Arial"/>
              </a:defRPr>
            </a:pPr>
            <a:r>
              <a:t>			but by instead using it to </a:t>
            </a:r>
            <a:r>
              <a:rPr b="1"/>
              <a:t>move</a:t>
            </a:r>
            <a:r>
              <a:t> heat from outside air (or water) to inside air</a:t>
            </a:r>
          </a:p>
          <a:p>
            <a:pPr defTabSz="896111">
              <a:tabLst>
                <a:tab pos="444500" algn="l"/>
                <a:tab pos="889000" algn="l"/>
                <a:tab pos="1333500" algn="l"/>
                <a:tab pos="1790700" algn="l"/>
                <a:tab pos="2235200" algn="l"/>
              </a:tabLst>
              <a:defRPr sz="1078">
                <a:effectLst>
                  <a:outerShdw blurRad="37338" dist="37338" dir="2700000" rotWithShape="0">
                    <a:srgbClr val="000000"/>
                  </a:outerShdw>
                </a:effectLst>
                <a:latin typeface="+mj-lt"/>
                <a:ea typeface="+mj-ea"/>
                <a:cs typeface="+mj-cs"/>
                <a:sym typeface="Arial"/>
              </a:defRPr>
            </a:pPr>
            <a:endParaRPr/>
          </a:p>
          <a:p>
            <a:pPr defTabSz="896111">
              <a:tabLst>
                <a:tab pos="444500" algn="l"/>
                <a:tab pos="889000" algn="l"/>
                <a:tab pos="1333500" algn="l"/>
                <a:tab pos="1790700" algn="l"/>
                <a:tab pos="2235200" algn="l"/>
              </a:tabLst>
              <a:defRPr sz="1666">
                <a:effectLst>
                  <a:outerShdw blurRad="37338" dist="37338" dir="2700000" rotWithShape="0">
                    <a:srgbClr val="000000"/>
                  </a:outerShdw>
                </a:effectLst>
                <a:latin typeface="+mj-lt"/>
                <a:ea typeface="+mj-ea"/>
                <a:cs typeface="+mj-cs"/>
                <a:sym typeface="Arial"/>
              </a:defRPr>
            </a:pPr>
            <a:r>
              <a:t>- </a:t>
            </a:r>
            <a:r>
              <a:rPr>
                <a:solidFill>
                  <a:srgbClr val="FBC901"/>
                </a:solidFill>
              </a:rPr>
              <a:t>Water heaters</a:t>
            </a:r>
            <a:r>
              <a:t> transfer fossil-fuel energy to water at efficiencies of ~ 60%</a:t>
            </a:r>
          </a:p>
          <a:p>
            <a:pPr defTabSz="896111">
              <a:tabLst>
                <a:tab pos="444500" algn="l"/>
                <a:tab pos="889000" algn="l"/>
                <a:tab pos="1333500" algn="l"/>
                <a:tab pos="1790700" algn="l"/>
                <a:tab pos="2235200" algn="l"/>
              </a:tabLst>
              <a:defRPr sz="100">
                <a:effectLst>
                  <a:outerShdw blurRad="37338" dist="37338" dir="2700000" rotWithShape="0">
                    <a:srgbClr val="000000"/>
                  </a:outerShdw>
                </a:effectLst>
                <a:latin typeface="+mj-lt"/>
                <a:ea typeface="+mj-ea"/>
                <a:cs typeface="+mj-cs"/>
                <a:sym typeface="Arial"/>
              </a:defRPr>
            </a:pPr>
            <a:endParaRPr/>
          </a:p>
          <a:p>
            <a:pPr defTabSz="896111">
              <a:tabLst>
                <a:tab pos="444500" algn="l"/>
                <a:tab pos="889000" algn="l"/>
                <a:tab pos="1333500" algn="l"/>
                <a:tab pos="1790700" algn="l"/>
                <a:tab pos="2235200" algn="l"/>
              </a:tabLst>
              <a:defRPr sz="1666">
                <a:effectLst>
                  <a:outerShdw blurRad="37338" dist="37338" dir="2700000" rotWithShape="0">
                    <a:srgbClr val="000000"/>
                  </a:outerShdw>
                </a:effectLst>
                <a:latin typeface="+mj-lt"/>
                <a:ea typeface="+mj-ea"/>
                <a:cs typeface="+mj-cs"/>
                <a:sym typeface="Arial"/>
              </a:defRPr>
            </a:pPr>
            <a:r>
              <a:t>	vs. electric heat-pump water heaters achieving efficiencies of up to 400% </a:t>
            </a:r>
            <a:r>
              <a:rPr baseline="31999"/>
              <a:t>3</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 name="Rectangle 2"/>
          <p:cNvSpPr txBox="1"/>
          <p:nvPr/>
        </p:nvSpPr>
        <p:spPr>
          <a:xfrm>
            <a:off x="817222" y="86404"/>
            <a:ext cx="7471458" cy="3521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lnSpcReduction="10000"/>
          </a:bodyPr>
          <a:lstStyle>
            <a:lvl1pPr algn="ctr" defTabSz="868680">
              <a:defRPr sz="1900" b="0" i="1">
                <a:solidFill>
                  <a:srgbClr val="E5FFFF"/>
                </a:solidFill>
                <a:effectLst>
                  <a:outerShdw blurRad="36195" dist="36195" dir="2700000" rotWithShape="0">
                    <a:srgbClr val="000000"/>
                  </a:outerShdw>
                </a:effectLst>
                <a:latin typeface="+mj-lt"/>
                <a:ea typeface="+mj-ea"/>
                <a:cs typeface="+mj-cs"/>
                <a:sym typeface="Arial"/>
              </a:defRPr>
            </a:lvl1pPr>
          </a:lstStyle>
          <a:p>
            <a:r>
              <a:t>Using those observations to generate some (admittedly crude) rules:</a:t>
            </a:r>
          </a:p>
        </p:txBody>
      </p:sp>
      <p:sp>
        <p:nvSpPr>
          <p:cNvPr id="438" name="Rectangle 3"/>
          <p:cNvSpPr txBox="1">
            <a:spLocks noGrp="1"/>
          </p:cNvSpPr>
          <p:nvPr>
            <p:ph type="body" idx="1"/>
          </p:nvPr>
        </p:nvSpPr>
        <p:spPr>
          <a:xfrm>
            <a:off x="165102" y="607487"/>
            <a:ext cx="8978898" cy="6142119"/>
          </a:xfrm>
          <a:prstGeom prst="rect">
            <a:avLst/>
          </a:prstGeom>
        </p:spPr>
        <p:txBody>
          <a:bodyPr/>
          <a:lstStyle/>
          <a:p>
            <a:pPr algn="ctr">
              <a:tabLst>
                <a:tab pos="457200" algn="l"/>
                <a:tab pos="914400" algn="l"/>
                <a:tab pos="1371600" algn="l"/>
                <a:tab pos="1828800" algn="l"/>
                <a:tab pos="2286000" algn="l"/>
              </a:tabLst>
              <a:defRPr sz="1600" b="1">
                <a:latin typeface="+mj-lt"/>
                <a:ea typeface="+mj-ea"/>
                <a:cs typeface="+mj-cs"/>
                <a:sym typeface="Arial"/>
              </a:defRPr>
            </a:pPr>
            <a:r>
              <a:t>Regarding Transportation:</a:t>
            </a:r>
          </a:p>
          <a:p>
            <a:pPr>
              <a:tabLst>
                <a:tab pos="457200" algn="l"/>
                <a:tab pos="914400" algn="l"/>
                <a:tab pos="1371600" algn="l"/>
                <a:tab pos="1828800" algn="l"/>
                <a:tab pos="2286000" algn="l"/>
              </a:tabLst>
              <a:defRPr sz="1000">
                <a:latin typeface="+mj-lt"/>
                <a:ea typeface="+mj-ea"/>
                <a:cs typeface="+mj-cs"/>
                <a:sym typeface="Arial"/>
              </a:defRPr>
            </a:pPr>
            <a:endParaRPr/>
          </a:p>
          <a:p>
            <a:pPr>
              <a:tabLst>
                <a:tab pos="457200" algn="l"/>
                <a:tab pos="914400" algn="l"/>
                <a:tab pos="1371600" algn="l"/>
                <a:tab pos="1828800" algn="l"/>
                <a:tab pos="2286000" algn="l"/>
              </a:tabLst>
              <a:defRPr sz="1600">
                <a:latin typeface="+mj-lt"/>
                <a:ea typeface="+mj-ea"/>
                <a:cs typeface="+mj-cs"/>
                <a:sym typeface="Arial"/>
              </a:defRPr>
            </a:pPr>
            <a:r>
              <a:t>1) For electric vehicles replacing fossil-fuel </a:t>
            </a:r>
            <a:r>
              <a:rPr b="1">
                <a:solidFill>
                  <a:srgbClr val="FBC901"/>
                </a:solidFill>
              </a:rPr>
              <a:t>cars &amp; trucks</a:t>
            </a:r>
            <a:r>
              <a:t>:</a:t>
            </a:r>
          </a:p>
          <a:p>
            <a:pPr>
              <a:tabLst>
                <a:tab pos="457200" algn="l"/>
                <a:tab pos="914400" algn="l"/>
                <a:tab pos="1371600" algn="l"/>
                <a:tab pos="1828800" algn="l"/>
                <a:tab pos="2286000" algn="l"/>
              </a:tabLst>
              <a:defRPr sz="600">
                <a:latin typeface="+mj-lt"/>
                <a:ea typeface="+mj-ea"/>
                <a:cs typeface="+mj-cs"/>
                <a:sym typeface="Arial"/>
              </a:defRPr>
            </a:pPr>
            <a:endParaRPr/>
          </a:p>
          <a:p>
            <a:pPr>
              <a:tabLst>
                <a:tab pos="457200" algn="l"/>
                <a:tab pos="914400" algn="l"/>
                <a:tab pos="1371600" algn="l"/>
                <a:tab pos="1828800" algn="l"/>
                <a:tab pos="2286000" algn="l"/>
              </a:tabLst>
              <a:defRPr sz="1600">
                <a:latin typeface="+mj-lt"/>
                <a:ea typeface="+mj-ea"/>
                <a:cs typeface="+mj-cs"/>
                <a:sym typeface="Arial"/>
              </a:defRPr>
            </a:pPr>
            <a:r>
              <a:t>	</a:t>
            </a:r>
            <a:r>
              <a:rPr>
                <a:solidFill>
                  <a:srgbClr val="FBC901"/>
                </a:solidFill>
              </a:rPr>
              <a:t>1 unit of Electrical Energy could replace ~ 4 units of Fossil-fuel</a:t>
            </a:r>
            <a:r>
              <a:t> </a:t>
            </a:r>
            <a:r>
              <a:rPr>
                <a:solidFill>
                  <a:srgbClr val="FBC901"/>
                </a:solidFill>
              </a:rPr>
              <a:t>Energy</a:t>
            </a:r>
          </a:p>
          <a:p>
            <a:pPr>
              <a:tabLst>
                <a:tab pos="457200" algn="l"/>
                <a:tab pos="914400" algn="l"/>
                <a:tab pos="1371600" algn="l"/>
                <a:tab pos="1828800" algn="l"/>
                <a:tab pos="2286000" algn="l"/>
              </a:tabLst>
              <a:defRPr sz="2400">
                <a:latin typeface="+mj-lt"/>
                <a:ea typeface="+mj-ea"/>
                <a:cs typeface="+mj-cs"/>
                <a:sym typeface="Arial"/>
              </a:defRPr>
            </a:pPr>
            <a:endParaRPr>
              <a:solidFill>
                <a:srgbClr val="FBC901"/>
              </a:solidFill>
            </a:endParaRPr>
          </a:p>
          <a:p>
            <a:pPr algn="ctr">
              <a:tabLst>
                <a:tab pos="457200" algn="l"/>
                <a:tab pos="914400" algn="l"/>
                <a:tab pos="1371600" algn="l"/>
                <a:tab pos="1828800" algn="l"/>
                <a:tab pos="2286000" algn="l"/>
              </a:tabLst>
              <a:defRPr sz="1600" b="1">
                <a:latin typeface="+mj-lt"/>
                <a:ea typeface="+mj-ea"/>
                <a:cs typeface="+mj-cs"/>
                <a:sym typeface="Arial"/>
              </a:defRPr>
            </a:pPr>
            <a:r>
              <a:t>Regarding Residences:</a:t>
            </a:r>
          </a:p>
          <a:p>
            <a:pPr algn="ctr">
              <a:tabLst>
                <a:tab pos="457200" algn="l"/>
                <a:tab pos="914400" algn="l"/>
                <a:tab pos="1371600" algn="l"/>
                <a:tab pos="1828800" algn="l"/>
                <a:tab pos="2286000" algn="l"/>
              </a:tabLst>
              <a:defRPr sz="600" b="1">
                <a:latin typeface="+mj-lt"/>
                <a:ea typeface="+mj-ea"/>
                <a:cs typeface="+mj-cs"/>
                <a:sym typeface="Arial"/>
              </a:defRPr>
            </a:pPr>
            <a:endParaRPr/>
          </a:p>
          <a:p>
            <a:pPr>
              <a:tabLst>
                <a:tab pos="457200" algn="l"/>
                <a:tab pos="914400" algn="l"/>
                <a:tab pos="1371600" algn="l"/>
                <a:tab pos="1828800" algn="l"/>
                <a:tab pos="2286000" algn="l"/>
              </a:tabLst>
              <a:defRPr sz="1600">
                <a:latin typeface="+mj-lt"/>
                <a:ea typeface="+mj-ea"/>
                <a:cs typeface="+mj-cs"/>
                <a:sym typeface="Arial"/>
              </a:defRPr>
            </a:pPr>
            <a:r>
              <a:t>2) For electric heat pumps replacing fossil-fuel </a:t>
            </a:r>
            <a:r>
              <a:rPr b="1">
                <a:solidFill>
                  <a:srgbClr val="FBC901"/>
                </a:solidFill>
              </a:rPr>
              <a:t>air ventilation furnaces</a:t>
            </a:r>
            <a:r>
              <a:t>:</a:t>
            </a:r>
          </a:p>
          <a:p>
            <a:pPr>
              <a:tabLst>
                <a:tab pos="457200" algn="l"/>
                <a:tab pos="914400" algn="l"/>
                <a:tab pos="1371600" algn="l"/>
                <a:tab pos="1828800" algn="l"/>
                <a:tab pos="2286000" algn="l"/>
              </a:tabLst>
              <a:defRPr sz="600">
                <a:latin typeface="+mj-lt"/>
                <a:ea typeface="+mj-ea"/>
                <a:cs typeface="+mj-cs"/>
                <a:sym typeface="Arial"/>
              </a:defRPr>
            </a:pPr>
            <a:endParaRPr/>
          </a:p>
          <a:p>
            <a:pPr>
              <a:tabLst>
                <a:tab pos="457200" algn="l"/>
                <a:tab pos="914400" algn="l"/>
                <a:tab pos="1371600" algn="l"/>
                <a:tab pos="1828800" algn="l"/>
                <a:tab pos="2286000" algn="l"/>
              </a:tabLst>
              <a:defRPr sz="1600">
                <a:latin typeface="+mj-lt"/>
                <a:ea typeface="+mj-ea"/>
                <a:cs typeface="+mj-cs"/>
                <a:sym typeface="Arial"/>
              </a:defRPr>
            </a:pPr>
            <a:r>
              <a:t>	</a:t>
            </a:r>
            <a:r>
              <a:rPr>
                <a:solidFill>
                  <a:srgbClr val="FBC901"/>
                </a:solidFill>
              </a:rPr>
              <a:t>1 unit of Electrical Energy could replace ~ 3.5 units of Fossil-fuel</a:t>
            </a:r>
            <a:r>
              <a:t> </a:t>
            </a:r>
            <a:r>
              <a:rPr>
                <a:solidFill>
                  <a:srgbClr val="FBC901"/>
                </a:solidFill>
              </a:rPr>
              <a:t>Energy</a:t>
            </a:r>
          </a:p>
          <a:p>
            <a:pPr>
              <a:tabLst>
                <a:tab pos="457200" algn="l"/>
                <a:tab pos="914400" algn="l"/>
                <a:tab pos="1371600" algn="l"/>
                <a:tab pos="1828800" algn="l"/>
                <a:tab pos="2286000" algn="l"/>
              </a:tabLst>
              <a:defRPr sz="600">
                <a:latin typeface="+mj-lt"/>
                <a:ea typeface="+mj-ea"/>
                <a:cs typeface="+mj-cs"/>
                <a:sym typeface="Arial"/>
              </a:defRPr>
            </a:pPr>
            <a:endParaRPr>
              <a:solidFill>
                <a:srgbClr val="FBC901"/>
              </a:solidFill>
            </a:endParaRPr>
          </a:p>
          <a:p>
            <a:pPr>
              <a:tabLst>
                <a:tab pos="457200" algn="l"/>
                <a:tab pos="914400" algn="l"/>
                <a:tab pos="1371600" algn="l"/>
                <a:tab pos="1828800" algn="l"/>
                <a:tab pos="2286000" algn="l"/>
              </a:tabLst>
              <a:defRPr sz="1600">
                <a:latin typeface="+mj-lt"/>
                <a:ea typeface="+mj-ea"/>
                <a:cs typeface="+mj-cs"/>
                <a:sym typeface="Arial"/>
              </a:defRPr>
            </a:pPr>
            <a:r>
              <a:t>		This rule applies ONLY to air ventilation furnaces because electric heat pumps</a:t>
            </a:r>
          </a:p>
          <a:p>
            <a:pPr marL="0" lvl="1" indent="620485">
              <a:buSzTx/>
              <a:buNone/>
              <a:tabLst>
                <a:tab pos="457200" algn="l"/>
                <a:tab pos="914400" algn="l"/>
                <a:tab pos="1371600" algn="l"/>
                <a:tab pos="1828800" algn="l"/>
                <a:tab pos="2286000" algn="l"/>
              </a:tabLst>
              <a:defRPr sz="1600">
                <a:latin typeface="+mj-lt"/>
                <a:ea typeface="+mj-ea"/>
                <a:cs typeface="+mj-cs"/>
                <a:sym typeface="Arial"/>
              </a:defRPr>
            </a:pPr>
            <a:r>
              <a:t>		cannot effectively heat other things to well above room temperature </a:t>
            </a:r>
          </a:p>
          <a:p>
            <a:pPr>
              <a:tabLst>
                <a:tab pos="457200" algn="l"/>
                <a:tab pos="914400" algn="l"/>
                <a:tab pos="1371600" algn="l"/>
                <a:tab pos="1828800" algn="l"/>
                <a:tab pos="2286000" algn="l"/>
              </a:tabLst>
              <a:defRPr sz="1000">
                <a:latin typeface="+mj-lt"/>
                <a:ea typeface="+mj-ea"/>
                <a:cs typeface="+mj-cs"/>
                <a:sym typeface="Arial"/>
              </a:defRPr>
            </a:pPr>
            <a:endParaRPr/>
          </a:p>
          <a:p>
            <a:pPr>
              <a:tabLst>
                <a:tab pos="457200" algn="l"/>
                <a:tab pos="914400" algn="l"/>
                <a:tab pos="1371600" algn="l"/>
                <a:tab pos="1828800" algn="l"/>
                <a:tab pos="2286000" algn="l"/>
              </a:tabLst>
              <a:defRPr sz="1600">
                <a:latin typeface="+mj-lt"/>
                <a:ea typeface="+mj-ea"/>
                <a:cs typeface="+mj-cs"/>
                <a:sym typeface="Arial"/>
              </a:defRPr>
            </a:pPr>
            <a:r>
              <a:t>3) For electric heat pump water heaters replacing fossil-fuel </a:t>
            </a:r>
            <a:r>
              <a:rPr b="1">
                <a:solidFill>
                  <a:srgbClr val="FBC901"/>
                </a:solidFill>
              </a:rPr>
              <a:t>water heaters</a:t>
            </a:r>
            <a:r>
              <a:t>:</a:t>
            </a:r>
          </a:p>
          <a:p>
            <a:pPr>
              <a:tabLst>
                <a:tab pos="457200" algn="l"/>
                <a:tab pos="914400" algn="l"/>
                <a:tab pos="1371600" algn="l"/>
                <a:tab pos="1828800" algn="l"/>
                <a:tab pos="2286000" algn="l"/>
              </a:tabLst>
              <a:defRPr sz="600">
                <a:latin typeface="+mj-lt"/>
                <a:ea typeface="+mj-ea"/>
                <a:cs typeface="+mj-cs"/>
                <a:sym typeface="Arial"/>
              </a:defRPr>
            </a:pPr>
            <a:endParaRPr/>
          </a:p>
          <a:p>
            <a:pPr>
              <a:tabLst>
                <a:tab pos="457200" algn="l"/>
                <a:tab pos="914400" algn="l"/>
                <a:tab pos="1371600" algn="l"/>
                <a:tab pos="1828800" algn="l"/>
                <a:tab pos="2286000" algn="l"/>
              </a:tabLst>
              <a:defRPr sz="1600">
                <a:latin typeface="+mj-lt"/>
                <a:ea typeface="+mj-ea"/>
                <a:cs typeface="+mj-cs"/>
                <a:sym typeface="Arial"/>
              </a:defRPr>
            </a:pPr>
            <a:r>
              <a:t>	</a:t>
            </a:r>
            <a:r>
              <a:rPr>
                <a:solidFill>
                  <a:srgbClr val="FBC901"/>
                </a:solidFill>
              </a:rPr>
              <a:t>1 unit of Electrical Energy could replace ~ 5 units of Fossil-fuel</a:t>
            </a:r>
            <a:r>
              <a:t> </a:t>
            </a:r>
            <a:r>
              <a:rPr>
                <a:solidFill>
                  <a:srgbClr val="FBC901"/>
                </a:solidFill>
              </a:rPr>
              <a:t>Energy</a:t>
            </a:r>
          </a:p>
          <a:p>
            <a:pPr>
              <a:tabLst>
                <a:tab pos="457200" algn="l"/>
                <a:tab pos="914400" algn="l"/>
                <a:tab pos="1371600" algn="l"/>
                <a:tab pos="1828800" algn="l"/>
                <a:tab pos="2286000" algn="l"/>
              </a:tabLst>
              <a:defRPr sz="1600">
                <a:latin typeface="+mj-lt"/>
                <a:ea typeface="+mj-ea"/>
                <a:cs typeface="+mj-cs"/>
                <a:sym typeface="Arial"/>
              </a:defRPr>
            </a:pPr>
            <a:endParaRPr>
              <a:solidFill>
                <a:srgbClr val="FBC901"/>
              </a:solidFill>
            </a:endParaRPr>
          </a:p>
          <a:p>
            <a:pPr>
              <a:tabLst>
                <a:tab pos="457200" algn="l"/>
                <a:tab pos="914400" algn="l"/>
                <a:tab pos="1371600" algn="l"/>
                <a:tab pos="1828800" algn="l"/>
                <a:tab pos="2286000" algn="l"/>
              </a:tabLst>
              <a:defRPr>
                <a:latin typeface="+mj-lt"/>
                <a:ea typeface="+mj-ea"/>
                <a:cs typeface="+mj-cs"/>
                <a:sym typeface="Arial"/>
              </a:defRPr>
            </a:pPr>
            <a:endParaRPr>
              <a:solidFill>
                <a:srgbClr val="FBC901"/>
              </a:solidFill>
            </a:endParaRPr>
          </a:p>
          <a:p>
            <a:pPr>
              <a:tabLst>
                <a:tab pos="457200" algn="l"/>
                <a:tab pos="914400" algn="l"/>
                <a:tab pos="1371600" algn="l"/>
                <a:tab pos="1828800" algn="l"/>
                <a:tab pos="2286000" algn="l"/>
              </a:tabLst>
              <a:defRPr sz="1600">
                <a:latin typeface="+mj-lt"/>
                <a:ea typeface="+mj-ea"/>
                <a:cs typeface="+mj-cs"/>
                <a:sym typeface="Arial"/>
              </a:defRPr>
            </a:pPr>
            <a:r>
              <a:rPr b="1"/>
              <a:t>NEXT STEPS</a:t>
            </a:r>
            <a:r>
              <a:t>:	Figuring out</a:t>
            </a:r>
            <a:r>
              <a:rPr>
                <a:solidFill>
                  <a:srgbClr val="FBC901"/>
                </a:solidFill>
              </a:rPr>
              <a:t> </a:t>
            </a:r>
            <a:r>
              <a:t>WHERE such fossil-fuel replacements are most plausible / likely</a:t>
            </a:r>
          </a:p>
          <a:p>
            <a:pPr>
              <a:tabLst>
                <a:tab pos="457200" algn="l"/>
                <a:tab pos="914400" algn="l"/>
                <a:tab pos="1371600" algn="l"/>
                <a:tab pos="1828800" algn="l"/>
                <a:tab pos="2286000" algn="l"/>
              </a:tabLst>
              <a:defRPr sz="600">
                <a:latin typeface="+mj-lt"/>
                <a:ea typeface="+mj-ea"/>
                <a:cs typeface="+mj-cs"/>
                <a:sym typeface="Arial"/>
              </a:defRPr>
            </a:pPr>
            <a:endParaRPr/>
          </a:p>
          <a:p>
            <a:pPr>
              <a:tabLst>
                <a:tab pos="457200" algn="l"/>
                <a:tab pos="914400" algn="l"/>
                <a:tab pos="1371600" algn="l"/>
                <a:tab pos="1828800" algn="l"/>
                <a:tab pos="2286000" algn="l"/>
              </a:tabLst>
              <a:defRPr sz="1600">
                <a:latin typeface="+mj-lt"/>
                <a:ea typeface="+mj-ea"/>
                <a:cs typeface="+mj-cs"/>
                <a:sym typeface="Arial"/>
              </a:defRPr>
            </a:pPr>
            <a:r>
              <a:t>			Calculating AMOUNT of energy saved via those fossil-fuel to electric conversions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 name="Rectangle 2"/>
          <p:cNvSpPr txBox="1">
            <a:spLocks noGrp="1"/>
          </p:cNvSpPr>
          <p:nvPr>
            <p:ph type="title"/>
          </p:nvPr>
        </p:nvSpPr>
        <p:spPr>
          <a:xfrm>
            <a:off x="152203" y="13481"/>
            <a:ext cx="8788794" cy="466657"/>
          </a:xfrm>
          <a:prstGeom prst="rect">
            <a:avLst/>
          </a:prstGeom>
        </p:spPr>
        <p:txBody>
          <a:bodyPr/>
          <a:lstStyle>
            <a:lvl1pPr>
              <a:defRPr sz="1800"/>
            </a:lvl1pPr>
          </a:lstStyle>
          <a:p>
            <a:r>
              <a:t>Applying my Transportation Vehicle Rule 1: </a:t>
            </a:r>
          </a:p>
        </p:txBody>
      </p:sp>
      <p:sp>
        <p:nvSpPr>
          <p:cNvPr id="441" name="Rectangle 3"/>
          <p:cNvSpPr txBox="1"/>
          <p:nvPr/>
        </p:nvSpPr>
        <p:spPr>
          <a:xfrm>
            <a:off x="88900" y="3990476"/>
            <a:ext cx="8915400" cy="2693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lnSpcReduction="10000"/>
          </a:bodyPr>
          <a:lstStyle/>
          <a:p>
            <a:pPr>
              <a:spcBef>
                <a:spcPts val="400"/>
              </a:spcBef>
              <a:tabLst>
                <a:tab pos="381000" algn="l"/>
                <a:tab pos="787400" algn="l"/>
                <a:tab pos="1181100" algn="l"/>
                <a:tab pos="1587500" algn="l"/>
              </a:tabLst>
              <a:defRPr sz="1600" b="0">
                <a:solidFill>
                  <a:srgbClr val="FFFFFF"/>
                </a:solidFill>
                <a:effectLst>
                  <a:outerShdw blurRad="38100" dist="38100" dir="2700000" rotWithShape="0">
                    <a:srgbClr val="000000"/>
                  </a:outerShdw>
                </a:effectLst>
                <a:latin typeface="+mj-lt"/>
                <a:ea typeface="+mj-ea"/>
                <a:cs typeface="+mj-cs"/>
                <a:sym typeface="Arial"/>
              </a:defRPr>
            </a:pPr>
            <a:r>
              <a:t>From the left, most plausible targets for electric vehicles = Light trucks, cars &amp; motorcycles = 55% </a:t>
            </a:r>
          </a:p>
          <a:p>
            <a:pPr>
              <a:spcBef>
                <a:spcPts val="400"/>
              </a:spcBef>
              <a:tabLst>
                <a:tab pos="381000" algn="l"/>
                <a:tab pos="787400" algn="l"/>
                <a:tab pos="1181100" algn="l"/>
                <a:tab pos="1587500" algn="l"/>
              </a:tabLst>
              <a:defRPr sz="4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tabLst>
                <a:tab pos="381000" algn="l"/>
                <a:tab pos="787400" algn="l"/>
                <a:tab pos="1181100" algn="l"/>
                <a:tab pos="1587500" algn="l"/>
              </a:tabLst>
              <a:defRPr sz="1600" b="0">
                <a:solidFill>
                  <a:srgbClr val="FFFFFF"/>
                </a:solidFill>
                <a:effectLst>
                  <a:outerShdw blurRad="38100" dist="38100" dir="2700000" rotWithShape="0">
                    <a:srgbClr val="000000"/>
                  </a:outerShdw>
                </a:effectLst>
                <a:latin typeface="+mj-lt"/>
                <a:ea typeface="+mj-ea"/>
                <a:cs typeface="+mj-cs"/>
                <a:sym typeface="Arial"/>
              </a:defRPr>
            </a:pPr>
            <a:r>
              <a:t>	Reasons for not including other targets are given in my </a:t>
            </a:r>
            <a:r>
              <a:rPr b="1"/>
              <a:t>Energy in Transportation</a:t>
            </a:r>
            <a:r>
              <a:t> noteset</a:t>
            </a:r>
          </a:p>
          <a:p>
            <a:pPr>
              <a:spcBef>
                <a:spcPts val="400"/>
              </a:spcBef>
              <a:tabLst>
                <a:tab pos="381000" algn="l"/>
                <a:tab pos="787400" algn="l"/>
                <a:tab pos="1181100" algn="l"/>
                <a:tab pos="1587500" algn="l"/>
              </a:tabLst>
              <a:defRPr sz="10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tabLst>
                <a:tab pos="381000" algn="l"/>
                <a:tab pos="787400" algn="l"/>
                <a:tab pos="1181100" algn="l"/>
                <a:tab pos="1587500" algn="l"/>
              </a:tabLst>
              <a:defRPr sz="1600" b="0">
                <a:solidFill>
                  <a:srgbClr val="FFFFFF"/>
                </a:solidFill>
                <a:effectLst>
                  <a:outerShdw blurRad="38100" dist="38100" dir="2700000" rotWithShape="0">
                    <a:srgbClr val="000000"/>
                  </a:outerShdw>
                </a:effectLst>
                <a:latin typeface="+mj-lt"/>
                <a:ea typeface="+mj-ea"/>
                <a:cs typeface="+mj-cs"/>
                <a:sym typeface="Arial"/>
              </a:defRPr>
            </a:pPr>
            <a:r>
              <a:t>From the right, U.S. Transportation's net fossil-fuel input = (</a:t>
            </a:r>
            <a:r>
              <a:rPr>
                <a:solidFill>
                  <a:srgbClr val="FF6600"/>
                </a:solidFill>
              </a:rPr>
              <a:t>90</a:t>
            </a:r>
            <a:r>
              <a:t> + </a:t>
            </a:r>
            <a:r>
              <a:rPr>
                <a:solidFill>
                  <a:srgbClr val="73FDFF"/>
                </a:solidFill>
              </a:rPr>
              <a:t>4</a:t>
            </a:r>
            <a:r>
              <a:t>)% of 7.88 QW-h = </a:t>
            </a:r>
            <a:r>
              <a:rPr b="1">
                <a:solidFill>
                  <a:srgbClr val="FBC901"/>
                </a:solidFill>
              </a:rPr>
              <a:t>7.4 QW-h</a:t>
            </a:r>
          </a:p>
          <a:p>
            <a:pPr>
              <a:spcBef>
                <a:spcPts val="400"/>
              </a:spcBef>
              <a:tabLst>
                <a:tab pos="381000" algn="l"/>
                <a:tab pos="787400" algn="l"/>
                <a:tab pos="1181100" algn="l"/>
                <a:tab pos="1587500" algn="l"/>
              </a:tabLst>
              <a:defRPr sz="900" b="0">
                <a:solidFill>
                  <a:srgbClr val="FFFFFF"/>
                </a:solidFill>
                <a:effectLst>
                  <a:outerShdw blurRad="38100" dist="38100" dir="2700000" rotWithShape="0">
                    <a:srgbClr val="000000"/>
                  </a:outerShdw>
                </a:effectLst>
                <a:latin typeface="+mj-lt"/>
                <a:ea typeface="+mj-ea"/>
                <a:cs typeface="+mj-cs"/>
                <a:sym typeface="Arial"/>
              </a:defRPr>
            </a:pPr>
            <a:endParaRPr b="1">
              <a:solidFill>
                <a:srgbClr val="FBC901"/>
              </a:solidFill>
            </a:endParaRPr>
          </a:p>
          <a:p>
            <a:pPr>
              <a:spcBef>
                <a:spcPts val="400"/>
              </a:spcBef>
              <a:tabLst>
                <a:tab pos="381000" algn="l"/>
                <a:tab pos="787400" algn="l"/>
                <a:tab pos="1181100" algn="l"/>
                <a:tab pos="1587500" algn="l"/>
              </a:tabLst>
              <a:defRPr sz="1600" b="0">
                <a:solidFill>
                  <a:srgbClr val="FFFFFF"/>
                </a:solidFill>
                <a:effectLst>
                  <a:outerShdw blurRad="38100" dist="38100" dir="2700000" rotWithShape="0">
                    <a:srgbClr val="000000"/>
                  </a:outerShdw>
                </a:effectLst>
                <a:latin typeface="+mj-lt"/>
                <a:ea typeface="+mj-ea"/>
                <a:cs typeface="+mj-cs"/>
                <a:sym typeface="Arial"/>
              </a:defRPr>
            </a:pPr>
            <a:r>
              <a:t>	Target vehicle </a:t>
            </a:r>
            <a:r>
              <a:rPr>
                <a:solidFill>
                  <a:srgbClr val="FBC901"/>
                </a:solidFill>
              </a:rPr>
              <a:t>fossil-fuel energy</a:t>
            </a:r>
            <a:r>
              <a:t> use is now = 55% of 7.4 QW-h = </a:t>
            </a:r>
            <a:r>
              <a:rPr b="1">
                <a:solidFill>
                  <a:srgbClr val="FBC901"/>
                </a:solidFill>
              </a:rPr>
              <a:t>4.1 QW-h </a:t>
            </a:r>
            <a:r>
              <a:t>  </a:t>
            </a:r>
          </a:p>
          <a:p>
            <a:pPr>
              <a:spcBef>
                <a:spcPts val="400"/>
              </a:spcBef>
              <a:tabLst>
                <a:tab pos="381000" algn="l"/>
                <a:tab pos="787400" algn="l"/>
                <a:tab pos="1181100" algn="l"/>
                <a:tab pos="1587500" algn="l"/>
              </a:tabLst>
              <a:defRPr sz="10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tabLst>
                <a:tab pos="381000" algn="l"/>
                <a:tab pos="787400" algn="l"/>
                <a:tab pos="1181100" algn="l"/>
                <a:tab pos="1587500" algn="l"/>
              </a:tabLst>
              <a:defRPr sz="1600" b="0">
                <a:solidFill>
                  <a:srgbClr val="FFFFFF"/>
                </a:solidFill>
                <a:effectLst>
                  <a:outerShdw blurRad="38100" dist="38100" dir="2700000" rotWithShape="0">
                    <a:srgbClr val="000000"/>
                  </a:outerShdw>
                </a:effectLst>
                <a:latin typeface="+mj-lt"/>
                <a:ea typeface="+mj-ea"/>
                <a:cs typeface="+mj-cs"/>
                <a:sym typeface="Arial"/>
              </a:defRPr>
            </a:pPr>
            <a:r>
              <a:t>Applying rule 1 above, </a:t>
            </a:r>
            <a:r>
              <a:rPr>
                <a:solidFill>
                  <a:srgbClr val="FBC901"/>
                </a:solidFill>
              </a:rPr>
              <a:t>replacement electrical energy</a:t>
            </a:r>
            <a:r>
              <a:t> use = 4.1 QW-h / 4  = </a:t>
            </a:r>
            <a:r>
              <a:rPr b="1">
                <a:solidFill>
                  <a:srgbClr val="FBC901"/>
                </a:solidFill>
              </a:rPr>
              <a:t>1.0 QW-h</a:t>
            </a:r>
          </a:p>
          <a:p>
            <a:pPr>
              <a:spcBef>
                <a:spcPts val="400"/>
              </a:spcBef>
              <a:tabLst>
                <a:tab pos="381000" algn="l"/>
                <a:tab pos="787400" algn="l"/>
                <a:tab pos="1181100" algn="l"/>
                <a:tab pos="1587500" algn="l"/>
              </a:tabLst>
              <a:defRPr sz="1200" b="0">
                <a:solidFill>
                  <a:srgbClr val="FFFFFF"/>
                </a:solidFill>
                <a:effectLst>
                  <a:outerShdw blurRad="38100" dist="38100" dir="2700000" rotWithShape="0">
                    <a:srgbClr val="000000"/>
                  </a:outerShdw>
                </a:effectLst>
                <a:latin typeface="+mj-lt"/>
                <a:ea typeface="+mj-ea"/>
                <a:cs typeface="+mj-cs"/>
                <a:sym typeface="Arial"/>
              </a:defRPr>
            </a:pPr>
            <a:endParaRPr b="1">
              <a:solidFill>
                <a:srgbClr val="FBC901"/>
              </a:solidFill>
            </a:endParaRPr>
          </a:p>
          <a:p>
            <a:pPr algn="ctr">
              <a:spcBef>
                <a:spcPts val="400"/>
              </a:spcBef>
              <a:tabLst>
                <a:tab pos="381000" algn="l"/>
                <a:tab pos="787400" algn="l"/>
                <a:tab pos="1181100" algn="l"/>
                <a:tab pos="1587500" algn="l"/>
              </a:tabLst>
              <a:defRPr sz="1600" b="0">
                <a:solidFill>
                  <a:srgbClr val="FFFFFF"/>
                </a:solidFill>
                <a:effectLst>
                  <a:outerShdw blurRad="38100" dist="38100" dir="2700000" rotWithShape="0">
                    <a:srgbClr val="000000"/>
                  </a:outerShdw>
                </a:effectLst>
                <a:latin typeface="+mj-lt"/>
                <a:ea typeface="+mj-ea"/>
                <a:cs typeface="+mj-cs"/>
                <a:sym typeface="Arial"/>
              </a:defRPr>
            </a:pPr>
            <a:r>
              <a:t>Rule 1 based net change in</a:t>
            </a:r>
            <a:r>
              <a:rPr b="1">
                <a:solidFill>
                  <a:srgbClr val="FBC901"/>
                </a:solidFill>
              </a:rPr>
              <a:t> U.S. Energy Consumption </a:t>
            </a:r>
            <a:r>
              <a:t>=</a:t>
            </a:r>
            <a:r>
              <a:rPr>
                <a:solidFill>
                  <a:srgbClr val="FBC901"/>
                </a:solidFill>
              </a:rPr>
              <a:t> </a:t>
            </a:r>
            <a:r>
              <a:t>(1.0 - 4.1) QW-h =</a:t>
            </a:r>
            <a:r>
              <a:rPr>
                <a:solidFill>
                  <a:srgbClr val="FBC901"/>
                </a:solidFill>
              </a:rPr>
              <a:t> - </a:t>
            </a:r>
            <a:r>
              <a:rPr b="1">
                <a:solidFill>
                  <a:srgbClr val="FBC901"/>
                </a:solidFill>
              </a:rPr>
              <a:t>3.1 QW-h</a:t>
            </a:r>
          </a:p>
        </p:txBody>
      </p:sp>
      <p:grpSp>
        <p:nvGrpSpPr>
          <p:cNvPr id="452" name="Group"/>
          <p:cNvGrpSpPr/>
          <p:nvPr/>
        </p:nvGrpSpPr>
        <p:grpSpPr>
          <a:xfrm>
            <a:off x="6627117" y="1371604"/>
            <a:ext cx="1903479" cy="2496452"/>
            <a:chOff x="0" y="0"/>
            <a:chExt cx="1903477" cy="2496450"/>
          </a:xfrm>
        </p:grpSpPr>
        <p:grpSp>
          <p:nvGrpSpPr>
            <p:cNvPr id="450" name="Group"/>
            <p:cNvGrpSpPr/>
            <p:nvPr/>
          </p:nvGrpSpPr>
          <p:grpSpPr>
            <a:xfrm>
              <a:off x="0" y="0"/>
              <a:ext cx="1903478" cy="2496451"/>
              <a:chOff x="0" y="0"/>
              <a:chExt cx="1903477" cy="2496450"/>
            </a:xfrm>
          </p:grpSpPr>
          <p:pic>
            <p:nvPicPr>
              <p:cNvPr id="442" name="Image" descr="Image"/>
              <p:cNvPicPr>
                <a:picLocks noChangeAspect="1"/>
              </p:cNvPicPr>
              <p:nvPr/>
            </p:nvPicPr>
            <p:blipFill>
              <a:blip r:embed="rId2"/>
              <a:srcRect l="64757" t="3429" r="7951" b="40664"/>
              <a:stretch>
                <a:fillRect/>
              </a:stretch>
            </p:blipFill>
            <p:spPr>
              <a:xfrm>
                <a:off x="0" y="0"/>
                <a:ext cx="1903478" cy="2496451"/>
              </a:xfrm>
              <a:prstGeom prst="rect">
                <a:avLst/>
              </a:prstGeom>
              <a:ln w="12700" cap="flat">
                <a:noFill/>
                <a:miter lim="400000"/>
              </a:ln>
              <a:effectLst/>
            </p:spPr>
          </p:pic>
          <p:sp>
            <p:nvSpPr>
              <p:cNvPr id="443" name="Rectangle 2"/>
              <p:cNvSpPr txBox="1"/>
              <p:nvPr/>
            </p:nvSpPr>
            <p:spPr>
              <a:xfrm>
                <a:off x="687031" y="944144"/>
                <a:ext cx="529364" cy="18319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rmAutofit fontScale="92500" lnSpcReduction="20000"/>
              </a:bodyPr>
              <a:lstStyle>
                <a:lvl1pPr defTabSz="804672">
                  <a:defRPr sz="704">
                    <a:solidFill>
                      <a:srgbClr val="FF9300"/>
                    </a:solidFill>
                    <a:latin typeface="+mj-lt"/>
                    <a:ea typeface="+mj-ea"/>
                    <a:cs typeface="+mj-cs"/>
                    <a:sym typeface="Arial"/>
                  </a:defRPr>
                </a:lvl1pPr>
              </a:lstStyle>
              <a:p>
                <a:r>
                  <a:t>7.59 QW-h</a:t>
                </a:r>
              </a:p>
            </p:txBody>
          </p:sp>
          <p:sp>
            <p:nvSpPr>
              <p:cNvPr id="444" name="Rectangle 2"/>
              <p:cNvSpPr txBox="1"/>
              <p:nvPr/>
            </p:nvSpPr>
            <p:spPr>
              <a:xfrm>
                <a:off x="986643" y="1564495"/>
                <a:ext cx="529364" cy="18319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rmAutofit fontScale="92500"/>
              </a:bodyPr>
              <a:lstStyle>
                <a:lvl1pPr defTabSz="713231">
                  <a:defRPr sz="701">
                    <a:solidFill>
                      <a:srgbClr val="FBC901"/>
                    </a:solidFill>
                    <a:latin typeface="+mj-lt"/>
                    <a:ea typeface="+mj-ea"/>
                    <a:cs typeface="+mj-cs"/>
                    <a:sym typeface="Arial"/>
                  </a:defRPr>
                </a:lvl1pPr>
              </a:lstStyle>
              <a:p>
                <a:r>
                  <a:t>3.39 QW/h</a:t>
                </a:r>
              </a:p>
            </p:txBody>
          </p:sp>
          <p:sp>
            <p:nvSpPr>
              <p:cNvPr id="445" name="Rectangle 2"/>
              <p:cNvSpPr txBox="1"/>
              <p:nvPr/>
            </p:nvSpPr>
            <p:spPr>
              <a:xfrm>
                <a:off x="695896" y="62806"/>
                <a:ext cx="605996" cy="18319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rmAutofit fontScale="92500" lnSpcReduction="20000"/>
              </a:bodyPr>
              <a:lstStyle>
                <a:lvl1pPr defTabSz="804672">
                  <a:defRPr sz="704">
                    <a:solidFill>
                      <a:srgbClr val="FBC901"/>
                    </a:solidFill>
                    <a:latin typeface="+mj-lt"/>
                    <a:ea typeface="+mj-ea"/>
                    <a:cs typeface="+mj-cs"/>
                    <a:sym typeface="Arial"/>
                  </a:defRPr>
                </a:lvl1pPr>
              </a:lstStyle>
              <a:p>
                <a:r>
                  <a:t>7.88 QW-h</a:t>
                </a:r>
              </a:p>
            </p:txBody>
          </p:sp>
          <p:sp>
            <p:nvSpPr>
              <p:cNvPr id="446" name="Rectangle 2"/>
              <p:cNvSpPr txBox="1"/>
              <p:nvPr/>
            </p:nvSpPr>
            <p:spPr>
              <a:xfrm>
                <a:off x="687031" y="1732078"/>
                <a:ext cx="529364" cy="18319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rmAutofit fontScale="92500" lnSpcReduction="20000"/>
              </a:bodyPr>
              <a:lstStyle>
                <a:lvl1pPr defTabSz="804672">
                  <a:defRPr sz="704">
                    <a:solidFill>
                      <a:srgbClr val="FBC901"/>
                    </a:solidFill>
                    <a:latin typeface="+mj-lt"/>
                    <a:ea typeface="+mj-ea"/>
                    <a:cs typeface="+mj-cs"/>
                    <a:sym typeface="Arial"/>
                  </a:defRPr>
                </a:lvl1pPr>
              </a:lstStyle>
              <a:p>
                <a:r>
                  <a:t>3.39 QW-h</a:t>
                </a:r>
              </a:p>
            </p:txBody>
          </p:sp>
          <p:sp>
            <p:nvSpPr>
              <p:cNvPr id="447" name="Rectangle 2"/>
              <p:cNvSpPr txBox="1"/>
              <p:nvPr/>
            </p:nvSpPr>
            <p:spPr>
              <a:xfrm>
                <a:off x="687031" y="2106667"/>
                <a:ext cx="529364" cy="18319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rmAutofit fontScale="92500" lnSpcReduction="20000"/>
              </a:bodyPr>
              <a:lstStyle>
                <a:lvl1pPr defTabSz="804672">
                  <a:defRPr sz="704">
                    <a:solidFill>
                      <a:srgbClr val="FBC901"/>
                    </a:solidFill>
                    <a:latin typeface="+mj-lt"/>
                    <a:ea typeface="+mj-ea"/>
                    <a:cs typeface="+mj-cs"/>
                    <a:sym typeface="Arial"/>
                  </a:defRPr>
                </a:lvl1pPr>
              </a:lstStyle>
              <a:p>
                <a:r>
                  <a:t>2.67 QW-h</a:t>
                </a:r>
              </a:p>
            </p:txBody>
          </p:sp>
          <p:sp>
            <p:nvSpPr>
              <p:cNvPr id="448" name="Rectangle"/>
              <p:cNvSpPr/>
              <p:nvPr/>
            </p:nvSpPr>
            <p:spPr>
              <a:xfrm>
                <a:off x="3968" y="4552"/>
                <a:ext cx="636759" cy="357076"/>
              </a:xfrm>
              <a:prstGeom prst="rect">
                <a:avLst/>
              </a:prstGeom>
              <a:solidFill>
                <a:srgbClr val="FFFFFF"/>
              </a:solidFill>
              <a:ln w="12700" cap="flat">
                <a:noFill/>
                <a:miter lim="400000"/>
              </a:ln>
              <a:effectLst/>
            </p:spPr>
            <p:txBody>
              <a:bodyPr wrap="square" lIns="45719" tIns="45719" rIns="45719" bIns="45719" numCol="1" anchor="t">
                <a:noAutofit/>
              </a:bodyPr>
              <a:lstStyle/>
              <a:p>
                <a:endParaRPr/>
              </a:p>
            </p:txBody>
          </p:sp>
          <p:sp>
            <p:nvSpPr>
              <p:cNvPr id="449" name="Rectangle"/>
              <p:cNvSpPr/>
              <p:nvPr/>
            </p:nvSpPr>
            <p:spPr>
              <a:xfrm>
                <a:off x="3968" y="4552"/>
                <a:ext cx="636759" cy="357076"/>
              </a:xfrm>
              <a:prstGeom prst="rect">
                <a:avLst/>
              </a:prstGeom>
              <a:solidFill>
                <a:srgbClr val="FFFFFF"/>
              </a:solidFill>
              <a:ln w="12700" cap="flat">
                <a:noFill/>
                <a:miter lim="400000"/>
              </a:ln>
              <a:effectLst/>
            </p:spPr>
            <p:txBody>
              <a:bodyPr wrap="square" lIns="45719" tIns="45719" rIns="45719" bIns="45719" numCol="1" anchor="t">
                <a:noAutofit/>
              </a:bodyPr>
              <a:lstStyle/>
              <a:p>
                <a:endParaRPr/>
              </a:p>
            </p:txBody>
          </p:sp>
        </p:grpSp>
        <p:sp>
          <p:nvSpPr>
            <p:cNvPr id="451" name="Oval"/>
            <p:cNvSpPr/>
            <p:nvPr/>
          </p:nvSpPr>
          <p:spPr>
            <a:xfrm>
              <a:off x="313098" y="384959"/>
              <a:ext cx="291690" cy="211927"/>
            </a:xfrm>
            <a:prstGeom prst="ellipse">
              <a:avLst/>
            </a:prstGeom>
            <a:noFill/>
            <a:ln w="25400" cap="flat">
              <a:solidFill>
                <a:srgbClr val="FBC901"/>
              </a:solidFill>
              <a:prstDash val="solid"/>
              <a:round/>
            </a:ln>
            <a:effectLst/>
          </p:spPr>
          <p:txBody>
            <a:bodyPr wrap="square" lIns="45719" tIns="45719" rIns="45719" bIns="45719" numCol="1" anchor="t">
              <a:noAutofit/>
            </a:bodyPr>
            <a:lstStyle/>
            <a:p>
              <a:endParaRPr/>
            </a:p>
          </p:txBody>
        </p:sp>
      </p:grpSp>
      <p:sp>
        <p:nvSpPr>
          <p:cNvPr id="453" name="Rectangle 3"/>
          <p:cNvSpPr txBox="1"/>
          <p:nvPr/>
        </p:nvSpPr>
        <p:spPr>
          <a:xfrm>
            <a:off x="148413" y="537967"/>
            <a:ext cx="5787235" cy="12111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400"/>
              </a:spcBef>
              <a:tabLst>
                <a:tab pos="381000" algn="l"/>
                <a:tab pos="787400" algn="l"/>
                <a:tab pos="1181100" algn="l"/>
                <a:tab pos="1587500" algn="l"/>
              </a:tabLst>
              <a:defRPr sz="1600" b="0">
                <a:solidFill>
                  <a:srgbClr val="FFFFFF"/>
                </a:solidFill>
                <a:effectLst>
                  <a:outerShdw blurRad="38100" dist="38100" dir="2700000" rotWithShape="0">
                    <a:srgbClr val="000000"/>
                  </a:outerShdw>
                </a:effectLst>
                <a:latin typeface="+mj-lt"/>
                <a:ea typeface="+mj-ea"/>
                <a:cs typeface="+mj-cs"/>
                <a:sym typeface="Arial"/>
              </a:defRPr>
            </a:pPr>
            <a:r>
              <a:t>From my </a:t>
            </a:r>
            <a:r>
              <a:rPr b="1"/>
              <a:t>Energy in Transportation</a:t>
            </a:r>
            <a:r>
              <a:t> (</a:t>
            </a:r>
            <a:r>
              <a:rPr u="sng">
                <a:solidFill>
                  <a:srgbClr val="00CCFF"/>
                </a:solidFill>
                <a:uFill>
                  <a:solidFill>
                    <a:srgbClr val="00CCFF"/>
                  </a:solidFill>
                </a:uFill>
                <a:hlinkClick r:id="rId3"/>
              </a:rPr>
              <a:t>pptx</a:t>
            </a:r>
            <a:r>
              <a:rPr>
                <a:solidFill>
                  <a:srgbClr val="000000"/>
                </a:solidFill>
              </a:rPr>
              <a:t> </a:t>
            </a:r>
            <a:r>
              <a:t>/</a:t>
            </a:r>
            <a:r>
              <a:rPr>
                <a:solidFill>
                  <a:srgbClr val="000000"/>
                </a:solidFill>
              </a:rPr>
              <a:t> </a:t>
            </a:r>
            <a:r>
              <a:rPr u="sng">
                <a:solidFill>
                  <a:srgbClr val="00CCFF"/>
                </a:solidFill>
                <a:uFill>
                  <a:solidFill>
                    <a:srgbClr val="00CCFF"/>
                  </a:solidFill>
                </a:uFill>
                <a:hlinkClick r:id="rId4"/>
              </a:rPr>
              <a:t>pdf</a:t>
            </a:r>
            <a:r>
              <a:rPr>
                <a:solidFill>
                  <a:srgbClr val="000000"/>
                </a:solidFill>
              </a:rPr>
              <a:t> </a:t>
            </a:r>
            <a:r>
              <a:t>/</a:t>
            </a:r>
            <a:r>
              <a:rPr>
                <a:solidFill>
                  <a:srgbClr val="000000"/>
                </a:solidFill>
              </a:rPr>
              <a:t> </a:t>
            </a:r>
            <a:r>
              <a:rPr u="sng">
                <a:solidFill>
                  <a:srgbClr val="00CCFF"/>
                </a:solidFill>
                <a:uFill>
                  <a:solidFill>
                    <a:srgbClr val="00CCFF"/>
                  </a:solidFill>
                </a:uFill>
                <a:hlinkClick r:id="rId5"/>
              </a:rPr>
              <a:t>key</a:t>
            </a:r>
            <a:r>
              <a:t>) notes, </a:t>
            </a:r>
          </a:p>
          <a:p>
            <a:pPr>
              <a:spcBef>
                <a:spcPts val="400"/>
              </a:spcBef>
              <a:tabLst>
                <a:tab pos="381000" algn="l"/>
                <a:tab pos="787400" algn="l"/>
                <a:tab pos="1181100" algn="l"/>
                <a:tab pos="1587500" algn="l"/>
              </a:tabLst>
              <a:defRPr sz="400" b="0">
                <a:solidFill>
                  <a:srgbClr val="FFFFFF"/>
                </a:solidFill>
                <a:effectLst>
                  <a:outerShdw blurRad="38100" dist="38100" dir="2700000" rotWithShape="0">
                    <a:srgbClr val="000000"/>
                  </a:outerShdw>
                </a:effectLst>
                <a:latin typeface="+mj-lt"/>
                <a:ea typeface="+mj-ea"/>
                <a:cs typeface="+mj-cs"/>
                <a:sym typeface="Arial"/>
              </a:defRPr>
            </a:pPr>
            <a:r>
              <a:t>	</a:t>
            </a:r>
          </a:p>
          <a:p>
            <a:pPr>
              <a:spcBef>
                <a:spcPts val="400"/>
              </a:spcBef>
              <a:tabLst>
                <a:tab pos="381000" algn="l"/>
                <a:tab pos="787400" algn="l"/>
                <a:tab pos="1181100" algn="l"/>
                <a:tab pos="1587500" algn="l"/>
              </a:tabLst>
              <a:defRPr sz="1600" b="0">
                <a:solidFill>
                  <a:srgbClr val="FFFFFF"/>
                </a:solidFill>
                <a:effectLst>
                  <a:outerShdw blurRad="38100" dist="38100" dir="2700000" rotWithShape="0">
                    <a:srgbClr val="000000"/>
                  </a:outerShdw>
                </a:effectLst>
                <a:latin typeface="+mj-lt"/>
                <a:ea typeface="+mj-ea"/>
                <a:cs typeface="+mj-cs"/>
                <a:sym typeface="Arial"/>
              </a:defRPr>
            </a:pPr>
            <a:r>
              <a:t>	2020 EIA breakdown of U.S. Transportation Energy Use: </a:t>
            </a:r>
            <a:r>
              <a:rPr baseline="31999"/>
              <a:t>1</a:t>
            </a:r>
            <a:r>
              <a:t>                </a:t>
            </a:r>
          </a:p>
        </p:txBody>
      </p:sp>
      <p:grpSp>
        <p:nvGrpSpPr>
          <p:cNvPr id="456" name="Group"/>
          <p:cNvGrpSpPr/>
          <p:nvPr/>
        </p:nvGrpSpPr>
        <p:grpSpPr>
          <a:xfrm>
            <a:off x="1010371" y="1317226"/>
            <a:ext cx="3958252" cy="2498412"/>
            <a:chOff x="0" y="0"/>
            <a:chExt cx="3958251" cy="2498411"/>
          </a:xfrm>
        </p:grpSpPr>
        <p:pic>
          <p:nvPicPr>
            <p:cNvPr id="454" name="Image" descr="Image"/>
            <p:cNvPicPr>
              <a:picLocks noChangeAspect="1"/>
            </p:cNvPicPr>
            <p:nvPr/>
          </p:nvPicPr>
          <p:blipFill>
            <a:blip r:embed="rId6"/>
            <a:stretch>
              <a:fillRect/>
            </a:stretch>
          </p:blipFill>
          <p:spPr>
            <a:xfrm>
              <a:off x="0" y="0"/>
              <a:ext cx="3958252" cy="2496451"/>
            </a:xfrm>
            <a:prstGeom prst="rect">
              <a:avLst/>
            </a:prstGeom>
            <a:ln w="12700" cap="flat">
              <a:noFill/>
              <a:miter lim="400000"/>
            </a:ln>
            <a:effectLst/>
          </p:spPr>
        </p:pic>
        <p:sp>
          <p:nvSpPr>
            <p:cNvPr id="455" name="Rectangle 5"/>
            <p:cNvSpPr txBox="1"/>
            <p:nvPr/>
          </p:nvSpPr>
          <p:spPr>
            <a:xfrm>
              <a:off x="117767" y="2316291"/>
              <a:ext cx="3566484" cy="18212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b">
              <a:noAutofit/>
            </a:bodyPr>
            <a:lstStyle/>
            <a:p>
              <a:pPr>
                <a:defRPr sz="600">
                  <a:solidFill>
                    <a:srgbClr val="FFFFFF"/>
                  </a:solidFill>
                </a:defRPr>
              </a:pPr>
              <a:r>
                <a:t>      </a:t>
              </a:r>
              <a:r>
                <a:rPr>
                  <a:solidFill>
                    <a:srgbClr val="059797"/>
                  </a:solidFill>
                </a:rPr>
                <a:t>1) https://www.eia.gov/energyexplained/use-of-energy/transportation-in-depth.php </a:t>
              </a:r>
            </a:p>
          </p:txBody>
        </p:sp>
      </p:grpSp>
      <p:sp>
        <p:nvSpPr>
          <p:cNvPr id="457" name="Rectangle 3"/>
          <p:cNvSpPr txBox="1"/>
          <p:nvPr/>
        </p:nvSpPr>
        <p:spPr>
          <a:xfrm>
            <a:off x="6553478" y="537967"/>
            <a:ext cx="2366978" cy="3695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spcBef>
                <a:spcPts val="400"/>
              </a:spcBef>
              <a:tabLst>
                <a:tab pos="381000" algn="l"/>
                <a:tab pos="787400" algn="l"/>
                <a:tab pos="1181100" algn="l"/>
                <a:tab pos="1587500" algn="l"/>
              </a:tabLst>
              <a:defRPr sz="1600" b="0">
                <a:solidFill>
                  <a:srgbClr val="FFFFFF"/>
                </a:solidFill>
                <a:effectLst>
                  <a:outerShdw blurRad="38100" dist="38100" dir="2700000" rotWithShape="0">
                    <a:srgbClr val="000000"/>
                  </a:outerShdw>
                </a:effectLst>
                <a:latin typeface="+mj-lt"/>
                <a:ea typeface="+mj-ea"/>
                <a:cs typeface="+mj-cs"/>
                <a:sym typeface="Arial"/>
              </a:defRPr>
            </a:lvl1pPr>
          </a:lstStyle>
          <a:p>
            <a:r>
              <a:t>2021 figure from above:</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 name="Rectangle 2"/>
          <p:cNvSpPr txBox="1">
            <a:spLocks noGrp="1"/>
          </p:cNvSpPr>
          <p:nvPr>
            <p:ph type="title"/>
          </p:nvPr>
        </p:nvSpPr>
        <p:spPr>
          <a:xfrm>
            <a:off x="152203" y="13481"/>
            <a:ext cx="8788794" cy="466657"/>
          </a:xfrm>
          <a:prstGeom prst="rect">
            <a:avLst/>
          </a:prstGeom>
        </p:spPr>
        <p:txBody>
          <a:bodyPr/>
          <a:lstStyle>
            <a:lvl1pPr>
              <a:defRPr sz="1800"/>
            </a:lvl1pPr>
          </a:lstStyle>
          <a:p>
            <a:r>
              <a:t>Applying my Residential Rules 2 &amp; 3 is considerably more complicated:</a:t>
            </a:r>
          </a:p>
        </p:txBody>
      </p:sp>
      <p:pic>
        <p:nvPicPr>
          <p:cNvPr id="460" name="Image" descr="Image"/>
          <p:cNvPicPr>
            <a:picLocks noChangeAspect="1"/>
          </p:cNvPicPr>
          <p:nvPr/>
        </p:nvPicPr>
        <p:blipFill>
          <a:blip r:embed="rId2"/>
          <a:stretch>
            <a:fillRect/>
          </a:stretch>
        </p:blipFill>
        <p:spPr>
          <a:xfrm>
            <a:off x="463483" y="1373886"/>
            <a:ext cx="4871335" cy="2570484"/>
          </a:xfrm>
          <a:prstGeom prst="rect">
            <a:avLst/>
          </a:prstGeom>
          <a:ln w="12700">
            <a:miter lim="400000"/>
          </a:ln>
        </p:spPr>
      </p:pic>
      <p:sp>
        <p:nvSpPr>
          <p:cNvPr id="461" name="Rectangle 5"/>
          <p:cNvSpPr txBox="1"/>
          <p:nvPr/>
        </p:nvSpPr>
        <p:spPr>
          <a:xfrm>
            <a:off x="304800" y="6542945"/>
            <a:ext cx="85344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j-lt"/>
                <a:ea typeface="+mj-ea"/>
                <a:cs typeface="+mj-cs"/>
                <a:sym typeface="Arial"/>
              </a:defRPr>
            </a:lvl1pPr>
          </a:lstStyle>
          <a:p>
            <a:r>
              <a:t>1) DOE (EIA) Energy Data Facts - Residential:  https://rpsc.energy.gov/energy-data-facts</a:t>
            </a:r>
          </a:p>
        </p:txBody>
      </p:sp>
      <p:sp>
        <p:nvSpPr>
          <p:cNvPr id="462" name="Rectangle 3"/>
          <p:cNvSpPr txBox="1"/>
          <p:nvPr/>
        </p:nvSpPr>
        <p:spPr>
          <a:xfrm>
            <a:off x="148413" y="537967"/>
            <a:ext cx="5787235" cy="7780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400"/>
              </a:spcBef>
              <a:tabLst>
                <a:tab pos="381000" algn="l"/>
                <a:tab pos="787400" algn="l"/>
                <a:tab pos="1181100" algn="l"/>
                <a:tab pos="1587500" algn="l"/>
              </a:tabLst>
              <a:defRPr sz="1600" b="0">
                <a:solidFill>
                  <a:srgbClr val="FFFFFF"/>
                </a:solidFill>
                <a:effectLst>
                  <a:outerShdw blurRad="38100" dist="38100" dir="2700000" rotWithShape="0">
                    <a:srgbClr val="000000"/>
                  </a:outerShdw>
                </a:effectLst>
                <a:latin typeface="+mj-lt"/>
                <a:ea typeface="+mj-ea"/>
                <a:cs typeface="+mj-cs"/>
                <a:sym typeface="Arial"/>
              </a:defRPr>
            </a:pPr>
            <a:r>
              <a:t>From my </a:t>
            </a:r>
            <a:r>
              <a:rPr b="1"/>
              <a:t>Energy in Housing</a:t>
            </a:r>
            <a:r>
              <a:t> (</a:t>
            </a:r>
            <a:r>
              <a:rPr u="sng">
                <a:solidFill>
                  <a:srgbClr val="00CCFF"/>
                </a:solidFill>
                <a:uFill>
                  <a:solidFill>
                    <a:srgbClr val="00CCFF"/>
                  </a:solidFill>
                </a:uFill>
                <a:hlinkClick r:id="rId3"/>
              </a:rPr>
              <a:t>pptx</a:t>
            </a:r>
            <a:r>
              <a:rPr>
                <a:solidFill>
                  <a:srgbClr val="000000"/>
                </a:solidFill>
              </a:rPr>
              <a:t> </a:t>
            </a:r>
            <a:r>
              <a:t>/</a:t>
            </a:r>
            <a:r>
              <a:rPr>
                <a:solidFill>
                  <a:srgbClr val="000000"/>
                </a:solidFill>
              </a:rPr>
              <a:t> </a:t>
            </a:r>
            <a:r>
              <a:rPr u="sng">
                <a:solidFill>
                  <a:srgbClr val="00CCFF"/>
                </a:solidFill>
                <a:uFill>
                  <a:solidFill>
                    <a:srgbClr val="00CCFF"/>
                  </a:solidFill>
                </a:uFill>
                <a:hlinkClick r:id="rId4"/>
              </a:rPr>
              <a:t>pdf</a:t>
            </a:r>
            <a:r>
              <a:rPr>
                <a:solidFill>
                  <a:srgbClr val="000000"/>
                </a:solidFill>
              </a:rPr>
              <a:t> </a:t>
            </a:r>
            <a:r>
              <a:t>/</a:t>
            </a:r>
            <a:r>
              <a:rPr>
                <a:solidFill>
                  <a:srgbClr val="000000"/>
                </a:solidFill>
              </a:rPr>
              <a:t> </a:t>
            </a:r>
            <a:r>
              <a:rPr u="sng">
                <a:solidFill>
                  <a:srgbClr val="00CCFF"/>
                </a:solidFill>
                <a:uFill>
                  <a:solidFill>
                    <a:srgbClr val="00CCFF"/>
                  </a:solidFill>
                </a:uFill>
                <a:hlinkClick r:id="rId5"/>
              </a:rPr>
              <a:t>key</a:t>
            </a:r>
            <a:r>
              <a:t>) notes, </a:t>
            </a:r>
          </a:p>
          <a:p>
            <a:pPr>
              <a:spcBef>
                <a:spcPts val="400"/>
              </a:spcBef>
              <a:tabLst>
                <a:tab pos="381000" algn="l"/>
                <a:tab pos="787400" algn="l"/>
                <a:tab pos="1181100" algn="l"/>
                <a:tab pos="1587500" algn="l"/>
              </a:tabLst>
              <a:defRPr sz="400" b="0">
                <a:solidFill>
                  <a:srgbClr val="FFFFFF"/>
                </a:solidFill>
                <a:effectLst>
                  <a:outerShdw blurRad="38100" dist="38100" dir="2700000" rotWithShape="0">
                    <a:srgbClr val="000000"/>
                  </a:outerShdw>
                </a:effectLst>
                <a:latin typeface="+mj-lt"/>
                <a:ea typeface="+mj-ea"/>
                <a:cs typeface="+mj-cs"/>
                <a:sym typeface="Arial"/>
              </a:defRPr>
            </a:pPr>
            <a:r>
              <a:t>	</a:t>
            </a:r>
          </a:p>
          <a:p>
            <a:pPr>
              <a:spcBef>
                <a:spcPts val="400"/>
              </a:spcBef>
              <a:tabLst>
                <a:tab pos="381000" algn="l"/>
                <a:tab pos="787400" algn="l"/>
                <a:tab pos="1181100" algn="l"/>
                <a:tab pos="1587500" algn="l"/>
              </a:tabLst>
              <a:defRPr sz="1600" b="0">
                <a:solidFill>
                  <a:srgbClr val="FFFFFF"/>
                </a:solidFill>
                <a:effectLst>
                  <a:outerShdw blurRad="38100" dist="38100" dir="2700000" rotWithShape="0">
                    <a:srgbClr val="000000"/>
                  </a:outerShdw>
                </a:effectLst>
                <a:latin typeface="+mj-lt"/>
                <a:ea typeface="+mj-ea"/>
                <a:cs typeface="+mj-cs"/>
                <a:sym typeface="Arial"/>
              </a:defRPr>
            </a:pPr>
            <a:r>
              <a:t>	an EIA breakdown of U.S. Home Energy categories: </a:t>
            </a:r>
            <a:r>
              <a:rPr baseline="31999"/>
              <a:t>1</a:t>
            </a:r>
            <a:r>
              <a:t>                 </a:t>
            </a:r>
          </a:p>
        </p:txBody>
      </p:sp>
      <p:sp>
        <p:nvSpPr>
          <p:cNvPr id="463" name="Rectangle 3"/>
          <p:cNvSpPr txBox="1"/>
          <p:nvPr/>
        </p:nvSpPr>
        <p:spPr>
          <a:xfrm>
            <a:off x="6535679" y="537967"/>
            <a:ext cx="2366978" cy="3695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spcBef>
                <a:spcPts val="400"/>
              </a:spcBef>
              <a:tabLst>
                <a:tab pos="381000" algn="l"/>
                <a:tab pos="787400" algn="l"/>
                <a:tab pos="1181100" algn="l"/>
                <a:tab pos="1587500" algn="l"/>
              </a:tabLst>
              <a:defRPr sz="1600" b="0">
                <a:solidFill>
                  <a:srgbClr val="FFFFFF"/>
                </a:solidFill>
                <a:effectLst>
                  <a:outerShdw blurRad="38100" dist="38100" dir="2700000" rotWithShape="0">
                    <a:srgbClr val="000000"/>
                  </a:outerShdw>
                </a:effectLst>
                <a:latin typeface="+mj-lt"/>
                <a:ea typeface="+mj-ea"/>
                <a:cs typeface="+mj-cs"/>
                <a:sym typeface="Arial"/>
              </a:defRPr>
            </a:lvl1pPr>
          </a:lstStyle>
          <a:p>
            <a:r>
              <a:t>2021 figure from above:</a:t>
            </a:r>
          </a:p>
        </p:txBody>
      </p:sp>
      <p:grpSp>
        <p:nvGrpSpPr>
          <p:cNvPr id="474" name="Group"/>
          <p:cNvGrpSpPr/>
          <p:nvPr/>
        </p:nvGrpSpPr>
        <p:grpSpPr>
          <a:xfrm>
            <a:off x="6570670" y="1371604"/>
            <a:ext cx="1959926" cy="2570483"/>
            <a:chOff x="0" y="0"/>
            <a:chExt cx="1959925" cy="2570482"/>
          </a:xfrm>
        </p:grpSpPr>
        <p:grpSp>
          <p:nvGrpSpPr>
            <p:cNvPr id="472" name="Group"/>
            <p:cNvGrpSpPr/>
            <p:nvPr/>
          </p:nvGrpSpPr>
          <p:grpSpPr>
            <a:xfrm>
              <a:off x="0" y="0"/>
              <a:ext cx="1959926" cy="2570483"/>
              <a:chOff x="0" y="0"/>
              <a:chExt cx="1959925" cy="2570482"/>
            </a:xfrm>
          </p:grpSpPr>
          <p:pic>
            <p:nvPicPr>
              <p:cNvPr id="464" name="Image" descr="Image"/>
              <p:cNvPicPr>
                <a:picLocks noChangeAspect="1"/>
              </p:cNvPicPr>
              <p:nvPr/>
            </p:nvPicPr>
            <p:blipFill>
              <a:blip r:embed="rId6"/>
              <a:srcRect l="64757" t="3429" r="7951" b="40664"/>
              <a:stretch>
                <a:fillRect/>
              </a:stretch>
            </p:blipFill>
            <p:spPr>
              <a:xfrm>
                <a:off x="0" y="0"/>
                <a:ext cx="1959926" cy="2570483"/>
              </a:xfrm>
              <a:prstGeom prst="rect">
                <a:avLst/>
              </a:prstGeom>
              <a:ln w="12700" cap="flat">
                <a:noFill/>
                <a:miter lim="400000"/>
              </a:ln>
              <a:effectLst/>
            </p:spPr>
          </p:pic>
          <p:sp>
            <p:nvSpPr>
              <p:cNvPr id="465" name="Rectangle 2"/>
              <p:cNvSpPr txBox="1"/>
              <p:nvPr/>
            </p:nvSpPr>
            <p:spPr>
              <a:xfrm>
                <a:off x="707405" y="972142"/>
                <a:ext cx="545062" cy="18863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rmAutofit fontScale="92500" lnSpcReduction="10000"/>
              </a:bodyPr>
              <a:lstStyle>
                <a:lvl1pPr defTabSz="813816">
                  <a:defRPr sz="712">
                    <a:solidFill>
                      <a:srgbClr val="FF9300"/>
                    </a:solidFill>
                    <a:latin typeface="+mj-lt"/>
                    <a:ea typeface="+mj-ea"/>
                    <a:cs typeface="+mj-cs"/>
                    <a:sym typeface="Arial"/>
                  </a:defRPr>
                </a:lvl1pPr>
              </a:lstStyle>
              <a:p>
                <a:r>
                  <a:t>7.59 QW-h</a:t>
                </a:r>
              </a:p>
            </p:txBody>
          </p:sp>
          <p:sp>
            <p:nvSpPr>
              <p:cNvPr id="466" name="Rectangle 2"/>
              <p:cNvSpPr txBox="1"/>
              <p:nvPr/>
            </p:nvSpPr>
            <p:spPr>
              <a:xfrm>
                <a:off x="1015902" y="1610889"/>
                <a:ext cx="545062" cy="18863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rmAutofit fontScale="92500" lnSpcReduction="10000"/>
              </a:bodyPr>
              <a:lstStyle>
                <a:lvl1pPr defTabSz="722376">
                  <a:defRPr sz="711">
                    <a:solidFill>
                      <a:srgbClr val="FBC901"/>
                    </a:solidFill>
                    <a:latin typeface="+mj-lt"/>
                    <a:ea typeface="+mj-ea"/>
                    <a:cs typeface="+mj-cs"/>
                    <a:sym typeface="Arial"/>
                  </a:defRPr>
                </a:lvl1pPr>
              </a:lstStyle>
              <a:p>
                <a:r>
                  <a:t>3.39 QW/h</a:t>
                </a:r>
              </a:p>
            </p:txBody>
          </p:sp>
          <p:sp>
            <p:nvSpPr>
              <p:cNvPr id="467" name="Rectangle 2"/>
              <p:cNvSpPr txBox="1"/>
              <p:nvPr/>
            </p:nvSpPr>
            <p:spPr>
              <a:xfrm>
                <a:off x="716533" y="64668"/>
                <a:ext cx="623967" cy="18863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rmAutofit fontScale="92500" lnSpcReduction="10000"/>
              </a:bodyPr>
              <a:lstStyle>
                <a:lvl1pPr defTabSz="813816">
                  <a:defRPr sz="712">
                    <a:solidFill>
                      <a:srgbClr val="FBC901"/>
                    </a:solidFill>
                    <a:latin typeface="+mj-lt"/>
                    <a:ea typeface="+mj-ea"/>
                    <a:cs typeface="+mj-cs"/>
                    <a:sym typeface="Arial"/>
                  </a:defRPr>
                </a:lvl1pPr>
              </a:lstStyle>
              <a:p>
                <a:r>
                  <a:t>7.88 QW-h</a:t>
                </a:r>
              </a:p>
            </p:txBody>
          </p:sp>
          <p:sp>
            <p:nvSpPr>
              <p:cNvPr id="468" name="Rectangle 2"/>
              <p:cNvSpPr txBox="1"/>
              <p:nvPr/>
            </p:nvSpPr>
            <p:spPr>
              <a:xfrm>
                <a:off x="707405" y="1783443"/>
                <a:ext cx="545062" cy="18862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rmAutofit fontScale="92500" lnSpcReduction="10000"/>
              </a:bodyPr>
              <a:lstStyle>
                <a:lvl1pPr defTabSz="813816">
                  <a:defRPr sz="712">
                    <a:solidFill>
                      <a:srgbClr val="FBC901"/>
                    </a:solidFill>
                    <a:latin typeface="+mj-lt"/>
                    <a:ea typeface="+mj-ea"/>
                    <a:cs typeface="+mj-cs"/>
                    <a:sym typeface="Arial"/>
                  </a:defRPr>
                </a:lvl1pPr>
              </a:lstStyle>
              <a:p>
                <a:r>
                  <a:t>3.39 QW-h</a:t>
                </a:r>
              </a:p>
            </p:txBody>
          </p:sp>
          <p:sp>
            <p:nvSpPr>
              <p:cNvPr id="469" name="Rectangle 2"/>
              <p:cNvSpPr txBox="1"/>
              <p:nvPr/>
            </p:nvSpPr>
            <p:spPr>
              <a:xfrm>
                <a:off x="707405" y="2169140"/>
                <a:ext cx="545062" cy="18863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rmAutofit fontScale="92500" lnSpcReduction="10000"/>
              </a:bodyPr>
              <a:lstStyle>
                <a:lvl1pPr defTabSz="813816">
                  <a:defRPr sz="712">
                    <a:solidFill>
                      <a:srgbClr val="FBC901"/>
                    </a:solidFill>
                    <a:latin typeface="+mj-lt"/>
                    <a:ea typeface="+mj-ea"/>
                    <a:cs typeface="+mj-cs"/>
                    <a:sym typeface="Arial"/>
                  </a:defRPr>
                </a:lvl1pPr>
              </a:lstStyle>
              <a:p>
                <a:r>
                  <a:t>2.67 QW-h</a:t>
                </a:r>
              </a:p>
            </p:txBody>
          </p:sp>
          <p:sp>
            <p:nvSpPr>
              <p:cNvPr id="470" name="Rectangle"/>
              <p:cNvSpPr/>
              <p:nvPr/>
            </p:nvSpPr>
            <p:spPr>
              <a:xfrm>
                <a:off x="4085" y="4687"/>
                <a:ext cx="655643" cy="367665"/>
              </a:xfrm>
              <a:prstGeom prst="rect">
                <a:avLst/>
              </a:prstGeom>
              <a:solidFill>
                <a:srgbClr val="FFFFFF"/>
              </a:solidFill>
              <a:ln w="12700" cap="flat">
                <a:noFill/>
                <a:miter lim="400000"/>
              </a:ln>
              <a:effectLst/>
            </p:spPr>
            <p:txBody>
              <a:bodyPr wrap="square" lIns="45719" tIns="45719" rIns="45719" bIns="45719" numCol="1" anchor="t">
                <a:noAutofit/>
              </a:bodyPr>
              <a:lstStyle/>
              <a:p>
                <a:endParaRPr/>
              </a:p>
            </p:txBody>
          </p:sp>
          <p:sp>
            <p:nvSpPr>
              <p:cNvPr id="471" name="Rectangle"/>
              <p:cNvSpPr/>
              <p:nvPr/>
            </p:nvSpPr>
            <p:spPr>
              <a:xfrm>
                <a:off x="4085" y="4687"/>
                <a:ext cx="655643" cy="367665"/>
              </a:xfrm>
              <a:prstGeom prst="rect">
                <a:avLst/>
              </a:prstGeom>
              <a:solidFill>
                <a:srgbClr val="FFFFFF"/>
              </a:solidFill>
              <a:ln w="12700" cap="flat">
                <a:noFill/>
                <a:miter lim="400000"/>
              </a:ln>
              <a:effectLst/>
            </p:spPr>
            <p:txBody>
              <a:bodyPr wrap="square" lIns="45719" tIns="45719" rIns="45719" bIns="45719" numCol="1" anchor="t">
                <a:noAutofit/>
              </a:bodyPr>
              <a:lstStyle/>
              <a:p>
                <a:endParaRPr/>
              </a:p>
            </p:txBody>
          </p:sp>
        </p:grpSp>
        <p:sp>
          <p:nvSpPr>
            <p:cNvPr id="473" name="Oval"/>
            <p:cNvSpPr/>
            <p:nvPr/>
          </p:nvSpPr>
          <p:spPr>
            <a:xfrm>
              <a:off x="322383" y="396375"/>
              <a:ext cx="300340" cy="218211"/>
            </a:xfrm>
            <a:prstGeom prst="ellipse">
              <a:avLst/>
            </a:prstGeom>
            <a:noFill/>
            <a:ln w="25400" cap="flat">
              <a:solidFill>
                <a:srgbClr val="FBC901"/>
              </a:solidFill>
              <a:prstDash val="solid"/>
              <a:round/>
            </a:ln>
            <a:effectLst/>
          </p:spPr>
          <p:txBody>
            <a:bodyPr wrap="square" lIns="45719" tIns="45719" rIns="45719" bIns="45719" numCol="1" anchor="t">
              <a:noAutofit/>
            </a:bodyPr>
            <a:lstStyle/>
            <a:p>
              <a:endParaRPr/>
            </a:p>
          </p:txBody>
        </p:sp>
      </p:grpSp>
      <p:sp>
        <p:nvSpPr>
          <p:cNvPr id="475" name="Rectangle 3"/>
          <p:cNvSpPr txBox="1"/>
          <p:nvPr/>
        </p:nvSpPr>
        <p:spPr>
          <a:xfrm>
            <a:off x="63499" y="4098757"/>
            <a:ext cx="9144001" cy="23352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400"/>
              </a:spcBef>
              <a:tabLst>
                <a:tab pos="342900" algn="l"/>
                <a:tab pos="685800" algn="l"/>
                <a:tab pos="1028700" algn="l"/>
              </a:tabLst>
              <a:defRPr sz="1600" b="0">
                <a:solidFill>
                  <a:srgbClr val="FFFFFF"/>
                </a:solidFill>
                <a:effectLst>
                  <a:outerShdw blurRad="38100" dist="38100" dir="2700000" rotWithShape="0">
                    <a:srgbClr val="000000"/>
                  </a:outerShdw>
                </a:effectLst>
                <a:latin typeface="+mj-lt"/>
                <a:ea typeface="+mj-ea"/>
                <a:cs typeface="+mj-cs"/>
                <a:sym typeface="Arial"/>
              </a:defRPr>
            </a:pPr>
            <a:r>
              <a:t>Having found no more recent breakdown, I'll make do with the above center 2009 percentages:</a:t>
            </a:r>
          </a:p>
          <a:p>
            <a:pPr>
              <a:spcBef>
                <a:spcPts val="400"/>
              </a:spcBef>
              <a:tabLst>
                <a:tab pos="342900" algn="l"/>
                <a:tab pos="685800" algn="l"/>
                <a:tab pos="1028700" algn="l"/>
              </a:tabLst>
              <a:defRPr sz="4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tabLst>
                <a:tab pos="342900" algn="l"/>
                <a:tab pos="685800" algn="l"/>
                <a:tab pos="1028700" algn="l"/>
              </a:tabLst>
              <a:defRPr sz="1500" b="0">
                <a:solidFill>
                  <a:srgbClr val="FFFFFF"/>
                </a:solidFill>
                <a:effectLst>
                  <a:outerShdw blurRad="38100" dist="38100" dir="2700000" rotWithShape="0">
                    <a:srgbClr val="000000"/>
                  </a:outerShdw>
                </a:effectLst>
                <a:latin typeface="+mj-lt"/>
                <a:ea typeface="+mj-ea"/>
                <a:cs typeface="+mj-cs"/>
                <a:sym typeface="Arial"/>
              </a:defRPr>
            </a:pPr>
            <a:r>
              <a:t>	41.5% </a:t>
            </a:r>
            <a:r>
              <a:rPr>
                <a:solidFill>
                  <a:srgbClr val="FBC901"/>
                </a:solidFill>
              </a:rPr>
              <a:t>air heating</a:t>
            </a:r>
            <a:r>
              <a:t> / 17.7% </a:t>
            </a:r>
            <a:r>
              <a:rPr>
                <a:solidFill>
                  <a:srgbClr val="FBC901"/>
                </a:solidFill>
              </a:rPr>
              <a:t>water heating</a:t>
            </a:r>
            <a:r>
              <a:t> / 6.2% air cooling / 34.6% appliances + electronics + lights</a:t>
            </a:r>
          </a:p>
          <a:p>
            <a:pPr>
              <a:spcBef>
                <a:spcPts val="400"/>
              </a:spcBef>
              <a:tabLst>
                <a:tab pos="342900" algn="l"/>
                <a:tab pos="685800" algn="l"/>
                <a:tab pos="1028700" algn="l"/>
              </a:tabLst>
              <a:defRPr sz="6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tabLst>
                <a:tab pos="342900" algn="l"/>
                <a:tab pos="685800" algn="l"/>
                <a:tab pos="1028700" algn="l"/>
              </a:tabLst>
              <a:defRPr sz="1600" b="0">
                <a:solidFill>
                  <a:srgbClr val="FFFFFF"/>
                </a:solidFill>
                <a:effectLst>
                  <a:outerShdw blurRad="38100" dist="38100" dir="2700000" rotWithShape="0">
                    <a:srgbClr val="000000"/>
                  </a:outerShdw>
                </a:effectLst>
                <a:latin typeface="+mj-lt"/>
                <a:ea typeface="+mj-ea"/>
                <a:cs typeface="+mj-cs"/>
                <a:sym typeface="Arial"/>
              </a:defRPr>
            </a:pPr>
            <a:r>
              <a:t>Which seems reasonable given small 2009 to 2021 change in Total Home Energy (10.18 vs. 11.6)</a:t>
            </a:r>
          </a:p>
          <a:p>
            <a:pPr>
              <a:spcBef>
                <a:spcPts val="400"/>
              </a:spcBef>
              <a:tabLst>
                <a:tab pos="342900" algn="l"/>
                <a:tab pos="685800" algn="l"/>
                <a:tab pos="1028700" algn="l"/>
              </a:tabLst>
              <a:defRPr sz="4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tabLst>
                <a:tab pos="342900" algn="l"/>
                <a:tab pos="685800" algn="l"/>
                <a:tab pos="1028700" algn="l"/>
              </a:tabLst>
              <a:defRPr sz="1600" b="0">
                <a:solidFill>
                  <a:srgbClr val="FFFFFF"/>
                </a:solidFill>
                <a:effectLst>
                  <a:outerShdw blurRad="38100" dist="38100" dir="2700000" rotWithShape="0">
                    <a:srgbClr val="000000"/>
                  </a:outerShdw>
                </a:effectLst>
                <a:latin typeface="+mj-lt"/>
                <a:ea typeface="+mj-ea"/>
                <a:cs typeface="+mj-cs"/>
                <a:sym typeface="Arial"/>
              </a:defRPr>
            </a:pPr>
            <a:r>
              <a:t>	Multiplying the 2009 percentages by the 2021 Total Home Energy of </a:t>
            </a:r>
            <a:r>
              <a:rPr b="1">
                <a:solidFill>
                  <a:srgbClr val="FBC901"/>
                </a:solidFill>
              </a:rPr>
              <a:t>3.39 QW-h</a:t>
            </a:r>
            <a:r>
              <a:t> (11.6 q-BTU)</a:t>
            </a:r>
          </a:p>
          <a:p>
            <a:pPr>
              <a:spcBef>
                <a:spcPts val="400"/>
              </a:spcBef>
              <a:tabLst>
                <a:tab pos="342900" algn="l"/>
                <a:tab pos="685800" algn="l"/>
                <a:tab pos="1028700" algn="l"/>
              </a:tabLst>
              <a:defRPr sz="4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tabLst>
                <a:tab pos="342900" algn="l"/>
                <a:tab pos="685800" algn="l"/>
                <a:tab pos="1028700" algn="l"/>
              </a:tabLst>
              <a:defRPr sz="1600" b="0">
                <a:solidFill>
                  <a:srgbClr val="FFFFFF"/>
                </a:solidFill>
                <a:effectLst>
                  <a:outerShdw blurRad="38100" dist="38100" dir="2700000" rotWithShape="0">
                    <a:srgbClr val="000000"/>
                  </a:outerShdw>
                </a:effectLst>
                <a:latin typeface="+mj-lt"/>
                <a:ea typeface="+mj-ea"/>
                <a:cs typeface="+mj-cs"/>
                <a:sym typeface="Arial"/>
              </a:defRPr>
            </a:pPr>
            <a:r>
              <a:t>		For categories impacted by my rules 2 &amp; 3, I get approximate 2021 energy uses of:</a:t>
            </a:r>
          </a:p>
          <a:p>
            <a:pPr>
              <a:spcBef>
                <a:spcPts val="400"/>
              </a:spcBef>
              <a:tabLst>
                <a:tab pos="342900" algn="l"/>
                <a:tab pos="685800" algn="l"/>
                <a:tab pos="1028700" algn="l"/>
              </a:tabLst>
              <a:defRPr sz="600" b="0">
                <a:solidFill>
                  <a:srgbClr val="FFFFFF"/>
                </a:solidFill>
                <a:effectLst>
                  <a:outerShdw blurRad="38100" dist="38100" dir="2700000" rotWithShape="0">
                    <a:srgbClr val="000000"/>
                  </a:outerShdw>
                </a:effectLst>
                <a:latin typeface="+mj-lt"/>
                <a:ea typeface="+mj-ea"/>
                <a:cs typeface="+mj-cs"/>
                <a:sym typeface="Arial"/>
              </a:defRPr>
            </a:pPr>
            <a:endParaRPr/>
          </a:p>
          <a:p>
            <a:pPr algn="ctr">
              <a:spcBef>
                <a:spcPts val="400"/>
              </a:spcBef>
              <a:tabLst>
                <a:tab pos="342900" algn="l"/>
                <a:tab pos="685800" algn="l"/>
                <a:tab pos="1028700" algn="l"/>
              </a:tabLst>
              <a:defRPr sz="1400" b="0">
                <a:solidFill>
                  <a:srgbClr val="FFFFFF"/>
                </a:solidFill>
                <a:effectLst>
                  <a:outerShdw blurRad="38100" dist="38100" dir="2700000" rotWithShape="0">
                    <a:srgbClr val="000000"/>
                  </a:outerShdw>
                </a:effectLst>
                <a:latin typeface="+mj-lt"/>
                <a:ea typeface="+mj-ea"/>
                <a:cs typeface="+mj-cs"/>
                <a:sym typeface="Arial"/>
              </a:defRPr>
            </a:pPr>
            <a:r>
              <a:t>	</a:t>
            </a:r>
            <a:r>
              <a:rPr sz="1600" b="1">
                <a:solidFill>
                  <a:srgbClr val="FBC901"/>
                </a:solidFill>
              </a:rPr>
              <a:t>1.4 QW-h</a:t>
            </a:r>
            <a:r>
              <a:rPr sz="1600"/>
              <a:t> </a:t>
            </a:r>
            <a:r>
              <a:rPr sz="1600">
                <a:solidFill>
                  <a:srgbClr val="FBC901"/>
                </a:solidFill>
              </a:rPr>
              <a:t>air heating</a:t>
            </a:r>
            <a:r>
              <a:rPr sz="1600"/>
              <a:t>     /     </a:t>
            </a:r>
            <a:r>
              <a:rPr sz="1600" b="1">
                <a:solidFill>
                  <a:srgbClr val="FBC901"/>
                </a:solidFill>
              </a:rPr>
              <a:t>0.6 QW-h</a:t>
            </a:r>
            <a:r>
              <a:rPr sz="1600"/>
              <a:t> </a:t>
            </a:r>
            <a:r>
              <a:rPr sz="1600">
                <a:solidFill>
                  <a:srgbClr val="FBC901"/>
                </a:solidFill>
              </a:rPr>
              <a:t>water heating</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 name="Image" descr="Image"/>
          <p:cNvPicPr>
            <a:picLocks noChangeAspect="1"/>
          </p:cNvPicPr>
          <p:nvPr/>
        </p:nvPicPr>
        <p:blipFill>
          <a:blip r:embed="rId2"/>
          <a:stretch>
            <a:fillRect/>
          </a:stretch>
        </p:blipFill>
        <p:spPr>
          <a:xfrm>
            <a:off x="885353" y="2883507"/>
            <a:ext cx="7373294" cy="3421299"/>
          </a:xfrm>
          <a:prstGeom prst="rect">
            <a:avLst/>
          </a:prstGeom>
          <a:ln w="12700">
            <a:miter lim="400000"/>
          </a:ln>
        </p:spPr>
      </p:pic>
      <p:sp>
        <p:nvSpPr>
          <p:cNvPr id="137" name="TextBox 5"/>
          <p:cNvSpPr txBox="1"/>
          <p:nvPr/>
        </p:nvSpPr>
        <p:spPr>
          <a:xfrm>
            <a:off x="2355381" y="2484373"/>
            <a:ext cx="5596205" cy="3133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tabLst>
                <a:tab pos="673100" algn="l"/>
              </a:tabLst>
              <a:defRPr sz="1600" b="0">
                <a:solidFill>
                  <a:srgbClr val="FFFFFF"/>
                </a:solidFill>
                <a:latin typeface="+mj-lt"/>
                <a:ea typeface="+mj-ea"/>
                <a:cs typeface="+mj-cs"/>
                <a:sym typeface="Arial"/>
              </a:defRPr>
            </a:pPr>
            <a:r>
              <a:t>2021 Total  ~ 4000 billion kW-h / yr  ~ </a:t>
            </a:r>
            <a:r>
              <a:rPr b="1">
                <a:solidFill>
                  <a:srgbClr val="FBC901"/>
                </a:solidFill>
              </a:rPr>
              <a:t>4 x 10</a:t>
            </a:r>
            <a:r>
              <a:rPr b="1" baseline="31999">
                <a:solidFill>
                  <a:srgbClr val="FBC901"/>
                </a:solidFill>
              </a:rPr>
              <a:t>15</a:t>
            </a:r>
            <a:r>
              <a:rPr b="1">
                <a:solidFill>
                  <a:srgbClr val="FBC901"/>
                </a:solidFill>
              </a:rPr>
              <a:t> W-h / yr</a:t>
            </a:r>
          </a:p>
        </p:txBody>
      </p:sp>
      <p:sp>
        <p:nvSpPr>
          <p:cNvPr id="138" name="Rectangle 5"/>
          <p:cNvSpPr txBox="1"/>
          <p:nvPr/>
        </p:nvSpPr>
        <p:spPr>
          <a:xfrm>
            <a:off x="304800" y="6390547"/>
            <a:ext cx="8534400" cy="4420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r>
              <a:t>1) EIA  FAQs 2023: https://www.eia.gov/tools/faqs/faq.php?id=97&amp;t=3</a:t>
            </a:r>
            <a:endParaRPr>
              <a:solidFill>
                <a:srgbClr val="E5FFFF"/>
              </a:solidFill>
            </a:endParaRPr>
          </a:p>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r>
              <a:t>2) EIA Annual Energy Outlook 2022 - Narrative, p17: https://www.eia.gov/outlooks/aeo/narrative/pdf/AEO2022_Narrative.pdf</a:t>
            </a:r>
          </a:p>
        </p:txBody>
      </p:sp>
      <p:sp>
        <p:nvSpPr>
          <p:cNvPr id="139" name="Rectangle 2"/>
          <p:cNvSpPr txBox="1">
            <a:spLocks noGrp="1"/>
          </p:cNvSpPr>
          <p:nvPr>
            <p:ph type="title"/>
          </p:nvPr>
        </p:nvSpPr>
        <p:spPr>
          <a:xfrm>
            <a:off x="205316" y="53519"/>
            <a:ext cx="8776930" cy="442055"/>
          </a:xfrm>
          <a:prstGeom prst="rect">
            <a:avLst/>
          </a:prstGeom>
        </p:spPr>
        <p:txBody>
          <a:bodyPr/>
          <a:lstStyle/>
          <a:p>
            <a:pPr>
              <a:defRPr sz="2000" i="1">
                <a:latin typeface="+mj-lt"/>
                <a:ea typeface="+mj-ea"/>
                <a:cs typeface="+mj-cs"/>
                <a:sym typeface="Arial"/>
              </a:defRPr>
            </a:pPr>
            <a:r>
              <a:t>How much </a:t>
            </a:r>
            <a:r>
              <a:rPr sz="1900">
                <a:solidFill>
                  <a:srgbClr val="FBC901"/>
                </a:solidFill>
              </a:rPr>
              <a:t>Electrical</a:t>
            </a:r>
            <a:r>
              <a:rPr>
                <a:solidFill>
                  <a:srgbClr val="FBC901"/>
                </a:solidFill>
              </a:rPr>
              <a:t> Energy</a:t>
            </a:r>
            <a:r>
              <a:t> does the U.S. produce / consume?</a:t>
            </a:r>
          </a:p>
        </p:txBody>
      </p:sp>
      <p:sp>
        <p:nvSpPr>
          <p:cNvPr id="140" name="Rectangle 3"/>
          <p:cNvSpPr txBox="1">
            <a:spLocks noGrp="1"/>
          </p:cNvSpPr>
          <p:nvPr>
            <p:ph type="body" sz="half" idx="1"/>
          </p:nvPr>
        </p:nvSpPr>
        <p:spPr>
          <a:xfrm>
            <a:off x="92689" y="621695"/>
            <a:ext cx="9002185" cy="1793824"/>
          </a:xfrm>
          <a:prstGeom prst="rect">
            <a:avLst/>
          </a:prstGeom>
        </p:spPr>
        <p:txBody>
          <a:bodyPr/>
          <a:lstStyle/>
          <a:p>
            <a:pPr>
              <a:spcBef>
                <a:spcPts val="300"/>
              </a:spcBef>
              <a:defRPr sz="1600">
                <a:latin typeface="+mj-lt"/>
                <a:ea typeface="+mj-ea"/>
                <a:cs typeface="+mj-cs"/>
                <a:sym typeface="Arial"/>
              </a:defRPr>
            </a:pPr>
            <a:r>
              <a:t>The </a:t>
            </a:r>
            <a:r>
              <a:rPr b="1"/>
              <a:t>U.S. Energy Information Administration (EIA)</a:t>
            </a:r>
            <a:r>
              <a:t> offers some key factoids &amp; snapshots:</a:t>
            </a:r>
          </a:p>
          <a:p>
            <a:pPr>
              <a:spcBef>
                <a:spcPts val="300"/>
              </a:spcBef>
              <a:defRPr sz="1200" b="1">
                <a:solidFill>
                  <a:srgbClr val="FFCC00"/>
                </a:solidFill>
                <a:latin typeface="+mj-lt"/>
                <a:ea typeface="+mj-ea"/>
                <a:cs typeface="+mj-cs"/>
                <a:sym typeface="Arial"/>
              </a:defRPr>
            </a:pPr>
            <a:endParaRPr/>
          </a:p>
          <a:p>
            <a:pPr>
              <a:spcBef>
                <a:spcPts val="300"/>
              </a:spcBef>
              <a:defRPr sz="1600" b="1">
                <a:solidFill>
                  <a:srgbClr val="FFCC00"/>
                </a:solidFill>
                <a:latin typeface="+mj-lt"/>
                <a:ea typeface="+mj-ea"/>
                <a:cs typeface="+mj-cs"/>
                <a:sym typeface="Arial"/>
              </a:defRPr>
            </a:pPr>
            <a:r>
              <a:t>AVERAGE U.S. HOUSEHOLD Electrical POWER use </a:t>
            </a:r>
            <a:r>
              <a:rPr b="0">
                <a:solidFill>
                  <a:srgbClr val="FFFFFF"/>
                </a:solidFill>
              </a:rPr>
              <a:t>in 2021:  886 kW-hrs / month  </a:t>
            </a:r>
            <a:r>
              <a:rPr b="0" baseline="30000">
                <a:solidFill>
                  <a:srgbClr val="FFFFFF"/>
                </a:solidFill>
              </a:rPr>
              <a:t>1</a:t>
            </a:r>
          </a:p>
          <a:p>
            <a:pPr>
              <a:spcBef>
                <a:spcPts val="300"/>
              </a:spcBef>
              <a:defRPr sz="600" b="1">
                <a:solidFill>
                  <a:srgbClr val="FFCC00"/>
                </a:solidFill>
                <a:latin typeface="+mj-lt"/>
                <a:ea typeface="+mj-ea"/>
                <a:cs typeface="+mj-cs"/>
                <a:sym typeface="Arial"/>
              </a:defRPr>
            </a:pPr>
            <a:endParaRPr b="0" baseline="30000">
              <a:solidFill>
                <a:srgbClr val="FFFFFF"/>
              </a:solidFill>
            </a:endParaRPr>
          </a:p>
          <a:p>
            <a:pPr algn="ctr">
              <a:spcBef>
                <a:spcPts val="300"/>
              </a:spcBef>
              <a:tabLst>
                <a:tab pos="444500" algn="l"/>
              </a:tabLst>
              <a:defRPr sz="1600">
                <a:latin typeface="+mj-lt"/>
                <a:ea typeface="+mj-ea"/>
                <a:cs typeface="+mj-cs"/>
                <a:sym typeface="Arial"/>
              </a:defRPr>
            </a:pPr>
            <a:r>
              <a:t>(886 kW-hrs) / (30 x 24 hrs) =&gt;  ~</a:t>
            </a:r>
            <a:r>
              <a:rPr b="1">
                <a:solidFill>
                  <a:srgbClr val="FFCC00"/>
                </a:solidFill>
              </a:rPr>
              <a:t> 1-¼ kilowatts</a:t>
            </a:r>
            <a:endParaRPr sz="1400"/>
          </a:p>
          <a:p>
            <a:pPr>
              <a:defRPr sz="1200" b="1">
                <a:latin typeface="+mj-lt"/>
                <a:ea typeface="+mj-ea"/>
                <a:cs typeface="+mj-cs"/>
                <a:sym typeface="Arial"/>
              </a:defRPr>
            </a:pPr>
            <a:endParaRPr sz="1400"/>
          </a:p>
          <a:p>
            <a:pPr>
              <a:spcBef>
                <a:spcPts val="300"/>
              </a:spcBef>
              <a:defRPr sz="1600" b="1">
                <a:solidFill>
                  <a:srgbClr val="FFCC00"/>
                </a:solidFill>
                <a:latin typeface="+mj-lt"/>
                <a:ea typeface="+mj-ea"/>
                <a:cs typeface="+mj-cs"/>
                <a:sym typeface="Arial"/>
              </a:defRPr>
            </a:pPr>
            <a:r>
              <a:t>TOTAL U.S. annual Electrical ENERGY production </a:t>
            </a:r>
            <a:r>
              <a:rPr b="0">
                <a:solidFill>
                  <a:srgbClr val="FFFFFF"/>
                </a:solidFill>
              </a:rPr>
              <a:t>(projected to 2050):  </a:t>
            </a:r>
            <a:r>
              <a:rPr b="0" baseline="30000">
                <a:solidFill>
                  <a:srgbClr val="FFFFFF"/>
                </a:solidFill>
              </a:rPr>
              <a:t>2</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 name="Rectangle 2"/>
          <p:cNvSpPr txBox="1"/>
          <p:nvPr/>
        </p:nvSpPr>
        <p:spPr>
          <a:xfrm>
            <a:off x="567103" y="22904"/>
            <a:ext cx="7950177" cy="4307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defTabSz="905255">
              <a:defRPr sz="1979" b="0" i="1">
                <a:solidFill>
                  <a:srgbClr val="E5FFFF"/>
                </a:solidFill>
                <a:effectLst>
                  <a:outerShdw blurRad="37719" dist="37719" dir="2700000" rotWithShape="0">
                    <a:srgbClr val="000000"/>
                  </a:outerShdw>
                </a:effectLst>
                <a:latin typeface="+mj-lt"/>
                <a:ea typeface="+mj-ea"/>
                <a:cs typeface="+mj-cs"/>
                <a:sym typeface="Arial"/>
              </a:defRPr>
            </a:lvl1pPr>
          </a:lstStyle>
          <a:p>
            <a:r>
              <a:t>But in those two categories, what fractions are ALREADY cleaned up? </a:t>
            </a:r>
          </a:p>
        </p:txBody>
      </p:sp>
      <p:sp>
        <p:nvSpPr>
          <p:cNvPr id="478" name="Rectangle 5"/>
          <p:cNvSpPr txBox="1"/>
          <p:nvPr/>
        </p:nvSpPr>
        <p:spPr>
          <a:xfrm>
            <a:off x="6662772" y="2758716"/>
            <a:ext cx="2161079" cy="7976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j-lt"/>
                <a:ea typeface="+mj-ea"/>
                <a:cs typeface="+mj-cs"/>
                <a:sym typeface="Arial"/>
              </a:defRPr>
            </a:lvl1pPr>
          </a:lstStyle>
          <a:p>
            <a:r>
              <a:t>1) https://www.eia.gov/consumption/residential/reports/2015/overview/index.php</a:t>
            </a:r>
          </a:p>
        </p:txBody>
      </p:sp>
      <p:sp>
        <p:nvSpPr>
          <p:cNvPr id="479" name="Rectangle 3"/>
          <p:cNvSpPr txBox="1">
            <a:spLocks noGrp="1"/>
          </p:cNvSpPr>
          <p:nvPr>
            <p:ph type="body" sz="half" idx="1"/>
          </p:nvPr>
        </p:nvSpPr>
        <p:spPr>
          <a:xfrm>
            <a:off x="139702" y="620187"/>
            <a:ext cx="8978898" cy="1557974"/>
          </a:xfrm>
          <a:prstGeom prst="rect">
            <a:avLst/>
          </a:prstGeom>
        </p:spPr>
        <p:txBody>
          <a:bodyPr/>
          <a:lstStyle/>
          <a:p>
            <a:pPr defTabSz="850391">
              <a:tabLst>
                <a:tab pos="419100" algn="l"/>
                <a:tab pos="838200" algn="l"/>
                <a:tab pos="1270000" algn="l"/>
                <a:tab pos="1689100" algn="l"/>
                <a:tab pos="2120900" algn="l"/>
              </a:tabLst>
              <a:defRPr sz="1674">
                <a:effectLst>
                  <a:outerShdw blurRad="35433" dist="35433" dir="2700000" rotWithShape="0">
                    <a:srgbClr val="000000"/>
                  </a:outerShdw>
                </a:effectLst>
                <a:latin typeface="+mj-lt"/>
                <a:ea typeface="+mj-ea"/>
                <a:cs typeface="+mj-cs"/>
                <a:sym typeface="Arial"/>
              </a:defRPr>
            </a:pPr>
            <a:r>
              <a:t>The EIA's 2015 Residential Energy Consumption Survey (RECS) </a:t>
            </a:r>
            <a:r>
              <a:rPr baseline="31999"/>
              <a:t>1</a:t>
            </a:r>
          </a:p>
          <a:p>
            <a:pPr defTabSz="850391">
              <a:tabLst>
                <a:tab pos="419100" algn="l"/>
                <a:tab pos="838200" algn="l"/>
                <a:tab pos="1270000" algn="l"/>
                <a:tab pos="1689100" algn="l"/>
                <a:tab pos="2120900" algn="l"/>
              </a:tabLst>
              <a:defRPr sz="558">
                <a:effectLst>
                  <a:outerShdw blurRad="35433" dist="35433" dir="2700000" rotWithShape="0">
                    <a:srgbClr val="000000"/>
                  </a:outerShdw>
                </a:effectLst>
                <a:latin typeface="+mj-lt"/>
                <a:ea typeface="+mj-ea"/>
                <a:cs typeface="+mj-cs"/>
                <a:sym typeface="Arial"/>
              </a:defRPr>
            </a:pPr>
            <a:endParaRPr baseline="31999"/>
          </a:p>
          <a:p>
            <a:pPr marL="0" lvl="1" indent="596033" defTabSz="850391">
              <a:buSzTx/>
              <a:buNone/>
              <a:tabLst>
                <a:tab pos="419100" algn="l"/>
                <a:tab pos="838200" algn="l"/>
                <a:tab pos="1270000" algn="l"/>
                <a:tab pos="1689100" algn="l"/>
                <a:tab pos="2120900" algn="l"/>
              </a:tabLst>
              <a:defRPr sz="1674">
                <a:effectLst>
                  <a:outerShdw blurRad="35433" dist="35433" dir="2700000" rotWithShape="0">
                    <a:srgbClr val="000000"/>
                  </a:outerShdw>
                </a:effectLst>
                <a:latin typeface="+mj-lt"/>
                <a:ea typeface="+mj-ea"/>
                <a:cs typeface="+mj-cs"/>
                <a:sym typeface="Arial"/>
              </a:defRPr>
            </a:pPr>
            <a:r>
              <a:t>gives some (but, surprisingly, far from all of the useful) answers</a:t>
            </a:r>
          </a:p>
          <a:p>
            <a:pPr marL="0" lvl="1" indent="596033" defTabSz="850391">
              <a:buSzTx/>
              <a:buNone/>
              <a:tabLst>
                <a:tab pos="419100" algn="l"/>
                <a:tab pos="838200" algn="l"/>
                <a:tab pos="1270000" algn="l"/>
                <a:tab pos="1689100" algn="l"/>
                <a:tab pos="2120900" algn="l"/>
              </a:tabLst>
              <a:defRPr sz="930">
                <a:effectLst>
                  <a:outerShdw blurRad="35433" dist="35433" dir="2700000" rotWithShape="0">
                    <a:srgbClr val="000000"/>
                  </a:outerShdw>
                </a:effectLst>
                <a:latin typeface="+mj-lt"/>
                <a:ea typeface="+mj-ea"/>
                <a:cs typeface="+mj-cs"/>
                <a:sym typeface="Arial"/>
              </a:defRPr>
            </a:pPr>
            <a:endParaRPr/>
          </a:p>
          <a:p>
            <a:pPr defTabSz="850391">
              <a:tabLst>
                <a:tab pos="419100" algn="l"/>
                <a:tab pos="838200" algn="l"/>
                <a:tab pos="1270000" algn="l"/>
                <a:tab pos="1689100" algn="l"/>
                <a:tab pos="2120900" algn="l"/>
              </a:tabLst>
              <a:defRPr sz="1674">
                <a:effectLst>
                  <a:outerShdw blurRad="35433" dist="35433" dir="2700000" rotWithShape="0">
                    <a:srgbClr val="000000"/>
                  </a:outerShdw>
                </a:effectLst>
                <a:latin typeface="+mj-lt"/>
                <a:ea typeface="+mj-ea"/>
                <a:cs typeface="+mj-cs"/>
                <a:sym typeface="Arial"/>
              </a:defRPr>
            </a:pPr>
            <a:r>
              <a:t>Concerning Rule 2's home air heating conversion to heat pumps:</a:t>
            </a:r>
          </a:p>
        </p:txBody>
      </p:sp>
      <p:pic>
        <p:nvPicPr>
          <p:cNvPr id="480" name="Image" descr="Image"/>
          <p:cNvPicPr>
            <a:picLocks noChangeAspect="1"/>
          </p:cNvPicPr>
          <p:nvPr/>
        </p:nvPicPr>
        <p:blipFill>
          <a:blip r:embed="rId2"/>
          <a:stretch>
            <a:fillRect/>
          </a:stretch>
        </p:blipFill>
        <p:spPr>
          <a:xfrm>
            <a:off x="2432144" y="1943552"/>
            <a:ext cx="4220096" cy="2579284"/>
          </a:xfrm>
          <a:prstGeom prst="rect">
            <a:avLst/>
          </a:prstGeom>
          <a:ln w="12700">
            <a:miter lim="400000"/>
          </a:ln>
        </p:spPr>
      </p:pic>
      <p:sp>
        <p:nvSpPr>
          <p:cNvPr id="481" name="Rectangle 3"/>
          <p:cNvSpPr txBox="1"/>
          <p:nvPr/>
        </p:nvSpPr>
        <p:spPr>
          <a:xfrm>
            <a:off x="136118" y="4704674"/>
            <a:ext cx="8812147" cy="19952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j-lt"/>
                <a:ea typeface="+mj-ea"/>
                <a:cs typeface="+mj-cs"/>
                <a:sym typeface="Arial"/>
              </a:defRPr>
            </a:pPr>
            <a:r>
              <a:t>~ 70% of U.S. homes are still use </a:t>
            </a:r>
            <a:r>
              <a:rPr>
                <a:solidFill>
                  <a:srgbClr val="FBC901"/>
                </a:solidFill>
              </a:rPr>
              <a:t>fossil-fueled</a:t>
            </a:r>
            <a:r>
              <a:t> furnace, steam or hot water heating</a:t>
            </a:r>
          </a:p>
          <a:p>
            <a:pPr>
              <a:spcBef>
                <a:spcPts val="400"/>
              </a:spcBef>
              <a:tabLst>
                <a:tab pos="457200" algn="l"/>
                <a:tab pos="914400" algn="l"/>
                <a:tab pos="1371600" algn="l"/>
                <a:tab pos="1828800" algn="l"/>
                <a:tab pos="2286000" algn="l"/>
              </a:tabLst>
              <a:defRPr sz="10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j-lt"/>
                <a:ea typeface="+mj-ea"/>
                <a:cs typeface="+mj-cs"/>
                <a:sym typeface="Arial"/>
              </a:defRPr>
            </a:pPr>
            <a:r>
              <a:t>Multiplying last slide's 1.4 QW-h total heating energy by that percentage =&gt; </a:t>
            </a:r>
            <a:r>
              <a:rPr b="1">
                <a:solidFill>
                  <a:srgbClr val="FBC901"/>
                </a:solidFill>
              </a:rPr>
              <a:t>1.0 QW-h</a:t>
            </a:r>
          </a:p>
          <a:p>
            <a:pPr>
              <a:spcBef>
                <a:spcPts val="400"/>
              </a:spcBef>
              <a:tabLst>
                <a:tab pos="457200" algn="l"/>
                <a:tab pos="914400" algn="l"/>
                <a:tab pos="1371600" algn="l"/>
                <a:tab pos="1828800" algn="l"/>
                <a:tab pos="2286000" algn="l"/>
              </a:tabLst>
              <a:defRPr sz="1000" b="0">
                <a:solidFill>
                  <a:srgbClr val="FFFFFF"/>
                </a:solidFill>
                <a:effectLst>
                  <a:outerShdw blurRad="38100" dist="38100" dir="2700000" rotWithShape="0">
                    <a:srgbClr val="000000"/>
                  </a:outerShdw>
                </a:effectLst>
                <a:latin typeface="+mj-lt"/>
                <a:ea typeface="+mj-ea"/>
                <a:cs typeface="+mj-cs"/>
                <a:sym typeface="Arial"/>
              </a:defRPr>
            </a:pPr>
            <a:endParaRPr b="1">
              <a:solidFill>
                <a:srgbClr val="FBC901"/>
              </a:solidFill>
            </a:endParaRPr>
          </a:p>
          <a:p>
            <a:pPr>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j-lt"/>
                <a:ea typeface="+mj-ea"/>
                <a:cs typeface="+mj-cs"/>
                <a:sym typeface="Arial"/>
              </a:defRPr>
            </a:pPr>
            <a:r>
              <a:t>Invoking Rule 2 replacement by electric heat pumps =&gt; 1.0 QW-h / 3.5 = </a:t>
            </a:r>
            <a:r>
              <a:rPr b="1">
                <a:solidFill>
                  <a:srgbClr val="FBC901"/>
                </a:solidFill>
              </a:rPr>
              <a:t>0.3 QW-h</a:t>
            </a:r>
          </a:p>
          <a:p>
            <a:pPr>
              <a:spcBef>
                <a:spcPts val="400"/>
              </a:spcBef>
              <a:tabLst>
                <a:tab pos="457200" algn="l"/>
                <a:tab pos="914400" algn="l"/>
                <a:tab pos="1371600" algn="l"/>
                <a:tab pos="1828800" algn="l"/>
                <a:tab pos="2286000" algn="l"/>
              </a:tabLst>
              <a:defRPr sz="1000" b="0">
                <a:solidFill>
                  <a:srgbClr val="FFFFFF"/>
                </a:solidFill>
                <a:effectLst>
                  <a:outerShdw blurRad="38100" dist="38100" dir="2700000" rotWithShape="0">
                    <a:srgbClr val="000000"/>
                  </a:outerShdw>
                </a:effectLst>
                <a:latin typeface="+mj-lt"/>
                <a:ea typeface="+mj-ea"/>
                <a:cs typeface="+mj-cs"/>
                <a:sym typeface="Arial"/>
              </a:defRPr>
            </a:pPr>
            <a:endParaRPr b="1">
              <a:solidFill>
                <a:srgbClr val="FBC901"/>
              </a:solidFill>
            </a:endParaRPr>
          </a:p>
          <a:p>
            <a:pPr algn="ctr">
              <a:spcBef>
                <a:spcPts val="400"/>
              </a:spcBef>
              <a:tabLst>
                <a:tab pos="381000" algn="l"/>
                <a:tab pos="787400" algn="l"/>
                <a:tab pos="1181100" algn="l"/>
                <a:tab pos="1587500" algn="l"/>
              </a:tabLst>
              <a:defRPr sz="1600" b="0">
                <a:solidFill>
                  <a:srgbClr val="FFFFFF"/>
                </a:solidFill>
                <a:effectLst>
                  <a:outerShdw blurRad="38100" dist="38100" dir="2700000" rotWithShape="0">
                    <a:srgbClr val="000000"/>
                  </a:outerShdw>
                </a:effectLst>
                <a:latin typeface="+mj-lt"/>
                <a:ea typeface="+mj-ea"/>
                <a:cs typeface="+mj-cs"/>
                <a:sym typeface="Arial"/>
              </a:defRPr>
            </a:pPr>
            <a:r>
              <a:t>Rule 2 based net change in</a:t>
            </a:r>
            <a:r>
              <a:rPr b="1">
                <a:solidFill>
                  <a:srgbClr val="FBC901"/>
                </a:solidFill>
              </a:rPr>
              <a:t> U.S. Energy Consumption </a:t>
            </a:r>
            <a:r>
              <a:t>=</a:t>
            </a:r>
            <a:r>
              <a:rPr>
                <a:solidFill>
                  <a:srgbClr val="FBC901"/>
                </a:solidFill>
              </a:rPr>
              <a:t> </a:t>
            </a:r>
            <a:r>
              <a:t>(0.3 - 1.0) QW-h =</a:t>
            </a:r>
            <a:r>
              <a:rPr>
                <a:solidFill>
                  <a:srgbClr val="FBC901"/>
                </a:solidFill>
              </a:rPr>
              <a:t> - </a:t>
            </a:r>
            <a:r>
              <a:rPr b="1">
                <a:solidFill>
                  <a:srgbClr val="FBC901"/>
                </a:solidFill>
              </a:rPr>
              <a:t>0.7 QW-h</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 name="Rectangle 2"/>
          <p:cNvSpPr txBox="1"/>
          <p:nvPr/>
        </p:nvSpPr>
        <p:spPr>
          <a:xfrm>
            <a:off x="1266182" y="86404"/>
            <a:ext cx="7124098" cy="4307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a:defRPr sz="2000" b="0" i="1">
                <a:solidFill>
                  <a:srgbClr val="E5FFFF"/>
                </a:solidFill>
                <a:effectLst>
                  <a:outerShdw blurRad="38100" dist="38100" dir="2700000" rotWithShape="0">
                    <a:srgbClr val="000000"/>
                  </a:outerShdw>
                </a:effectLst>
                <a:latin typeface="+mj-lt"/>
                <a:ea typeface="+mj-ea"/>
                <a:cs typeface="+mj-cs"/>
                <a:sym typeface="Arial"/>
              </a:defRPr>
            </a:lvl1pPr>
          </a:lstStyle>
          <a:p>
            <a:r>
              <a:t>Concerning Rule 3 conversion to Heat Pump Water Heaters:</a:t>
            </a:r>
          </a:p>
        </p:txBody>
      </p:sp>
      <p:sp>
        <p:nvSpPr>
          <p:cNvPr id="484" name="Rectangle 5"/>
          <p:cNvSpPr txBox="1"/>
          <p:nvPr/>
        </p:nvSpPr>
        <p:spPr>
          <a:xfrm>
            <a:off x="5941931" y="2340079"/>
            <a:ext cx="2727754" cy="4420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j-lt"/>
                <a:ea typeface="+mj-ea"/>
                <a:cs typeface="+mj-cs"/>
                <a:sym typeface="Arial"/>
              </a:defRPr>
            </a:lvl1pPr>
          </a:lstStyle>
          <a:p>
            <a:r>
              <a:t>1) https://www.energy.gov/energysaver/heat-pump-water-heaters</a:t>
            </a:r>
          </a:p>
        </p:txBody>
      </p:sp>
      <p:sp>
        <p:nvSpPr>
          <p:cNvPr id="485" name="Rectangle 3"/>
          <p:cNvSpPr txBox="1">
            <a:spLocks noGrp="1"/>
          </p:cNvSpPr>
          <p:nvPr>
            <p:ph type="body" sz="quarter" idx="1"/>
          </p:nvPr>
        </p:nvSpPr>
        <p:spPr>
          <a:xfrm>
            <a:off x="82551" y="677827"/>
            <a:ext cx="8978898" cy="905101"/>
          </a:xfrm>
          <a:prstGeom prst="rect">
            <a:avLst/>
          </a:prstGeom>
        </p:spPr>
        <p:txBody>
          <a:bodyPr/>
          <a:lstStyle/>
          <a:p>
            <a:pPr>
              <a:tabLst>
                <a:tab pos="457200" algn="l"/>
                <a:tab pos="914400" algn="l"/>
                <a:tab pos="1371600" algn="l"/>
                <a:tab pos="1828800" algn="l"/>
                <a:tab pos="2286000" algn="l"/>
              </a:tabLst>
              <a:defRPr sz="1800">
                <a:latin typeface="+mj-lt"/>
                <a:ea typeface="+mj-ea"/>
                <a:cs typeface="+mj-cs"/>
                <a:sym typeface="Arial"/>
              </a:defRPr>
            </a:pPr>
            <a:r>
              <a:t>Beyond the most basic DOE / EIA explanations of how they work, </a:t>
            </a:r>
            <a:r>
              <a:rPr baseline="31999"/>
              <a:t>1</a:t>
            </a:r>
          </a:p>
          <a:p>
            <a:pPr>
              <a:tabLst>
                <a:tab pos="457200" algn="l"/>
                <a:tab pos="914400" algn="l"/>
                <a:tab pos="1371600" algn="l"/>
                <a:tab pos="1828800" algn="l"/>
                <a:tab pos="2286000" algn="l"/>
              </a:tabLst>
              <a:defRPr sz="600">
                <a:latin typeface="+mj-lt"/>
                <a:ea typeface="+mj-ea"/>
                <a:cs typeface="+mj-cs"/>
                <a:sym typeface="Arial"/>
              </a:defRPr>
            </a:pPr>
            <a:endParaRPr baseline="31999"/>
          </a:p>
          <a:p>
            <a:pPr>
              <a:tabLst>
                <a:tab pos="457200" algn="l"/>
                <a:tab pos="914400" algn="l"/>
                <a:tab pos="1371600" algn="l"/>
                <a:tab pos="1828800" algn="l"/>
                <a:tab pos="2286000" algn="l"/>
              </a:tabLst>
              <a:defRPr sz="1800">
                <a:latin typeface="+mj-lt"/>
                <a:ea typeface="+mj-ea"/>
                <a:cs typeface="+mj-cs"/>
                <a:sym typeface="Arial"/>
              </a:defRPr>
            </a:pPr>
            <a:r>
              <a:t>	these are so new that I found no DOE or EIA data on their extent of U.S. use</a:t>
            </a:r>
          </a:p>
        </p:txBody>
      </p:sp>
      <p:pic>
        <p:nvPicPr>
          <p:cNvPr id="486" name="Image" descr="Image"/>
          <p:cNvPicPr>
            <a:picLocks noChangeAspect="1"/>
          </p:cNvPicPr>
          <p:nvPr/>
        </p:nvPicPr>
        <p:blipFill>
          <a:blip r:embed="rId2"/>
          <a:stretch>
            <a:fillRect/>
          </a:stretch>
        </p:blipFill>
        <p:spPr>
          <a:xfrm>
            <a:off x="3419451" y="1649941"/>
            <a:ext cx="2305098" cy="2077556"/>
          </a:xfrm>
          <a:prstGeom prst="rect">
            <a:avLst/>
          </a:prstGeom>
          <a:ln w="12700">
            <a:miter lim="400000"/>
          </a:ln>
        </p:spPr>
      </p:pic>
      <p:sp>
        <p:nvSpPr>
          <p:cNvPr id="487" name="Rectangle 3"/>
          <p:cNvSpPr txBox="1"/>
          <p:nvPr/>
        </p:nvSpPr>
        <p:spPr>
          <a:xfrm>
            <a:off x="120651" y="3998261"/>
            <a:ext cx="9045811" cy="26077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j-lt"/>
                <a:ea typeface="+mj-ea"/>
                <a:cs typeface="+mj-cs"/>
                <a:sym typeface="Arial"/>
              </a:defRPr>
            </a:pPr>
            <a:r>
              <a:t>But my decades of home ownership + Habitat for Humanity home construction</a:t>
            </a:r>
          </a:p>
          <a:p>
            <a:pPr>
              <a:spcBef>
                <a:spcPts val="400"/>
              </a:spcBef>
              <a:tabLst>
                <a:tab pos="457200" algn="l"/>
                <a:tab pos="914400" algn="l"/>
                <a:tab pos="1371600" algn="l"/>
                <a:tab pos="1828800" algn="l"/>
                <a:tab pos="2286000" algn="l"/>
              </a:tabLst>
              <a:defRPr sz="6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j-lt"/>
                <a:ea typeface="+mj-ea"/>
                <a:cs typeface="+mj-cs"/>
                <a:sym typeface="Arial"/>
              </a:defRPr>
            </a:pPr>
            <a:r>
              <a:t>	+ </a:t>
            </a:r>
            <a:r>
              <a:rPr b="1"/>
              <a:t>This Old House</a:t>
            </a:r>
            <a:r>
              <a:t> viewership suggest their deployment is still very small</a:t>
            </a:r>
          </a:p>
          <a:p>
            <a:pPr>
              <a:spcBef>
                <a:spcPts val="400"/>
              </a:spcBef>
              <a:tabLst>
                <a:tab pos="457200" algn="l"/>
                <a:tab pos="914400" algn="l"/>
                <a:tab pos="1371600" algn="l"/>
                <a:tab pos="1828800" algn="l"/>
                <a:tab pos="2286000" algn="l"/>
              </a:tabLst>
              <a:defRPr sz="10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j-lt"/>
                <a:ea typeface="+mj-ea"/>
                <a:cs typeface="+mj-cs"/>
                <a:sym typeface="Arial"/>
              </a:defRPr>
            </a:pPr>
            <a:r>
              <a:t>So I'll assume ~100% of the U.S. </a:t>
            </a:r>
            <a:r>
              <a:rPr b="1">
                <a:solidFill>
                  <a:srgbClr val="FBC901"/>
                </a:solidFill>
              </a:rPr>
              <a:t>0.6 QW-h</a:t>
            </a:r>
            <a:r>
              <a:t> water heating energy is still fossil-fueled</a:t>
            </a:r>
          </a:p>
          <a:p>
            <a:pPr>
              <a:spcBef>
                <a:spcPts val="400"/>
              </a:spcBef>
              <a:tabLst>
                <a:tab pos="457200" algn="l"/>
                <a:tab pos="914400" algn="l"/>
                <a:tab pos="1371600" algn="l"/>
                <a:tab pos="1828800" algn="l"/>
                <a:tab pos="2286000" algn="l"/>
              </a:tabLst>
              <a:defRPr sz="11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j-lt"/>
                <a:ea typeface="+mj-ea"/>
                <a:cs typeface="+mj-cs"/>
                <a:sym typeface="Arial"/>
              </a:defRPr>
            </a:pPr>
            <a:r>
              <a:t>Rule 3 replacement by electric heat-pump water heaters =&gt; 0.6 QW-h / 5 = </a:t>
            </a:r>
            <a:r>
              <a:rPr b="1">
                <a:solidFill>
                  <a:srgbClr val="FBC901"/>
                </a:solidFill>
              </a:rPr>
              <a:t>0.12 QW-h</a:t>
            </a:r>
            <a:endParaRPr>
              <a:solidFill>
                <a:srgbClr val="FBC901"/>
              </a:solidFill>
            </a:endParaRPr>
          </a:p>
          <a:p>
            <a:pPr>
              <a:spcBef>
                <a:spcPts val="400"/>
              </a:spcBef>
              <a:tabLst>
                <a:tab pos="457200" algn="l"/>
                <a:tab pos="914400" algn="l"/>
                <a:tab pos="1371600" algn="l"/>
                <a:tab pos="1828800" algn="l"/>
                <a:tab pos="2286000" algn="l"/>
              </a:tabLst>
              <a:defRPr sz="1000" b="0">
                <a:solidFill>
                  <a:srgbClr val="FFFFFF"/>
                </a:solidFill>
                <a:effectLst>
                  <a:outerShdw blurRad="38100" dist="38100" dir="2700000" rotWithShape="0">
                    <a:srgbClr val="000000"/>
                  </a:outerShdw>
                </a:effectLst>
                <a:latin typeface="+mj-lt"/>
                <a:ea typeface="+mj-ea"/>
                <a:cs typeface="+mj-cs"/>
                <a:sym typeface="Arial"/>
              </a:defRPr>
            </a:pPr>
            <a:endParaRPr>
              <a:solidFill>
                <a:srgbClr val="FBC901"/>
              </a:solidFill>
            </a:endParaRPr>
          </a:p>
          <a:p>
            <a:pPr algn="ctr">
              <a:spcBef>
                <a:spcPts val="400"/>
              </a:spcBef>
              <a:tabLst>
                <a:tab pos="381000" algn="l"/>
                <a:tab pos="787400" algn="l"/>
                <a:tab pos="1181100" algn="l"/>
                <a:tab pos="1587500" algn="l"/>
              </a:tabLst>
              <a:defRPr sz="1700" b="0">
                <a:solidFill>
                  <a:srgbClr val="FFFFFF"/>
                </a:solidFill>
                <a:effectLst>
                  <a:outerShdw blurRad="38100" dist="38100" dir="2700000" rotWithShape="0">
                    <a:srgbClr val="000000"/>
                  </a:outerShdw>
                </a:effectLst>
                <a:latin typeface="+mj-lt"/>
                <a:ea typeface="+mj-ea"/>
                <a:cs typeface="+mj-cs"/>
                <a:sym typeface="Arial"/>
              </a:defRPr>
            </a:pPr>
            <a:r>
              <a:t>Rule 3 based net change in</a:t>
            </a:r>
            <a:r>
              <a:rPr b="1">
                <a:solidFill>
                  <a:srgbClr val="FBC901"/>
                </a:solidFill>
              </a:rPr>
              <a:t> U.S. Energy Consumption </a:t>
            </a:r>
            <a:r>
              <a:t>=</a:t>
            </a:r>
            <a:r>
              <a:rPr>
                <a:solidFill>
                  <a:srgbClr val="FBC901"/>
                </a:solidFill>
              </a:rPr>
              <a:t> </a:t>
            </a:r>
            <a:r>
              <a:t>(0.12 - 0.6) QW-h =</a:t>
            </a:r>
            <a:r>
              <a:rPr>
                <a:solidFill>
                  <a:srgbClr val="FBC901"/>
                </a:solidFill>
              </a:rPr>
              <a:t> - </a:t>
            </a:r>
            <a:r>
              <a:rPr b="1">
                <a:solidFill>
                  <a:srgbClr val="FBC901"/>
                </a:solidFill>
              </a:rPr>
              <a:t>0.5 QW-h</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 name="Rectangle 2"/>
          <p:cNvSpPr txBox="1"/>
          <p:nvPr/>
        </p:nvSpPr>
        <p:spPr>
          <a:xfrm>
            <a:off x="398633" y="35604"/>
            <a:ext cx="8182147" cy="4307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a:defRPr b="0" i="1">
                <a:solidFill>
                  <a:srgbClr val="E5FFFF"/>
                </a:solidFill>
                <a:effectLst>
                  <a:outerShdw blurRad="38100" dist="38100" dir="2700000" rotWithShape="0">
                    <a:srgbClr val="000000"/>
                  </a:outerShdw>
                </a:effectLst>
                <a:latin typeface="+mj-lt"/>
                <a:ea typeface="+mj-ea"/>
                <a:cs typeface="+mj-cs"/>
                <a:sym typeface="Arial"/>
              </a:defRPr>
            </a:lvl1pPr>
          </a:lstStyle>
          <a:p>
            <a:r>
              <a:t>Summarizing savings due to Rule 1-3 fossil-fuel to electricity conversions:</a:t>
            </a:r>
          </a:p>
        </p:txBody>
      </p:sp>
      <p:sp>
        <p:nvSpPr>
          <p:cNvPr id="490" name="Rectangle 3"/>
          <p:cNvSpPr txBox="1">
            <a:spLocks noGrp="1"/>
          </p:cNvSpPr>
          <p:nvPr>
            <p:ph type="body" idx="1"/>
          </p:nvPr>
        </p:nvSpPr>
        <p:spPr>
          <a:xfrm>
            <a:off x="114302" y="754799"/>
            <a:ext cx="9042432" cy="5961469"/>
          </a:xfrm>
          <a:prstGeom prst="rect">
            <a:avLst/>
          </a:prstGeom>
        </p:spPr>
        <p:txBody>
          <a:bodyPr/>
          <a:lstStyle/>
          <a:p>
            <a:pPr>
              <a:tabLst>
                <a:tab pos="1663700" algn="l"/>
                <a:tab pos="4064000" algn="l"/>
                <a:tab pos="6286500" algn="l"/>
                <a:tab pos="6870700" algn="l"/>
                <a:tab pos="7721600" algn="l"/>
              </a:tabLst>
              <a:defRPr sz="1600">
                <a:latin typeface="+mj-lt"/>
                <a:ea typeface="+mj-ea"/>
                <a:cs typeface="+mj-cs"/>
                <a:sym typeface="Arial"/>
              </a:defRPr>
            </a:pPr>
            <a:r>
              <a:t>But first sticking my neck out by </a:t>
            </a:r>
            <a:r>
              <a:rPr>
                <a:solidFill>
                  <a:srgbClr val="FBC901"/>
                </a:solidFill>
              </a:rPr>
              <a:t>inserting one more bold (but plausible) assumption </a:t>
            </a:r>
            <a:r>
              <a:t>that: </a:t>
            </a:r>
          </a:p>
          <a:p>
            <a:pPr marL="0" lvl="1" indent="620485">
              <a:buSzTx/>
              <a:buNone/>
              <a:tabLst>
                <a:tab pos="1663700" algn="l"/>
                <a:tab pos="4064000" algn="l"/>
                <a:tab pos="6286500" algn="l"/>
                <a:tab pos="6870700" algn="l"/>
                <a:tab pos="7721600" algn="l"/>
              </a:tabLst>
              <a:defRPr sz="500">
                <a:latin typeface="+mj-lt"/>
                <a:ea typeface="+mj-ea"/>
                <a:cs typeface="+mj-cs"/>
                <a:sym typeface="Arial"/>
              </a:defRPr>
            </a:pPr>
            <a:endParaRPr>
              <a:solidFill>
                <a:srgbClr val="FBC901"/>
              </a:solidFill>
            </a:endParaRPr>
          </a:p>
          <a:p>
            <a:pPr marL="0" lvl="1" indent="620485">
              <a:buSzTx/>
              <a:buNone/>
              <a:tabLst>
                <a:tab pos="1663700" algn="l"/>
                <a:tab pos="4064000" algn="l"/>
                <a:tab pos="6286500" algn="l"/>
                <a:tab pos="6870700" algn="l"/>
                <a:tab pos="7721600" algn="l"/>
              </a:tabLst>
              <a:defRPr sz="1600">
                <a:latin typeface="+mj-lt"/>
                <a:ea typeface="+mj-ea"/>
                <a:cs typeface="+mj-cs"/>
                <a:sym typeface="Arial"/>
              </a:defRPr>
            </a:pPr>
            <a:r>
              <a:t>Rule 1-3 Fossil-fuel to Electricity conversions could produce comparable</a:t>
            </a:r>
            <a:r>
              <a:rPr>
                <a:solidFill>
                  <a:srgbClr val="FBC901"/>
                </a:solidFill>
              </a:rPr>
              <a:t> </a:t>
            </a:r>
          </a:p>
          <a:p>
            <a:pPr marL="0" lvl="1" indent="620485">
              <a:buSzTx/>
              <a:buNone/>
              <a:tabLst>
                <a:tab pos="1663700" algn="l"/>
                <a:tab pos="4064000" algn="l"/>
                <a:tab pos="6286500" algn="l"/>
                <a:tab pos="6870700" algn="l"/>
                <a:tab pos="7721600" algn="l"/>
              </a:tabLst>
              <a:defRPr sz="400">
                <a:latin typeface="+mj-lt"/>
                <a:ea typeface="+mj-ea"/>
                <a:cs typeface="+mj-cs"/>
                <a:sym typeface="Arial"/>
              </a:defRPr>
            </a:pPr>
            <a:endParaRPr>
              <a:solidFill>
                <a:srgbClr val="FBC901"/>
              </a:solidFill>
            </a:endParaRPr>
          </a:p>
          <a:p>
            <a:pPr marL="0" lvl="2" indent="1066800">
              <a:buSzTx/>
              <a:buNone/>
              <a:tabLst>
                <a:tab pos="1663700" algn="l"/>
                <a:tab pos="4064000" algn="l"/>
                <a:tab pos="6286500" algn="l"/>
                <a:tab pos="6870700" algn="l"/>
                <a:tab pos="7721600" algn="l"/>
              </a:tabLst>
              <a:defRPr sz="1600">
                <a:latin typeface="+mj-lt"/>
                <a:ea typeface="+mj-ea"/>
                <a:cs typeface="+mj-cs"/>
                <a:sym typeface="Arial"/>
              </a:defRPr>
            </a:pPr>
            <a:r>
              <a:rPr>
                <a:solidFill>
                  <a:srgbClr val="FBC901"/>
                </a:solidFill>
              </a:rPr>
              <a:t> </a:t>
            </a:r>
            <a:r>
              <a:rPr b="1"/>
              <a:t>Commercial sector </a:t>
            </a:r>
            <a:r>
              <a:t>and</a:t>
            </a:r>
            <a:r>
              <a:rPr b="1"/>
              <a:t> Residential sector changes in </a:t>
            </a:r>
            <a:r>
              <a:t>energy use, yielding this:</a:t>
            </a:r>
          </a:p>
          <a:p>
            <a:pPr marL="0" lvl="1" indent="620485">
              <a:buSzTx/>
              <a:buNone/>
              <a:tabLst>
                <a:tab pos="1663700" algn="l"/>
                <a:tab pos="4064000" algn="l"/>
                <a:tab pos="6286500" algn="l"/>
                <a:tab pos="6870700" algn="l"/>
                <a:tab pos="7721600" algn="l"/>
              </a:tabLst>
              <a:defRPr sz="1700">
                <a:latin typeface="+mj-lt"/>
                <a:ea typeface="+mj-ea"/>
                <a:cs typeface="+mj-cs"/>
                <a:sym typeface="Arial"/>
              </a:defRPr>
            </a:pPr>
            <a:endParaRPr/>
          </a:p>
          <a:p>
            <a:pPr>
              <a:tabLst>
                <a:tab pos="1663700" algn="l"/>
                <a:tab pos="4064000" algn="l"/>
                <a:tab pos="6286500" algn="l"/>
                <a:tab pos="6870700" algn="l"/>
                <a:tab pos="7721600" algn="l"/>
              </a:tabLst>
              <a:defRPr sz="1500" b="1">
                <a:latin typeface="+mj-lt"/>
                <a:ea typeface="+mj-ea"/>
                <a:cs typeface="+mj-cs"/>
                <a:sym typeface="Arial"/>
              </a:defRPr>
            </a:pPr>
            <a:r>
              <a:t>Sector	2021 EIA Energies       	Rule 1-3 changes 	Revised Energies</a:t>
            </a:r>
          </a:p>
          <a:p>
            <a:pPr>
              <a:tabLst>
                <a:tab pos="1663700" algn="l"/>
                <a:tab pos="4064000" algn="l"/>
                <a:tab pos="6286500" algn="l"/>
                <a:tab pos="6870700" algn="l"/>
                <a:tab pos="7721600" algn="l"/>
              </a:tabLst>
              <a:defRPr sz="700">
                <a:latin typeface="+mj-lt"/>
                <a:ea typeface="+mj-ea"/>
                <a:cs typeface="+mj-cs"/>
                <a:sym typeface="Arial"/>
              </a:defRPr>
            </a:pPr>
            <a:endParaRPr/>
          </a:p>
          <a:p>
            <a:pPr>
              <a:tabLst>
                <a:tab pos="1663700" algn="l"/>
                <a:tab pos="4064000" algn="l"/>
                <a:tab pos="6286500" algn="l"/>
                <a:tab pos="6870700" algn="l"/>
                <a:tab pos="7721600" algn="l"/>
              </a:tabLst>
              <a:defRPr sz="1500">
                <a:latin typeface="+mj-lt"/>
                <a:ea typeface="+mj-ea"/>
                <a:cs typeface="+mj-cs"/>
                <a:sym typeface="Arial"/>
              </a:defRPr>
            </a:pPr>
            <a:r>
              <a:rPr b="1"/>
              <a:t>Transportation</a:t>
            </a:r>
            <a:r>
              <a:t>	7.88 = </a:t>
            </a:r>
            <a:r>
              <a:rPr>
                <a:solidFill>
                  <a:srgbClr val="E04550"/>
                </a:solidFill>
              </a:rPr>
              <a:t>7.4</a:t>
            </a:r>
            <a:r>
              <a:t> + </a:t>
            </a:r>
            <a:r>
              <a:rPr>
                <a:solidFill>
                  <a:srgbClr val="059797"/>
                </a:solidFill>
              </a:rPr>
              <a:t>0.4 </a:t>
            </a:r>
            <a:r>
              <a:t>QW-h	- </a:t>
            </a:r>
            <a:r>
              <a:rPr>
                <a:solidFill>
                  <a:srgbClr val="E04550"/>
                </a:solidFill>
              </a:rPr>
              <a:t>4.1</a:t>
            </a:r>
            <a:r>
              <a:t> + </a:t>
            </a:r>
            <a:r>
              <a:rPr>
                <a:solidFill>
                  <a:srgbClr val="059797"/>
                </a:solidFill>
              </a:rPr>
              <a:t>1.0</a:t>
            </a:r>
            <a:r>
              <a:t> QW-h	4.78 = </a:t>
            </a:r>
            <a:r>
              <a:rPr>
                <a:solidFill>
                  <a:srgbClr val="E04550"/>
                </a:solidFill>
              </a:rPr>
              <a:t>3.3</a:t>
            </a:r>
            <a:r>
              <a:t> + </a:t>
            </a:r>
            <a:r>
              <a:rPr>
                <a:solidFill>
                  <a:srgbClr val="059797"/>
                </a:solidFill>
              </a:rPr>
              <a:t>1.4</a:t>
            </a:r>
            <a:r>
              <a:t> QW-h</a:t>
            </a:r>
          </a:p>
          <a:p>
            <a:pPr>
              <a:tabLst>
                <a:tab pos="1663700" algn="l"/>
                <a:tab pos="4064000" algn="l"/>
                <a:tab pos="6286500" algn="l"/>
                <a:tab pos="6870700" algn="l"/>
                <a:tab pos="7721600" algn="l"/>
              </a:tabLst>
              <a:defRPr sz="600">
                <a:latin typeface="+mj-lt"/>
                <a:ea typeface="+mj-ea"/>
                <a:cs typeface="+mj-cs"/>
                <a:sym typeface="Arial"/>
              </a:defRPr>
            </a:pPr>
            <a:endParaRPr/>
          </a:p>
          <a:p>
            <a:pPr>
              <a:tabLst>
                <a:tab pos="1663700" algn="l"/>
                <a:tab pos="4064000" algn="l"/>
                <a:tab pos="6286500" algn="l"/>
                <a:tab pos="6870700" algn="l"/>
                <a:tab pos="7721600" algn="l"/>
              </a:tabLst>
              <a:defRPr sz="1500">
                <a:latin typeface="+mj-lt"/>
                <a:ea typeface="+mj-ea"/>
                <a:cs typeface="+mj-cs"/>
                <a:sym typeface="Arial"/>
              </a:defRPr>
            </a:pPr>
            <a:r>
              <a:rPr b="1"/>
              <a:t>Residential</a:t>
            </a:r>
            <a:r>
              <a:t>	3.39 = </a:t>
            </a:r>
            <a:r>
              <a:rPr>
                <a:solidFill>
                  <a:srgbClr val="E04550"/>
                </a:solidFill>
              </a:rPr>
              <a:t>2.6</a:t>
            </a:r>
            <a:r>
              <a:t> + </a:t>
            </a:r>
            <a:r>
              <a:rPr>
                <a:solidFill>
                  <a:srgbClr val="059797"/>
                </a:solidFill>
              </a:rPr>
              <a:t>0.8</a:t>
            </a:r>
            <a:r>
              <a:t> QW-h	- </a:t>
            </a:r>
            <a:r>
              <a:rPr>
                <a:solidFill>
                  <a:srgbClr val="E04550"/>
                </a:solidFill>
              </a:rPr>
              <a:t>1.6</a:t>
            </a:r>
            <a:r>
              <a:t> + </a:t>
            </a:r>
            <a:r>
              <a:rPr>
                <a:solidFill>
                  <a:srgbClr val="059797"/>
                </a:solidFill>
              </a:rPr>
              <a:t>0.43</a:t>
            </a:r>
            <a:r>
              <a:t> QW-h	2.22 = </a:t>
            </a:r>
            <a:r>
              <a:rPr>
                <a:solidFill>
                  <a:srgbClr val="E04550"/>
                </a:solidFill>
              </a:rPr>
              <a:t>1.0</a:t>
            </a:r>
            <a:r>
              <a:t> + </a:t>
            </a:r>
            <a:r>
              <a:rPr>
                <a:solidFill>
                  <a:srgbClr val="059797"/>
                </a:solidFill>
              </a:rPr>
              <a:t>01.23</a:t>
            </a:r>
            <a:r>
              <a:t> QW-h</a:t>
            </a:r>
          </a:p>
          <a:p>
            <a:pPr>
              <a:tabLst>
                <a:tab pos="1663700" algn="l"/>
                <a:tab pos="4064000" algn="l"/>
                <a:tab pos="6286500" algn="l"/>
                <a:tab pos="6870700" algn="l"/>
                <a:tab pos="7721600" algn="l"/>
              </a:tabLst>
              <a:defRPr sz="600">
                <a:latin typeface="+mj-lt"/>
                <a:ea typeface="+mj-ea"/>
                <a:cs typeface="+mj-cs"/>
                <a:sym typeface="Arial"/>
              </a:defRPr>
            </a:pPr>
            <a:endParaRPr/>
          </a:p>
          <a:p>
            <a:pPr>
              <a:tabLst>
                <a:tab pos="1663700" algn="l"/>
                <a:tab pos="4064000" algn="l"/>
                <a:tab pos="6286500" algn="l"/>
                <a:tab pos="6870700" algn="l"/>
                <a:tab pos="7721600" algn="l"/>
              </a:tabLst>
              <a:defRPr sz="1500">
                <a:latin typeface="+mj-lt"/>
                <a:ea typeface="+mj-ea"/>
                <a:cs typeface="+mj-cs"/>
                <a:sym typeface="Arial"/>
              </a:defRPr>
            </a:pPr>
            <a:r>
              <a:rPr b="1"/>
              <a:t>Commercial</a:t>
            </a:r>
            <a:r>
              <a:t>	2.67 = </a:t>
            </a:r>
            <a:r>
              <a:rPr>
                <a:solidFill>
                  <a:srgbClr val="E04550"/>
                </a:solidFill>
              </a:rPr>
              <a:t>2.1</a:t>
            </a:r>
            <a:r>
              <a:t> + </a:t>
            </a:r>
            <a:r>
              <a:rPr>
                <a:solidFill>
                  <a:srgbClr val="059797"/>
                </a:solidFill>
              </a:rPr>
              <a:t>0.6</a:t>
            </a:r>
            <a:r>
              <a:t> QW-h	~ (- </a:t>
            </a:r>
            <a:r>
              <a:rPr>
                <a:solidFill>
                  <a:srgbClr val="E04550"/>
                </a:solidFill>
              </a:rPr>
              <a:t>1.6</a:t>
            </a:r>
            <a:r>
              <a:t> + </a:t>
            </a:r>
            <a:r>
              <a:rPr>
                <a:solidFill>
                  <a:srgbClr val="059797"/>
                </a:solidFill>
              </a:rPr>
              <a:t>0.43</a:t>
            </a:r>
            <a:r>
              <a:t> ) QW-h	~1.53 = </a:t>
            </a:r>
            <a:r>
              <a:rPr>
                <a:solidFill>
                  <a:srgbClr val="E04550"/>
                </a:solidFill>
              </a:rPr>
              <a:t>~0.5</a:t>
            </a:r>
            <a:r>
              <a:t> + </a:t>
            </a:r>
            <a:r>
              <a:rPr>
                <a:solidFill>
                  <a:srgbClr val="059797"/>
                </a:solidFill>
              </a:rPr>
              <a:t>~1.03</a:t>
            </a:r>
            <a:r>
              <a:t> QW-h</a:t>
            </a:r>
          </a:p>
          <a:p>
            <a:pPr>
              <a:tabLst>
                <a:tab pos="1663700" algn="l"/>
                <a:tab pos="4064000" algn="l"/>
                <a:tab pos="6286500" algn="l"/>
                <a:tab pos="6870700" algn="l"/>
                <a:tab pos="7721600" algn="l"/>
              </a:tabLst>
              <a:defRPr sz="1100">
                <a:latin typeface="+mj-lt"/>
                <a:ea typeface="+mj-ea"/>
                <a:cs typeface="+mj-cs"/>
                <a:sym typeface="Arial"/>
              </a:defRPr>
            </a:pPr>
            <a:r>
              <a:t>______________________________________________________________________________________________________________</a:t>
            </a:r>
          </a:p>
          <a:p>
            <a:pPr>
              <a:tabLst>
                <a:tab pos="1663700" algn="l"/>
                <a:tab pos="4064000" algn="l"/>
                <a:tab pos="6286500" algn="l"/>
                <a:tab pos="6870700" algn="l"/>
                <a:tab pos="7721600" algn="l"/>
              </a:tabLst>
              <a:defRPr sz="1500">
                <a:latin typeface="+mj-lt"/>
                <a:ea typeface="+mj-ea"/>
                <a:cs typeface="+mj-cs"/>
                <a:sym typeface="Arial"/>
              </a:defRPr>
            </a:pPr>
            <a:r>
              <a:t>Subtotal	13.9 = </a:t>
            </a:r>
            <a:r>
              <a:rPr>
                <a:solidFill>
                  <a:srgbClr val="E04550"/>
                </a:solidFill>
              </a:rPr>
              <a:t>12.1</a:t>
            </a:r>
            <a:r>
              <a:t> + </a:t>
            </a:r>
            <a:r>
              <a:rPr>
                <a:solidFill>
                  <a:srgbClr val="059797"/>
                </a:solidFill>
              </a:rPr>
              <a:t>1.8</a:t>
            </a:r>
            <a:r>
              <a:t> QW-h		~8.53 = </a:t>
            </a:r>
            <a:r>
              <a:rPr>
                <a:solidFill>
                  <a:srgbClr val="E04550"/>
                </a:solidFill>
              </a:rPr>
              <a:t>~4.8</a:t>
            </a:r>
            <a:r>
              <a:t> + </a:t>
            </a:r>
            <a:r>
              <a:rPr>
                <a:solidFill>
                  <a:srgbClr val="059797"/>
                </a:solidFill>
              </a:rPr>
              <a:t>~3.66</a:t>
            </a:r>
            <a:r>
              <a:t> QW-h</a:t>
            </a:r>
          </a:p>
          <a:p>
            <a:pPr>
              <a:tabLst>
                <a:tab pos="1663700" algn="l"/>
                <a:tab pos="4064000" algn="l"/>
                <a:tab pos="6286500" algn="l"/>
                <a:tab pos="6870700" algn="l"/>
                <a:tab pos="7721600" algn="l"/>
              </a:tabLst>
              <a:defRPr sz="2100">
                <a:latin typeface="+mj-lt"/>
                <a:ea typeface="+mj-ea"/>
                <a:cs typeface="+mj-cs"/>
                <a:sym typeface="Arial"/>
              </a:defRPr>
            </a:pPr>
            <a:endParaRPr/>
          </a:p>
          <a:p>
            <a:pPr>
              <a:tabLst>
                <a:tab pos="406400" algn="l"/>
                <a:tab pos="914400" algn="l"/>
                <a:tab pos="4064000" algn="l"/>
                <a:tab pos="6286500" algn="l"/>
                <a:tab pos="6870700" algn="l"/>
                <a:tab pos="7721600" algn="l"/>
              </a:tabLst>
              <a:defRPr sz="1600">
                <a:latin typeface="+mj-lt"/>
                <a:ea typeface="+mj-ea"/>
                <a:cs typeface="+mj-cs"/>
                <a:sym typeface="Arial"/>
              </a:defRPr>
            </a:pPr>
            <a:r>
              <a:t>In these three (of four) sectors, fossil-fuel to electricity substitutions thus offer:</a:t>
            </a:r>
          </a:p>
          <a:p>
            <a:pPr>
              <a:tabLst>
                <a:tab pos="406400" algn="l"/>
                <a:tab pos="914400" algn="l"/>
                <a:tab pos="4064000" algn="l"/>
                <a:tab pos="6286500" algn="l"/>
                <a:tab pos="6870700" algn="l"/>
                <a:tab pos="7721600" algn="l"/>
              </a:tabLst>
              <a:defRPr sz="400">
                <a:latin typeface="+mj-lt"/>
                <a:ea typeface="+mj-ea"/>
                <a:cs typeface="+mj-cs"/>
                <a:sym typeface="Arial"/>
              </a:defRPr>
            </a:pPr>
            <a:endParaRPr/>
          </a:p>
          <a:p>
            <a:pPr>
              <a:tabLst>
                <a:tab pos="406400" algn="l"/>
                <a:tab pos="914400" algn="l"/>
                <a:tab pos="4064000" algn="l"/>
                <a:tab pos="6286500" algn="l"/>
                <a:tab pos="6870700" algn="l"/>
                <a:tab pos="7721600" algn="l"/>
              </a:tabLst>
              <a:defRPr sz="1600">
                <a:latin typeface="+mj-lt"/>
                <a:ea typeface="+mj-ea"/>
                <a:cs typeface="+mj-cs"/>
                <a:sym typeface="Arial"/>
              </a:defRPr>
            </a:pPr>
            <a:r>
              <a:t>	A </a:t>
            </a:r>
            <a:r>
              <a:rPr b="1"/>
              <a:t>39% decrease in energy use</a:t>
            </a:r>
          </a:p>
          <a:p>
            <a:pPr>
              <a:tabLst>
                <a:tab pos="406400" algn="l"/>
                <a:tab pos="914400" algn="l"/>
                <a:tab pos="4064000" algn="l"/>
                <a:tab pos="6286500" algn="l"/>
                <a:tab pos="6870700" algn="l"/>
                <a:tab pos="7721600" algn="l"/>
              </a:tabLst>
              <a:defRPr sz="400">
                <a:latin typeface="+mj-lt"/>
                <a:ea typeface="+mj-ea"/>
                <a:cs typeface="+mj-cs"/>
                <a:sym typeface="Arial"/>
              </a:defRPr>
            </a:pPr>
            <a:endParaRPr b="1"/>
          </a:p>
          <a:p>
            <a:pPr>
              <a:tabLst>
                <a:tab pos="406400" algn="l"/>
                <a:tab pos="914400" algn="l"/>
                <a:tab pos="4064000" algn="l"/>
                <a:tab pos="6286500" algn="l"/>
                <a:tab pos="6870700" algn="l"/>
                <a:tab pos="7721600" algn="l"/>
              </a:tabLst>
              <a:defRPr sz="1600">
                <a:latin typeface="+mj-lt"/>
                <a:ea typeface="+mj-ea"/>
                <a:cs typeface="+mj-cs"/>
                <a:sym typeface="Arial"/>
              </a:defRPr>
            </a:pPr>
            <a:r>
              <a:t>	AND a shift from (</a:t>
            </a:r>
            <a:r>
              <a:rPr>
                <a:solidFill>
                  <a:srgbClr val="E04550"/>
                </a:solidFill>
              </a:rPr>
              <a:t>87% GHG-based</a:t>
            </a:r>
            <a:r>
              <a:t> / </a:t>
            </a:r>
            <a:r>
              <a:rPr>
                <a:solidFill>
                  <a:srgbClr val="059797"/>
                </a:solidFill>
              </a:rPr>
              <a:t>13% green</a:t>
            </a:r>
            <a:r>
              <a:t>) to (</a:t>
            </a:r>
            <a:r>
              <a:rPr>
                <a:solidFill>
                  <a:srgbClr val="E04550"/>
                </a:solidFill>
              </a:rPr>
              <a:t>56% GHG based</a:t>
            </a:r>
            <a:r>
              <a:t> / </a:t>
            </a:r>
            <a:r>
              <a:rPr>
                <a:solidFill>
                  <a:srgbClr val="059797"/>
                </a:solidFill>
              </a:rPr>
              <a:t>46% green</a:t>
            </a:r>
            <a:r>
              <a:t>)</a:t>
            </a:r>
          </a:p>
          <a:p>
            <a:pPr>
              <a:tabLst>
                <a:tab pos="406400" algn="l"/>
                <a:tab pos="914400" algn="l"/>
                <a:tab pos="4064000" algn="l"/>
                <a:tab pos="6286500" algn="l"/>
                <a:tab pos="6870700" algn="l"/>
                <a:tab pos="7721600" algn="l"/>
              </a:tabLst>
              <a:defRPr sz="800">
                <a:latin typeface="+mj-lt"/>
                <a:ea typeface="+mj-ea"/>
                <a:cs typeface="+mj-cs"/>
                <a:sym typeface="Arial"/>
              </a:defRPr>
            </a:pPr>
            <a:endParaRPr/>
          </a:p>
          <a:p>
            <a:pPr>
              <a:tabLst>
                <a:tab pos="406400" algn="l"/>
                <a:tab pos="914400" algn="l"/>
                <a:tab pos="4064000" algn="l"/>
                <a:tab pos="6286500" algn="l"/>
                <a:tab pos="6870700" algn="l"/>
                <a:tab pos="7721600" algn="l"/>
              </a:tabLst>
              <a:defRPr sz="1600" b="1">
                <a:solidFill>
                  <a:srgbClr val="FBC901"/>
                </a:solidFill>
                <a:latin typeface="+mj-lt"/>
                <a:ea typeface="+mj-ea"/>
                <a:cs typeface="+mj-cs"/>
                <a:sym typeface="Arial"/>
              </a:defRPr>
            </a:pPr>
            <a:r>
              <a:t>Based upon adoption of ONLY TWO already well-known &amp; well-developed technologies:</a:t>
            </a:r>
          </a:p>
          <a:p>
            <a:pPr>
              <a:tabLst>
                <a:tab pos="406400" algn="l"/>
                <a:tab pos="914400" algn="l"/>
                <a:tab pos="4064000" algn="l"/>
                <a:tab pos="6286500" algn="l"/>
                <a:tab pos="6870700" algn="l"/>
                <a:tab pos="7721600" algn="l"/>
              </a:tabLst>
              <a:defRPr sz="400">
                <a:latin typeface="+mj-lt"/>
                <a:ea typeface="+mj-ea"/>
                <a:cs typeface="+mj-cs"/>
                <a:sym typeface="Arial"/>
              </a:defRPr>
            </a:pPr>
            <a:endParaRPr/>
          </a:p>
          <a:p>
            <a:pPr>
              <a:tabLst>
                <a:tab pos="406400" algn="l"/>
                <a:tab pos="914400" algn="l"/>
                <a:tab pos="4064000" algn="l"/>
                <a:tab pos="6286500" algn="l"/>
                <a:tab pos="6870700" algn="l"/>
                <a:tab pos="7721600" algn="l"/>
              </a:tabLst>
              <a:defRPr sz="1600">
                <a:latin typeface="+mj-lt"/>
                <a:ea typeface="+mj-ea"/>
                <a:cs typeface="+mj-cs"/>
                <a:sym typeface="Arial"/>
              </a:defRPr>
            </a:pPr>
            <a:r>
              <a:t>	</a:t>
            </a:r>
            <a:r>
              <a:rPr b="1">
                <a:solidFill>
                  <a:srgbClr val="FBC901"/>
                </a:solidFill>
              </a:rPr>
              <a:t>Electric motor driven road vehicles</a:t>
            </a:r>
            <a:r>
              <a:t>          </a:t>
            </a:r>
            <a:r>
              <a:rPr b="1">
                <a:solidFill>
                  <a:srgbClr val="FBC901"/>
                </a:solidFill>
              </a:rPr>
              <a:t>Heat-pump driven air and water heaters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 name="Rectangle 2"/>
          <p:cNvSpPr txBox="1"/>
          <p:nvPr/>
        </p:nvSpPr>
        <p:spPr>
          <a:xfrm>
            <a:off x="161568" y="35604"/>
            <a:ext cx="8820864" cy="4307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a:defRPr sz="1700" b="0" i="1">
                <a:solidFill>
                  <a:srgbClr val="E5FFFF"/>
                </a:solidFill>
                <a:effectLst>
                  <a:outerShdw blurRad="38100" dist="38100" dir="2700000" rotWithShape="0">
                    <a:srgbClr val="000000"/>
                  </a:outerShdw>
                </a:effectLst>
                <a:latin typeface="+mj-lt"/>
                <a:ea typeface="+mj-ea"/>
                <a:cs typeface="+mj-cs"/>
                <a:sym typeface="Arial"/>
              </a:defRPr>
            </a:lvl1pPr>
          </a:lstStyle>
          <a:p>
            <a:r>
              <a:t>Revised estimate of Green-Electricity growth needed to drive out ~ all GHG-based energy</a:t>
            </a:r>
          </a:p>
        </p:txBody>
      </p:sp>
      <p:sp>
        <p:nvSpPr>
          <p:cNvPr id="493" name="Rectangle 3"/>
          <p:cNvSpPr txBox="1">
            <a:spLocks noGrp="1"/>
          </p:cNvSpPr>
          <p:nvPr>
            <p:ph type="body" sz="quarter" idx="1"/>
          </p:nvPr>
        </p:nvSpPr>
        <p:spPr>
          <a:xfrm>
            <a:off x="203202" y="620187"/>
            <a:ext cx="4305942" cy="743598"/>
          </a:xfrm>
          <a:prstGeom prst="rect">
            <a:avLst/>
          </a:prstGeom>
        </p:spPr>
        <p:txBody>
          <a:bodyPr/>
          <a:lstStyle/>
          <a:p>
            <a:pPr>
              <a:tabLst>
                <a:tab pos="1663700" algn="l"/>
                <a:tab pos="4064000" algn="l"/>
                <a:tab pos="6286500" algn="l"/>
                <a:tab pos="6870700" algn="l"/>
                <a:tab pos="7721600" algn="l"/>
              </a:tabLst>
              <a:defRPr sz="1600">
                <a:latin typeface="+mj-lt"/>
                <a:ea typeface="+mj-ea"/>
                <a:cs typeface="+mj-cs"/>
                <a:sym typeface="Arial"/>
              </a:defRPr>
            </a:pPr>
            <a:r>
              <a:t>EIA data lead us to this earlier breakdown</a:t>
            </a:r>
          </a:p>
          <a:p>
            <a:pPr>
              <a:tabLst>
                <a:tab pos="1663700" algn="l"/>
                <a:tab pos="4064000" algn="l"/>
                <a:tab pos="6286500" algn="l"/>
                <a:tab pos="6870700" algn="l"/>
                <a:tab pos="7721600" algn="l"/>
              </a:tabLst>
              <a:defRPr sz="1600">
                <a:latin typeface="+mj-lt"/>
                <a:ea typeface="+mj-ea"/>
                <a:cs typeface="+mj-cs"/>
                <a:sym typeface="Arial"/>
              </a:defRPr>
            </a:pPr>
            <a:r>
              <a:t>of 2021 Total U.S. Energy Consumption:</a:t>
            </a:r>
          </a:p>
        </p:txBody>
      </p:sp>
      <p:sp>
        <p:nvSpPr>
          <p:cNvPr id="494" name="Left Brace 11"/>
          <p:cNvSpPr/>
          <p:nvPr/>
        </p:nvSpPr>
        <p:spPr>
          <a:xfrm flipH="1">
            <a:off x="4240001" y="1944352"/>
            <a:ext cx="467149" cy="88960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635" y="21600"/>
                  <a:pt x="10800" y="21147"/>
                  <a:pt x="10800" y="20588"/>
                </a:cubicBezTo>
                <a:lnTo>
                  <a:pt x="10800" y="11812"/>
                </a:lnTo>
                <a:cubicBezTo>
                  <a:pt x="10800" y="11253"/>
                  <a:pt x="5965" y="10800"/>
                  <a:pt x="0" y="10800"/>
                </a:cubicBezTo>
                <a:cubicBezTo>
                  <a:pt x="5965" y="10800"/>
                  <a:pt x="10800" y="10347"/>
                  <a:pt x="10800" y="9788"/>
                </a:cubicBezTo>
                <a:lnTo>
                  <a:pt x="10800" y="1012"/>
                </a:lnTo>
                <a:cubicBezTo>
                  <a:pt x="10800" y="453"/>
                  <a:pt x="15635" y="0"/>
                  <a:pt x="21600" y="0"/>
                </a:cubicBezTo>
              </a:path>
            </a:pathLst>
          </a:custGeom>
          <a:ln w="38100">
            <a:solidFill>
              <a:srgbClr val="FFCB46"/>
            </a:solidFill>
          </a:ln>
        </p:spPr>
        <p:txBody>
          <a:bodyPr lIns="45719" rIns="45719"/>
          <a:lstStyle/>
          <a:p>
            <a:pPr>
              <a:defRPr>
                <a:solidFill>
                  <a:srgbClr val="FFFFFF"/>
                </a:solidFill>
              </a:defRPr>
            </a:pPr>
            <a:endParaRPr/>
          </a:p>
        </p:txBody>
      </p:sp>
      <p:sp>
        <p:nvSpPr>
          <p:cNvPr id="495" name="Rectangle 3"/>
          <p:cNvSpPr txBox="1"/>
          <p:nvPr/>
        </p:nvSpPr>
        <p:spPr>
          <a:xfrm>
            <a:off x="357475" y="1365252"/>
            <a:ext cx="4402495" cy="27397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400"/>
              </a:spcBef>
              <a:tabLst>
                <a:tab pos="1663700" algn="l"/>
                <a:tab pos="4064000" algn="l"/>
                <a:tab pos="6286500" algn="l"/>
                <a:tab pos="6870700" algn="l"/>
                <a:tab pos="7721600" algn="l"/>
              </a:tabLst>
              <a:defRPr sz="1500">
                <a:solidFill>
                  <a:srgbClr val="FFFFFF"/>
                </a:solidFill>
                <a:effectLst>
                  <a:outerShdw blurRad="38100" dist="38100" dir="2700000" rotWithShape="0">
                    <a:srgbClr val="000000"/>
                  </a:outerShdw>
                </a:effectLst>
                <a:latin typeface="+mj-lt"/>
                <a:ea typeface="+mj-ea"/>
                <a:cs typeface="+mj-cs"/>
                <a:sym typeface="Arial"/>
              </a:defRPr>
            </a:pPr>
            <a:r>
              <a:t>Sector:	2021 EIA Energies:       	</a:t>
            </a:r>
          </a:p>
          <a:p>
            <a:pPr>
              <a:spcBef>
                <a:spcPts val="400"/>
              </a:spcBef>
              <a:tabLst>
                <a:tab pos="1663700" algn="l"/>
                <a:tab pos="4064000" algn="l"/>
                <a:tab pos="6286500" algn="l"/>
                <a:tab pos="6870700" algn="l"/>
                <a:tab pos="7721600" algn="l"/>
              </a:tabLst>
              <a:defRPr sz="10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tabLst>
                <a:tab pos="1663700" algn="l"/>
                <a:tab pos="4064000" algn="l"/>
                <a:tab pos="6286500" algn="l"/>
                <a:tab pos="6870700" algn="l"/>
                <a:tab pos="7721600" algn="l"/>
              </a:tabLst>
              <a:defRPr sz="1500" b="0">
                <a:solidFill>
                  <a:srgbClr val="FFFFFF"/>
                </a:solidFill>
                <a:effectLst>
                  <a:outerShdw blurRad="38100" dist="38100" dir="2700000" rotWithShape="0">
                    <a:srgbClr val="000000"/>
                  </a:outerShdw>
                </a:effectLst>
                <a:latin typeface="+mj-lt"/>
                <a:ea typeface="+mj-ea"/>
                <a:cs typeface="+mj-cs"/>
                <a:sym typeface="Arial"/>
              </a:defRPr>
            </a:pPr>
            <a:r>
              <a:rPr b="1"/>
              <a:t>Transportation</a:t>
            </a:r>
            <a:r>
              <a:t>	7.88 = </a:t>
            </a:r>
            <a:r>
              <a:rPr>
                <a:solidFill>
                  <a:srgbClr val="E04550"/>
                </a:solidFill>
              </a:rPr>
              <a:t>7.4</a:t>
            </a:r>
            <a:r>
              <a:t> + </a:t>
            </a:r>
            <a:r>
              <a:rPr>
                <a:solidFill>
                  <a:srgbClr val="059797"/>
                </a:solidFill>
              </a:rPr>
              <a:t>0.4 </a:t>
            </a:r>
            <a:r>
              <a:t>QW-h	</a:t>
            </a:r>
          </a:p>
          <a:p>
            <a:pPr>
              <a:spcBef>
                <a:spcPts val="400"/>
              </a:spcBef>
              <a:tabLst>
                <a:tab pos="1663700" algn="l"/>
                <a:tab pos="4064000" algn="l"/>
                <a:tab pos="6286500" algn="l"/>
                <a:tab pos="6870700" algn="l"/>
                <a:tab pos="7721600" algn="l"/>
              </a:tabLst>
              <a:defRPr sz="6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tabLst>
                <a:tab pos="1663700" algn="l"/>
                <a:tab pos="4064000" algn="l"/>
                <a:tab pos="6286500" algn="l"/>
                <a:tab pos="6870700" algn="l"/>
                <a:tab pos="7721600" algn="l"/>
              </a:tabLst>
              <a:defRPr sz="1500" b="0">
                <a:solidFill>
                  <a:srgbClr val="FFFFFF"/>
                </a:solidFill>
                <a:effectLst>
                  <a:outerShdw blurRad="38100" dist="38100" dir="2700000" rotWithShape="0">
                    <a:srgbClr val="000000"/>
                  </a:outerShdw>
                </a:effectLst>
                <a:latin typeface="+mj-lt"/>
                <a:ea typeface="+mj-ea"/>
                <a:cs typeface="+mj-cs"/>
                <a:sym typeface="Arial"/>
              </a:defRPr>
            </a:pPr>
            <a:r>
              <a:rPr b="1"/>
              <a:t>Residential</a:t>
            </a:r>
            <a:r>
              <a:t>	3.39 = </a:t>
            </a:r>
            <a:r>
              <a:rPr>
                <a:solidFill>
                  <a:srgbClr val="E04550"/>
                </a:solidFill>
              </a:rPr>
              <a:t>2.6</a:t>
            </a:r>
            <a:r>
              <a:t> + </a:t>
            </a:r>
            <a:r>
              <a:rPr>
                <a:solidFill>
                  <a:srgbClr val="059797"/>
                </a:solidFill>
              </a:rPr>
              <a:t>0.8</a:t>
            </a:r>
            <a:r>
              <a:t> QW-h</a:t>
            </a:r>
          </a:p>
          <a:p>
            <a:pPr>
              <a:spcBef>
                <a:spcPts val="400"/>
              </a:spcBef>
              <a:tabLst>
                <a:tab pos="1663700" algn="l"/>
                <a:tab pos="4064000" algn="l"/>
                <a:tab pos="6286500" algn="l"/>
                <a:tab pos="6870700" algn="l"/>
                <a:tab pos="7721600" algn="l"/>
              </a:tabLst>
              <a:defRPr sz="6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tabLst>
                <a:tab pos="1663700" algn="l"/>
                <a:tab pos="4064000" algn="l"/>
                <a:tab pos="6286500" algn="l"/>
                <a:tab pos="6870700" algn="l"/>
                <a:tab pos="7721600" algn="l"/>
              </a:tabLst>
              <a:defRPr sz="1500" b="0">
                <a:solidFill>
                  <a:srgbClr val="FFFFFF"/>
                </a:solidFill>
                <a:effectLst>
                  <a:outerShdw blurRad="38100" dist="38100" dir="2700000" rotWithShape="0">
                    <a:srgbClr val="000000"/>
                  </a:outerShdw>
                </a:effectLst>
                <a:latin typeface="+mj-lt"/>
                <a:ea typeface="+mj-ea"/>
                <a:cs typeface="+mj-cs"/>
                <a:sym typeface="Arial"/>
              </a:defRPr>
            </a:pPr>
            <a:r>
              <a:rPr b="1"/>
              <a:t>Commercial</a:t>
            </a:r>
            <a:r>
              <a:t>	2.67 = </a:t>
            </a:r>
            <a:r>
              <a:rPr>
                <a:solidFill>
                  <a:srgbClr val="E04550"/>
                </a:solidFill>
              </a:rPr>
              <a:t>2.1</a:t>
            </a:r>
            <a:r>
              <a:t> + </a:t>
            </a:r>
            <a:r>
              <a:rPr>
                <a:solidFill>
                  <a:srgbClr val="059797"/>
                </a:solidFill>
              </a:rPr>
              <a:t>0.6</a:t>
            </a:r>
            <a:r>
              <a:t> QW-h	</a:t>
            </a:r>
          </a:p>
          <a:p>
            <a:pPr>
              <a:spcBef>
                <a:spcPts val="400"/>
              </a:spcBef>
              <a:tabLst>
                <a:tab pos="1663700" algn="l"/>
                <a:tab pos="4064000" algn="l"/>
                <a:tab pos="6286500" algn="l"/>
                <a:tab pos="6870700" algn="l"/>
                <a:tab pos="7721600" algn="l"/>
              </a:tabLst>
              <a:defRPr sz="6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tabLst>
                <a:tab pos="1663700" algn="l"/>
                <a:tab pos="4064000" algn="l"/>
                <a:tab pos="6286500" algn="l"/>
                <a:tab pos="6870700" algn="l"/>
                <a:tab pos="7721600" algn="l"/>
              </a:tabLst>
              <a:defRPr sz="1500" b="0">
                <a:solidFill>
                  <a:srgbClr val="FFFFFF"/>
                </a:solidFill>
                <a:effectLst>
                  <a:outerShdw blurRad="38100" dist="38100" dir="2700000" rotWithShape="0">
                    <a:srgbClr val="000000"/>
                  </a:outerShdw>
                </a:effectLst>
                <a:latin typeface="+mj-lt"/>
                <a:ea typeface="+mj-ea"/>
                <a:cs typeface="+mj-cs"/>
                <a:sym typeface="Arial"/>
              </a:defRPr>
            </a:pPr>
            <a:r>
              <a:rPr b="1"/>
              <a:t>Industrial</a:t>
            </a:r>
            <a:r>
              <a:t>	7.59 = </a:t>
            </a:r>
            <a:r>
              <a:rPr>
                <a:solidFill>
                  <a:srgbClr val="E04550"/>
                </a:solidFill>
              </a:rPr>
              <a:t>6.5</a:t>
            </a:r>
            <a:r>
              <a:t> + </a:t>
            </a:r>
            <a:r>
              <a:rPr>
                <a:solidFill>
                  <a:srgbClr val="059797"/>
                </a:solidFill>
              </a:rPr>
              <a:t>1.1</a:t>
            </a:r>
            <a:r>
              <a:t> QW-h</a:t>
            </a:r>
            <a:r>
              <a:rPr sz="600"/>
              <a:t>	</a:t>
            </a:r>
          </a:p>
          <a:p>
            <a:pPr>
              <a:spcBef>
                <a:spcPts val="400"/>
              </a:spcBef>
              <a:tabLst>
                <a:tab pos="1663700" algn="l"/>
                <a:tab pos="4800600" algn="l"/>
                <a:tab pos="7264400" algn="l"/>
              </a:tabLst>
              <a:defRPr sz="1100" b="0">
                <a:solidFill>
                  <a:srgbClr val="FFFFFF"/>
                </a:solidFill>
                <a:effectLst>
                  <a:outerShdw blurRad="38100" dist="38100" dir="2700000" rotWithShape="0">
                    <a:srgbClr val="000000"/>
                  </a:outerShdw>
                </a:effectLst>
                <a:latin typeface="+mj-lt"/>
                <a:ea typeface="+mj-ea"/>
                <a:cs typeface="+mj-cs"/>
                <a:sym typeface="Arial"/>
              </a:defRPr>
            </a:pPr>
            <a:r>
              <a:t>________________________________________________</a:t>
            </a:r>
          </a:p>
          <a:p>
            <a:pPr>
              <a:spcBef>
                <a:spcPts val="400"/>
              </a:spcBef>
              <a:tabLst>
                <a:tab pos="1663700" algn="l"/>
                <a:tab pos="4800600" algn="l"/>
                <a:tab pos="7264400" algn="l"/>
              </a:tabLst>
              <a:defRPr sz="1500" b="0">
                <a:solidFill>
                  <a:srgbClr val="FFFFFF"/>
                </a:solidFill>
                <a:effectLst>
                  <a:outerShdw blurRad="38100" dist="38100" dir="2700000" rotWithShape="0">
                    <a:srgbClr val="000000"/>
                  </a:outerShdw>
                </a:effectLst>
                <a:latin typeface="+mj-lt"/>
                <a:ea typeface="+mj-ea"/>
                <a:cs typeface="+mj-cs"/>
                <a:sym typeface="Arial"/>
              </a:defRPr>
            </a:pPr>
            <a:r>
              <a:t>Total	21.5 = </a:t>
            </a:r>
            <a:r>
              <a:rPr>
                <a:solidFill>
                  <a:srgbClr val="E04550"/>
                </a:solidFill>
              </a:rPr>
              <a:t>18.6</a:t>
            </a:r>
            <a:r>
              <a:t> + </a:t>
            </a:r>
            <a:r>
              <a:rPr>
                <a:solidFill>
                  <a:srgbClr val="059797"/>
                </a:solidFill>
              </a:rPr>
              <a:t>2.9</a:t>
            </a:r>
            <a:r>
              <a:t> QW-h</a:t>
            </a:r>
          </a:p>
        </p:txBody>
      </p:sp>
      <p:sp>
        <p:nvSpPr>
          <p:cNvPr id="496" name="Rectangle 3"/>
          <p:cNvSpPr txBox="1"/>
          <p:nvPr/>
        </p:nvSpPr>
        <p:spPr>
          <a:xfrm>
            <a:off x="4953575" y="1395271"/>
            <a:ext cx="3935694" cy="25482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lnSpcReduction="10000"/>
          </a:bodyPr>
          <a:lstStyle/>
          <a:p>
            <a:pPr>
              <a:spcBef>
                <a:spcPts val="400"/>
              </a:spcBef>
              <a:tabLst>
                <a:tab pos="1663700" algn="l"/>
                <a:tab pos="4064000" algn="l"/>
                <a:tab pos="6286500" algn="l"/>
                <a:tab pos="6870700" algn="l"/>
                <a:tab pos="7721600" algn="l"/>
              </a:tabLst>
              <a:defRPr sz="1500" b="0">
                <a:solidFill>
                  <a:srgbClr val="FFFFFF"/>
                </a:solidFill>
                <a:effectLst>
                  <a:outerShdw blurRad="38100" dist="38100" dir="2700000" rotWithShape="0">
                    <a:srgbClr val="000000"/>
                  </a:outerShdw>
                </a:effectLst>
                <a:latin typeface="+mj-lt"/>
                <a:ea typeface="+mj-ea"/>
                <a:cs typeface="+mj-cs"/>
                <a:sym typeface="Arial"/>
              </a:defRPr>
            </a:pPr>
            <a:r>
              <a:rPr b="1">
                <a:solidFill>
                  <a:srgbClr val="FBC901"/>
                </a:solidFill>
              </a:rPr>
              <a:t>Revised Subtotal for first three Sectors</a:t>
            </a:r>
            <a:r>
              <a:t> </a:t>
            </a:r>
          </a:p>
          <a:p>
            <a:pPr>
              <a:spcBef>
                <a:spcPts val="400"/>
              </a:spcBef>
              <a:tabLst>
                <a:tab pos="1663700" algn="l"/>
                <a:tab pos="4064000" algn="l"/>
                <a:tab pos="6286500" algn="l"/>
                <a:tab pos="6870700" algn="l"/>
                <a:tab pos="7721600" algn="l"/>
              </a:tabLst>
              <a:defRPr sz="1500" b="0">
                <a:solidFill>
                  <a:srgbClr val="FFFFFF"/>
                </a:solidFill>
                <a:effectLst>
                  <a:outerShdw blurRad="38100" dist="38100" dir="2700000" rotWithShape="0">
                    <a:srgbClr val="000000"/>
                  </a:outerShdw>
                </a:effectLst>
                <a:latin typeface="+mj-lt"/>
                <a:ea typeface="+mj-ea"/>
                <a:cs typeface="+mj-cs"/>
                <a:sym typeface="Arial"/>
              </a:defRPr>
            </a:pPr>
            <a:r>
              <a:t>based upon above Rule 1-3 substitutions: </a:t>
            </a:r>
          </a:p>
          <a:p>
            <a:pPr>
              <a:spcBef>
                <a:spcPts val="400"/>
              </a:spcBef>
              <a:tabLst>
                <a:tab pos="1663700" algn="l"/>
                <a:tab pos="4064000" algn="l"/>
                <a:tab pos="6286500" algn="l"/>
                <a:tab pos="6870700" algn="l"/>
                <a:tab pos="7721600" algn="l"/>
              </a:tabLst>
              <a:defRPr sz="19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tabLst>
                <a:tab pos="1663700" algn="l"/>
                <a:tab pos="4064000" algn="l"/>
                <a:tab pos="6286500" algn="l"/>
                <a:tab pos="6870700" algn="l"/>
                <a:tab pos="7721600" algn="l"/>
              </a:tabLst>
              <a:defRPr sz="1500" b="0">
                <a:solidFill>
                  <a:srgbClr val="FFFFFF"/>
                </a:solidFill>
                <a:effectLst>
                  <a:outerShdw blurRad="38100" dist="38100" dir="2700000" rotWithShape="0">
                    <a:srgbClr val="000000"/>
                  </a:outerShdw>
                </a:effectLst>
                <a:latin typeface="+mj-lt"/>
                <a:ea typeface="+mj-ea"/>
                <a:cs typeface="+mj-cs"/>
                <a:sym typeface="Arial"/>
              </a:defRPr>
            </a:pPr>
            <a:r>
              <a:t>=&gt;      ~8.53 = </a:t>
            </a:r>
            <a:r>
              <a:rPr>
                <a:solidFill>
                  <a:srgbClr val="E04550"/>
                </a:solidFill>
              </a:rPr>
              <a:t>~4.8</a:t>
            </a:r>
            <a:r>
              <a:t> + </a:t>
            </a:r>
            <a:r>
              <a:rPr>
                <a:solidFill>
                  <a:srgbClr val="059797"/>
                </a:solidFill>
              </a:rPr>
              <a:t>~3.66</a:t>
            </a:r>
            <a:r>
              <a:t> QW-h</a:t>
            </a:r>
          </a:p>
          <a:p>
            <a:pPr>
              <a:spcBef>
                <a:spcPts val="400"/>
              </a:spcBef>
              <a:tabLst>
                <a:tab pos="1663700" algn="l"/>
                <a:tab pos="4064000" algn="l"/>
                <a:tab pos="6286500" algn="l"/>
                <a:tab pos="6870700" algn="l"/>
                <a:tab pos="7721600" algn="l"/>
              </a:tabLst>
              <a:defRPr sz="1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tabLst>
                <a:tab pos="1663700" algn="l"/>
                <a:tab pos="4064000" algn="l"/>
                <a:tab pos="6286500" algn="l"/>
                <a:tab pos="6870700" algn="l"/>
                <a:tab pos="7721600" algn="l"/>
              </a:tabLst>
              <a:defRPr sz="2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tabLst>
                <a:tab pos="1663700" algn="l"/>
                <a:tab pos="4064000" algn="l"/>
                <a:tab pos="6286500" algn="l"/>
                <a:tab pos="6870700" algn="l"/>
                <a:tab pos="7721600" algn="l"/>
              </a:tabLst>
              <a:defRPr sz="20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tabLst>
                <a:tab pos="1663700" algn="l"/>
                <a:tab pos="4064000" algn="l"/>
                <a:tab pos="6286500" algn="l"/>
                <a:tab pos="6870700" algn="l"/>
                <a:tab pos="7721600" algn="l"/>
              </a:tabLst>
              <a:defRPr sz="1500" b="0">
                <a:solidFill>
                  <a:srgbClr val="FFFFFF"/>
                </a:solidFill>
                <a:effectLst>
                  <a:outerShdw blurRad="38100" dist="38100" dir="2700000" rotWithShape="0">
                    <a:srgbClr val="000000"/>
                  </a:outerShdw>
                </a:effectLst>
                <a:latin typeface="+mj-lt"/>
                <a:ea typeface="+mj-ea"/>
                <a:cs typeface="+mj-cs"/>
                <a:sym typeface="Arial"/>
              </a:defRPr>
            </a:pPr>
            <a:r>
              <a:t>Yielding revised all-sector Total:</a:t>
            </a:r>
            <a:r>
              <a:rPr sz="600"/>
              <a:t>	</a:t>
            </a:r>
          </a:p>
          <a:p>
            <a:pPr>
              <a:spcBef>
                <a:spcPts val="400"/>
              </a:spcBef>
              <a:tabLst>
                <a:tab pos="1663700" algn="l"/>
                <a:tab pos="4800600" algn="l"/>
                <a:tab pos="7264400" algn="l"/>
              </a:tabLst>
              <a:defRPr sz="1100" b="0">
                <a:solidFill>
                  <a:srgbClr val="FFFFFF"/>
                </a:solidFill>
                <a:effectLst>
                  <a:outerShdw blurRad="38100" dist="38100" dir="2700000" rotWithShape="0">
                    <a:srgbClr val="000000"/>
                  </a:outerShdw>
                </a:effectLst>
                <a:latin typeface="+mj-lt"/>
                <a:ea typeface="+mj-ea"/>
                <a:cs typeface="+mj-cs"/>
                <a:sym typeface="Arial"/>
              </a:defRPr>
            </a:pPr>
            <a:r>
              <a:t>________________________________</a:t>
            </a:r>
          </a:p>
          <a:p>
            <a:pPr>
              <a:spcBef>
                <a:spcPts val="400"/>
              </a:spcBef>
              <a:tabLst>
                <a:tab pos="1663700" algn="l"/>
                <a:tab pos="4800600" algn="l"/>
                <a:tab pos="7264400" algn="l"/>
              </a:tabLst>
              <a:defRPr sz="1500" b="0">
                <a:solidFill>
                  <a:srgbClr val="FFFFFF"/>
                </a:solidFill>
                <a:effectLst>
                  <a:outerShdw blurRad="38100" dist="38100" dir="2700000" rotWithShape="0">
                    <a:srgbClr val="000000"/>
                  </a:outerShdw>
                </a:effectLst>
                <a:latin typeface="+mj-lt"/>
                <a:ea typeface="+mj-ea"/>
                <a:cs typeface="+mj-cs"/>
                <a:sym typeface="Arial"/>
              </a:defRPr>
            </a:pPr>
            <a:r>
              <a:t>16.1 = </a:t>
            </a:r>
            <a:r>
              <a:rPr>
                <a:solidFill>
                  <a:srgbClr val="E04550"/>
                </a:solidFill>
              </a:rPr>
              <a:t>11.3</a:t>
            </a:r>
            <a:r>
              <a:t> + </a:t>
            </a:r>
            <a:r>
              <a:rPr>
                <a:solidFill>
                  <a:srgbClr val="059797"/>
                </a:solidFill>
              </a:rPr>
              <a:t>6.59</a:t>
            </a:r>
            <a:r>
              <a:t> QW-h</a:t>
            </a:r>
          </a:p>
        </p:txBody>
      </p:sp>
      <p:sp>
        <p:nvSpPr>
          <p:cNvPr id="497" name="Rectangle 3"/>
          <p:cNvSpPr txBox="1"/>
          <p:nvPr/>
        </p:nvSpPr>
        <p:spPr>
          <a:xfrm>
            <a:off x="203202" y="4206623"/>
            <a:ext cx="8820865" cy="20689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lnSpcReduction="10000"/>
          </a:bodyPr>
          <a:lstStyle/>
          <a:p>
            <a:pPr>
              <a:spcBef>
                <a:spcPts val="400"/>
              </a:spcBef>
              <a:tabLst>
                <a:tab pos="482600" algn="l"/>
                <a:tab pos="1003300" algn="l"/>
                <a:tab pos="1574800" algn="l"/>
                <a:tab pos="2146300" algn="l"/>
                <a:tab pos="7721600" algn="l"/>
              </a:tabLst>
              <a:defRPr sz="1600" b="0">
                <a:solidFill>
                  <a:srgbClr val="FFFFFF"/>
                </a:solidFill>
                <a:effectLst>
                  <a:outerShdw blurRad="38100" dist="38100" dir="2700000" rotWithShape="0">
                    <a:srgbClr val="000000"/>
                  </a:outerShdw>
                </a:effectLst>
                <a:latin typeface="+mj-lt"/>
                <a:ea typeface="+mj-ea"/>
                <a:cs typeface="+mj-cs"/>
                <a:sym typeface="Arial"/>
              </a:defRPr>
            </a:pPr>
            <a:r>
              <a:t>To eliminate revised </a:t>
            </a:r>
            <a:r>
              <a:rPr>
                <a:solidFill>
                  <a:srgbClr val="E04550"/>
                </a:solidFill>
              </a:rPr>
              <a:t>11.3 QW-h</a:t>
            </a:r>
            <a:r>
              <a:t> of GHG energy, today's </a:t>
            </a:r>
            <a:r>
              <a:rPr>
                <a:solidFill>
                  <a:srgbClr val="059797"/>
                </a:solidFill>
              </a:rPr>
              <a:t>1.53 QW-h</a:t>
            </a:r>
            <a:r>
              <a:t> of green Electricity</a:t>
            </a:r>
          </a:p>
          <a:p>
            <a:pPr>
              <a:spcBef>
                <a:spcPts val="400"/>
              </a:spcBef>
              <a:tabLst>
                <a:tab pos="482600" algn="l"/>
                <a:tab pos="1003300" algn="l"/>
                <a:tab pos="1574800" algn="l"/>
                <a:tab pos="2146300" algn="l"/>
                <a:tab pos="7721600" algn="l"/>
              </a:tabLst>
              <a:defRPr sz="2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tabLst>
                <a:tab pos="482600" algn="l"/>
                <a:tab pos="1003300" algn="l"/>
                <a:tab pos="1574800" algn="l"/>
                <a:tab pos="2146300" algn="l"/>
                <a:tab pos="7721600" algn="l"/>
              </a:tabLst>
              <a:defRPr sz="1600" b="0">
                <a:solidFill>
                  <a:srgbClr val="FFFFFF"/>
                </a:solidFill>
                <a:effectLst>
                  <a:outerShdw blurRad="38100" dist="38100" dir="2700000" rotWithShape="0">
                    <a:srgbClr val="000000"/>
                  </a:outerShdw>
                </a:effectLst>
                <a:latin typeface="+mj-lt"/>
                <a:ea typeface="+mj-ea"/>
                <a:cs typeface="+mj-cs"/>
                <a:sym typeface="Arial"/>
              </a:defRPr>
            </a:pPr>
            <a:r>
              <a:t>	would have to grow by ~ (</a:t>
            </a:r>
            <a:r>
              <a:rPr>
                <a:solidFill>
                  <a:srgbClr val="E04550"/>
                </a:solidFill>
              </a:rPr>
              <a:t>11.3</a:t>
            </a:r>
            <a:r>
              <a:t> / </a:t>
            </a:r>
            <a:r>
              <a:rPr>
                <a:solidFill>
                  <a:srgbClr val="059797"/>
                </a:solidFill>
              </a:rPr>
              <a:t>1.53</a:t>
            </a:r>
            <a:r>
              <a:t>) = </a:t>
            </a:r>
            <a:r>
              <a:rPr b="1">
                <a:solidFill>
                  <a:srgbClr val="FBC901"/>
                </a:solidFill>
              </a:rPr>
              <a:t>7X</a:t>
            </a:r>
            <a:r>
              <a:t> (instead of the 12X calculated earlier)</a:t>
            </a:r>
          </a:p>
          <a:p>
            <a:pPr>
              <a:spcBef>
                <a:spcPts val="400"/>
              </a:spcBef>
              <a:tabLst>
                <a:tab pos="482600" algn="l"/>
                <a:tab pos="1003300" algn="l"/>
                <a:tab pos="1574800" algn="l"/>
                <a:tab pos="2146300" algn="l"/>
                <a:tab pos="7721600" algn="l"/>
              </a:tabLst>
              <a:defRPr sz="10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tabLst>
                <a:tab pos="482600" algn="l"/>
                <a:tab pos="1003300" algn="l"/>
                <a:tab pos="1574800" algn="l"/>
                <a:tab pos="2146300" algn="l"/>
                <a:tab pos="7721600" algn="l"/>
              </a:tabLst>
              <a:defRPr sz="1600" b="0">
                <a:solidFill>
                  <a:srgbClr val="FFFFFF"/>
                </a:solidFill>
                <a:effectLst>
                  <a:outerShdw blurRad="38100" dist="38100" dir="2700000" rotWithShape="0">
                    <a:srgbClr val="000000"/>
                  </a:outerShdw>
                </a:effectLst>
                <a:latin typeface="+mj-lt"/>
                <a:ea typeface="+mj-ea"/>
                <a:cs typeface="+mj-cs"/>
                <a:sym typeface="Arial"/>
              </a:defRPr>
            </a:pPr>
            <a:r>
              <a:t>Fossil-fuel to Electricity substitutions in the final </a:t>
            </a:r>
            <a:r>
              <a:rPr b="1"/>
              <a:t>Industrial</a:t>
            </a:r>
            <a:r>
              <a:t> sector</a:t>
            </a:r>
          </a:p>
          <a:p>
            <a:pPr>
              <a:spcBef>
                <a:spcPts val="400"/>
              </a:spcBef>
              <a:tabLst>
                <a:tab pos="482600" algn="l"/>
                <a:tab pos="1003300" algn="l"/>
                <a:tab pos="1574800" algn="l"/>
                <a:tab pos="2146300" algn="l"/>
                <a:tab pos="7721600" algn="l"/>
              </a:tabLst>
              <a:defRPr sz="2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tabLst>
                <a:tab pos="482600" algn="l"/>
                <a:tab pos="1003300" algn="l"/>
                <a:tab pos="1574800" algn="l"/>
                <a:tab pos="2146300" algn="l"/>
                <a:tab pos="7721600" algn="l"/>
              </a:tabLst>
              <a:defRPr sz="1600" b="0">
                <a:solidFill>
                  <a:srgbClr val="FFFFFF"/>
                </a:solidFill>
                <a:effectLst>
                  <a:outerShdw blurRad="38100" dist="38100" dir="2700000" rotWithShape="0">
                    <a:srgbClr val="000000"/>
                  </a:outerShdw>
                </a:effectLst>
                <a:latin typeface="+mj-lt"/>
                <a:ea typeface="+mj-ea"/>
                <a:cs typeface="+mj-cs"/>
                <a:sym typeface="Arial"/>
              </a:defRPr>
            </a:pPr>
            <a:r>
              <a:t>	would further reduce GHG generation, </a:t>
            </a:r>
            <a:r>
              <a:rPr>
                <a:solidFill>
                  <a:srgbClr val="FBC901"/>
                </a:solidFill>
              </a:rPr>
              <a:t>but require greater growth of green electricity</a:t>
            </a:r>
          </a:p>
          <a:p>
            <a:pPr>
              <a:spcBef>
                <a:spcPts val="400"/>
              </a:spcBef>
              <a:tabLst>
                <a:tab pos="482600" algn="l"/>
                <a:tab pos="1003300" algn="l"/>
                <a:tab pos="1574800" algn="l"/>
                <a:tab pos="2146300" algn="l"/>
                <a:tab pos="7721600" algn="l"/>
              </a:tabLst>
              <a:defRPr sz="1000" b="0">
                <a:solidFill>
                  <a:srgbClr val="FFFFFF"/>
                </a:solidFill>
                <a:effectLst>
                  <a:outerShdw blurRad="38100" dist="38100" dir="2700000" rotWithShape="0">
                    <a:srgbClr val="000000"/>
                  </a:outerShdw>
                </a:effectLst>
                <a:latin typeface="+mj-lt"/>
                <a:ea typeface="+mj-ea"/>
                <a:cs typeface="+mj-cs"/>
                <a:sym typeface="Arial"/>
              </a:defRPr>
            </a:pPr>
            <a:endParaRPr>
              <a:solidFill>
                <a:srgbClr val="FBC901"/>
              </a:solidFill>
            </a:endParaRPr>
          </a:p>
          <a:p>
            <a:pPr>
              <a:spcBef>
                <a:spcPts val="400"/>
              </a:spcBef>
              <a:tabLst>
                <a:tab pos="482600" algn="l"/>
                <a:tab pos="1003300" algn="l"/>
                <a:tab pos="1574800" algn="l"/>
                <a:tab pos="2146300" algn="l"/>
                <a:tab pos="7721600" algn="l"/>
              </a:tabLst>
              <a:defRPr sz="1600" b="0">
                <a:solidFill>
                  <a:srgbClr val="FFFFFF"/>
                </a:solidFill>
                <a:effectLst>
                  <a:outerShdw blurRad="38100" dist="38100" dir="2700000" rotWithShape="0">
                    <a:srgbClr val="000000"/>
                  </a:outerShdw>
                </a:effectLst>
                <a:latin typeface="+mj-lt"/>
                <a:ea typeface="+mj-ea"/>
                <a:cs typeface="+mj-cs"/>
                <a:sym typeface="Arial"/>
              </a:defRPr>
            </a:pPr>
            <a:r>
              <a:t>Contradicting media reports that </a:t>
            </a:r>
            <a:r>
              <a:rPr b="1"/>
              <a:t>3X</a:t>
            </a:r>
            <a:r>
              <a:t> growth alone might provide a U.S. path to full sustainability </a:t>
            </a:r>
            <a:r>
              <a:rPr baseline="31999"/>
              <a:t>1</a:t>
            </a:r>
            <a:r>
              <a:t> </a:t>
            </a:r>
            <a:r>
              <a:rPr>
                <a:solidFill>
                  <a:srgbClr val="FBC901"/>
                </a:solidFill>
              </a:rPr>
              <a:t> </a:t>
            </a:r>
          </a:p>
        </p:txBody>
      </p:sp>
      <p:sp>
        <p:nvSpPr>
          <p:cNvPr id="498" name="Rectangle 5"/>
          <p:cNvSpPr txBox="1"/>
          <p:nvPr/>
        </p:nvSpPr>
        <p:spPr>
          <a:xfrm>
            <a:off x="266756" y="6531165"/>
            <a:ext cx="8610488" cy="2642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defRPr sz="1200" i="1">
                <a:solidFill>
                  <a:srgbClr val="059797"/>
                </a:solidFill>
                <a:effectLst>
                  <a:outerShdw blurRad="38100" dist="38100" dir="2700000" rotWithShape="0">
                    <a:srgbClr val="000000"/>
                  </a:outerShdw>
                </a:effectLst>
                <a:latin typeface="+mj-lt"/>
                <a:ea typeface="+mj-ea"/>
                <a:cs typeface="+mj-cs"/>
                <a:sym typeface="Arial"/>
              </a:defRPr>
            </a:pPr>
            <a:r>
              <a:t>1) Page 5: Forget ‘Reduce, Reuse, Recycle’ - The Atlantic, 25 Feb 2022 (</a:t>
            </a:r>
            <a:r>
              <a:rPr u="sng">
                <a:solidFill>
                  <a:srgbClr val="00CCFF"/>
                </a:solidFill>
                <a:uFill>
                  <a:solidFill>
                    <a:srgbClr val="00CCFF"/>
                  </a:solidFill>
                </a:uFill>
                <a:hlinkClick r:id="rId2"/>
              </a:rPr>
              <a:t>link</a:t>
            </a:r>
            <a:r>
              <a:t>)</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 name="Rectangle 5"/>
          <p:cNvSpPr txBox="1"/>
          <p:nvPr/>
        </p:nvSpPr>
        <p:spPr>
          <a:xfrm>
            <a:off x="304800" y="6339745"/>
            <a:ext cx="8534400" cy="4420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r>
              <a:t>1) http://en.wikipedia.org/wiki/List_of_countries_by_energy_consumption_per_capita</a:t>
            </a:r>
          </a:p>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r>
              <a:t>2) https://www.unitjuggler.com/convert-energy-from-koe-to-kWh.html</a:t>
            </a:r>
          </a:p>
        </p:txBody>
      </p:sp>
      <p:sp>
        <p:nvSpPr>
          <p:cNvPr id="501" name="Rectangle 2"/>
          <p:cNvSpPr txBox="1">
            <a:spLocks noGrp="1"/>
          </p:cNvSpPr>
          <p:nvPr>
            <p:ph type="title"/>
          </p:nvPr>
        </p:nvSpPr>
        <p:spPr>
          <a:xfrm>
            <a:off x="304800" y="76200"/>
            <a:ext cx="8534400" cy="459076"/>
          </a:xfrm>
          <a:prstGeom prst="rect">
            <a:avLst/>
          </a:prstGeom>
        </p:spPr>
        <p:txBody>
          <a:bodyPr/>
          <a:lstStyle/>
          <a:p>
            <a:pPr>
              <a:defRPr sz="1900" i="1">
                <a:latin typeface="+mj-lt"/>
                <a:ea typeface="+mj-ea"/>
                <a:cs typeface="+mj-cs"/>
                <a:sym typeface="Arial"/>
              </a:defRPr>
            </a:pPr>
            <a:r>
              <a:t>Finally: Putting </a:t>
            </a:r>
            <a:r>
              <a:rPr b="1">
                <a:solidFill>
                  <a:srgbClr val="FBC901"/>
                </a:solidFill>
              </a:rPr>
              <a:t>Total U.S. Energy Consumption</a:t>
            </a:r>
            <a:r>
              <a:t> into a global perspective:</a:t>
            </a:r>
          </a:p>
        </p:txBody>
      </p:sp>
      <p:sp>
        <p:nvSpPr>
          <p:cNvPr id="502" name="Rectangle 3"/>
          <p:cNvSpPr txBox="1">
            <a:spLocks noGrp="1"/>
          </p:cNvSpPr>
          <p:nvPr>
            <p:ph type="body" sz="quarter" idx="1"/>
          </p:nvPr>
        </p:nvSpPr>
        <p:spPr>
          <a:xfrm>
            <a:off x="228600" y="914400"/>
            <a:ext cx="8763000" cy="1178787"/>
          </a:xfrm>
          <a:prstGeom prst="rect">
            <a:avLst/>
          </a:prstGeom>
        </p:spPr>
        <p:txBody>
          <a:bodyPr/>
          <a:lstStyle/>
          <a:p>
            <a:pPr>
              <a:defRPr sz="1600">
                <a:latin typeface="+mj-lt"/>
                <a:ea typeface="+mj-ea"/>
                <a:cs typeface="+mj-cs"/>
                <a:sym typeface="Arial"/>
              </a:defRPr>
            </a:pPr>
            <a:r>
              <a:t>International Energy Agency 2003 map of per-capita energy consumption: </a:t>
            </a:r>
            <a:r>
              <a:rPr baseline="31999"/>
              <a:t>1</a:t>
            </a:r>
          </a:p>
          <a:p>
            <a:pPr>
              <a:defRPr sz="1400">
                <a:latin typeface="+mj-lt"/>
                <a:ea typeface="+mj-ea"/>
                <a:cs typeface="+mj-cs"/>
                <a:sym typeface="Arial"/>
              </a:defRPr>
            </a:pPr>
            <a:endParaRPr baseline="31999"/>
          </a:p>
          <a:p>
            <a:pPr>
              <a:defRPr sz="1600">
                <a:latin typeface="+mj-lt"/>
                <a:ea typeface="+mj-ea"/>
                <a:cs typeface="+mj-cs"/>
                <a:sym typeface="Arial"/>
              </a:defRPr>
            </a:pPr>
            <a:r>
              <a:t>	</a:t>
            </a:r>
          </a:p>
        </p:txBody>
      </p:sp>
      <p:pic>
        <p:nvPicPr>
          <p:cNvPr id="503" name="Picture 3" descr="Picture 3"/>
          <p:cNvPicPr>
            <a:picLocks noChangeAspect="1"/>
          </p:cNvPicPr>
          <p:nvPr/>
        </p:nvPicPr>
        <p:blipFill>
          <a:blip r:embed="rId2"/>
          <a:stretch>
            <a:fillRect/>
          </a:stretch>
        </p:blipFill>
        <p:spPr>
          <a:xfrm>
            <a:off x="228600" y="1460500"/>
            <a:ext cx="8657432" cy="3810000"/>
          </a:xfrm>
          <a:prstGeom prst="rect">
            <a:avLst/>
          </a:prstGeom>
          <a:ln w="12700">
            <a:miter lim="400000"/>
          </a:ln>
        </p:spPr>
      </p:pic>
      <p:sp>
        <p:nvSpPr>
          <p:cNvPr id="504" name="Rectangle 3"/>
          <p:cNvSpPr txBox="1"/>
          <p:nvPr/>
        </p:nvSpPr>
        <p:spPr>
          <a:xfrm>
            <a:off x="1386935" y="5539923"/>
            <a:ext cx="6475972" cy="459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lgn="ctr">
              <a:spcBef>
                <a:spcPts val="400"/>
              </a:spcBef>
              <a:defRPr sz="1600" b="0">
                <a:solidFill>
                  <a:srgbClr val="FFFFFF"/>
                </a:solidFill>
                <a:effectLst>
                  <a:outerShdw blurRad="38100" dist="38100" dir="2700000" rotWithShape="0">
                    <a:srgbClr val="000000"/>
                  </a:outerShdw>
                </a:effectLst>
                <a:latin typeface="+mj-lt"/>
                <a:ea typeface="+mj-ea"/>
                <a:cs typeface="+mj-cs"/>
                <a:sym typeface="Arial"/>
              </a:defRPr>
            </a:pPr>
            <a:r>
              <a:t>Energy Conversion:  1 kg of oil equivalent ("koe") =&gt; 11.63 kW-h   </a:t>
            </a:r>
            <a:r>
              <a:rPr baseline="31999"/>
              <a:t>2</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 name="Rectangle 5"/>
          <p:cNvSpPr txBox="1"/>
          <p:nvPr/>
        </p:nvSpPr>
        <p:spPr>
          <a:xfrm>
            <a:off x="6256456" y="4987321"/>
            <a:ext cx="2558277" cy="619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j-lt"/>
                <a:ea typeface="+mj-ea"/>
                <a:cs typeface="+mj-cs"/>
                <a:sym typeface="Arial"/>
              </a:defRPr>
            </a:lvl1pPr>
          </a:lstStyle>
          <a:p>
            <a:r>
              <a:t>Figures: http://en.wikipedia.org/wiki/List_of_countries_by_energy_consumption_per_capita</a:t>
            </a:r>
          </a:p>
        </p:txBody>
      </p:sp>
      <p:sp>
        <p:nvSpPr>
          <p:cNvPr id="507" name="Rectangle 3"/>
          <p:cNvSpPr txBox="1">
            <a:spLocks noGrp="1"/>
          </p:cNvSpPr>
          <p:nvPr>
            <p:ph type="body" sz="quarter" idx="1"/>
          </p:nvPr>
        </p:nvSpPr>
        <p:spPr>
          <a:xfrm>
            <a:off x="146693" y="548135"/>
            <a:ext cx="9067801" cy="398361"/>
          </a:xfrm>
          <a:prstGeom prst="rect">
            <a:avLst/>
          </a:prstGeom>
        </p:spPr>
        <p:txBody>
          <a:bodyPr/>
          <a:lstStyle>
            <a:lvl1pPr>
              <a:defRPr sz="1600">
                <a:latin typeface="+mj-lt"/>
                <a:ea typeface="+mj-ea"/>
                <a:cs typeface="+mj-cs"/>
                <a:sym typeface="Arial"/>
              </a:defRPr>
            </a:lvl1pPr>
          </a:lstStyle>
          <a:p>
            <a:r>
              <a:t>An abbreviated bar graph (in kg oil equivalent per capita):	           Or, in rank order:</a:t>
            </a:r>
          </a:p>
        </p:txBody>
      </p:sp>
      <p:sp>
        <p:nvSpPr>
          <p:cNvPr id="508" name="Rectangle 2"/>
          <p:cNvSpPr txBox="1">
            <a:spLocks noGrp="1"/>
          </p:cNvSpPr>
          <p:nvPr>
            <p:ph type="title"/>
          </p:nvPr>
        </p:nvSpPr>
        <p:spPr>
          <a:xfrm>
            <a:off x="304800" y="76200"/>
            <a:ext cx="8534400" cy="398360"/>
          </a:xfrm>
          <a:prstGeom prst="rect">
            <a:avLst/>
          </a:prstGeom>
        </p:spPr>
        <p:txBody>
          <a:bodyPr/>
          <a:lstStyle>
            <a:lvl1pPr>
              <a:defRPr sz="2000" i="1">
                <a:latin typeface="+mj-lt"/>
                <a:ea typeface="+mj-ea"/>
                <a:cs typeface="+mj-cs"/>
                <a:sym typeface="Arial"/>
              </a:defRPr>
            </a:lvl1pPr>
          </a:lstStyle>
          <a:p>
            <a:r>
              <a:t>More recent data on per capita energy consumption:</a:t>
            </a:r>
          </a:p>
        </p:txBody>
      </p:sp>
      <p:pic>
        <p:nvPicPr>
          <p:cNvPr id="509" name="Picture 5" descr="Picture 5"/>
          <p:cNvPicPr>
            <a:picLocks noChangeAspect="1"/>
          </p:cNvPicPr>
          <p:nvPr/>
        </p:nvPicPr>
        <p:blipFill>
          <a:blip r:embed="rId2"/>
          <a:stretch>
            <a:fillRect/>
          </a:stretch>
        </p:blipFill>
        <p:spPr>
          <a:xfrm>
            <a:off x="222054" y="951040"/>
            <a:ext cx="5513834" cy="2646641"/>
          </a:xfrm>
          <a:prstGeom prst="rect">
            <a:avLst/>
          </a:prstGeom>
          <a:ln w="12700">
            <a:miter lim="400000"/>
          </a:ln>
        </p:spPr>
      </p:pic>
      <p:sp>
        <p:nvSpPr>
          <p:cNvPr id="510" name="Rectangle 5"/>
          <p:cNvSpPr txBox="1"/>
          <p:nvPr/>
        </p:nvSpPr>
        <p:spPr>
          <a:xfrm>
            <a:off x="1447800" y="1639914"/>
            <a:ext cx="3429000" cy="2269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000" b="0">
                <a:solidFill>
                  <a:srgbClr val="152A41"/>
                </a:solidFill>
                <a:effectLst>
                  <a:outerShdw blurRad="38100" dist="38100" dir="2700000" rotWithShape="0">
                    <a:srgbClr val="000000"/>
                  </a:outerShdw>
                </a:effectLst>
                <a:latin typeface="+mj-lt"/>
                <a:ea typeface="+mj-ea"/>
                <a:cs typeface="+mj-cs"/>
                <a:sym typeface="Arial"/>
              </a:defRPr>
            </a:lvl1pPr>
          </a:lstStyle>
          <a:p>
            <a:r>
              <a:t>(World Bank 2011)</a:t>
            </a:r>
          </a:p>
        </p:txBody>
      </p:sp>
      <p:sp>
        <p:nvSpPr>
          <p:cNvPr id="511" name="Left Brace 11"/>
          <p:cNvSpPr/>
          <p:nvPr/>
        </p:nvSpPr>
        <p:spPr>
          <a:xfrm flipH="1">
            <a:off x="2809875" y="4237895"/>
            <a:ext cx="481059" cy="92697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635" y="21600"/>
                  <a:pt x="10800" y="21147"/>
                  <a:pt x="10800" y="20588"/>
                </a:cubicBezTo>
                <a:lnTo>
                  <a:pt x="10800" y="11812"/>
                </a:lnTo>
                <a:cubicBezTo>
                  <a:pt x="10800" y="11253"/>
                  <a:pt x="5965" y="10800"/>
                  <a:pt x="0" y="10800"/>
                </a:cubicBezTo>
                <a:cubicBezTo>
                  <a:pt x="5965" y="10800"/>
                  <a:pt x="10800" y="10347"/>
                  <a:pt x="10800" y="9788"/>
                </a:cubicBezTo>
                <a:lnTo>
                  <a:pt x="10800" y="1012"/>
                </a:lnTo>
                <a:cubicBezTo>
                  <a:pt x="10800" y="453"/>
                  <a:pt x="15635" y="0"/>
                  <a:pt x="21600" y="0"/>
                </a:cubicBezTo>
              </a:path>
            </a:pathLst>
          </a:custGeom>
          <a:ln w="38100">
            <a:solidFill>
              <a:srgbClr val="FFCB46"/>
            </a:solidFill>
          </a:ln>
        </p:spPr>
        <p:txBody>
          <a:bodyPr lIns="45719" rIns="45719"/>
          <a:lstStyle/>
          <a:p>
            <a:pPr>
              <a:defRPr>
                <a:solidFill>
                  <a:srgbClr val="FFFFFF"/>
                </a:solidFill>
              </a:defRPr>
            </a:pPr>
            <a:endParaRPr/>
          </a:p>
        </p:txBody>
      </p:sp>
      <p:grpSp>
        <p:nvGrpSpPr>
          <p:cNvPr id="517" name="Group 13"/>
          <p:cNvGrpSpPr/>
          <p:nvPr/>
        </p:nvGrpSpPr>
        <p:grpSpPr>
          <a:xfrm>
            <a:off x="6019799" y="949836"/>
            <a:ext cx="2656119" cy="3938261"/>
            <a:chOff x="0" y="0"/>
            <a:chExt cx="2656117" cy="3938260"/>
          </a:xfrm>
        </p:grpSpPr>
        <p:grpSp>
          <p:nvGrpSpPr>
            <p:cNvPr id="514" name="Group 9"/>
            <p:cNvGrpSpPr/>
            <p:nvPr/>
          </p:nvGrpSpPr>
          <p:grpSpPr>
            <a:xfrm>
              <a:off x="327205" y="0"/>
              <a:ext cx="2328913" cy="3938261"/>
              <a:chOff x="0" y="0"/>
              <a:chExt cx="2328911" cy="3938259"/>
            </a:xfrm>
          </p:grpSpPr>
          <p:pic>
            <p:nvPicPr>
              <p:cNvPr id="512" name="Picture 6" descr="Picture 6"/>
              <p:cNvPicPr>
                <a:picLocks noChangeAspect="1"/>
              </p:cNvPicPr>
              <p:nvPr/>
            </p:nvPicPr>
            <p:blipFill>
              <a:blip r:embed="rId3"/>
              <a:srcRect r="59868"/>
              <a:stretch>
                <a:fillRect/>
              </a:stretch>
            </p:blipFill>
            <p:spPr>
              <a:xfrm>
                <a:off x="0" y="2482"/>
                <a:ext cx="1625651" cy="3935778"/>
              </a:xfrm>
              <a:prstGeom prst="rect">
                <a:avLst/>
              </a:prstGeom>
              <a:ln w="12700" cap="flat">
                <a:noFill/>
                <a:miter lim="400000"/>
              </a:ln>
              <a:effectLst/>
            </p:spPr>
          </p:pic>
          <p:pic>
            <p:nvPicPr>
              <p:cNvPr id="513" name="Picture 7" descr="Picture 7"/>
              <p:cNvPicPr>
                <a:picLocks noChangeAspect="1"/>
              </p:cNvPicPr>
              <p:nvPr/>
            </p:nvPicPr>
            <p:blipFill>
              <a:blip r:embed="rId3"/>
              <a:srcRect l="83500"/>
              <a:stretch>
                <a:fillRect/>
              </a:stretch>
            </p:blipFill>
            <p:spPr>
              <a:xfrm>
                <a:off x="1660418" y="0"/>
                <a:ext cx="668494" cy="3935778"/>
              </a:xfrm>
              <a:prstGeom prst="rect">
                <a:avLst/>
              </a:prstGeom>
              <a:ln w="12700" cap="flat">
                <a:noFill/>
                <a:miter lim="400000"/>
              </a:ln>
              <a:effectLst/>
            </p:spPr>
          </p:pic>
        </p:grpSp>
        <p:sp>
          <p:nvSpPr>
            <p:cNvPr id="515" name="Right Arrow 10"/>
            <p:cNvSpPr/>
            <p:nvPr/>
          </p:nvSpPr>
          <p:spPr>
            <a:xfrm>
              <a:off x="-1" y="2613107"/>
              <a:ext cx="278981" cy="209236"/>
            </a:xfrm>
            <a:prstGeom prst="rightArrow">
              <a:avLst>
                <a:gd name="adj1" fmla="val 50000"/>
                <a:gd name="adj2" fmla="val 50000"/>
              </a:avLst>
            </a:prstGeom>
            <a:solidFill>
              <a:srgbClr val="FFCC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516" name="Rectangle 12"/>
            <p:cNvSpPr/>
            <p:nvPr/>
          </p:nvSpPr>
          <p:spPr>
            <a:xfrm>
              <a:off x="340974" y="2603421"/>
              <a:ext cx="2305457" cy="261543"/>
            </a:xfrm>
            <a:prstGeom prst="rect">
              <a:avLst/>
            </a:prstGeom>
            <a:solidFill>
              <a:srgbClr val="FBC901">
                <a:alpha val="38000"/>
              </a:srgbClr>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sp>
        <p:nvSpPr>
          <p:cNvPr id="518" name="Rectangle 3"/>
          <p:cNvSpPr txBox="1"/>
          <p:nvPr/>
        </p:nvSpPr>
        <p:spPr>
          <a:xfrm>
            <a:off x="146693" y="3694472"/>
            <a:ext cx="8115168" cy="28513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lnSpcReduction="10000"/>
          </a:bodyPr>
          <a:lstStyle/>
          <a:p>
            <a:pPr>
              <a:spcBef>
                <a:spcPts val="400"/>
              </a:spcBef>
              <a:defRPr sz="1600">
                <a:solidFill>
                  <a:srgbClr val="FBC901"/>
                </a:solidFill>
                <a:effectLst>
                  <a:outerShdw blurRad="38100" dist="38100" dir="2700000" rotWithShape="0">
                    <a:srgbClr val="000000"/>
                  </a:outerShdw>
                </a:effectLst>
                <a:latin typeface="+mj-lt"/>
                <a:ea typeface="+mj-ea"/>
                <a:cs typeface="+mj-cs"/>
                <a:sym typeface="Arial"/>
              </a:defRPr>
            </a:pPr>
            <a:r>
              <a:t>Very affluent but much more energy-thrifty countries:</a:t>
            </a:r>
          </a:p>
          <a:p>
            <a:pPr>
              <a:spcBef>
                <a:spcPts val="400"/>
              </a:spcBef>
              <a:defRPr sz="700" b="0">
                <a:solidFill>
                  <a:srgbClr val="FFFFFF"/>
                </a:solidFill>
                <a:effectLst>
                  <a:outerShdw blurRad="38100" dist="38100" dir="2700000" rotWithShape="0">
                    <a:srgbClr val="000000"/>
                  </a:outerShdw>
                </a:effectLst>
                <a:latin typeface="+mj-lt"/>
                <a:ea typeface="+mj-ea"/>
                <a:cs typeface="+mj-cs"/>
                <a:sym typeface="Arial"/>
              </a:defRPr>
            </a:pPr>
            <a:endParaRPr/>
          </a:p>
          <a:p>
            <a:pPr defTabSz="915987">
              <a:spcBef>
                <a:spcPts val="400"/>
              </a:spcBef>
              <a:tabLst>
                <a:tab pos="444500" algn="l"/>
                <a:tab pos="1828800" algn="l"/>
              </a:tabLst>
              <a:defRPr sz="1600" b="0">
                <a:solidFill>
                  <a:srgbClr val="FFFFFF"/>
                </a:solidFill>
                <a:effectLst>
                  <a:outerShdw blurRad="38100" dist="38100" dir="2700000" rotWithShape="0">
                    <a:srgbClr val="000000"/>
                  </a:outerShdw>
                </a:effectLst>
                <a:latin typeface="+mj-lt"/>
                <a:ea typeface="+mj-ea"/>
                <a:cs typeface="+mj-cs"/>
                <a:sym typeface="Arial"/>
              </a:defRPr>
            </a:pPr>
            <a:r>
              <a:t>	Germany		4003.3</a:t>
            </a:r>
          </a:p>
          <a:p>
            <a:pPr defTabSz="915987">
              <a:spcBef>
                <a:spcPts val="400"/>
              </a:spcBef>
              <a:tabLst>
                <a:tab pos="444500" algn="l"/>
                <a:tab pos="1828800" algn="l"/>
              </a:tabLst>
              <a:defRPr sz="400" b="0">
                <a:solidFill>
                  <a:srgbClr val="FFFFFF"/>
                </a:solidFill>
                <a:effectLst>
                  <a:outerShdw blurRad="38100" dist="38100" dir="2700000" rotWithShape="0">
                    <a:srgbClr val="000000"/>
                  </a:outerShdw>
                </a:effectLst>
                <a:latin typeface="+mj-lt"/>
                <a:ea typeface="+mj-ea"/>
                <a:cs typeface="+mj-cs"/>
                <a:sym typeface="Arial"/>
              </a:defRPr>
            </a:pPr>
            <a:endParaRPr/>
          </a:p>
          <a:p>
            <a:pPr defTabSz="915987">
              <a:spcBef>
                <a:spcPts val="400"/>
              </a:spcBef>
              <a:tabLst>
                <a:tab pos="444500" algn="l"/>
                <a:tab pos="1828800" algn="l"/>
              </a:tabLst>
              <a:defRPr sz="1600" b="0">
                <a:solidFill>
                  <a:srgbClr val="FFFFFF"/>
                </a:solidFill>
                <a:effectLst>
                  <a:outerShdw blurRad="38100" dist="38100" dir="2700000" rotWithShape="0">
                    <a:srgbClr val="000000"/>
                  </a:outerShdw>
                </a:effectLst>
                <a:latin typeface="+mj-lt"/>
                <a:ea typeface="+mj-ea"/>
                <a:cs typeface="+mj-cs"/>
                <a:sym typeface="Arial"/>
              </a:defRPr>
            </a:pPr>
            <a:r>
              <a:t>	France		4030.5	            </a:t>
            </a:r>
            <a:r>
              <a:rPr>
                <a:solidFill>
                  <a:srgbClr val="FFCB46"/>
                </a:solidFill>
              </a:rPr>
              <a:t>~ 50% of U.S. Energy use!</a:t>
            </a:r>
          </a:p>
          <a:p>
            <a:pPr defTabSz="915987">
              <a:spcBef>
                <a:spcPts val="400"/>
              </a:spcBef>
              <a:tabLst>
                <a:tab pos="444500" algn="l"/>
                <a:tab pos="1828800" algn="l"/>
              </a:tabLst>
              <a:defRPr sz="400" b="0">
                <a:solidFill>
                  <a:srgbClr val="FFFFFF"/>
                </a:solidFill>
                <a:effectLst>
                  <a:outerShdw blurRad="38100" dist="38100" dir="2700000" rotWithShape="0">
                    <a:srgbClr val="000000"/>
                  </a:outerShdw>
                </a:effectLst>
                <a:latin typeface="+mj-lt"/>
                <a:ea typeface="+mj-ea"/>
                <a:cs typeface="+mj-cs"/>
                <a:sym typeface="Arial"/>
              </a:defRPr>
            </a:pPr>
            <a:endParaRPr>
              <a:solidFill>
                <a:srgbClr val="FFCB46"/>
              </a:solidFill>
            </a:endParaRPr>
          </a:p>
          <a:p>
            <a:pPr defTabSz="915987">
              <a:spcBef>
                <a:spcPts val="400"/>
              </a:spcBef>
              <a:tabLst>
                <a:tab pos="444500" algn="l"/>
                <a:tab pos="1828800" algn="l"/>
              </a:tabLst>
              <a:defRPr sz="1600" b="0">
                <a:solidFill>
                  <a:srgbClr val="FFFFFF"/>
                </a:solidFill>
                <a:effectLst>
                  <a:outerShdw blurRad="38100" dist="38100" dir="2700000" rotWithShape="0">
                    <a:srgbClr val="000000"/>
                  </a:outerShdw>
                </a:effectLst>
                <a:latin typeface="+mj-lt"/>
                <a:ea typeface="+mj-ea"/>
                <a:cs typeface="+mj-cs"/>
                <a:sym typeface="Arial"/>
              </a:defRPr>
            </a:pPr>
            <a:r>
              <a:t>	Japan		3898.4</a:t>
            </a:r>
          </a:p>
          <a:p>
            <a:pPr defTabSz="915987">
              <a:spcBef>
                <a:spcPts val="400"/>
              </a:spcBef>
              <a:tabLst>
                <a:tab pos="444500" algn="l"/>
                <a:tab pos="1828800" algn="l"/>
              </a:tabLst>
              <a:defRPr sz="1200" b="0">
                <a:solidFill>
                  <a:srgbClr val="FFFFFF"/>
                </a:solidFill>
                <a:effectLst>
                  <a:outerShdw blurRad="38100" dist="38100" dir="2700000" rotWithShape="0">
                    <a:srgbClr val="000000"/>
                  </a:outerShdw>
                </a:effectLst>
                <a:latin typeface="+mj-lt"/>
                <a:ea typeface="+mj-ea"/>
                <a:cs typeface="+mj-cs"/>
                <a:sym typeface="Arial"/>
              </a:defRPr>
            </a:pPr>
            <a:endParaRPr/>
          </a:p>
          <a:p>
            <a:pPr defTabSz="915987">
              <a:spcBef>
                <a:spcPts val="400"/>
              </a:spcBef>
              <a:tabLst>
                <a:tab pos="774700" algn="l"/>
                <a:tab pos="1828800" algn="l"/>
              </a:tabLst>
              <a:defRPr sz="1600" b="0">
                <a:solidFill>
                  <a:srgbClr val="FFFFFF"/>
                </a:solidFill>
                <a:effectLst>
                  <a:outerShdw blurRad="38100" dist="38100" dir="2700000" rotWithShape="0">
                    <a:srgbClr val="000000"/>
                  </a:outerShdw>
                </a:effectLst>
                <a:latin typeface="+mj-lt"/>
                <a:ea typeface="+mj-ea"/>
                <a:cs typeface="+mj-cs"/>
                <a:sym typeface="Arial"/>
              </a:defRPr>
            </a:pPr>
            <a:r>
              <a:t>Prompting this website's later recurring discussions about how, </a:t>
            </a:r>
          </a:p>
          <a:p>
            <a:pPr defTabSz="915987">
              <a:spcBef>
                <a:spcPts val="400"/>
              </a:spcBef>
              <a:tabLst>
                <a:tab pos="774700" algn="l"/>
                <a:tab pos="1828800" algn="l"/>
              </a:tabLst>
              <a:defRPr sz="200" b="0">
                <a:solidFill>
                  <a:srgbClr val="FFFFFF"/>
                </a:solidFill>
                <a:effectLst>
                  <a:outerShdw blurRad="38100" dist="38100" dir="2700000" rotWithShape="0">
                    <a:srgbClr val="000000"/>
                  </a:outerShdw>
                </a:effectLst>
                <a:latin typeface="+mj-lt"/>
                <a:ea typeface="+mj-ea"/>
                <a:cs typeface="+mj-cs"/>
                <a:sym typeface="Arial"/>
              </a:defRPr>
            </a:pPr>
            <a:endParaRPr/>
          </a:p>
          <a:p>
            <a:pPr defTabSz="915987">
              <a:spcBef>
                <a:spcPts val="400"/>
              </a:spcBef>
              <a:tabLst>
                <a:tab pos="774700" algn="l"/>
                <a:tab pos="1828800" algn="l"/>
              </a:tabLst>
              <a:defRPr sz="1600" b="0">
                <a:solidFill>
                  <a:srgbClr val="FFFFFF"/>
                </a:solidFill>
                <a:effectLst>
                  <a:outerShdw blurRad="38100" dist="38100" dir="2700000" rotWithShape="0">
                    <a:srgbClr val="000000"/>
                  </a:outerShdw>
                </a:effectLst>
                <a:latin typeface="+mj-lt"/>
                <a:ea typeface="+mj-ea"/>
                <a:cs typeface="+mj-cs"/>
                <a:sym typeface="Arial"/>
              </a:defRPr>
            </a:pPr>
            <a:r>
              <a:t>	with often surprisingly little inconvenience or pain,</a:t>
            </a:r>
          </a:p>
          <a:p>
            <a:pPr defTabSz="915987">
              <a:spcBef>
                <a:spcPts val="400"/>
              </a:spcBef>
              <a:tabLst>
                <a:tab pos="774700" algn="l"/>
                <a:tab pos="1828800" algn="l"/>
              </a:tabLst>
              <a:defRPr sz="200" b="0">
                <a:solidFill>
                  <a:srgbClr val="FFFFFF"/>
                </a:solidFill>
                <a:effectLst>
                  <a:outerShdw blurRad="38100" dist="38100" dir="2700000" rotWithShape="0">
                    <a:srgbClr val="000000"/>
                  </a:outerShdw>
                </a:effectLst>
                <a:latin typeface="+mj-lt"/>
                <a:ea typeface="+mj-ea"/>
                <a:cs typeface="+mj-cs"/>
                <a:sym typeface="Arial"/>
              </a:defRPr>
            </a:pPr>
            <a:endParaRPr/>
          </a:p>
          <a:p>
            <a:pPr defTabSz="915987">
              <a:spcBef>
                <a:spcPts val="400"/>
              </a:spcBef>
              <a:tabLst>
                <a:tab pos="774700" algn="l"/>
                <a:tab pos="1828800" algn="l"/>
              </a:tabLst>
              <a:defRPr sz="1600" b="0">
                <a:solidFill>
                  <a:srgbClr val="FFFFFF"/>
                </a:solidFill>
                <a:effectLst>
                  <a:outerShdw blurRad="38100" dist="38100" dir="2700000" rotWithShape="0">
                    <a:srgbClr val="000000"/>
                  </a:outerShdw>
                </a:effectLst>
                <a:latin typeface="+mj-lt"/>
                <a:ea typeface="+mj-ea"/>
                <a:cs typeface="+mj-cs"/>
                <a:sym typeface="Arial"/>
              </a:defRPr>
            </a:pPr>
            <a:r>
              <a:t>		the U.S. could substantially reduce its present day energy wastage </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 name="Rectangle 3"/>
          <p:cNvSpPr txBox="1">
            <a:spLocks noGrp="1"/>
          </p:cNvSpPr>
          <p:nvPr>
            <p:ph type="body" idx="1"/>
          </p:nvPr>
        </p:nvSpPr>
        <p:spPr>
          <a:xfrm>
            <a:off x="135745" y="584200"/>
            <a:ext cx="8938585" cy="6100604"/>
          </a:xfrm>
          <a:prstGeom prst="rect">
            <a:avLst/>
          </a:prstGeom>
        </p:spPr>
        <p:txBody>
          <a:bodyPr/>
          <a:lstStyle/>
          <a:p>
            <a:pPr>
              <a:tabLst>
                <a:tab pos="368300" algn="l"/>
                <a:tab pos="762000" algn="l"/>
                <a:tab pos="1168400" algn="l"/>
              </a:tabLst>
              <a:defRPr sz="1600">
                <a:solidFill>
                  <a:srgbClr val="FBC901"/>
                </a:solidFill>
                <a:latin typeface="+mj-lt"/>
                <a:ea typeface="+mj-ea"/>
                <a:cs typeface="+mj-cs"/>
                <a:sym typeface="Arial"/>
              </a:defRPr>
            </a:pPr>
            <a:r>
              <a:t>Comparably profligate countries have tended to fall in two groups:</a:t>
            </a:r>
          </a:p>
          <a:p>
            <a:pPr>
              <a:tabLst>
                <a:tab pos="368300" algn="l"/>
                <a:tab pos="762000" algn="l"/>
                <a:tab pos="1168400" algn="l"/>
              </a:tabLst>
              <a:defRPr sz="400">
                <a:latin typeface="+mj-lt"/>
                <a:ea typeface="+mj-ea"/>
                <a:cs typeface="+mj-cs"/>
                <a:sym typeface="Arial"/>
              </a:defRPr>
            </a:pPr>
            <a:endParaRPr/>
          </a:p>
          <a:p>
            <a:pPr>
              <a:tabLst>
                <a:tab pos="368300" algn="l"/>
                <a:tab pos="762000" algn="l"/>
                <a:tab pos="1168400" algn="l"/>
              </a:tabLst>
              <a:defRPr sz="1600">
                <a:latin typeface="+mj-lt"/>
                <a:ea typeface="+mj-ea"/>
                <a:cs typeface="+mj-cs"/>
                <a:sym typeface="Arial"/>
              </a:defRPr>
            </a:pPr>
            <a:r>
              <a:t>	1) Affluent countries able to afford the exceptional heating or cooling energy </a:t>
            </a:r>
          </a:p>
          <a:p>
            <a:pPr>
              <a:tabLst>
                <a:tab pos="368300" algn="l"/>
                <a:tab pos="762000" algn="l"/>
                <a:tab pos="1168400" algn="l"/>
              </a:tabLst>
              <a:defRPr sz="200">
                <a:latin typeface="+mj-lt"/>
                <a:ea typeface="+mj-ea"/>
                <a:cs typeface="+mj-cs"/>
                <a:sym typeface="Arial"/>
              </a:defRPr>
            </a:pPr>
            <a:endParaRPr/>
          </a:p>
          <a:p>
            <a:pPr>
              <a:tabLst>
                <a:tab pos="368300" algn="l"/>
                <a:tab pos="762000" algn="l"/>
                <a:tab pos="1168400" algn="l"/>
              </a:tabLst>
              <a:defRPr sz="1600">
                <a:latin typeface="+mj-lt"/>
                <a:ea typeface="+mj-ea"/>
                <a:cs typeface="+mj-cs"/>
                <a:sym typeface="Arial"/>
              </a:defRPr>
            </a:pPr>
            <a:r>
              <a:t>		desirable in their exceptionally hot or cold climates, such as:</a:t>
            </a:r>
          </a:p>
          <a:p>
            <a:pPr marL="0" lvl="1" indent="620485">
              <a:buSzTx/>
              <a:buNone/>
              <a:tabLst>
                <a:tab pos="368300" algn="l"/>
                <a:tab pos="762000" algn="l"/>
                <a:tab pos="1168400" algn="l"/>
              </a:tabLst>
              <a:defRPr sz="200">
                <a:latin typeface="+mj-lt"/>
                <a:ea typeface="+mj-ea"/>
                <a:cs typeface="+mj-cs"/>
                <a:sym typeface="Arial"/>
              </a:defRPr>
            </a:pPr>
            <a:endParaRPr/>
          </a:p>
          <a:p>
            <a:pPr marL="0" lvl="1" indent="620485">
              <a:buSzTx/>
              <a:buNone/>
              <a:tabLst>
                <a:tab pos="368300" algn="l"/>
                <a:tab pos="762000" algn="l"/>
                <a:tab pos="1168400" algn="l"/>
              </a:tabLst>
              <a:defRPr sz="1600">
                <a:latin typeface="+mj-lt"/>
                <a:ea typeface="+mj-ea"/>
                <a:cs typeface="+mj-cs"/>
                <a:sym typeface="Arial"/>
              </a:defRPr>
            </a:pPr>
            <a:r>
              <a:t>		Australia, Canada, Finland, Iceland, Norway &amp; Sweden </a:t>
            </a:r>
          </a:p>
          <a:p>
            <a:pPr marL="0" lvl="1" indent="620485">
              <a:buSzTx/>
              <a:buNone/>
              <a:tabLst>
                <a:tab pos="368300" algn="l"/>
                <a:tab pos="762000" algn="l"/>
                <a:tab pos="1168400" algn="l"/>
              </a:tabLst>
              <a:defRPr sz="1000">
                <a:latin typeface="+mj-lt"/>
                <a:ea typeface="+mj-ea"/>
                <a:cs typeface="+mj-cs"/>
                <a:sym typeface="Arial"/>
              </a:defRPr>
            </a:pPr>
            <a:endParaRPr/>
          </a:p>
          <a:p>
            <a:pPr>
              <a:tabLst>
                <a:tab pos="368300" algn="l"/>
                <a:tab pos="762000" algn="l"/>
                <a:tab pos="1168400" algn="l"/>
              </a:tabLst>
              <a:defRPr sz="1600">
                <a:latin typeface="+mj-lt"/>
                <a:ea typeface="+mj-ea"/>
                <a:cs typeface="+mj-cs"/>
                <a:sym typeface="Arial"/>
              </a:defRPr>
            </a:pPr>
            <a:r>
              <a:t>	2) Countries with particularly abundant &amp; accessible native energy sources, including:</a:t>
            </a:r>
          </a:p>
          <a:p>
            <a:pPr>
              <a:tabLst>
                <a:tab pos="368300" algn="l"/>
                <a:tab pos="762000" algn="l"/>
                <a:tab pos="1168400" algn="l"/>
              </a:tabLst>
              <a:defRPr sz="200">
                <a:latin typeface="+mj-lt"/>
                <a:ea typeface="+mj-ea"/>
                <a:cs typeface="+mj-cs"/>
                <a:sym typeface="Arial"/>
              </a:defRPr>
            </a:pPr>
            <a:endParaRPr/>
          </a:p>
          <a:p>
            <a:pPr>
              <a:tabLst>
                <a:tab pos="368300" algn="l"/>
                <a:tab pos="762000" algn="l"/>
                <a:tab pos="1168400" algn="l"/>
              </a:tabLst>
              <a:defRPr sz="1600">
                <a:latin typeface="+mj-lt"/>
                <a:ea typeface="+mj-ea"/>
                <a:cs typeface="+mj-cs"/>
                <a:sym typeface="Arial"/>
              </a:defRPr>
            </a:pPr>
            <a:r>
              <a:t>		Middle-eastern OPEC oil-exporting countries</a:t>
            </a:r>
          </a:p>
          <a:p>
            <a:pPr>
              <a:tabLst>
                <a:tab pos="368300" algn="l"/>
                <a:tab pos="762000" algn="l"/>
                <a:tab pos="1168400" algn="l"/>
              </a:tabLst>
              <a:defRPr sz="200">
                <a:latin typeface="+mj-lt"/>
                <a:ea typeface="+mj-ea"/>
                <a:cs typeface="+mj-cs"/>
                <a:sym typeface="Arial"/>
              </a:defRPr>
            </a:pPr>
            <a:r>
              <a:t>		</a:t>
            </a:r>
          </a:p>
          <a:p>
            <a:pPr>
              <a:tabLst>
                <a:tab pos="368300" algn="l"/>
                <a:tab pos="762000" algn="l"/>
                <a:tab pos="1168400" algn="l"/>
              </a:tabLst>
              <a:defRPr sz="1600">
                <a:latin typeface="+mj-lt"/>
                <a:ea typeface="+mj-ea"/>
                <a:cs typeface="+mj-cs"/>
                <a:sym typeface="Arial"/>
              </a:defRPr>
            </a:pPr>
            <a:r>
              <a:t>		Iceland, with its uniquely abundant Geothermal energy sources</a:t>
            </a:r>
          </a:p>
          <a:p>
            <a:pPr>
              <a:tabLst>
                <a:tab pos="368300" algn="l"/>
                <a:tab pos="762000" algn="l"/>
                <a:tab pos="1168400" algn="l"/>
              </a:tabLst>
              <a:defRPr sz="200">
                <a:latin typeface="+mj-lt"/>
                <a:ea typeface="+mj-ea"/>
                <a:cs typeface="+mj-cs"/>
                <a:sym typeface="Arial"/>
              </a:defRPr>
            </a:pPr>
            <a:endParaRPr/>
          </a:p>
          <a:p>
            <a:pPr>
              <a:tabLst>
                <a:tab pos="368300" algn="l"/>
                <a:tab pos="762000" algn="l"/>
                <a:tab pos="1168400" algn="l"/>
              </a:tabLst>
              <a:defRPr sz="1600">
                <a:latin typeface="+mj-lt"/>
                <a:ea typeface="+mj-ea"/>
                <a:cs typeface="+mj-cs"/>
                <a:sym typeface="Arial"/>
              </a:defRPr>
            </a:pPr>
            <a:r>
              <a:t>		AND the U.S. with its abundant oil, natural gas and coal reserves</a:t>
            </a:r>
          </a:p>
          <a:p>
            <a:pPr>
              <a:tabLst>
                <a:tab pos="368300" algn="l"/>
                <a:tab pos="762000" algn="l"/>
                <a:tab pos="1168400" algn="l"/>
              </a:tabLst>
              <a:defRPr sz="1000">
                <a:latin typeface="+mj-lt"/>
                <a:ea typeface="+mj-ea"/>
                <a:cs typeface="+mj-cs"/>
                <a:sym typeface="Arial"/>
              </a:defRPr>
            </a:pPr>
            <a:endParaRPr/>
          </a:p>
          <a:p>
            <a:pPr algn="ctr">
              <a:tabLst>
                <a:tab pos="368300" algn="l"/>
                <a:tab pos="762000" algn="l"/>
                <a:tab pos="1168400" algn="l"/>
              </a:tabLst>
              <a:defRPr sz="1600">
                <a:solidFill>
                  <a:srgbClr val="FBC901"/>
                </a:solidFill>
                <a:latin typeface="+mj-lt"/>
                <a:ea typeface="+mj-ea"/>
                <a:cs typeface="+mj-cs"/>
                <a:sym typeface="Arial"/>
              </a:defRPr>
            </a:pPr>
            <a:r>
              <a:t>With abundant fossil-fuels AND moderate climate, through almost the end of the twentieth century </a:t>
            </a:r>
          </a:p>
          <a:p>
            <a:pPr algn="ctr">
              <a:tabLst>
                <a:tab pos="368300" algn="l"/>
                <a:tab pos="762000" algn="l"/>
                <a:tab pos="1168400" algn="l"/>
              </a:tabLst>
              <a:defRPr sz="200">
                <a:solidFill>
                  <a:srgbClr val="FBC901"/>
                </a:solidFill>
                <a:latin typeface="+mj-lt"/>
                <a:ea typeface="+mj-ea"/>
                <a:cs typeface="+mj-cs"/>
                <a:sym typeface="Arial"/>
              </a:defRPr>
            </a:pPr>
            <a:endParaRPr/>
          </a:p>
          <a:p>
            <a:pPr algn="ctr">
              <a:tabLst>
                <a:tab pos="368300" algn="l"/>
                <a:tab pos="762000" algn="l"/>
                <a:tab pos="1168400" algn="l"/>
              </a:tabLst>
              <a:defRPr sz="1600">
                <a:solidFill>
                  <a:srgbClr val="FBC901"/>
                </a:solidFill>
                <a:latin typeface="+mj-lt"/>
                <a:ea typeface="+mj-ea"/>
                <a:cs typeface="+mj-cs"/>
                <a:sym typeface="Arial"/>
              </a:defRPr>
            </a:pPr>
            <a:r>
              <a:t>we Americans paid very little attention to energy efficiency</a:t>
            </a:r>
          </a:p>
          <a:p>
            <a:pPr>
              <a:tabLst>
                <a:tab pos="368300" algn="l"/>
                <a:tab pos="762000" algn="l"/>
                <a:tab pos="1168400" algn="l"/>
              </a:tabLst>
              <a:defRPr sz="1000">
                <a:latin typeface="+mj-lt"/>
                <a:ea typeface="+mj-ea"/>
                <a:cs typeface="+mj-cs"/>
                <a:sym typeface="Arial"/>
              </a:defRPr>
            </a:pPr>
            <a:endParaRPr/>
          </a:p>
          <a:p>
            <a:pPr>
              <a:tabLst>
                <a:tab pos="368300" algn="l"/>
                <a:tab pos="762000" algn="l"/>
                <a:tab pos="1168400" algn="l"/>
              </a:tabLst>
              <a:defRPr sz="1600">
                <a:latin typeface="+mj-lt"/>
                <a:ea typeface="+mj-ea"/>
                <a:cs typeface="+mj-cs"/>
                <a:sym typeface="Arial"/>
              </a:defRPr>
            </a:pPr>
            <a:r>
              <a:t>Facing climate change, this noteset exposes the major challenges we now confront</a:t>
            </a:r>
          </a:p>
          <a:p>
            <a:pPr>
              <a:tabLst>
                <a:tab pos="368300" algn="l"/>
                <a:tab pos="762000" algn="l"/>
                <a:tab pos="1168400" algn="l"/>
              </a:tabLst>
              <a:defRPr sz="400">
                <a:latin typeface="+mj-lt"/>
                <a:ea typeface="+mj-ea"/>
                <a:cs typeface="+mj-cs"/>
                <a:sym typeface="Arial"/>
              </a:defRPr>
            </a:pPr>
            <a:endParaRPr/>
          </a:p>
          <a:p>
            <a:pPr>
              <a:tabLst>
                <a:tab pos="368300" algn="l"/>
                <a:tab pos="762000" algn="l"/>
                <a:tab pos="1168400" algn="l"/>
              </a:tabLst>
              <a:defRPr sz="1600">
                <a:latin typeface="+mj-lt"/>
                <a:ea typeface="+mj-ea"/>
                <a:cs typeface="+mj-cs"/>
                <a:sym typeface="Arial"/>
              </a:defRPr>
            </a:pPr>
            <a:r>
              <a:t>	But like many "energy experts" I remain cautiously optimistic because I see so many tools </a:t>
            </a:r>
          </a:p>
          <a:p>
            <a:pPr>
              <a:tabLst>
                <a:tab pos="368300" algn="l"/>
                <a:tab pos="762000" algn="l"/>
                <a:tab pos="1168400" algn="l"/>
              </a:tabLst>
              <a:defRPr sz="400">
                <a:latin typeface="+mj-lt"/>
                <a:ea typeface="+mj-ea"/>
                <a:cs typeface="+mj-cs"/>
                <a:sym typeface="Arial"/>
              </a:defRPr>
            </a:pPr>
            <a:endParaRPr/>
          </a:p>
          <a:p>
            <a:pPr>
              <a:tabLst>
                <a:tab pos="368300" algn="l"/>
                <a:tab pos="762000" algn="l"/>
                <a:tab pos="1168400" algn="l"/>
              </a:tabLst>
              <a:defRPr sz="1600">
                <a:latin typeface="+mj-lt"/>
                <a:ea typeface="+mj-ea"/>
                <a:cs typeface="+mj-cs"/>
                <a:sym typeface="Arial"/>
              </a:defRPr>
            </a:pPr>
            <a:r>
              <a:t>		Some that we Americans had - until recently - largely ignored (e.g., solar &amp; wind energy),</a:t>
            </a:r>
          </a:p>
          <a:p>
            <a:pPr>
              <a:tabLst>
                <a:tab pos="368300" algn="l"/>
                <a:tab pos="762000" algn="l"/>
                <a:tab pos="1168400" algn="l"/>
              </a:tabLst>
              <a:defRPr sz="400">
                <a:latin typeface="+mj-lt"/>
                <a:ea typeface="+mj-ea"/>
                <a:cs typeface="+mj-cs"/>
                <a:sym typeface="Arial"/>
              </a:defRPr>
            </a:pPr>
            <a:endParaRPr/>
          </a:p>
          <a:p>
            <a:pPr>
              <a:tabLst>
                <a:tab pos="368300" algn="l"/>
                <a:tab pos="762000" algn="l"/>
                <a:tab pos="1168400" algn="l"/>
              </a:tabLst>
              <a:defRPr sz="1600">
                <a:latin typeface="+mj-lt"/>
                <a:ea typeface="+mj-ea"/>
                <a:cs typeface="+mj-cs"/>
                <a:sym typeface="Arial"/>
              </a:defRPr>
            </a:pPr>
            <a:r>
              <a:t>			Plus a large number still in development but with many progressing dramatically</a:t>
            </a:r>
          </a:p>
          <a:p>
            <a:pPr>
              <a:tabLst>
                <a:tab pos="368300" algn="l"/>
                <a:tab pos="762000" algn="l"/>
                <a:tab pos="1168400" algn="l"/>
              </a:tabLst>
              <a:defRPr sz="600">
                <a:latin typeface="+mj-lt"/>
                <a:ea typeface="+mj-ea"/>
                <a:cs typeface="+mj-cs"/>
                <a:sym typeface="Arial"/>
              </a:defRPr>
            </a:pPr>
            <a:endParaRPr/>
          </a:p>
          <a:p>
            <a:pPr algn="ctr">
              <a:tabLst>
                <a:tab pos="368300" algn="l"/>
                <a:tab pos="762000" algn="l"/>
                <a:tab pos="1168400" algn="l"/>
              </a:tabLst>
              <a:defRPr sz="1600" i="1">
                <a:latin typeface="+mj-lt"/>
                <a:ea typeface="+mj-ea"/>
                <a:cs typeface="+mj-cs"/>
                <a:sym typeface="Arial"/>
              </a:defRPr>
            </a:pPr>
            <a:r>
              <a:rPr b="1"/>
              <a:t>Thus, echoing others, I see our real challenge as finding the </a:t>
            </a:r>
            <a:r>
              <a:rPr b="1">
                <a:solidFill>
                  <a:srgbClr val="FBC901"/>
                </a:solidFill>
              </a:rPr>
              <a:t>will</a:t>
            </a:r>
            <a:r>
              <a:rPr b="1"/>
              <a:t> to run with these tools</a:t>
            </a:r>
          </a:p>
        </p:txBody>
      </p:sp>
      <p:sp>
        <p:nvSpPr>
          <p:cNvPr id="521" name="Rectangle 2"/>
          <p:cNvSpPr txBox="1">
            <a:spLocks noGrp="1"/>
          </p:cNvSpPr>
          <p:nvPr>
            <p:ph type="title"/>
          </p:nvPr>
        </p:nvSpPr>
        <p:spPr>
          <a:xfrm>
            <a:off x="304800" y="63500"/>
            <a:ext cx="8534400" cy="388012"/>
          </a:xfrm>
          <a:prstGeom prst="rect">
            <a:avLst/>
          </a:prstGeom>
        </p:spPr>
        <p:txBody>
          <a:bodyPr/>
          <a:lstStyle>
            <a:lvl1pPr>
              <a:defRPr sz="1800" i="1">
                <a:latin typeface="+mj-lt"/>
                <a:ea typeface="+mj-ea"/>
                <a:cs typeface="+mj-cs"/>
                <a:sym typeface="Arial"/>
              </a:defRPr>
            </a:lvl1pPr>
          </a:lstStyle>
          <a:p>
            <a:r>
              <a:t>In conclusion: We Americans have a history of profligate energy use</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 name="Rectangle 5"/>
          <p:cNvSpPr txBox="1"/>
          <p:nvPr/>
        </p:nvSpPr>
        <p:spPr>
          <a:xfrm>
            <a:off x="304800" y="6457220"/>
            <a:ext cx="85344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j-lt"/>
                <a:ea typeface="+mj-ea"/>
                <a:cs typeface="+mj-cs"/>
                <a:sym typeface="Arial"/>
              </a:defRPr>
            </a:lvl1pPr>
          </a:lstStyle>
          <a:p>
            <a:r>
              <a:t>An Introduction to Sustainable Energy Systems: WeCanFigureThisOut.org/ENERGY/Energy_home.htm</a:t>
            </a:r>
          </a:p>
        </p:txBody>
      </p:sp>
      <p:sp>
        <p:nvSpPr>
          <p:cNvPr id="524" name="Rectangle 2"/>
          <p:cNvSpPr txBox="1">
            <a:spLocks noGrp="1"/>
          </p:cNvSpPr>
          <p:nvPr>
            <p:ph type="title"/>
          </p:nvPr>
        </p:nvSpPr>
        <p:spPr>
          <a:xfrm>
            <a:off x="304800" y="76200"/>
            <a:ext cx="8534400" cy="838200"/>
          </a:xfrm>
          <a:prstGeom prst="rect">
            <a:avLst/>
          </a:prstGeom>
        </p:spPr>
        <p:txBody>
          <a:bodyPr/>
          <a:lstStyle>
            <a:lvl1pPr>
              <a:defRPr sz="2400" i="1">
                <a:latin typeface="+mj-lt"/>
                <a:ea typeface="+mj-ea"/>
                <a:cs typeface="+mj-cs"/>
                <a:sym typeface="Arial"/>
              </a:defRPr>
            </a:lvl1pPr>
          </a:lstStyle>
          <a:p>
            <a:r>
              <a:t>Credits / Acknowledgements</a:t>
            </a:r>
          </a:p>
        </p:txBody>
      </p:sp>
      <p:sp>
        <p:nvSpPr>
          <p:cNvPr id="525" name="Rectangle 3"/>
          <p:cNvSpPr txBox="1">
            <a:spLocks noGrp="1"/>
          </p:cNvSpPr>
          <p:nvPr>
            <p:ph type="body" idx="1"/>
          </p:nvPr>
        </p:nvSpPr>
        <p:spPr>
          <a:xfrm>
            <a:off x="304800" y="990600"/>
            <a:ext cx="8534400" cy="5410200"/>
          </a:xfrm>
          <a:prstGeom prst="rect">
            <a:avLst/>
          </a:prstGeom>
        </p:spPr>
        <p:txBody>
          <a:bodyPr/>
          <a:lstStyle/>
          <a:p>
            <a:pPr>
              <a:spcBef>
                <a:spcPts val="300"/>
              </a:spcBef>
              <a:defRPr sz="1400">
                <a:latin typeface="+mj-lt"/>
                <a:ea typeface="+mj-ea"/>
                <a:cs typeface="+mj-cs"/>
                <a:sym typeface="Arial"/>
              </a:defRPr>
            </a:pPr>
            <a:r>
              <a:t>Some materials used in this class were developed under a National Science Foundation "Research Initiation Grant in Engineering Education" (RIGEE).</a:t>
            </a:r>
          </a:p>
          <a:p>
            <a:pPr>
              <a:defRPr sz="1400">
                <a:latin typeface="+mj-lt"/>
                <a:ea typeface="+mj-ea"/>
                <a:cs typeface="+mj-cs"/>
                <a:sym typeface="Arial"/>
              </a:defRPr>
            </a:pPr>
            <a:endParaRPr/>
          </a:p>
          <a:p>
            <a:pPr>
              <a:spcBef>
                <a:spcPts val="300"/>
              </a:spcBef>
              <a:defRPr sz="1400">
                <a:latin typeface="+mj-lt"/>
                <a:ea typeface="+mj-ea"/>
                <a:cs typeface="+mj-cs"/>
                <a:sym typeface="Arial"/>
              </a:defRPr>
            </a:pPr>
            <a:r>
              <a:t>Other materials, including the WeCanFigureThisOut.org "Virtual Lab" science education website, were developed under even earlier NSF "Course, Curriculum and Laboratory Improvement" (CCLI) and "Nanoscience Undergraduate Education" (NUE) awards.</a:t>
            </a:r>
          </a:p>
          <a:p>
            <a:pPr>
              <a:defRPr sz="1400">
                <a:latin typeface="+mj-lt"/>
                <a:ea typeface="+mj-ea"/>
                <a:cs typeface="+mj-cs"/>
                <a:sym typeface="Arial"/>
              </a:defRPr>
            </a:pPr>
            <a:endParaRPr/>
          </a:p>
          <a:p>
            <a:pPr>
              <a:spcBef>
                <a:spcPts val="300"/>
              </a:spcBef>
              <a:defRPr sz="1400">
                <a:latin typeface="+mj-lt"/>
                <a:ea typeface="+mj-ea"/>
                <a:cs typeface="+mj-cs"/>
                <a:sym typeface="Arial"/>
              </a:defRPr>
            </a:pPr>
            <a:r>
              <a:t>This set of notes was authored by John C. Bean who also created all figures not explicitly credited above.  </a:t>
            </a:r>
          </a:p>
          <a:p>
            <a:pPr>
              <a:defRPr sz="1400">
                <a:latin typeface="+mj-lt"/>
                <a:ea typeface="+mj-ea"/>
                <a:cs typeface="+mj-cs"/>
                <a:sym typeface="Arial"/>
              </a:defRPr>
            </a:pPr>
            <a:endParaRPr/>
          </a:p>
          <a:p>
            <a:pPr>
              <a:defRPr sz="1400">
                <a:latin typeface="+mj-lt"/>
                <a:ea typeface="+mj-ea"/>
                <a:cs typeface="+mj-cs"/>
                <a:sym typeface="Arial"/>
              </a:defRPr>
            </a:pPr>
            <a:endParaRPr/>
          </a:p>
          <a:p>
            <a:pPr>
              <a:defRPr sz="1400">
                <a:latin typeface="+mj-lt"/>
                <a:ea typeface="+mj-ea"/>
                <a:cs typeface="+mj-cs"/>
                <a:sym typeface="Arial"/>
              </a:defRPr>
            </a:pPr>
            <a:endParaRPr/>
          </a:p>
          <a:p>
            <a:pPr algn="ctr">
              <a:defRPr sz="1400" u="sng">
                <a:latin typeface="+mj-lt"/>
                <a:ea typeface="+mj-ea"/>
                <a:cs typeface="+mj-cs"/>
                <a:sym typeface="Arial"/>
              </a:defRPr>
            </a:pPr>
            <a:endParaRPr/>
          </a:p>
          <a:p>
            <a:pPr algn="ctr">
              <a:defRPr sz="1400" u="sng">
                <a:latin typeface="+mj-lt"/>
                <a:ea typeface="+mj-ea"/>
                <a:cs typeface="+mj-cs"/>
                <a:sym typeface="Arial"/>
              </a:defRPr>
            </a:pPr>
            <a:endParaRPr/>
          </a:p>
          <a:p>
            <a:pPr algn="ctr">
              <a:defRPr sz="1400" u="sng">
                <a:latin typeface="+mj-lt"/>
                <a:ea typeface="+mj-ea"/>
                <a:cs typeface="+mj-cs"/>
                <a:sym typeface="Arial"/>
              </a:defRPr>
            </a:pPr>
            <a:endParaRPr/>
          </a:p>
          <a:p>
            <a:pPr algn="ctr">
              <a:spcBef>
                <a:spcPts val="300"/>
              </a:spcBef>
              <a:defRPr sz="1400">
                <a:solidFill>
                  <a:srgbClr val="FF3300"/>
                </a:solidFill>
                <a:latin typeface="+mj-lt"/>
                <a:ea typeface="+mj-ea"/>
                <a:cs typeface="+mj-cs"/>
                <a:sym typeface="Arial"/>
              </a:defRPr>
            </a:pPr>
            <a:r>
              <a:t>Copyright John C. Bean</a:t>
            </a:r>
            <a:r>
              <a:rPr u="sng"/>
              <a:t> </a:t>
            </a:r>
          </a:p>
          <a:p>
            <a:pPr algn="ctr">
              <a:defRPr sz="800" u="sng">
                <a:latin typeface="+mj-lt"/>
                <a:ea typeface="+mj-ea"/>
                <a:cs typeface="+mj-cs"/>
                <a:sym typeface="Arial"/>
              </a:defRPr>
            </a:pPr>
            <a:endParaRPr u="sng"/>
          </a:p>
          <a:p>
            <a:pPr algn="ctr">
              <a:spcBef>
                <a:spcPts val="200"/>
              </a:spcBef>
              <a:defRPr sz="1200">
                <a:latin typeface="+mj-lt"/>
                <a:ea typeface="+mj-ea"/>
                <a:cs typeface="+mj-cs"/>
                <a:sym typeface="Arial"/>
              </a:defRPr>
            </a:pPr>
            <a:r>
              <a:t>(However, permission is granted for use by individual instructors in non-profit academic institutions)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Rectangle 2"/>
          <p:cNvSpPr txBox="1">
            <a:spLocks noGrp="1"/>
          </p:cNvSpPr>
          <p:nvPr>
            <p:ph type="title"/>
          </p:nvPr>
        </p:nvSpPr>
        <p:spPr>
          <a:xfrm>
            <a:off x="304800" y="76200"/>
            <a:ext cx="8534400" cy="609600"/>
          </a:xfrm>
          <a:prstGeom prst="rect">
            <a:avLst/>
          </a:prstGeom>
        </p:spPr>
        <p:txBody>
          <a:bodyPr/>
          <a:lstStyle>
            <a:lvl1pPr>
              <a:defRPr sz="2000" i="1">
                <a:latin typeface="+mj-lt"/>
                <a:ea typeface="+mj-ea"/>
                <a:cs typeface="+mj-cs"/>
                <a:sym typeface="Arial"/>
              </a:defRPr>
            </a:lvl1pPr>
          </a:lstStyle>
          <a:p>
            <a:r>
              <a:t>Calling for a quick refresher on metric unit multipliers:</a:t>
            </a:r>
          </a:p>
        </p:txBody>
      </p:sp>
      <p:sp>
        <p:nvSpPr>
          <p:cNvPr id="143" name="Rectangle 3"/>
          <p:cNvSpPr txBox="1">
            <a:spLocks noGrp="1"/>
          </p:cNvSpPr>
          <p:nvPr>
            <p:ph type="body" idx="1"/>
          </p:nvPr>
        </p:nvSpPr>
        <p:spPr>
          <a:xfrm>
            <a:off x="203200" y="891800"/>
            <a:ext cx="8915400" cy="5074400"/>
          </a:xfrm>
          <a:prstGeom prst="rect">
            <a:avLst/>
          </a:prstGeom>
        </p:spPr>
        <p:txBody>
          <a:bodyPr/>
          <a:lstStyle/>
          <a:p>
            <a:pPr>
              <a:spcBef>
                <a:spcPts val="300"/>
              </a:spcBef>
              <a:tabLst>
                <a:tab pos="482600" algn="l"/>
              </a:tabLst>
              <a:defRPr sz="1600">
                <a:latin typeface="+mj-lt"/>
                <a:ea typeface="+mj-ea"/>
                <a:cs typeface="+mj-cs"/>
                <a:sym typeface="Arial"/>
              </a:defRPr>
            </a:pPr>
            <a:r>
              <a:t>Especially for the very rarely used (and thus seldom remembered) LARGEST multipliers:</a:t>
            </a:r>
          </a:p>
          <a:p>
            <a:pPr>
              <a:tabLst>
                <a:tab pos="482600" algn="l"/>
              </a:tabLst>
              <a:defRPr sz="800">
                <a:latin typeface="+mj-lt"/>
                <a:ea typeface="+mj-ea"/>
                <a:cs typeface="+mj-cs"/>
                <a:sym typeface="Arial"/>
              </a:defRPr>
            </a:pPr>
            <a:endParaRPr/>
          </a:p>
          <a:p>
            <a:pPr>
              <a:spcBef>
                <a:spcPts val="300"/>
              </a:spcBef>
              <a:tabLst>
                <a:tab pos="482600" algn="l"/>
              </a:tabLst>
              <a:defRPr sz="1600">
                <a:latin typeface="+mj-lt"/>
                <a:ea typeface="+mj-ea"/>
                <a:cs typeface="+mj-cs"/>
                <a:sym typeface="Arial"/>
              </a:defRPr>
            </a:pPr>
            <a:r>
              <a:t>	K</a:t>
            </a:r>
            <a:r>
              <a:rPr b="1"/>
              <a:t> or k = kilo </a:t>
            </a:r>
            <a:r>
              <a:t>= thousand = 1,000 = 10</a:t>
            </a:r>
            <a:r>
              <a:rPr b="1" baseline="30000"/>
              <a:t>3</a:t>
            </a:r>
          </a:p>
          <a:p>
            <a:pPr>
              <a:tabLst>
                <a:tab pos="482600" algn="l"/>
              </a:tabLst>
              <a:defRPr sz="800">
                <a:latin typeface="+mj-lt"/>
                <a:ea typeface="+mj-ea"/>
                <a:cs typeface="+mj-cs"/>
                <a:sym typeface="Arial"/>
              </a:defRPr>
            </a:pPr>
            <a:endParaRPr b="1" baseline="30000"/>
          </a:p>
          <a:p>
            <a:pPr>
              <a:spcBef>
                <a:spcPts val="300"/>
              </a:spcBef>
              <a:tabLst>
                <a:tab pos="482600" algn="l"/>
              </a:tabLst>
              <a:defRPr sz="1600">
                <a:latin typeface="+mj-lt"/>
                <a:ea typeface="+mj-ea"/>
                <a:cs typeface="+mj-cs"/>
                <a:sym typeface="Arial"/>
              </a:defRPr>
            </a:pPr>
            <a:r>
              <a:t>	</a:t>
            </a:r>
            <a:r>
              <a:rPr b="1"/>
              <a:t>M = mega </a:t>
            </a:r>
            <a:r>
              <a:t>= million = 1,000,000 = 10</a:t>
            </a:r>
            <a:r>
              <a:rPr b="1" baseline="30000"/>
              <a:t>6</a:t>
            </a:r>
            <a:r>
              <a:t>   (not to be confused with: </a:t>
            </a:r>
            <a:r>
              <a:rPr b="1"/>
              <a:t>m = milli</a:t>
            </a:r>
            <a:r>
              <a:t> = 10 </a:t>
            </a:r>
            <a:r>
              <a:rPr baseline="30000"/>
              <a:t>-</a:t>
            </a:r>
            <a:r>
              <a:rPr b="1" baseline="30000"/>
              <a:t>3</a:t>
            </a:r>
            <a:r>
              <a:rPr b="1" baseline="-1999"/>
              <a:t>)</a:t>
            </a:r>
          </a:p>
          <a:p>
            <a:pPr>
              <a:tabLst>
                <a:tab pos="482600" algn="l"/>
              </a:tabLst>
              <a:defRPr sz="800">
                <a:latin typeface="+mj-lt"/>
                <a:ea typeface="+mj-ea"/>
                <a:cs typeface="+mj-cs"/>
                <a:sym typeface="Arial"/>
              </a:defRPr>
            </a:pPr>
            <a:endParaRPr b="1" baseline="-1999"/>
          </a:p>
          <a:p>
            <a:pPr>
              <a:spcBef>
                <a:spcPts val="300"/>
              </a:spcBef>
              <a:tabLst>
                <a:tab pos="482600" algn="l"/>
              </a:tabLst>
              <a:defRPr sz="1600">
                <a:latin typeface="+mj-lt"/>
                <a:ea typeface="+mj-ea"/>
                <a:cs typeface="+mj-cs"/>
                <a:sym typeface="Arial"/>
              </a:defRPr>
            </a:pPr>
            <a:r>
              <a:t>	</a:t>
            </a:r>
            <a:r>
              <a:rPr b="1"/>
              <a:t>G = giga </a:t>
            </a:r>
            <a:r>
              <a:t>= billion = 1,000,000,000 = 10</a:t>
            </a:r>
            <a:r>
              <a:rPr b="1" baseline="30000"/>
              <a:t>9</a:t>
            </a:r>
          </a:p>
          <a:p>
            <a:pPr>
              <a:tabLst>
                <a:tab pos="482600" algn="l"/>
              </a:tabLst>
              <a:defRPr sz="900">
                <a:latin typeface="+mj-lt"/>
                <a:ea typeface="+mj-ea"/>
                <a:cs typeface="+mj-cs"/>
                <a:sym typeface="Arial"/>
              </a:defRPr>
            </a:pPr>
            <a:endParaRPr b="1" baseline="30000"/>
          </a:p>
          <a:p>
            <a:pPr>
              <a:spcBef>
                <a:spcPts val="300"/>
              </a:spcBef>
              <a:tabLst>
                <a:tab pos="482600" algn="l"/>
              </a:tabLst>
              <a:defRPr sz="1600">
                <a:latin typeface="+mj-lt"/>
                <a:ea typeface="+mj-ea"/>
                <a:cs typeface="+mj-cs"/>
                <a:sym typeface="Arial"/>
              </a:defRPr>
            </a:pPr>
            <a:r>
              <a:t>	</a:t>
            </a:r>
            <a:r>
              <a:rPr b="1"/>
              <a:t>T = tera </a:t>
            </a:r>
            <a:r>
              <a:t>= trillion = 1,000,000,000,000 = 10</a:t>
            </a:r>
            <a:r>
              <a:rPr b="1" baseline="30000"/>
              <a:t>12</a:t>
            </a:r>
            <a:endParaRPr b="1" baseline="-1999"/>
          </a:p>
          <a:p>
            <a:pPr>
              <a:spcBef>
                <a:spcPts val="300"/>
              </a:spcBef>
              <a:tabLst>
                <a:tab pos="482600" algn="l"/>
              </a:tabLst>
              <a:defRPr sz="800">
                <a:latin typeface="+mj-lt"/>
                <a:ea typeface="+mj-ea"/>
                <a:cs typeface="+mj-cs"/>
                <a:sym typeface="Arial"/>
              </a:defRPr>
            </a:pPr>
            <a:endParaRPr b="1" baseline="-3999"/>
          </a:p>
          <a:p>
            <a:pPr>
              <a:spcBef>
                <a:spcPts val="300"/>
              </a:spcBef>
              <a:tabLst>
                <a:tab pos="482600" algn="l"/>
              </a:tabLst>
              <a:defRPr sz="1600">
                <a:latin typeface="+mj-lt"/>
                <a:ea typeface="+mj-ea"/>
                <a:cs typeface="+mj-cs"/>
                <a:sym typeface="Arial"/>
              </a:defRPr>
            </a:pPr>
            <a:r>
              <a:rPr b="1" baseline="-1999"/>
              <a:t>	Q or q = quad </a:t>
            </a:r>
            <a:r>
              <a:rPr baseline="-1999"/>
              <a:t>= quadrillion = </a:t>
            </a:r>
            <a:r>
              <a:t>1,000,000,000,000,000 = 10</a:t>
            </a:r>
            <a:r>
              <a:rPr baseline="30000"/>
              <a:t>15</a:t>
            </a:r>
            <a:endParaRPr baseline="-1999"/>
          </a:p>
          <a:p>
            <a:pPr>
              <a:spcBef>
                <a:spcPts val="300"/>
              </a:spcBef>
              <a:tabLst>
                <a:tab pos="482600" algn="l"/>
              </a:tabLst>
              <a:defRPr sz="1600">
                <a:latin typeface="+mj-lt"/>
                <a:ea typeface="+mj-ea"/>
                <a:cs typeface="+mj-cs"/>
                <a:sym typeface="Arial"/>
              </a:defRPr>
            </a:pPr>
            <a:r>
              <a:t>	</a:t>
            </a:r>
          </a:p>
          <a:p>
            <a:pPr>
              <a:spcBef>
                <a:spcPts val="300"/>
              </a:spcBef>
              <a:tabLst>
                <a:tab pos="482600" algn="l"/>
              </a:tabLst>
              <a:defRPr sz="1600">
                <a:latin typeface="+mj-lt"/>
                <a:ea typeface="+mj-ea"/>
                <a:cs typeface="+mj-cs"/>
                <a:sym typeface="Arial"/>
              </a:defRPr>
            </a:pPr>
            <a:r>
              <a:t>Then, from the preceding figure (inserting 10</a:t>
            </a:r>
            <a:r>
              <a:rPr baseline="31999"/>
              <a:t>15</a:t>
            </a:r>
            <a:r>
              <a:t> = quad = Q): </a:t>
            </a:r>
          </a:p>
          <a:p>
            <a:pPr>
              <a:spcBef>
                <a:spcPts val="300"/>
              </a:spcBef>
              <a:tabLst>
                <a:tab pos="482600" algn="l"/>
              </a:tabLst>
              <a:defRPr sz="800">
                <a:latin typeface="+mj-lt"/>
                <a:ea typeface="+mj-ea"/>
                <a:cs typeface="+mj-cs"/>
                <a:sym typeface="Arial"/>
              </a:defRPr>
            </a:pPr>
            <a:endParaRPr/>
          </a:p>
          <a:p>
            <a:pPr algn="ctr">
              <a:spcBef>
                <a:spcPts val="300"/>
              </a:spcBef>
              <a:tabLst>
                <a:tab pos="482600" algn="l"/>
              </a:tabLst>
              <a:defRPr sz="1600">
                <a:latin typeface="+mj-lt"/>
                <a:ea typeface="+mj-ea"/>
                <a:cs typeface="+mj-cs"/>
                <a:sym typeface="Arial"/>
              </a:defRPr>
            </a:pPr>
            <a:r>
              <a:t>	</a:t>
            </a:r>
            <a:r>
              <a:rPr b="1">
                <a:solidFill>
                  <a:srgbClr val="FBC901"/>
                </a:solidFill>
              </a:rPr>
              <a:t>U.S. ANNUAL ELECTRICAL ENERGY production:  ~ 4 QW-h</a:t>
            </a:r>
            <a:r>
              <a:rPr>
                <a:solidFill>
                  <a:srgbClr val="FBC901"/>
                </a:solidFill>
              </a:rPr>
              <a:t> </a:t>
            </a:r>
          </a:p>
          <a:p>
            <a:pPr>
              <a:spcBef>
                <a:spcPts val="300"/>
              </a:spcBef>
              <a:tabLst>
                <a:tab pos="482600" algn="l"/>
              </a:tabLst>
              <a:defRPr sz="1600">
                <a:latin typeface="+mj-lt"/>
                <a:ea typeface="+mj-ea"/>
                <a:cs typeface="+mj-cs"/>
                <a:sym typeface="Arial"/>
              </a:defRPr>
            </a:pPr>
            <a:endParaRPr>
              <a:solidFill>
                <a:srgbClr val="FBC901"/>
              </a:solidFill>
            </a:endParaRPr>
          </a:p>
          <a:p>
            <a:pPr>
              <a:spcBef>
                <a:spcPts val="300"/>
              </a:spcBef>
              <a:tabLst>
                <a:tab pos="482600" algn="l"/>
              </a:tabLst>
              <a:defRPr sz="1600">
                <a:latin typeface="+mj-lt"/>
                <a:ea typeface="+mj-ea"/>
                <a:cs typeface="+mj-cs"/>
                <a:sym typeface="Arial"/>
              </a:defRPr>
            </a:pPr>
            <a:r>
              <a:t>And because AVERAGE ELECTRICAL POWER</a:t>
            </a:r>
            <a:r>
              <a:rPr b="1"/>
              <a:t> </a:t>
            </a:r>
            <a:r>
              <a:t>=  ANNUAL ELECTRICAL ENERGY / 1 YEAR</a:t>
            </a:r>
          </a:p>
          <a:p>
            <a:pPr>
              <a:spcBef>
                <a:spcPts val="300"/>
              </a:spcBef>
              <a:tabLst>
                <a:tab pos="482600" algn="l"/>
              </a:tabLst>
              <a:defRPr sz="800">
                <a:latin typeface="+mj-lt"/>
                <a:ea typeface="+mj-ea"/>
                <a:cs typeface="+mj-cs"/>
                <a:sym typeface="Arial"/>
              </a:defRPr>
            </a:pPr>
            <a:endParaRPr/>
          </a:p>
          <a:p>
            <a:pPr>
              <a:spcBef>
                <a:spcPts val="300"/>
              </a:spcBef>
              <a:tabLst>
                <a:tab pos="482600" algn="l"/>
              </a:tabLst>
              <a:defRPr sz="1600">
                <a:latin typeface="+mj-lt"/>
                <a:ea typeface="+mj-ea"/>
                <a:cs typeface="+mj-cs"/>
                <a:sym typeface="Arial"/>
              </a:defRPr>
            </a:pPr>
            <a:r>
              <a:t>	 using:   hour / year  =  1 h / ( 24 x 365 h ) = 1 / 8760       and:   4 QW / 8760 = 0.00046 QW</a:t>
            </a:r>
          </a:p>
          <a:p>
            <a:pPr>
              <a:spcBef>
                <a:spcPts val="300"/>
              </a:spcBef>
              <a:tabLst>
                <a:tab pos="482600" algn="l"/>
              </a:tabLst>
              <a:defRPr sz="800">
                <a:latin typeface="+mj-lt"/>
                <a:ea typeface="+mj-ea"/>
                <a:cs typeface="+mj-cs"/>
                <a:sym typeface="Arial"/>
              </a:defRPr>
            </a:pPr>
            <a:endParaRPr/>
          </a:p>
          <a:p>
            <a:pPr algn="ctr">
              <a:spcBef>
                <a:spcPts val="300"/>
              </a:spcBef>
              <a:tabLst>
                <a:tab pos="482600" algn="l"/>
              </a:tabLst>
              <a:defRPr sz="1600">
                <a:latin typeface="+mj-lt"/>
                <a:ea typeface="+mj-ea"/>
                <a:cs typeface="+mj-cs"/>
                <a:sym typeface="Arial"/>
              </a:defRPr>
            </a:pPr>
            <a:r>
              <a:t>	</a:t>
            </a:r>
            <a:r>
              <a:rPr b="1">
                <a:solidFill>
                  <a:srgbClr val="FBC901"/>
                </a:solidFill>
              </a:rPr>
              <a:t>U.S. AVERAGE ELECTRICAL POWER generation:  ~ 1/2 TW </a:t>
            </a:r>
          </a:p>
        </p:txBody>
      </p:sp>
      <p:sp>
        <p:nvSpPr>
          <p:cNvPr id="144" name="Rectangle 5"/>
          <p:cNvSpPr txBox="1"/>
          <p:nvPr/>
        </p:nvSpPr>
        <p:spPr>
          <a:xfrm>
            <a:off x="304800" y="6457220"/>
            <a:ext cx="85344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j-lt"/>
                <a:ea typeface="+mj-ea"/>
                <a:cs typeface="+mj-cs"/>
                <a:sym typeface="Arial"/>
              </a:defRPr>
            </a:lvl1pPr>
          </a:lstStyle>
          <a:p>
            <a:r>
              <a:t>An Introduction to Sustainable Energy Systems: WeCanFigureThisOut.org/ENERGY/Energy_home.htm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Rectangle 2"/>
          <p:cNvSpPr txBox="1">
            <a:spLocks noGrp="1"/>
          </p:cNvSpPr>
          <p:nvPr>
            <p:ph type="title"/>
          </p:nvPr>
        </p:nvSpPr>
        <p:spPr>
          <a:xfrm>
            <a:off x="205316" y="63498"/>
            <a:ext cx="8733368" cy="506309"/>
          </a:xfrm>
          <a:prstGeom prst="rect">
            <a:avLst/>
          </a:prstGeom>
        </p:spPr>
        <p:txBody>
          <a:bodyPr/>
          <a:lstStyle/>
          <a:p>
            <a:pPr>
              <a:defRPr sz="2000" i="1">
                <a:latin typeface="+mj-lt"/>
                <a:ea typeface="+mj-ea"/>
                <a:cs typeface="+mj-cs"/>
                <a:sym typeface="Arial"/>
              </a:defRPr>
            </a:pPr>
            <a:r>
              <a:t>But U.S. </a:t>
            </a:r>
            <a:r>
              <a:rPr>
                <a:solidFill>
                  <a:srgbClr val="FBC901"/>
                </a:solidFill>
              </a:rPr>
              <a:t>Electrical Energy</a:t>
            </a:r>
            <a:r>
              <a:t> looks a LOT LESS GREEN than we often hear!</a:t>
            </a:r>
          </a:p>
        </p:txBody>
      </p:sp>
      <p:sp>
        <p:nvSpPr>
          <p:cNvPr id="147" name="Rectangle 3"/>
          <p:cNvSpPr txBox="1">
            <a:spLocks noGrp="1"/>
          </p:cNvSpPr>
          <p:nvPr>
            <p:ph type="body" sz="quarter" idx="1"/>
          </p:nvPr>
        </p:nvSpPr>
        <p:spPr>
          <a:xfrm>
            <a:off x="141815" y="700607"/>
            <a:ext cx="8811685" cy="849146"/>
          </a:xfrm>
          <a:prstGeom prst="rect">
            <a:avLst/>
          </a:prstGeom>
        </p:spPr>
        <p:txBody>
          <a:bodyPr/>
          <a:lstStyle/>
          <a:p>
            <a:pPr>
              <a:spcBef>
                <a:spcPts val="300"/>
              </a:spcBef>
              <a:defRPr sz="1600">
                <a:latin typeface="+mj-lt"/>
                <a:ea typeface="+mj-ea"/>
                <a:cs typeface="+mj-cs"/>
                <a:sym typeface="Arial"/>
              </a:defRPr>
            </a:pPr>
            <a:r>
              <a:t>According to that EIA figure, the 2021 breakdown of U.S. Electrical Energy sources was:</a:t>
            </a:r>
          </a:p>
          <a:p>
            <a:pPr>
              <a:defRPr sz="800">
                <a:latin typeface="+mj-lt"/>
                <a:ea typeface="+mj-ea"/>
                <a:cs typeface="+mj-cs"/>
                <a:sym typeface="Arial"/>
              </a:defRPr>
            </a:pPr>
            <a:endParaRPr/>
          </a:p>
          <a:p>
            <a:pPr algn="ctr">
              <a:spcBef>
                <a:spcPts val="300"/>
              </a:spcBef>
              <a:defRPr sz="1600">
                <a:latin typeface="+mj-lt"/>
                <a:ea typeface="+mj-ea"/>
                <a:cs typeface="+mj-cs"/>
                <a:sym typeface="Arial"/>
              </a:defRPr>
            </a:pPr>
            <a:r>
              <a:t>2021:     </a:t>
            </a:r>
            <a:r>
              <a:rPr>
                <a:solidFill>
                  <a:srgbClr val="FF6600"/>
                </a:solidFill>
              </a:rPr>
              <a:t>23</a:t>
            </a:r>
            <a:r>
              <a:rPr b="1">
                <a:solidFill>
                  <a:srgbClr val="FF6600"/>
                </a:solidFill>
              </a:rPr>
              <a:t>% Coal</a:t>
            </a:r>
            <a:r>
              <a:rPr b="1">
                <a:solidFill>
                  <a:srgbClr val="E04550"/>
                </a:solidFill>
              </a:rPr>
              <a:t> </a:t>
            </a:r>
            <a:r>
              <a:rPr b="1"/>
              <a:t> /  </a:t>
            </a:r>
            <a:r>
              <a:rPr b="1">
                <a:solidFill>
                  <a:srgbClr val="FF6600"/>
                </a:solidFill>
              </a:rPr>
              <a:t>37% Natural gas</a:t>
            </a:r>
            <a:r>
              <a:rPr b="1"/>
              <a:t> / 19% Nuclear  / </a:t>
            </a:r>
            <a:r>
              <a:rPr b="1">
                <a:solidFill>
                  <a:srgbClr val="66CC33"/>
                </a:solidFill>
              </a:rPr>
              <a:t>~ 19% Renewables </a:t>
            </a:r>
            <a:r>
              <a:rPr b="1" baseline="31999">
                <a:solidFill>
                  <a:srgbClr val="66CC33"/>
                </a:solidFill>
              </a:rPr>
              <a:t>1</a:t>
            </a:r>
          </a:p>
        </p:txBody>
      </p:sp>
      <p:pic>
        <p:nvPicPr>
          <p:cNvPr id="148" name="Image" descr="Image"/>
          <p:cNvPicPr>
            <a:picLocks noChangeAspect="1"/>
          </p:cNvPicPr>
          <p:nvPr/>
        </p:nvPicPr>
        <p:blipFill>
          <a:blip r:embed="rId2"/>
          <a:stretch>
            <a:fillRect/>
          </a:stretch>
        </p:blipFill>
        <p:spPr>
          <a:xfrm>
            <a:off x="861011" y="1612890"/>
            <a:ext cx="7196067" cy="3339063"/>
          </a:xfrm>
          <a:prstGeom prst="rect">
            <a:avLst/>
          </a:prstGeom>
          <a:ln w="12700">
            <a:miter lim="400000"/>
          </a:ln>
        </p:spPr>
      </p:pic>
      <p:sp>
        <p:nvSpPr>
          <p:cNvPr id="149" name="Rectangle 5"/>
          <p:cNvSpPr txBox="1"/>
          <p:nvPr/>
        </p:nvSpPr>
        <p:spPr>
          <a:xfrm>
            <a:off x="179916" y="6534471"/>
            <a:ext cx="8648701" cy="2642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r>
              <a:t>1) </a:t>
            </a:r>
            <a:r>
              <a:rPr b="1"/>
              <a:t>~ 19% Renewables</a:t>
            </a:r>
            <a:r>
              <a:t> because this figure's "selected fuels" do not include renewable biomass fuel</a:t>
            </a:r>
          </a:p>
        </p:txBody>
      </p:sp>
      <p:sp>
        <p:nvSpPr>
          <p:cNvPr id="150" name="Rectangle 3"/>
          <p:cNvSpPr txBox="1"/>
          <p:nvPr/>
        </p:nvSpPr>
        <p:spPr>
          <a:xfrm>
            <a:off x="161888" y="5093432"/>
            <a:ext cx="8934555" cy="14063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300"/>
              </a:spcBef>
              <a:defRPr sz="1600" b="0">
                <a:solidFill>
                  <a:srgbClr val="FFFFFF"/>
                </a:solidFill>
                <a:effectLst>
                  <a:outerShdw blurRad="38100" dist="38100" dir="2700000" rotWithShape="0">
                    <a:srgbClr val="000000"/>
                  </a:outerShdw>
                </a:effectLst>
                <a:latin typeface="+mj-lt"/>
                <a:ea typeface="+mj-ea"/>
                <a:cs typeface="+mj-cs"/>
                <a:sym typeface="Arial"/>
              </a:defRPr>
            </a:pPr>
            <a:r>
              <a:t>Further, based on their knowledge of the U.S. power industry, the EIA predicts very slow greening:</a:t>
            </a:r>
          </a:p>
          <a:p>
            <a:pPr>
              <a:spcBef>
                <a:spcPts val="300"/>
              </a:spcBef>
              <a:defRPr sz="800" b="0">
                <a:solidFill>
                  <a:srgbClr val="FFFFFF"/>
                </a:solidFill>
                <a:effectLst>
                  <a:outerShdw blurRad="38100" dist="38100" dir="2700000" rotWithShape="0">
                    <a:srgbClr val="000000"/>
                  </a:outerShdw>
                </a:effectLst>
                <a:latin typeface="+mj-lt"/>
                <a:ea typeface="+mj-ea"/>
                <a:cs typeface="+mj-cs"/>
                <a:sym typeface="Arial"/>
              </a:defRPr>
            </a:pPr>
            <a:endParaRPr/>
          </a:p>
          <a:p>
            <a:pPr algn="ctr">
              <a:spcBef>
                <a:spcPts val="300"/>
              </a:spcBef>
              <a:defRPr sz="1600" b="0">
                <a:solidFill>
                  <a:srgbClr val="FFFFFF"/>
                </a:solidFill>
                <a:effectLst>
                  <a:outerShdw blurRad="38100" dist="38100" dir="2700000" rotWithShape="0">
                    <a:srgbClr val="000000"/>
                  </a:outerShdw>
                </a:effectLst>
                <a:latin typeface="+mj-lt"/>
                <a:ea typeface="+mj-ea"/>
                <a:cs typeface="+mj-cs"/>
                <a:sym typeface="Arial"/>
              </a:defRPr>
            </a:pPr>
            <a:r>
              <a:t>2050:    </a:t>
            </a:r>
            <a:r>
              <a:rPr>
                <a:solidFill>
                  <a:srgbClr val="FF6600"/>
                </a:solidFill>
              </a:rPr>
              <a:t>10</a:t>
            </a:r>
            <a:r>
              <a:rPr b="1">
                <a:solidFill>
                  <a:srgbClr val="FF6600"/>
                </a:solidFill>
              </a:rPr>
              <a:t>% Coal</a:t>
            </a:r>
            <a:r>
              <a:rPr b="1">
                <a:solidFill>
                  <a:srgbClr val="E04550"/>
                </a:solidFill>
              </a:rPr>
              <a:t> </a:t>
            </a:r>
            <a:r>
              <a:rPr b="1"/>
              <a:t> /  </a:t>
            </a:r>
            <a:r>
              <a:rPr b="1">
                <a:solidFill>
                  <a:srgbClr val="FF6600"/>
                </a:solidFill>
              </a:rPr>
              <a:t>34% Natural gas</a:t>
            </a:r>
            <a:r>
              <a:rPr b="1"/>
              <a:t> / 12% Nuclear  / </a:t>
            </a:r>
            <a:r>
              <a:rPr b="1">
                <a:solidFill>
                  <a:srgbClr val="66CC33"/>
                </a:solidFill>
              </a:rPr>
              <a:t>~ 41% Renewables</a:t>
            </a:r>
          </a:p>
          <a:p>
            <a:pPr algn="ctr">
              <a:spcBef>
                <a:spcPts val="300"/>
              </a:spcBef>
              <a:defRPr sz="1000" b="0">
                <a:solidFill>
                  <a:srgbClr val="FFFFFF"/>
                </a:solidFill>
                <a:effectLst>
                  <a:outerShdw blurRad="38100" dist="38100" dir="2700000" rotWithShape="0">
                    <a:srgbClr val="000000"/>
                  </a:outerShdw>
                </a:effectLst>
                <a:latin typeface="+mj-lt"/>
                <a:ea typeface="+mj-ea"/>
                <a:cs typeface="+mj-cs"/>
                <a:sym typeface="Arial"/>
              </a:defRPr>
            </a:pPr>
            <a:endParaRPr b="1">
              <a:solidFill>
                <a:srgbClr val="66CC33"/>
              </a:solidFill>
            </a:endParaRPr>
          </a:p>
          <a:p>
            <a:pPr algn="ctr">
              <a:spcBef>
                <a:spcPts val="300"/>
              </a:spcBef>
              <a:defRPr sz="1600" b="0">
                <a:solidFill>
                  <a:srgbClr val="FFFFFF"/>
                </a:solidFill>
                <a:effectLst>
                  <a:outerShdw blurRad="38100" dist="38100" dir="2700000" rotWithShape="0">
                    <a:srgbClr val="000000"/>
                  </a:outerShdw>
                </a:effectLst>
                <a:latin typeface="+mj-lt"/>
                <a:ea typeface="+mj-ea"/>
                <a:cs typeface="+mj-cs"/>
                <a:sym typeface="Arial"/>
              </a:defRPr>
            </a:pPr>
            <a:r>
              <a:t>(with </a:t>
            </a:r>
            <a:r>
              <a:rPr b="1" i="1"/>
              <a:t>particularly</a:t>
            </a:r>
            <a:r>
              <a:t> weak growth of wind power:  55% over the 29 years 2021 to 2050) </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Rectangle 5"/>
          <p:cNvSpPr txBox="1"/>
          <p:nvPr/>
        </p:nvSpPr>
        <p:spPr>
          <a:xfrm>
            <a:off x="179916" y="6568334"/>
            <a:ext cx="8648701" cy="2642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2BAD81"/>
                </a:solidFill>
                <a:effectLst>
                  <a:outerShdw blurRad="38100" dist="38100" dir="2700000" rotWithShape="0">
                    <a:srgbClr val="000000"/>
                  </a:outerShdw>
                </a:effectLst>
                <a:latin typeface="+mj-lt"/>
                <a:ea typeface="+mj-ea"/>
                <a:cs typeface="+mj-cs"/>
                <a:sym typeface="Arial"/>
              </a:defRPr>
            </a:lvl1pPr>
          </a:lstStyle>
          <a:p>
            <a:r>
              <a:t>https://www.eia.gov/electricity/data/browser/</a:t>
            </a:r>
          </a:p>
        </p:txBody>
      </p:sp>
      <p:sp>
        <p:nvSpPr>
          <p:cNvPr id="153" name="Rectangle 2"/>
          <p:cNvSpPr txBox="1">
            <a:spLocks noGrp="1"/>
          </p:cNvSpPr>
          <p:nvPr>
            <p:ph type="title"/>
          </p:nvPr>
        </p:nvSpPr>
        <p:spPr>
          <a:xfrm>
            <a:off x="105832" y="101600"/>
            <a:ext cx="8796868" cy="517836"/>
          </a:xfrm>
          <a:prstGeom prst="rect">
            <a:avLst/>
          </a:prstGeom>
        </p:spPr>
        <p:txBody>
          <a:bodyPr/>
          <a:lstStyle/>
          <a:p>
            <a:pPr>
              <a:defRPr sz="1800" i="1">
                <a:latin typeface="+mj-lt"/>
                <a:ea typeface="+mj-ea"/>
                <a:cs typeface="+mj-cs"/>
                <a:sym typeface="Arial"/>
              </a:defRPr>
            </a:pPr>
            <a:r>
              <a:t>More detailed &amp; recent data are provided by the EIA's </a:t>
            </a:r>
            <a:r>
              <a:rPr b="1">
                <a:solidFill>
                  <a:srgbClr val="FBC901"/>
                </a:solidFill>
              </a:rPr>
              <a:t>Electricity Data Browser</a:t>
            </a:r>
          </a:p>
        </p:txBody>
      </p:sp>
      <p:sp>
        <p:nvSpPr>
          <p:cNvPr id="154" name="Rectangle 3"/>
          <p:cNvSpPr txBox="1">
            <a:spLocks noGrp="1"/>
          </p:cNvSpPr>
          <p:nvPr>
            <p:ph type="body" sz="quarter" idx="1"/>
          </p:nvPr>
        </p:nvSpPr>
        <p:spPr>
          <a:xfrm>
            <a:off x="74083" y="728140"/>
            <a:ext cx="8995834" cy="1281546"/>
          </a:xfrm>
          <a:prstGeom prst="rect">
            <a:avLst/>
          </a:prstGeom>
        </p:spPr>
        <p:txBody>
          <a:bodyPr/>
          <a:lstStyle/>
          <a:p>
            <a:pPr>
              <a:tabLst>
                <a:tab pos="444500" algn="l"/>
                <a:tab pos="850900" algn="l"/>
              </a:tabLst>
              <a:defRPr sz="1600">
                <a:latin typeface="+mj-lt"/>
                <a:ea typeface="+mj-ea"/>
                <a:cs typeface="+mj-cs"/>
                <a:sym typeface="Arial"/>
              </a:defRPr>
            </a:pPr>
            <a:r>
              <a:t>Which has the advantage of being updated both monthly and yearly</a:t>
            </a:r>
          </a:p>
          <a:p>
            <a:pPr>
              <a:tabLst>
                <a:tab pos="444500" algn="l"/>
                <a:tab pos="850900" algn="l"/>
              </a:tabLst>
              <a:defRPr sz="800">
                <a:latin typeface="+mj-lt"/>
                <a:ea typeface="+mj-ea"/>
                <a:cs typeface="+mj-cs"/>
                <a:sym typeface="Arial"/>
              </a:defRPr>
            </a:pPr>
            <a:r>
              <a:t>	</a:t>
            </a:r>
          </a:p>
          <a:p>
            <a:pPr>
              <a:tabLst>
                <a:tab pos="444500" algn="l"/>
                <a:tab pos="850900" algn="l"/>
              </a:tabLst>
              <a:defRPr sz="1600">
                <a:latin typeface="+mj-lt"/>
                <a:ea typeface="+mj-ea"/>
                <a:cs typeface="+mj-cs"/>
                <a:sym typeface="Arial"/>
              </a:defRPr>
            </a:pPr>
            <a:r>
              <a:t>	But the disadvantage of data presentation via only often-hard-to-digest numerical tables	</a:t>
            </a:r>
            <a:r>
              <a:rPr sz="800"/>
              <a:t>	</a:t>
            </a:r>
            <a:endParaRPr sz="1300"/>
          </a:p>
          <a:p>
            <a:pPr>
              <a:tabLst>
                <a:tab pos="444500" algn="l"/>
                <a:tab pos="850900" algn="l"/>
              </a:tabLst>
              <a:defRPr sz="1600">
                <a:latin typeface="+mj-lt"/>
                <a:ea typeface="+mj-ea"/>
                <a:cs typeface="+mj-cs"/>
                <a:sym typeface="Arial"/>
              </a:defRPr>
            </a:pPr>
            <a:r>
              <a:t>		Screenshot from its webpage </a:t>
            </a:r>
            <a:r>
              <a:rPr sz="1500"/>
              <a:t>(</a:t>
            </a:r>
            <a:r>
              <a:rPr sz="1500" u="sng">
                <a:solidFill>
                  <a:srgbClr val="00CCFF"/>
                </a:solidFill>
                <a:uFill>
                  <a:solidFill>
                    <a:srgbClr val="00CCFF"/>
                  </a:solidFill>
                </a:uFill>
                <a:hlinkClick r:id="rId2"/>
              </a:rPr>
              <a:t>link</a:t>
            </a:r>
            <a:r>
              <a:rPr sz="1500"/>
              <a:t> - also spelled out at the bottom of this page):</a:t>
            </a:r>
          </a:p>
        </p:txBody>
      </p:sp>
      <p:pic>
        <p:nvPicPr>
          <p:cNvPr id="155" name="Image" descr="Image"/>
          <p:cNvPicPr>
            <a:picLocks noChangeAspect="1"/>
          </p:cNvPicPr>
          <p:nvPr/>
        </p:nvPicPr>
        <p:blipFill>
          <a:blip r:embed="rId3"/>
          <a:stretch>
            <a:fillRect/>
          </a:stretch>
        </p:blipFill>
        <p:spPr>
          <a:xfrm>
            <a:off x="1600580" y="2118390"/>
            <a:ext cx="5942840" cy="440861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Rectangle 2"/>
          <p:cNvSpPr txBox="1"/>
          <p:nvPr/>
        </p:nvSpPr>
        <p:spPr>
          <a:xfrm>
            <a:off x="107005" y="86404"/>
            <a:ext cx="8929990" cy="4307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pPr algn="ctr">
              <a:defRPr sz="2000" b="0" i="1">
                <a:solidFill>
                  <a:srgbClr val="E5FFFF"/>
                </a:solidFill>
                <a:effectLst>
                  <a:outerShdw blurRad="38100" dist="38100" dir="2700000" rotWithShape="0">
                    <a:srgbClr val="000000"/>
                  </a:outerShdw>
                </a:effectLst>
                <a:latin typeface="+mj-lt"/>
                <a:ea typeface="+mj-ea"/>
                <a:cs typeface="+mj-cs"/>
                <a:sym typeface="Arial"/>
              </a:defRPr>
            </a:pPr>
            <a:r>
              <a:t>The top line yields my plot of Total Annual U.S. </a:t>
            </a:r>
            <a:r>
              <a:rPr>
                <a:solidFill>
                  <a:srgbClr val="FBC901"/>
                </a:solidFill>
              </a:rPr>
              <a:t>Electrical Energy</a:t>
            </a:r>
            <a:r>
              <a:t> Production: </a:t>
            </a:r>
          </a:p>
        </p:txBody>
      </p:sp>
      <p:sp>
        <p:nvSpPr>
          <p:cNvPr id="158" name="Rectangle 5"/>
          <p:cNvSpPr txBox="1"/>
          <p:nvPr/>
        </p:nvSpPr>
        <p:spPr>
          <a:xfrm>
            <a:off x="228600" y="6415945"/>
            <a:ext cx="8534400" cy="4420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r>
              <a:t>1) U.S. Census: https://www.census.gov/data/tables/time-series/dec/popchange-data-text.html</a:t>
            </a:r>
          </a:p>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r>
              <a:t>2) https://www.macrotrends.net/countries/USA/united-states/gdp-gross-domestic-product</a:t>
            </a:r>
          </a:p>
        </p:txBody>
      </p:sp>
      <p:sp>
        <p:nvSpPr>
          <p:cNvPr id="159" name="Rectangle 3"/>
          <p:cNvSpPr txBox="1">
            <a:spLocks noGrp="1"/>
          </p:cNvSpPr>
          <p:nvPr>
            <p:ph type="body" sz="half" idx="1"/>
          </p:nvPr>
        </p:nvSpPr>
        <p:spPr>
          <a:xfrm>
            <a:off x="101602" y="3553453"/>
            <a:ext cx="8978898" cy="2631744"/>
          </a:xfrm>
          <a:prstGeom prst="rect">
            <a:avLst/>
          </a:prstGeom>
        </p:spPr>
        <p:txBody>
          <a:bodyPr/>
          <a:lstStyle/>
          <a:p>
            <a:pPr>
              <a:tabLst>
                <a:tab pos="457200" algn="l"/>
                <a:tab pos="914400" algn="l"/>
                <a:tab pos="1371600" algn="l"/>
                <a:tab pos="1828800" algn="l"/>
                <a:tab pos="2286000" algn="l"/>
              </a:tabLst>
              <a:defRPr sz="1600">
                <a:latin typeface="+mj-lt"/>
                <a:ea typeface="+mj-ea"/>
                <a:cs typeface="+mj-cs"/>
                <a:sym typeface="Arial"/>
              </a:defRPr>
            </a:pPr>
            <a:r>
              <a:t>Which, for </a:t>
            </a:r>
            <a:r>
              <a:rPr sz="1500"/>
              <a:t>over</a:t>
            </a:r>
            <a:r>
              <a:t> twenty years, has been remarkably constant at ~ </a:t>
            </a:r>
            <a:r>
              <a:rPr b="1">
                <a:solidFill>
                  <a:srgbClr val="FBC901"/>
                </a:solidFill>
              </a:rPr>
              <a:t>4.1 QW-h</a:t>
            </a:r>
          </a:p>
          <a:p>
            <a:pPr>
              <a:tabLst>
                <a:tab pos="457200" algn="l"/>
                <a:tab pos="914400" algn="l"/>
                <a:tab pos="1371600" algn="l"/>
                <a:tab pos="1828800" algn="l"/>
                <a:tab pos="2286000" algn="l"/>
              </a:tabLst>
              <a:defRPr sz="400">
                <a:latin typeface="+mj-lt"/>
                <a:ea typeface="+mj-ea"/>
                <a:cs typeface="+mj-cs"/>
                <a:sym typeface="Arial"/>
              </a:defRPr>
            </a:pPr>
            <a:endParaRPr b="1">
              <a:solidFill>
                <a:srgbClr val="FBC901"/>
              </a:solidFill>
            </a:endParaRPr>
          </a:p>
          <a:p>
            <a:pPr>
              <a:tabLst>
                <a:tab pos="457200" algn="l"/>
                <a:tab pos="914400" algn="l"/>
                <a:tab pos="1371600" algn="l"/>
                <a:tab pos="1828800" algn="l"/>
                <a:tab pos="2286000" algn="l"/>
              </a:tabLst>
              <a:defRPr sz="1600">
                <a:latin typeface="+mj-lt"/>
                <a:ea typeface="+mj-ea"/>
                <a:cs typeface="+mj-cs"/>
                <a:sym typeface="Arial"/>
              </a:defRPr>
            </a:pPr>
            <a:r>
              <a:t>	"Remarkably" because, in the same period, U.S. population grew by over 13% </a:t>
            </a:r>
            <a:r>
              <a:rPr baseline="31999"/>
              <a:t>1</a:t>
            </a:r>
          </a:p>
          <a:p>
            <a:pPr>
              <a:tabLst>
                <a:tab pos="457200" algn="l"/>
                <a:tab pos="914400" algn="l"/>
                <a:tab pos="1371600" algn="l"/>
                <a:tab pos="1828800" algn="l"/>
                <a:tab pos="2286000" algn="l"/>
              </a:tabLst>
              <a:defRPr sz="400">
                <a:latin typeface="+mj-lt"/>
                <a:ea typeface="+mj-ea"/>
                <a:cs typeface="+mj-cs"/>
                <a:sym typeface="Arial"/>
              </a:defRPr>
            </a:pPr>
            <a:endParaRPr baseline="31999"/>
          </a:p>
          <a:p>
            <a:pPr>
              <a:tabLst>
                <a:tab pos="457200" algn="l"/>
                <a:tab pos="914400" algn="l"/>
                <a:tab pos="1371600" algn="l"/>
                <a:tab pos="1828800" algn="l"/>
                <a:tab pos="2286000" algn="l"/>
              </a:tabLst>
              <a:defRPr sz="1600">
                <a:latin typeface="+mj-lt"/>
                <a:ea typeface="+mj-ea"/>
                <a:cs typeface="+mj-cs"/>
                <a:sym typeface="Arial"/>
              </a:defRPr>
            </a:pPr>
            <a:r>
              <a:t>		and inflation-corrected U.S. Gross Domestic Product (GDP) grew by over 75% </a:t>
            </a:r>
            <a:r>
              <a:rPr baseline="31999"/>
              <a:t>2</a:t>
            </a:r>
            <a:r>
              <a:t> </a:t>
            </a:r>
          </a:p>
          <a:p>
            <a:pPr>
              <a:tabLst>
                <a:tab pos="457200" algn="l"/>
                <a:tab pos="914400" algn="l"/>
                <a:tab pos="1371600" algn="l"/>
                <a:tab pos="1828800" algn="l"/>
                <a:tab pos="2286000" algn="l"/>
              </a:tabLst>
              <a:defRPr sz="1000">
                <a:latin typeface="+mj-lt"/>
                <a:ea typeface="+mj-ea"/>
                <a:cs typeface="+mj-cs"/>
                <a:sym typeface="Arial"/>
              </a:defRPr>
            </a:pPr>
            <a:endParaRPr/>
          </a:p>
          <a:p>
            <a:pPr>
              <a:tabLst>
                <a:tab pos="457200" algn="l"/>
                <a:tab pos="914400" algn="l"/>
                <a:tab pos="1371600" algn="l"/>
                <a:tab pos="1828800" algn="l"/>
                <a:tab pos="2286000" algn="l"/>
              </a:tabLst>
              <a:defRPr sz="1600">
                <a:latin typeface="+mj-lt"/>
                <a:ea typeface="+mj-ea"/>
                <a:cs typeface="+mj-cs"/>
                <a:sym typeface="Arial"/>
              </a:defRPr>
            </a:pPr>
            <a:r>
              <a:t>How was stable electrical energy use achieved? Commonly cited factors include: </a:t>
            </a:r>
          </a:p>
          <a:p>
            <a:pPr>
              <a:tabLst>
                <a:tab pos="457200" algn="l"/>
                <a:tab pos="914400" algn="l"/>
                <a:tab pos="1371600" algn="l"/>
                <a:tab pos="1828800" algn="l"/>
                <a:tab pos="2286000" algn="l"/>
              </a:tabLst>
              <a:defRPr sz="400">
                <a:latin typeface="+mj-lt"/>
                <a:ea typeface="+mj-ea"/>
                <a:cs typeface="+mj-cs"/>
                <a:sym typeface="Arial"/>
              </a:defRPr>
            </a:pPr>
            <a:endParaRPr/>
          </a:p>
          <a:p>
            <a:pPr>
              <a:tabLst>
                <a:tab pos="457200" algn="l"/>
                <a:tab pos="914400" algn="l"/>
                <a:tab pos="1371600" algn="l"/>
                <a:tab pos="1828800" algn="l"/>
                <a:tab pos="2286000" algn="l"/>
              </a:tabLst>
              <a:defRPr sz="1600">
                <a:latin typeface="+mj-lt"/>
                <a:ea typeface="+mj-ea"/>
                <a:cs typeface="+mj-cs"/>
                <a:sym typeface="Arial"/>
              </a:defRPr>
            </a:pPr>
            <a:r>
              <a:t>	Widespread conversion from incandescent to LED lighting (5-8X more energy efficient)</a:t>
            </a:r>
          </a:p>
          <a:p>
            <a:pPr marL="0" lvl="1" indent="640896">
              <a:buSzTx/>
              <a:buNone/>
              <a:tabLst>
                <a:tab pos="457200" algn="l"/>
                <a:tab pos="914400" algn="l"/>
                <a:tab pos="1371600" algn="l"/>
                <a:tab pos="1828800" algn="l"/>
                <a:tab pos="2286000" algn="l"/>
              </a:tabLst>
              <a:defRPr sz="400">
                <a:latin typeface="+mj-lt"/>
                <a:ea typeface="+mj-ea"/>
                <a:cs typeface="+mj-cs"/>
                <a:sym typeface="Arial"/>
              </a:defRPr>
            </a:pPr>
            <a:endParaRPr/>
          </a:p>
          <a:p>
            <a:pPr>
              <a:tabLst>
                <a:tab pos="457200" algn="l"/>
                <a:tab pos="914400" algn="l"/>
                <a:tab pos="1371600" algn="l"/>
                <a:tab pos="1828800" algn="l"/>
                <a:tab pos="2286000" algn="l"/>
              </a:tabLst>
              <a:defRPr sz="1600">
                <a:latin typeface="+mj-lt"/>
                <a:ea typeface="+mj-ea"/>
                <a:cs typeface="+mj-cs"/>
                <a:sym typeface="Arial"/>
              </a:defRPr>
            </a:pPr>
            <a:r>
              <a:t>	Improved home construction, including much more energy efficient "heat pumps"</a:t>
            </a:r>
          </a:p>
        </p:txBody>
      </p:sp>
      <p:pic>
        <p:nvPicPr>
          <p:cNvPr id="160" name="Image" descr="Image"/>
          <p:cNvPicPr>
            <a:picLocks noChangeAspect="1"/>
          </p:cNvPicPr>
          <p:nvPr/>
        </p:nvPicPr>
        <p:blipFill>
          <a:blip r:embed="rId2"/>
          <a:stretch>
            <a:fillRect/>
          </a:stretch>
        </p:blipFill>
        <p:spPr>
          <a:xfrm>
            <a:off x="1082248" y="736864"/>
            <a:ext cx="6928704" cy="263174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Rectangle 2"/>
          <p:cNvSpPr txBox="1">
            <a:spLocks noGrp="1"/>
          </p:cNvSpPr>
          <p:nvPr>
            <p:ph type="title"/>
          </p:nvPr>
        </p:nvSpPr>
        <p:spPr>
          <a:xfrm>
            <a:off x="143936" y="76200"/>
            <a:ext cx="8856128" cy="609600"/>
          </a:xfrm>
          <a:prstGeom prst="rect">
            <a:avLst/>
          </a:prstGeom>
        </p:spPr>
        <p:txBody>
          <a:bodyPr/>
          <a:lstStyle>
            <a:lvl1pPr>
              <a:defRPr sz="1900" i="1">
                <a:latin typeface="+mj-lt"/>
                <a:ea typeface="+mj-ea"/>
                <a:cs typeface="+mj-cs"/>
                <a:sym typeface="Arial"/>
              </a:defRPr>
            </a:lvl1pPr>
          </a:lstStyle>
          <a:p>
            <a:r>
              <a:t>Annually I also add EIA Electricity Data Browser data to an Excel spreadsheet:</a:t>
            </a:r>
          </a:p>
        </p:txBody>
      </p:sp>
      <p:sp>
        <p:nvSpPr>
          <p:cNvPr id="163" name="Rectangle 3"/>
          <p:cNvSpPr txBox="1">
            <a:spLocks noGrp="1"/>
          </p:cNvSpPr>
          <p:nvPr>
            <p:ph type="body" sz="quarter" idx="1"/>
          </p:nvPr>
        </p:nvSpPr>
        <p:spPr>
          <a:xfrm>
            <a:off x="285750" y="6173477"/>
            <a:ext cx="8572500" cy="452966"/>
          </a:xfrm>
          <a:prstGeom prst="rect">
            <a:avLst/>
          </a:prstGeom>
        </p:spPr>
        <p:txBody>
          <a:bodyPr/>
          <a:lstStyle/>
          <a:p>
            <a:pPr algn="ctr">
              <a:spcBef>
                <a:spcPts val="300"/>
              </a:spcBef>
              <a:defRPr sz="1400">
                <a:latin typeface="+mj-lt"/>
                <a:ea typeface="+mj-ea"/>
                <a:cs typeface="+mj-cs"/>
                <a:sym typeface="Arial"/>
              </a:defRPr>
            </a:pPr>
            <a:r>
              <a:t>(My complete speadsheet is available on this webnote set's </a:t>
            </a:r>
            <a:r>
              <a:rPr u="sng">
                <a:solidFill>
                  <a:srgbClr val="00CCFF"/>
                </a:solidFill>
                <a:uFill>
                  <a:solidFill>
                    <a:srgbClr val="00CCFF"/>
                  </a:solidFill>
                </a:uFill>
                <a:hlinkClick r:id="rId2"/>
              </a:rPr>
              <a:t>Resources Webpage</a:t>
            </a:r>
            <a:r>
              <a:t>)</a:t>
            </a:r>
          </a:p>
        </p:txBody>
      </p:sp>
      <p:sp>
        <p:nvSpPr>
          <p:cNvPr id="164" name="Rectangle 3"/>
          <p:cNvSpPr txBox="1"/>
          <p:nvPr/>
        </p:nvSpPr>
        <p:spPr>
          <a:xfrm>
            <a:off x="205317" y="916517"/>
            <a:ext cx="8572501" cy="3133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400"/>
              </a:spcBef>
              <a:defRPr sz="1600" b="0">
                <a:solidFill>
                  <a:srgbClr val="FFFFFF"/>
                </a:solidFill>
                <a:effectLst>
                  <a:outerShdw blurRad="38100" dist="38100" dir="2700000" rotWithShape="0">
                    <a:srgbClr val="000000"/>
                  </a:outerShdw>
                </a:effectLst>
                <a:latin typeface="+mj-lt"/>
                <a:ea typeface="+mj-ea"/>
                <a:cs typeface="+mj-cs"/>
                <a:sym typeface="Arial"/>
              </a:defRPr>
            </a:lvl1pPr>
          </a:lstStyle>
          <a:p>
            <a:r>
              <a:t>And use it to convert production numbers into percentages of total electrical energy:</a:t>
            </a:r>
          </a:p>
        </p:txBody>
      </p:sp>
      <p:pic>
        <p:nvPicPr>
          <p:cNvPr id="165" name="Image" descr="Image"/>
          <p:cNvPicPr>
            <a:picLocks noChangeAspect="1"/>
          </p:cNvPicPr>
          <p:nvPr/>
        </p:nvPicPr>
        <p:blipFill>
          <a:blip r:embed="rId3"/>
          <a:stretch>
            <a:fillRect/>
          </a:stretch>
        </p:blipFill>
        <p:spPr>
          <a:xfrm>
            <a:off x="245109" y="1366519"/>
            <a:ext cx="8064501" cy="2336801"/>
          </a:xfrm>
          <a:prstGeom prst="rect">
            <a:avLst/>
          </a:prstGeom>
          <a:ln w="12700">
            <a:miter lim="400000"/>
          </a:ln>
        </p:spPr>
      </p:pic>
      <p:pic>
        <p:nvPicPr>
          <p:cNvPr id="166" name="Image" descr="Image"/>
          <p:cNvPicPr>
            <a:picLocks noChangeAspect="1"/>
          </p:cNvPicPr>
          <p:nvPr/>
        </p:nvPicPr>
        <p:blipFill>
          <a:blip r:embed="rId4"/>
          <a:stretch>
            <a:fillRect/>
          </a:stretch>
        </p:blipFill>
        <p:spPr>
          <a:xfrm>
            <a:off x="1656079" y="4021458"/>
            <a:ext cx="7213601" cy="20066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theme/theme1.xml><?xml version="1.0" encoding="utf-8"?>
<a:theme xmlns:a="http://schemas.openxmlformats.org/drawingml/2006/main" name="Lecture 1 - What is Nanoscience">
  <a:themeElements>
    <a:clrScheme name="Custom 160">
      <a:dk1>
        <a:srgbClr val="003366"/>
      </a:dk1>
      <a:lt1>
        <a:srgbClr val="666666"/>
      </a:lt1>
      <a:dk2>
        <a:srgbClr val="A7A7A7"/>
      </a:dk2>
      <a:lt2>
        <a:srgbClr val="535353"/>
      </a:lt2>
      <a:accent1>
        <a:srgbClr val="009999"/>
      </a:accent1>
      <a:accent2>
        <a:srgbClr val="336699"/>
      </a:accent2>
      <a:accent3>
        <a:srgbClr val="ACB3C1"/>
      </a:accent3>
      <a:accent4>
        <a:srgbClr val="DADADA"/>
      </a:accent4>
      <a:accent5>
        <a:srgbClr val="AACACA"/>
      </a:accent5>
      <a:accent6>
        <a:srgbClr val="2D5C8A"/>
      </a:accent6>
      <a:hlink>
        <a:srgbClr val="2BAC80"/>
      </a:hlink>
      <a:folHlink>
        <a:srgbClr val="FF00FF"/>
      </a:folHlink>
    </a:clrScheme>
    <a:fontScheme name="Lecture 1 - What is Nanoscience">
      <a:majorFont>
        <a:latin typeface="Arial"/>
        <a:ea typeface="Arial"/>
        <a:cs typeface="Arial"/>
      </a:majorFont>
      <a:minorFont>
        <a:latin typeface="Helvetica"/>
        <a:ea typeface="Helvetica"/>
        <a:cs typeface="Helvetica"/>
      </a:minorFont>
    </a:fontScheme>
    <a:fmtScheme name="Lecture 1 - What is Nanoscien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Lecture 1 - What is Nanoscience">
  <a:themeElements>
    <a:clrScheme name="Lecture 1 - What is Nanoscience">
      <a:dk1>
        <a:srgbClr val="000000"/>
      </a:dk1>
      <a:lt1>
        <a:srgbClr val="FFFFFF"/>
      </a:lt1>
      <a:dk2>
        <a:srgbClr val="A7A7A7"/>
      </a:dk2>
      <a:lt2>
        <a:srgbClr val="535353"/>
      </a:lt2>
      <a:accent1>
        <a:srgbClr val="009999"/>
      </a:accent1>
      <a:accent2>
        <a:srgbClr val="336699"/>
      </a:accent2>
      <a:accent3>
        <a:srgbClr val="ACB3C1"/>
      </a:accent3>
      <a:accent4>
        <a:srgbClr val="DADADA"/>
      </a:accent4>
      <a:accent5>
        <a:srgbClr val="AACACA"/>
      </a:accent5>
      <a:accent6>
        <a:srgbClr val="2D5C8A"/>
      </a:accent6>
      <a:hlink>
        <a:srgbClr val="0000FF"/>
      </a:hlink>
      <a:folHlink>
        <a:srgbClr val="FF00FF"/>
      </a:folHlink>
    </a:clrScheme>
    <a:fontScheme name="Lecture 1 - What is Nanoscience">
      <a:majorFont>
        <a:latin typeface="Arial"/>
        <a:ea typeface="Arial"/>
        <a:cs typeface="Arial"/>
      </a:majorFont>
      <a:minorFont>
        <a:latin typeface="Helvetica"/>
        <a:ea typeface="Helvetica"/>
        <a:cs typeface="Helvetica"/>
      </a:minorFont>
    </a:fontScheme>
    <a:fmtScheme name="Lecture 1 - What is Nanoscien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21</TotalTime>
  <Words>6110</Words>
  <Application>Microsoft Macintosh PowerPoint</Application>
  <PresentationFormat>On-screen Show (4:3)</PresentationFormat>
  <Paragraphs>714</Paragraphs>
  <Slides>47</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47</vt:i4>
      </vt:variant>
    </vt:vector>
  </HeadingPairs>
  <TitlesOfParts>
    <vt:vector size="50" baseType="lpstr">
      <vt:lpstr>Arial</vt:lpstr>
      <vt:lpstr>Tahoma</vt:lpstr>
      <vt:lpstr>Lecture 1 - What is Nanoscience</vt:lpstr>
      <vt:lpstr>U.S. Energy Production &amp; Consumption</vt:lpstr>
      <vt:lpstr>U.S. Energy Production &amp; Consumption</vt:lpstr>
      <vt:lpstr>But which type of energy?</vt:lpstr>
      <vt:lpstr>How much Electrical Energy does the U.S. produce / consume?</vt:lpstr>
      <vt:lpstr>Calling for a quick refresher on metric unit multipliers:</vt:lpstr>
      <vt:lpstr>But U.S. Electrical Energy looks a LOT LESS GREEN than we often hear!</vt:lpstr>
      <vt:lpstr>More detailed &amp; recent data are provided by the EIA's Electricity Data Browser</vt:lpstr>
      <vt:lpstr>PowerPoint Presentation</vt:lpstr>
      <vt:lpstr>Annually I also add EIA Electricity Data Browser data to an Excel spreadsheet:</vt:lpstr>
      <vt:lpstr>From which I plot:  Percentage of U.S. Electrical Energy vs. Energy Source</vt:lpstr>
      <vt:lpstr>Or calling out latest reported percentages for the largest sources:</vt:lpstr>
      <vt:lpstr>PowerPoint Presentation</vt:lpstr>
      <vt:lpstr>How do the Sources of U.S. Electricity vary across the U.S.?  The Washington Post's 2015 Geographic Breakdown of U.S. Electricity: 1</vt:lpstr>
      <vt:lpstr>Coal (34% of U.S. power) and Natural Gas (30%):</vt:lpstr>
      <vt:lpstr>Nuclear (20%) and Hydroelectric (7%):</vt:lpstr>
      <vt:lpstr>Wind (5%) and Solar (1%):</vt:lpstr>
      <vt:lpstr>Is there truth to some state claims of being exceptionally green?</vt:lpstr>
      <vt:lpstr>Ten Year Trends in State-by-State Sources of Electrical Energy:</vt:lpstr>
      <vt:lpstr>Alabama through Georgia:</vt:lpstr>
      <vt:lpstr>Hawaii through Maryland:</vt:lpstr>
      <vt:lpstr>Massachusetts through New Jersey:</vt:lpstr>
      <vt:lpstr>New Mexico through South Carolina:</vt:lpstr>
      <vt:lpstr>South Carolina through Wyoming</vt:lpstr>
      <vt:lpstr>How could we make U.S. Electrical Energy more sustainable?</vt:lpstr>
      <vt:lpstr>PowerPoint Presentation</vt:lpstr>
      <vt:lpstr>PowerPoint Presentation</vt:lpstr>
      <vt:lpstr>Here brought into the modern era by my addition of metric unit equivalents:</vt:lpstr>
      <vt:lpstr>PowerPoint Presentation</vt:lpstr>
      <vt:lpstr>PowerPoint Presentation</vt:lpstr>
      <vt:lpstr>PowerPoint Presentation</vt:lpstr>
      <vt:lpstr>The Electricity Grid? YES &amp; NO: It's the far right electricity output arrows  Power plants burning fossil-fuels to generate electricity? YES   Making descending red, blue, black input arrows chemical heat energy  Power plants fissioning uranium to generate electricity? NO   Because nuclear energy is sourced &amp; converted in the same plant   (vs. hydrocarbons sourced but then converted in separate plants)   Making nuclear's brownish descending input arrow electrical energy   But making the descending green renewable arrow very confusing because:   Wind, solar &amp; hydro plants directly output electrical energy   While biomass/biofuel plants output chemical energy only converted   to electricity by entirely separate plants in the"electric power sector"</vt:lpstr>
      <vt:lpstr>PowerPoint Presentation</vt:lpstr>
      <vt:lpstr>How much of Total U.S. Energy is tied to Greenhouse Gas (GHG) emissions?</vt:lpstr>
      <vt:lpstr>Or displaying those 2021 U.S. energy data in Pie Charts:</vt:lpstr>
      <vt:lpstr>Key observations regarding U.S. TOTAL Energy Consumption</vt:lpstr>
      <vt:lpstr>PowerPoint Presentation</vt:lpstr>
      <vt:lpstr>PowerPoint Presentation</vt:lpstr>
      <vt:lpstr>Applying my Transportation Vehicle Rule 1: </vt:lpstr>
      <vt:lpstr>Applying my Residential Rules 2 &amp; 3 is considerably more complicated:</vt:lpstr>
      <vt:lpstr>PowerPoint Presentation</vt:lpstr>
      <vt:lpstr>PowerPoint Presentation</vt:lpstr>
      <vt:lpstr>PowerPoint Presentation</vt:lpstr>
      <vt:lpstr>PowerPoint Presentation</vt:lpstr>
      <vt:lpstr>Finally: Putting Total U.S. Energy Consumption into a global perspective:</vt:lpstr>
      <vt:lpstr>More recent data on per capita energy consumption:</vt:lpstr>
      <vt:lpstr>In conclusion: We Americans have a history of profligate energy use</vt:lpstr>
      <vt:lpstr>Credits / Acknowledgements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 Energy Production &amp; Consumption</dc:title>
  <cp:lastModifiedBy>John Bean</cp:lastModifiedBy>
  <cp:revision>5</cp:revision>
  <dcterms:modified xsi:type="dcterms:W3CDTF">2025-02-06T20:48:40Z</dcterms:modified>
</cp:coreProperties>
</file>