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1" i="0" u="none" strike="noStrike" cap="none" spc="0" normalizeH="0" baseline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DDD"/>
          </a:solidFill>
        </a:fill>
      </a:tcStyle>
    </a:wholeTbl>
    <a:band2H>
      <a:tcTxStyle/>
      <a:tcStyle>
        <a:tcBdr/>
        <a:fill>
          <a:solidFill>
            <a:srgbClr val="E6EFE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4E9"/>
          </a:solidFill>
        </a:fill>
      </a:tcStyle>
    </a:wholeTbl>
    <a:band2H>
      <a:tcTxStyle/>
      <a:tcStyle>
        <a:tcBdr/>
        <a:fill>
          <a:solidFill>
            <a:srgbClr val="F1F2F4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1D9"/>
          </a:solidFill>
        </a:fill>
      </a:tcStyle>
    </a:wholeTbl>
    <a:band2H>
      <a:tcTxStyle/>
      <a:tcStyle>
        <a:tcBdr/>
        <a:fill>
          <a:solidFill>
            <a:srgbClr val="E7E9ED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366"/>
              </a:solidFill>
              <a:prstDash val="solid"/>
              <a:round/>
            </a:ln>
          </a:top>
          <a:bottom>
            <a:ln w="25400" cap="flat">
              <a:solidFill>
                <a:srgbClr val="0033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366"/>
              </a:solidFill>
              <a:prstDash val="solid"/>
              <a:round/>
            </a:ln>
          </a:top>
          <a:bottom>
            <a:ln w="25400" cap="flat">
              <a:solidFill>
                <a:srgbClr val="0033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2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629400" y="381000"/>
            <a:ext cx="2057400" cy="5715000"/>
          </a:xfrm>
          <a:prstGeom prst="rect">
            <a:avLst/>
          </a:prstGeom>
        </p:spPr>
        <p:txBody>
          <a:bodyPr/>
          <a:lstStyle>
            <a:lvl1pPr>
              <a:defRPr sz="4400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6019800" cy="5715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i="0" cap="all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buClr>
                <a:srgbClr val="00CCFF"/>
              </a:buClr>
              <a:buSzPct val="65000"/>
              <a:buChar char="■"/>
              <a:defRPr sz="2800"/>
            </a:lvl1pPr>
            <a:lvl2pPr marL="790575" indent="-333375">
              <a:spcBef>
                <a:spcPts val="600"/>
              </a:spcBef>
              <a:buClr>
                <a:srgbClr val="00CCFF"/>
              </a:buClr>
              <a:defRPr sz="2800"/>
            </a:lvl2pPr>
            <a:lvl3pPr marL="1234439" indent="-320039">
              <a:spcBef>
                <a:spcPts val="600"/>
              </a:spcBef>
              <a:buClr>
                <a:srgbClr val="00CCFF"/>
              </a:buClr>
              <a:defRPr sz="2800"/>
            </a:lvl3pPr>
            <a:lvl4pPr marL="1727200" indent="-355600">
              <a:spcBef>
                <a:spcPts val="600"/>
              </a:spcBef>
              <a:buClr>
                <a:srgbClr val="00CCFF"/>
              </a:buClr>
              <a:defRPr sz="2800"/>
            </a:lvl4pPr>
            <a:lvl5pPr marL="2184400" indent="-355600">
              <a:spcBef>
                <a:spcPts val="600"/>
              </a:spcBef>
              <a:buClr>
                <a:srgbClr val="00CCFF"/>
              </a:buCl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4400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>
              <a:spcBef>
                <a:spcPts val="500"/>
              </a:spcBef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>
              <a:spcBef>
                <a:spcPts val="500"/>
              </a:spcBef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i="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04800" y="1143000"/>
            <a:ext cx="8534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598805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ln>
            <a:noFill/>
          </a:ln>
          <a:solidFill>
            <a:srgbClr val="E5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j-lt"/>
          <a:ea typeface="+mj-ea"/>
          <a:cs typeface="+mj-cs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1pPr>
      <a:lvl2pPr marL="661307" marR="0" indent="-204107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2pPr>
      <a:lvl3pPr marL="1104900" marR="0" indent="-1905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wecanfigurethisout.org/ENERGY/Energy_home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i="1">
                <a:solidFill>
                  <a:srgbClr val="E5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(Written / Revised:  August 2017)</a:t>
            </a:r>
          </a:p>
        </p:txBody>
      </p:sp>
      <p:sp>
        <p:nvSpPr>
          <p:cNvPr id="113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654050"/>
          </a:xfrm>
          <a:prstGeom prst="rect">
            <a:avLst/>
          </a:prstGeom>
        </p:spPr>
        <p:txBody>
          <a:bodyPr/>
          <a:lstStyle/>
          <a:p>
            <a:r>
              <a:t>Prehistoric Nuclear Reactors?</a:t>
            </a:r>
          </a:p>
        </p:txBody>
      </p:sp>
      <p:sp>
        <p:nvSpPr>
          <p:cNvPr id="114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747189"/>
            <a:ext cx="8915400" cy="5729811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John C. Bean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 u="sng">
                <a:latin typeface="+mj-lt"/>
                <a:ea typeface="+mj-ea"/>
                <a:cs typeface="+mj-cs"/>
                <a:sym typeface="Arial"/>
              </a:defRPr>
            </a:pPr>
            <a:r>
              <a:t>Outline</a:t>
            </a:r>
          </a:p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Review of U238 &amp; U235 Fission: 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Fast neutrons induce U238 fission, but that releases no replacement neutrons</a:t>
            </a:r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Slow neutrons induce U235 fission, which </a:t>
            </a:r>
            <a:r>
              <a:rPr b="1"/>
              <a:t>does</a:t>
            </a:r>
            <a:r>
              <a:t> release new neutrons, but they're fast</a:t>
            </a:r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Before they can chain react with more U235, they must be slowed down ("moderated")</a:t>
            </a:r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	If moderator is water, need &gt; 3% U235 (in U238) to sustain chain reaction 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From half-lives: U235 would have exceeded that abundance &gt; 1.7 billion years ago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The alarming data, that was then reinterpreted as evidence for such reactors in Africa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How they likely formed:</a:t>
            </a:r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Water flow concentrated Uranium by first dissolving, then re-depositing, its oxides</a:t>
            </a:r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	But for those oxides to form, there had to be a lot of oxygen in earth's atmosphere</a:t>
            </a:r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			Oxygen which was only liberated by spread of cellular life on earth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Before 1.7 billion years ago: Not enough life =&gt; Not enough O</a:t>
            </a:r>
            <a:r>
              <a:rPr baseline="-25000"/>
              <a:t>2</a:t>
            </a:r>
            <a:r>
              <a:t> =&gt; No natural reactors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r>
              <a:t>But with life, geology suggests reactors pulsed on-and-off for hundreds of thousands of years!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Rectangle 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Which completes the requirements for a </a:t>
            </a:r>
            <a:r>
              <a:rPr b="1" i="0">
                <a:latin typeface="Tahoma"/>
                <a:ea typeface="Tahoma"/>
                <a:cs typeface="Tahoma"/>
                <a:sym typeface="Tahoma"/>
              </a:rPr>
              <a:t>natural</a:t>
            </a:r>
            <a:r>
              <a:t> nuclear reactor</a:t>
            </a:r>
          </a:p>
        </p:txBody>
      </p:sp>
      <p:sp>
        <p:nvSpPr>
          <p:cNvPr id="316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838200"/>
            <a:ext cx="8915400" cy="4648200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Scientists recognized this possibility as early as the 1950's </a:t>
            </a:r>
          </a:p>
          <a:p>
            <a:pPr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Indeed, one theorist, Paul Kuroda, published a supporting calculation in 1956 </a:t>
            </a:r>
            <a:r>
              <a:rPr baseline="30000"/>
              <a:t>1</a:t>
            </a:r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his paper got largely ignored  -  Until a French security agency got involved</a:t>
            </a:r>
          </a:p>
          <a:p>
            <a:pPr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Why? Because security agencies worry a LOT about missing </a:t>
            </a:r>
            <a:r>
              <a:rPr baseline="30000">
                <a:solidFill>
                  <a:srgbClr val="FBC901"/>
                </a:solidFill>
              </a:rPr>
              <a:t>235</a:t>
            </a:r>
            <a:r>
              <a:rPr>
                <a:solidFill>
                  <a:srgbClr val="FBC901"/>
                </a:solidFill>
              </a:rPr>
              <a:t>U </a:t>
            </a:r>
            <a:r>
              <a:t>!</a:t>
            </a:r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After all,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is THE essential ingredient for making a fission nuclear bomb</a:t>
            </a:r>
          </a:p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In 1972, ore from the </a:t>
            </a:r>
            <a:r>
              <a:rPr b="1">
                <a:solidFill>
                  <a:srgbClr val="FBC901"/>
                </a:solidFill>
              </a:rPr>
              <a:t>"Oklo" Gabon Africa mine </a:t>
            </a:r>
            <a:r>
              <a:t>was being processed in France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1"/>
              <a:t>EVERYWHERE</a:t>
            </a:r>
            <a:r>
              <a:t> else in the world, uranium ore contains 0.72%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endParaRPr b="1"/>
          </a:p>
          <a:p>
            <a:pPr>
              <a:tabLst>
                <a:tab pos="444500" algn="l"/>
                <a:tab pos="901700" algn="l"/>
                <a:tab pos="13716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But for Oklo, the concentration was found to be significantly lower </a:t>
            </a:r>
            <a:r>
              <a:rPr baseline="30000"/>
              <a:t>2</a:t>
            </a:r>
          </a:p>
        </p:txBody>
      </p:sp>
      <p:sp>
        <p:nvSpPr>
          <p:cNvPr id="317" name="Rectangle 5"/>
          <p:cNvSpPr txBox="1"/>
          <p:nvPr/>
        </p:nvSpPr>
        <p:spPr>
          <a:xfrm>
            <a:off x="304800" y="5501546"/>
            <a:ext cx="8534400" cy="442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1200" b="0">
                <a:solidFill>
                  <a:schemeClr val="accent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1) On the Nuclear Physical Stability of the Uranium Minerals. Paul Kazuo Kuroda in </a:t>
            </a:r>
            <a:r>
              <a:rPr i="1"/>
              <a:t>Journal of Chemical Physics, </a:t>
            </a:r>
            <a:r>
              <a:t>Vol. 25, No. 4, pages 781–782; 1956  (</a:t>
            </a:r>
            <a:r>
              <a:rPr i="1">
                <a:effectLst>
                  <a:outerShdw blurRad="38100" dist="38100" dir="2700000" rotWithShape="0">
                    <a:srgbClr val="000000"/>
                  </a:outerShdw>
                </a:effectLst>
              </a:rPr>
              <a:t>http://www.nuclearplanet.com/Kuroda%201956.pdf)</a:t>
            </a:r>
          </a:p>
        </p:txBody>
      </p:sp>
      <p:sp>
        <p:nvSpPr>
          <p:cNvPr id="318" name="Rectangle 5"/>
          <p:cNvSpPr txBox="1"/>
          <p:nvPr/>
        </p:nvSpPr>
        <p:spPr>
          <a:xfrm>
            <a:off x="0" y="6105342"/>
            <a:ext cx="9144000" cy="524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1200" b="0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On average, the decrease was small: 0.7202% =&gt; 0.7171%.  But in selected mine locations it fell as low as 0.44%.  See</a:t>
            </a:r>
            <a:r>
              <a:rPr i="1"/>
              <a:t>:</a:t>
            </a:r>
            <a:endParaRPr>
              <a:solidFill>
                <a:srgbClr val="FFFFFF"/>
              </a:solidFill>
            </a:endParaRPr>
          </a:p>
          <a:p>
            <a:pPr algn="ctr">
              <a:defRPr sz="5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 </a:t>
            </a:r>
            <a:endParaRPr>
              <a:solidFill>
                <a:srgbClr val="FFFFFF"/>
              </a:solidFill>
            </a:endParaRPr>
          </a:p>
          <a:p>
            <a: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2)</a:t>
            </a:r>
            <a:r>
              <a:rPr b="1" i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i="0">
                <a:latin typeface="Tahoma"/>
                <a:ea typeface="Tahoma"/>
                <a:cs typeface="Tahoma"/>
                <a:sym typeface="Tahoma"/>
              </a:rPr>
              <a:t>A Natural Fission Reactor, Scientific American 1976 (</a:t>
            </a:r>
            <a:r>
              <a:t>https://www.scientificamerican.com/article/a-natural-fission-reactor/)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6858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The French Atomic Energy Commission (CEA) was thus called in:</a:t>
            </a:r>
          </a:p>
        </p:txBody>
      </p:sp>
      <p:sp>
        <p:nvSpPr>
          <p:cNvPr id="321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1066800"/>
            <a:ext cx="8915400" cy="48006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They quickly calculated the total amount of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that could be missing from Oklo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/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	They didn't like the answer:  Enough to build </a:t>
            </a:r>
            <a:r>
              <a:rPr>
                <a:solidFill>
                  <a:srgbClr val="FBC901"/>
                </a:solidFill>
              </a:rPr>
              <a:t>a half dozen nuclear bombs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But the CEA also knew just how hard it is to selectively remove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 b="1">
                <a:solidFill>
                  <a:srgbClr val="FBC901"/>
                </a:solidFill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 b="1">
                <a:solidFill>
                  <a:srgbClr val="FBC901"/>
                </a:solidFill>
              </a:defRPr>
            </a:pPr>
            <a:r>
              <a:t>	</a:t>
            </a:r>
            <a:r>
              <a:rPr b="0">
                <a:solidFill>
                  <a:srgbClr val="FFFFFF"/>
                </a:solidFill>
              </a:rPr>
              <a:t>And they found no evidence that the Oklo ore had been diverted 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/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		through one of the aforementioned </a:t>
            </a:r>
            <a:r>
              <a:rPr b="1"/>
              <a:t>nuclear enrichment plants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 b="1"/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The CEA was thus reportedly "perplexed" </a:t>
            </a:r>
            <a:r>
              <a:rPr baseline="30000"/>
              <a:t>3</a:t>
            </a:r>
            <a:r>
              <a:t> for several weeks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/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	Until someone remembered those predictions of natural nuclear reactors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/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/>
            </a:pPr>
            <a:r>
              <a:t>		Which provided a much less alarming answer to where the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had gone:</a:t>
            </a:r>
          </a:p>
        </p:txBody>
      </p:sp>
      <p:sp>
        <p:nvSpPr>
          <p:cNvPr id="322" name="Rectangle 5"/>
          <p:cNvSpPr txBox="1"/>
          <p:nvPr/>
        </p:nvSpPr>
        <p:spPr>
          <a:xfrm>
            <a:off x="152400" y="6527376"/>
            <a:ext cx="8839200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1000" b="0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pPr>
            <a:r>
              <a:t>3) The Workings of an Ancient Nuclear Reactor – Scientific American 2009 (https://www.scientificamerican.com/article/ancient-nuclear-reactor/)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Rectangle 5"/>
          <p:cNvSpPr txBox="1"/>
          <p:nvPr/>
        </p:nvSpPr>
        <p:spPr>
          <a:xfrm>
            <a:off x="6172200" y="3891820"/>
            <a:ext cx="2895600" cy="61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My modification of figure found at:</a:t>
            </a:r>
            <a:endParaRPr>
              <a:solidFill>
                <a:srgbClr val="E5FFFF"/>
              </a:solidFill>
            </a:endParaRPr>
          </a:p>
          <a:p>
            <a: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  http://www.nobelprize.org/educational/physics/energy/fission_2.html</a:t>
            </a:r>
          </a:p>
        </p:txBody>
      </p:sp>
      <p:sp>
        <p:nvSpPr>
          <p:cNvPr id="325" name="Rectangle 2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991600" cy="685800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It had long ago fissioned away into other things: </a:t>
            </a:r>
            <a:r>
              <a:rPr baseline="30000"/>
              <a:t>2</a:t>
            </a:r>
          </a:p>
        </p:txBody>
      </p:sp>
      <p:sp>
        <p:nvSpPr>
          <p:cNvPr id="326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838200"/>
            <a:ext cx="8915400" cy="5486400"/>
          </a:xfrm>
          <a:prstGeom prst="rect">
            <a:avLst/>
          </a:prstGeom>
        </p:spPr>
        <p:txBody>
          <a:bodyPr/>
          <a:lstStyle/>
          <a:p>
            <a:pPr defTabSz="868680"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The "things" that are produced when atoms fall apart, making other atoms</a:t>
            </a:r>
          </a:p>
          <a:p>
            <a:pPr defTabSz="868680">
              <a:tabLst>
                <a:tab pos="419100" algn="l"/>
                <a:tab pos="850900" algn="l"/>
              </a:tabLst>
              <a:defRPr sz="855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Otherwise known as the "daughters" produced in nuclear chain reactions</a:t>
            </a:r>
          </a:p>
          <a:p>
            <a:pPr defTabSz="868680">
              <a:spcBef>
                <a:spcPts val="200"/>
              </a:spcBef>
              <a:tabLst>
                <a:tab pos="419100" algn="l"/>
                <a:tab pos="850900" algn="l"/>
              </a:tabLst>
              <a:defRPr sz="855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	</a:t>
            </a:r>
          </a:p>
          <a:p>
            <a:pPr defTabSz="868680">
              <a:tabLst>
                <a:tab pos="419100" algn="l"/>
                <a:tab pos="850900" algn="l"/>
              </a:tabLst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	As only </a:t>
            </a:r>
            <a:r>
              <a:rPr b="1"/>
              <a:t>partially</a:t>
            </a:r>
            <a:r>
              <a:t> enumerated this figure from my introductory lecture: </a:t>
            </a:r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33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  <a:tab pos="850900" algn="l"/>
              </a:tabLst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 defTabSz="868680">
              <a:tabLst>
                <a:tab pos="419100" algn="l"/>
                <a:tab pos="850900" algn="l"/>
              </a:tabLst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And this all occurred, quite naturally, about 1.7 billion years ago</a:t>
            </a:r>
          </a:p>
          <a:p>
            <a:pPr defTabSz="868680">
              <a:tabLst>
                <a:tab pos="419100" algn="l"/>
                <a:tab pos="850900" algn="l"/>
                <a:tab pos="1295400" algn="l"/>
              </a:tabLst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	</a:t>
            </a:r>
          </a:p>
        </p:txBody>
      </p:sp>
      <p:grpSp>
        <p:nvGrpSpPr>
          <p:cNvPr id="347" name="Group 34"/>
          <p:cNvGrpSpPr/>
          <p:nvPr/>
        </p:nvGrpSpPr>
        <p:grpSpPr>
          <a:xfrm>
            <a:off x="2667000" y="2383365"/>
            <a:ext cx="3352800" cy="3179235"/>
            <a:chOff x="0" y="0"/>
            <a:chExt cx="3352800" cy="3179234"/>
          </a:xfrm>
        </p:grpSpPr>
        <p:pic>
          <p:nvPicPr>
            <p:cNvPr id="327" name="Picture 8" descr="Picture 8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352800" cy="317923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8" name="Oval 9"/>
            <p:cNvSpPr/>
            <p:nvPr/>
          </p:nvSpPr>
          <p:spPr>
            <a:xfrm>
              <a:off x="3490" y="1279829"/>
              <a:ext cx="105629" cy="105917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9" name="Oval 10"/>
            <p:cNvSpPr/>
            <p:nvPr/>
          </p:nvSpPr>
          <p:spPr>
            <a:xfrm>
              <a:off x="3093129" y="1169499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36" name="Group 16"/>
            <p:cNvGrpSpPr/>
            <p:nvPr/>
          </p:nvGrpSpPr>
          <p:grpSpPr>
            <a:xfrm>
              <a:off x="34298" y="48545"/>
              <a:ext cx="1214730" cy="741419"/>
              <a:chOff x="0" y="0"/>
              <a:chExt cx="1214728" cy="741418"/>
            </a:xfrm>
          </p:grpSpPr>
          <p:sp>
            <p:nvSpPr>
              <p:cNvPr id="330" name="Rectangle 22"/>
              <p:cNvSpPr/>
              <p:nvPr/>
            </p:nvSpPr>
            <p:spPr>
              <a:xfrm>
                <a:off x="0" y="-1"/>
                <a:ext cx="1214729" cy="7414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pic>
            <p:nvPicPr>
              <p:cNvPr id="331" name="Picture 23" descr="Picture 23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rcRect l="2609" t="5517" r="73043" b="75862"/>
              <a:stretch>
                <a:fillRect/>
              </a:stretch>
            </p:blipFill>
            <p:spPr>
              <a:xfrm>
                <a:off x="278076" y="52958"/>
                <a:ext cx="883840" cy="6409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334" name="Group 15"/>
              <p:cNvGrpSpPr/>
              <p:nvPr/>
            </p:nvGrpSpPr>
            <p:grpSpPr>
              <a:xfrm>
                <a:off x="17604" y="53401"/>
                <a:ext cx="220954" cy="118714"/>
                <a:chOff x="0" y="0"/>
                <a:chExt cx="220953" cy="118713"/>
              </a:xfrm>
            </p:grpSpPr>
            <p:pic>
              <p:nvPicPr>
                <p:cNvPr id="332" name="Picture 26" descr="Picture 26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rcRect l="2609" t="5517" r="91304" b="91034"/>
                <a:stretch>
                  <a:fillRect/>
                </a:stretch>
              </p:blipFill>
              <p:spPr>
                <a:xfrm>
                  <a:off x="0" y="-1"/>
                  <a:ext cx="220954" cy="11871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333" name="Oval 27"/>
                <p:cNvSpPr/>
                <p:nvPr/>
              </p:nvSpPr>
              <p:spPr>
                <a:xfrm>
                  <a:off x="3599" y="8"/>
                  <a:ext cx="105629" cy="105917"/>
                </a:xfrm>
                <a:prstGeom prst="ellipse">
                  <a:avLst/>
                </a:prstGeom>
                <a:solidFill>
                  <a:srgbClr val="FF0000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335" name="Oval 25"/>
              <p:cNvSpPr/>
              <p:nvPr/>
            </p:nvSpPr>
            <p:spPr>
              <a:xfrm>
                <a:off x="281676" y="52958"/>
                <a:ext cx="105629" cy="105917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337" name="Oval 12"/>
            <p:cNvSpPr/>
            <p:nvPr/>
          </p:nvSpPr>
          <p:spPr>
            <a:xfrm>
              <a:off x="1821184" y="1285713"/>
              <a:ext cx="105629" cy="105917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8" name="Oval 13"/>
            <p:cNvSpPr/>
            <p:nvPr/>
          </p:nvSpPr>
          <p:spPr>
            <a:xfrm>
              <a:off x="3137141" y="1275415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9" name="Oval 14"/>
            <p:cNvSpPr/>
            <p:nvPr/>
          </p:nvSpPr>
          <p:spPr>
            <a:xfrm>
              <a:off x="3062321" y="1354853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0" name="Oval 15"/>
            <p:cNvSpPr/>
            <p:nvPr/>
          </p:nvSpPr>
          <p:spPr>
            <a:xfrm>
              <a:off x="1873998" y="1001797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1" name="Oval 16"/>
            <p:cNvSpPr/>
            <p:nvPr/>
          </p:nvSpPr>
          <p:spPr>
            <a:xfrm>
              <a:off x="1249028" y="1178325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2" name="Oval 17"/>
            <p:cNvSpPr/>
            <p:nvPr/>
          </p:nvSpPr>
          <p:spPr>
            <a:xfrm>
              <a:off x="1293040" y="1284242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3" name="Oval 18"/>
            <p:cNvSpPr/>
            <p:nvPr/>
          </p:nvSpPr>
          <p:spPr>
            <a:xfrm>
              <a:off x="1218220" y="1363680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4" name="Oval 19"/>
            <p:cNvSpPr/>
            <p:nvPr/>
          </p:nvSpPr>
          <p:spPr>
            <a:xfrm>
              <a:off x="1587920" y="1782934"/>
              <a:ext cx="105629" cy="105917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5" name="Straight Arrow Connector 20"/>
            <p:cNvSpPr/>
            <p:nvPr/>
          </p:nvSpPr>
          <p:spPr>
            <a:xfrm>
              <a:off x="1521902" y="1336097"/>
              <a:ext cx="158444" cy="1104"/>
            </a:xfrm>
            <a:prstGeom prst="lin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6" name="Straight Arrow Connector 21"/>
            <p:cNvSpPr/>
            <p:nvPr/>
          </p:nvSpPr>
          <p:spPr>
            <a:xfrm>
              <a:off x="1658339" y="1340510"/>
              <a:ext cx="158444" cy="1104"/>
            </a:xfrm>
            <a:prstGeom prst="line">
              <a:avLst/>
            </a:prstGeom>
            <a:noFill/>
            <a:ln w="381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48" name="Rectangle 5"/>
          <p:cNvSpPr txBox="1"/>
          <p:nvPr/>
        </p:nvSpPr>
        <p:spPr>
          <a:xfrm>
            <a:off x="152400" y="6414375"/>
            <a:ext cx="8839200" cy="346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5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 </a:t>
            </a:r>
            <a:endParaRPr>
              <a:solidFill>
                <a:srgbClr val="FFFFFF"/>
              </a:solidFill>
            </a:endParaRPr>
          </a:p>
          <a:p>
            <a: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2)</a:t>
            </a:r>
            <a:r>
              <a:rPr b="1" i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i="0">
                <a:latin typeface="Tahoma"/>
                <a:ea typeface="Tahoma"/>
                <a:cs typeface="Tahoma"/>
                <a:sym typeface="Tahoma"/>
              </a:rPr>
              <a:t>A Natural Fission Reactor, Scientific American 1976 (</a:t>
            </a:r>
            <a:r>
              <a:t>https://www.scientificamerican.com/article/a-natural-fission-reactor/)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b="0" i="1">
                <a:solidFill>
                  <a:srgbClr val="E5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An Introduction to Sustainable Energy Systems: WeCanFigureThisOut.org/ENERGY/Energy_home.htm</a:t>
            </a:r>
          </a:p>
        </p:txBody>
      </p:sp>
      <p:sp>
        <p:nvSpPr>
          <p:cNvPr id="351" name="Rectangle 2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991600" cy="6858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rPr dirty="0"/>
              <a:t>That seems to </a:t>
            </a:r>
            <a:r>
              <a:rPr dirty="0" smtClean="0"/>
              <a:t>wr</a:t>
            </a:r>
            <a:r>
              <a:rPr lang="en-US" dirty="0" smtClean="0"/>
              <a:t>a</a:t>
            </a:r>
            <a:r>
              <a:rPr dirty="0" smtClean="0"/>
              <a:t>p </a:t>
            </a:r>
            <a:r>
              <a:rPr dirty="0"/>
              <a:t>things up &amp; tie it in a bow, right?</a:t>
            </a:r>
          </a:p>
        </p:txBody>
      </p:sp>
      <p:sp>
        <p:nvSpPr>
          <p:cNvPr id="352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228600" y="838200"/>
            <a:ext cx="8915400" cy="914400"/>
          </a:xfrm>
          <a:prstGeom prst="rect">
            <a:avLst/>
          </a:prstGeom>
        </p:spPr>
        <p:txBody>
          <a:bodyPr/>
          <a:lstStyle/>
          <a:p>
            <a:pPr algn="ctr">
              <a:defRPr sz="18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NO, there are still some loose ends to be explained:</a:t>
            </a:r>
          </a:p>
          <a:p>
            <a:pPr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Tracking radioactive half-lives backward, we calculated historic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percentages of:</a:t>
            </a:r>
          </a:p>
        </p:txBody>
      </p:sp>
      <p:sp>
        <p:nvSpPr>
          <p:cNvPr id="353" name="Rectangle 3"/>
          <p:cNvSpPr txBox="1"/>
          <p:nvPr/>
        </p:nvSpPr>
        <p:spPr>
          <a:xfrm>
            <a:off x="228600" y="3276600"/>
            <a:ext cx="8915400" cy="3853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Indicating that nuclear chain reactions </a:t>
            </a:r>
            <a:r>
              <a:rPr b="1"/>
              <a:t>could</a:t>
            </a:r>
            <a:r>
              <a:t> be sustained 1.7 billion years ago</a:t>
            </a:r>
          </a:p>
          <a:p>
            <a:pPr>
              <a:spcBef>
                <a:spcPts val="400"/>
              </a:spcBef>
              <a:tabLst>
                <a:tab pos="508000" algn="l"/>
              </a:tabLst>
              <a:defRPr sz="1100"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But, at 3.7%, they would have worked even better 2 billion years ago</a:t>
            </a:r>
          </a:p>
          <a:p>
            <a:pPr>
              <a:spcBef>
                <a:spcPts val="400"/>
              </a:spcBef>
              <a:tabLst>
                <a:tab pos="508000" algn="l"/>
              </a:tabLst>
              <a:defRPr sz="1100"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	And they would have worked </a:t>
            </a:r>
            <a:r>
              <a:rPr b="1"/>
              <a:t>even better </a:t>
            </a:r>
            <a:r>
              <a:t>before that . . .</a:t>
            </a:r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So why say natural nuclear reactions ONLY occurred ~ 1.7 billion years ago?</a:t>
            </a:r>
          </a:p>
          <a:p>
            <a:pPr>
              <a:spcBef>
                <a:spcPts val="400"/>
              </a:spcBef>
              <a:tabLst>
                <a:tab pos="508000" algn="l"/>
              </a:tabLst>
              <a:defRPr sz="1000"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1"/>
              <a:t>Because that was about the time life was getting started on earth</a:t>
            </a:r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400"/>
              </a:spcBef>
              <a:tabLst>
                <a:tab pos="508000" algn="l"/>
              </a:tabLst>
              <a:defRPr b="0">
                <a:solidFill>
                  <a:srgbClr val="FF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354" name="Rectangle 32"/>
          <p:cNvSpPr txBox="1"/>
          <p:nvPr/>
        </p:nvSpPr>
        <p:spPr>
          <a:xfrm>
            <a:off x="6858000" y="1972269"/>
            <a:ext cx="190500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-2x10</a:t>
            </a:r>
            <a:r>
              <a:rPr baseline="30000"/>
              <a:t>9</a:t>
            </a:r>
            <a:r>
              <a:t> BCE </a:t>
            </a:r>
            <a:r>
              <a:rPr sz="1000"/>
              <a:t>	</a:t>
            </a:r>
            <a:r>
              <a:t>	</a:t>
            </a:r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3.7%</a:t>
            </a:r>
          </a:p>
        </p:txBody>
      </p:sp>
      <p:sp>
        <p:nvSpPr>
          <p:cNvPr id="355" name="Rectangle 33"/>
          <p:cNvSpPr txBox="1"/>
          <p:nvPr/>
        </p:nvSpPr>
        <p:spPr>
          <a:xfrm>
            <a:off x="152400" y="1972269"/>
            <a:ext cx="190500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Now:</a:t>
            </a:r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endParaRPr/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0.72%</a:t>
            </a:r>
          </a:p>
        </p:txBody>
      </p:sp>
      <p:sp>
        <p:nvSpPr>
          <p:cNvPr id="356" name="Rectangle 34"/>
          <p:cNvSpPr txBox="1"/>
          <p:nvPr/>
        </p:nvSpPr>
        <p:spPr>
          <a:xfrm>
            <a:off x="2286000" y="1972269"/>
            <a:ext cx="190500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- 1.0x10</a:t>
            </a:r>
            <a:r>
              <a:rPr baseline="30000"/>
              <a:t>9</a:t>
            </a:r>
            <a:r>
              <a:t> BCE:</a:t>
            </a:r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endParaRPr/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1.6%</a:t>
            </a:r>
          </a:p>
        </p:txBody>
      </p:sp>
      <p:sp>
        <p:nvSpPr>
          <p:cNvPr id="357" name="Rectangle 35"/>
          <p:cNvSpPr txBox="1"/>
          <p:nvPr/>
        </p:nvSpPr>
        <p:spPr>
          <a:xfrm>
            <a:off x="4648200" y="1963340"/>
            <a:ext cx="190500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-1.7x10</a:t>
            </a:r>
            <a:r>
              <a:rPr baseline="30000"/>
              <a:t>9</a:t>
            </a:r>
            <a:r>
              <a:t> BCE </a:t>
            </a:r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endParaRPr/>
          </a:p>
          <a:p>
            <a:pPr algn="ctr">
              <a:tabLst>
                <a:tab pos="508000" algn="l"/>
              </a:tabLst>
              <a:defRPr b="0">
                <a:solidFill>
                  <a:srgbClr val="FFFFFF"/>
                </a:solidFill>
              </a:defRPr>
            </a:pPr>
            <a:r>
              <a:t>2.9%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Rectangle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534400" cy="381000"/>
          </a:xfrm>
          <a:prstGeom prst="rect">
            <a:avLst/>
          </a:prstGeom>
        </p:spPr>
        <p:txBody>
          <a:bodyPr/>
          <a:lstStyle/>
          <a:p>
            <a:pPr defTabSz="804672">
              <a:defRPr sz="1936">
                <a:effectLst>
                  <a:outerShdw blurRad="33528" dist="33528" dir="2700000" rotWithShape="0">
                    <a:srgbClr val="000000"/>
                  </a:outerShdw>
                </a:effectLst>
              </a:defRPr>
            </a:pPr>
            <a:r>
              <a:t>And it took </a:t>
            </a:r>
            <a:r>
              <a:rPr b="1" i="0">
                <a:latin typeface="Tahoma"/>
                <a:ea typeface="Tahoma"/>
                <a:cs typeface="Tahoma"/>
                <a:sym typeface="Tahoma"/>
              </a:rPr>
              <a:t>life</a:t>
            </a:r>
            <a:r>
              <a:t> to liberate large amounts of gaseous oxygen</a:t>
            </a:r>
          </a:p>
        </p:txBody>
      </p:sp>
      <p:sp>
        <p:nvSpPr>
          <p:cNvPr id="360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914400"/>
            <a:ext cx="8763000" cy="5867400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Which, recall, was essential for doing this:</a:t>
            </a:r>
          </a:p>
          <a:p>
            <a:pPr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1">
                <a:solidFill>
                  <a:srgbClr val="FBC901"/>
                </a:solidFill>
              </a:rPr>
              <a:t>Oxygen gas </a:t>
            </a:r>
            <a:r>
              <a:t>reacted with widely dispersed uranium, to form oxides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Those oxides were somewhat water soluble</a:t>
            </a:r>
            <a:endParaRPr b="1"/>
          </a:p>
          <a:p>
            <a:pPr>
              <a:tabLst>
                <a:tab pos="444500" algn="l"/>
                <a:tab pos="901700" algn="l"/>
                <a:tab pos="1371600" algn="l"/>
              </a:tabLst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Allowing </a:t>
            </a:r>
            <a:r>
              <a:rPr b="1">
                <a:solidFill>
                  <a:srgbClr val="FBC901"/>
                </a:solidFill>
              </a:rPr>
              <a:t>flowing water </a:t>
            </a:r>
            <a:r>
              <a:t>to pick up both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and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 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1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		</a:t>
            </a:r>
            <a:r>
              <a:rPr b="0">
                <a:solidFill>
                  <a:srgbClr val="FFFFFF"/>
                </a:solidFill>
              </a:rPr>
              <a:t>Which, if it then dried up in one place,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	would leave concentrated residues of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and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</a:t>
            </a:r>
            <a:endParaRPr>
              <a:solidFill>
                <a:srgbClr val="FBC901"/>
              </a:solidFill>
            </a:endParaRPr>
          </a:p>
          <a:p>
            <a:pPr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So, getting even weirder, scientists suggest that prehistoric nuclear reactors</a:t>
            </a:r>
          </a:p>
          <a:p>
            <a:pPr>
              <a:tabLst>
                <a:tab pos="444500" algn="l"/>
                <a:tab pos="901700" algn="l"/>
                <a:tab pos="1371600" algn="l"/>
                <a:tab pos="22860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could not be formed </a:t>
            </a:r>
            <a:r>
              <a:rPr b="1"/>
              <a:t>until</a:t>
            </a:r>
            <a:r>
              <a:t> oxygen-liberating life began populating the earth</a:t>
            </a:r>
          </a:p>
          <a:p>
            <a:pPr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tabLst>
                <a:tab pos="444500" algn="l"/>
                <a:tab pos="901700" algn="l"/>
                <a:tab pos="1371600" algn="l"/>
                <a:tab pos="2286000" algn="l"/>
              </a:tabLst>
              <a:defRPr sz="18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But it gets even </a:t>
            </a:r>
            <a:r>
              <a:rPr b="1"/>
              <a:t>stranger</a:t>
            </a:r>
            <a:r>
              <a:t>: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Rectangle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534400" cy="381000"/>
          </a:xfrm>
          <a:prstGeom prst="rect">
            <a:avLst/>
          </a:prstGeom>
        </p:spPr>
        <p:txBody>
          <a:bodyPr/>
          <a:lstStyle>
            <a:lvl1pPr defTabSz="877823">
              <a:defRPr sz="2112">
                <a:effectLst>
                  <a:outerShdw blurRad="36576" dist="36576" dir="2700000" rotWithShape="0">
                    <a:srgbClr val="000000"/>
                  </a:outerShdw>
                </a:effectLst>
              </a:defRPr>
            </a:lvl1pPr>
          </a:lstStyle>
          <a:p>
            <a:r>
              <a:t>When they carefully analyzed those chain reaction products:</a:t>
            </a:r>
          </a:p>
        </p:txBody>
      </p:sp>
      <p:sp>
        <p:nvSpPr>
          <p:cNvPr id="363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3505200"/>
            <a:ext cx="8763000" cy="29718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They concluded that these prehistoric reactors fired up 1.7 billion years ago,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and "operated" intermittently for hundreds of thousands of years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that intermittent operation was not random - reaction products instead suggest: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The chain reaction ran for ~ 30 minutes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It was then extinguished for ~ 2 ½ hours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And then that cycle was repeated over and over and over . . .</a:t>
            </a:r>
          </a:p>
        </p:txBody>
      </p:sp>
      <p:grpSp>
        <p:nvGrpSpPr>
          <p:cNvPr id="384" name="Group 34"/>
          <p:cNvGrpSpPr/>
          <p:nvPr/>
        </p:nvGrpSpPr>
        <p:grpSpPr>
          <a:xfrm>
            <a:off x="3048000" y="838200"/>
            <a:ext cx="2743200" cy="2514600"/>
            <a:chOff x="0" y="0"/>
            <a:chExt cx="2743200" cy="2514600"/>
          </a:xfrm>
        </p:grpSpPr>
        <p:pic>
          <p:nvPicPr>
            <p:cNvPr id="364" name="Picture 7" descr="Picture 7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743200" cy="2514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5" name="Oval 8"/>
            <p:cNvSpPr/>
            <p:nvPr/>
          </p:nvSpPr>
          <p:spPr>
            <a:xfrm>
              <a:off x="2855" y="1012274"/>
              <a:ext cx="86425" cy="83775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6" name="Oval 9"/>
            <p:cNvSpPr/>
            <p:nvPr/>
          </p:nvSpPr>
          <p:spPr>
            <a:xfrm>
              <a:off x="2530742" y="925009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73" name="Group 16"/>
            <p:cNvGrpSpPr/>
            <p:nvPr/>
          </p:nvGrpSpPr>
          <p:grpSpPr>
            <a:xfrm>
              <a:off x="28062" y="38396"/>
              <a:ext cx="993870" cy="586422"/>
              <a:chOff x="0" y="0"/>
              <a:chExt cx="993868" cy="586420"/>
            </a:xfrm>
          </p:grpSpPr>
          <p:sp>
            <p:nvSpPr>
              <p:cNvPr id="367" name="Rectangle 21"/>
              <p:cNvSpPr/>
              <p:nvPr/>
            </p:nvSpPr>
            <p:spPr>
              <a:xfrm>
                <a:off x="0" y="0"/>
                <a:ext cx="993869" cy="58642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pic>
            <p:nvPicPr>
              <p:cNvPr id="368" name="Picture 22" descr="Picture 22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rcRect l="2609" t="5517" r="73043" b="75862"/>
              <a:stretch>
                <a:fillRect/>
              </a:stretch>
            </p:blipFill>
            <p:spPr>
              <a:xfrm>
                <a:off x="227517" y="41887"/>
                <a:ext cx="723142" cy="50698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371" name="Group 15"/>
              <p:cNvGrpSpPr/>
              <p:nvPr/>
            </p:nvGrpSpPr>
            <p:grpSpPr>
              <a:xfrm>
                <a:off x="14403" y="42237"/>
                <a:ext cx="180781" cy="93897"/>
                <a:chOff x="0" y="0"/>
                <a:chExt cx="180779" cy="93896"/>
              </a:xfrm>
            </p:grpSpPr>
            <p:pic>
              <p:nvPicPr>
                <p:cNvPr id="369" name="Picture 25" descr="Picture 25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rcRect l="2609" t="5517" r="91304" b="91034"/>
                <a:stretch>
                  <a:fillRect/>
                </a:stretch>
              </p:blipFill>
              <p:spPr>
                <a:xfrm>
                  <a:off x="-1" y="-1"/>
                  <a:ext cx="180781" cy="93898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370" name="Oval 26"/>
                <p:cNvSpPr/>
                <p:nvPr/>
              </p:nvSpPr>
              <p:spPr>
                <a:xfrm>
                  <a:off x="2945" y="6"/>
                  <a:ext cx="86425" cy="83775"/>
                </a:xfrm>
                <a:prstGeom prst="ellipse">
                  <a:avLst/>
                </a:prstGeom>
                <a:solidFill>
                  <a:srgbClr val="FF0000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372" name="Oval 24"/>
              <p:cNvSpPr/>
              <p:nvPr/>
            </p:nvSpPr>
            <p:spPr>
              <a:xfrm>
                <a:off x="230462" y="41887"/>
                <a:ext cx="86425" cy="83775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374" name="Oval 11"/>
            <p:cNvSpPr/>
            <p:nvPr/>
          </p:nvSpPr>
          <p:spPr>
            <a:xfrm>
              <a:off x="1490059" y="1016928"/>
              <a:ext cx="86425" cy="83775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5" name="Oval 12"/>
            <p:cNvSpPr/>
            <p:nvPr/>
          </p:nvSpPr>
          <p:spPr>
            <a:xfrm>
              <a:off x="2566752" y="1008784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6" name="Oval 13"/>
            <p:cNvSpPr/>
            <p:nvPr/>
          </p:nvSpPr>
          <p:spPr>
            <a:xfrm>
              <a:off x="2505535" y="1071615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7" name="Oval 14"/>
            <p:cNvSpPr/>
            <p:nvPr/>
          </p:nvSpPr>
          <p:spPr>
            <a:xfrm>
              <a:off x="1533271" y="792366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8" name="Oval 15"/>
            <p:cNvSpPr/>
            <p:nvPr/>
          </p:nvSpPr>
          <p:spPr>
            <a:xfrm>
              <a:off x="1021932" y="931990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9" name="Oval 16"/>
            <p:cNvSpPr/>
            <p:nvPr/>
          </p:nvSpPr>
          <p:spPr>
            <a:xfrm>
              <a:off x="1057942" y="1015765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0" name="Oval 17"/>
            <p:cNvSpPr/>
            <p:nvPr/>
          </p:nvSpPr>
          <p:spPr>
            <a:xfrm>
              <a:off x="996725" y="1078596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1" name="Oval 18"/>
            <p:cNvSpPr/>
            <p:nvPr/>
          </p:nvSpPr>
          <p:spPr>
            <a:xfrm>
              <a:off x="1299207" y="1410203"/>
              <a:ext cx="86425" cy="83775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2" name="Straight Arrow Connector 19"/>
            <p:cNvSpPr/>
            <p:nvPr/>
          </p:nvSpPr>
          <p:spPr>
            <a:xfrm>
              <a:off x="1245193" y="1056779"/>
              <a:ext cx="129636" cy="873"/>
            </a:xfrm>
            <a:prstGeom prst="lin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3" name="Straight Arrow Connector 20"/>
            <p:cNvSpPr/>
            <p:nvPr/>
          </p:nvSpPr>
          <p:spPr>
            <a:xfrm>
              <a:off x="1356823" y="1060270"/>
              <a:ext cx="129636" cy="873"/>
            </a:xfrm>
            <a:prstGeom prst="line">
              <a:avLst/>
            </a:prstGeom>
            <a:noFill/>
            <a:ln w="381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Rectangle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534400" cy="381000"/>
          </a:xfrm>
          <a:prstGeom prst="rect">
            <a:avLst/>
          </a:prstGeom>
        </p:spPr>
        <p:txBody>
          <a:bodyPr/>
          <a:lstStyle>
            <a:lvl1pPr defTabSz="877823">
              <a:defRPr sz="2112">
                <a:effectLst>
                  <a:outerShdw blurRad="36576" dist="36576" dir="2700000" rotWithShape="0">
                    <a:srgbClr val="000000"/>
                  </a:outerShdw>
                </a:effectLst>
              </a:defRPr>
            </a:lvl1pPr>
          </a:lstStyle>
          <a:p>
            <a:r>
              <a:t>All because sustained fission still requires neutron "moderation"</a:t>
            </a:r>
          </a:p>
        </p:txBody>
      </p:sp>
      <p:sp>
        <p:nvSpPr>
          <p:cNvPr id="387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838199"/>
            <a:ext cx="8915400" cy="5773257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That is, </a:t>
            </a:r>
            <a:r>
              <a:rPr>
                <a:solidFill>
                  <a:srgbClr val="FF0000"/>
                </a:solidFill>
              </a:rPr>
              <a:t>fast/hot</a:t>
            </a:r>
            <a:r>
              <a:t> neutrons from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must be transformed into </a:t>
            </a:r>
            <a:r>
              <a:rPr>
                <a:solidFill>
                  <a:schemeClr val="accent1"/>
                </a:solidFill>
              </a:rPr>
              <a:t>slow/cool </a:t>
            </a:r>
            <a:r>
              <a:t>neutrons</a:t>
            </a:r>
          </a:p>
          <a:p>
            <a:pPr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In manmade nuclear reactors, neutrons do this by ricocheting off liquid water</a:t>
            </a:r>
          </a:p>
          <a:p>
            <a:pPr>
              <a:tabLst>
                <a:tab pos="4445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Prehistoric reactors apparently used the same process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when those </a:t>
            </a:r>
            <a:r>
              <a:rPr b="1">
                <a:solidFill>
                  <a:srgbClr val="FBC901"/>
                </a:solidFill>
              </a:rPr>
              <a:t>soggy-stuff-buried-in-the-ground-reactors</a:t>
            </a:r>
            <a:r>
              <a:rPr>
                <a:solidFill>
                  <a:srgbClr val="FBC901"/>
                </a:solidFill>
              </a:rPr>
              <a:t> (SSBGR)</a:t>
            </a:r>
            <a:r>
              <a:rPr baseline="30000">
                <a:solidFill>
                  <a:srgbClr val="FBC901"/>
                </a:solidFill>
              </a:rPr>
              <a:t> 4</a:t>
            </a:r>
            <a:r>
              <a:rPr>
                <a:solidFill>
                  <a:srgbClr val="FBC901"/>
                </a:solidFill>
              </a:rPr>
              <a:t> </a:t>
            </a:r>
            <a:r>
              <a:t>fired up: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That patch of ground would start to get </a:t>
            </a:r>
            <a:r>
              <a:rPr b="1"/>
              <a:t>really hot 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And after ~ 30 minutes, almost all of the liquid water would boil away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Then, deprived of that neutron "moderating" liquid water,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	the nuclear chain reaction would be quenched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THEN the ground would start to cool back down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And after about 2 ½ hours enough liquid water could seep </a:t>
            </a:r>
            <a:r>
              <a:rPr b="1"/>
              <a:t>back in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that the nuclear chain reaction would start back up!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And so on, and so on, and so on  . . . </a:t>
            </a:r>
          </a:p>
        </p:txBody>
      </p:sp>
      <p:sp>
        <p:nvSpPr>
          <p:cNvPr id="388" name="Rectangle 5"/>
          <p:cNvSpPr txBox="1"/>
          <p:nvPr/>
        </p:nvSpPr>
        <p:spPr>
          <a:xfrm>
            <a:off x="304800" y="6581045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4) So named by Me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Rectangle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534400" cy="381000"/>
          </a:xfrm>
          <a:prstGeom prst="rect">
            <a:avLst/>
          </a:prstGeom>
        </p:spPr>
        <p:txBody>
          <a:bodyPr/>
          <a:lstStyle/>
          <a:p>
            <a:r>
              <a:t>But how did they come up with the exact 30 minute / 2 ½ hour timing?</a:t>
            </a:r>
          </a:p>
        </p:txBody>
      </p:sp>
      <p:sp>
        <p:nvSpPr>
          <p:cNvPr id="391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762000"/>
            <a:ext cx="8915400" cy="56388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The </a:t>
            </a:r>
            <a:r>
              <a:rPr baseline="30000"/>
              <a:t>235</a:t>
            </a:r>
            <a:r>
              <a:t>U / </a:t>
            </a:r>
            <a:r>
              <a:rPr baseline="30000"/>
              <a:t>238</a:t>
            </a:r>
            <a:r>
              <a:t>U chain reactions are known to release multiple isotopes of Xenon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5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Some isotopes are released very early, some are released later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However, as a gas, Xenon doesn't normally stick around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But at Oklo, hot water slowly oxidized aluminum &amp; silicon-containing minerals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Which could trap Xenon, at least if it hung around long enough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But while late-emerging Xe isotopes were found, early-emerging Xe was not!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Suggesting the ground was VERY hot when the early Xe emerged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Because extreme heat would pressurize that Xe, driving it out and away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that the ground was cooler when the late Xe emerged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7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Allowing it to hang around long enough to be trapped by mineralization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Known timing of Xe generation then indicated: "30 minutes on + 2 ½ hour off" </a:t>
            </a:r>
            <a:r>
              <a:rPr baseline="30000"/>
              <a:t>3, 5</a:t>
            </a:r>
          </a:p>
        </p:txBody>
      </p:sp>
      <p:sp>
        <p:nvSpPr>
          <p:cNvPr id="392" name="Rectangle 5"/>
          <p:cNvSpPr txBox="1"/>
          <p:nvPr/>
        </p:nvSpPr>
        <p:spPr>
          <a:xfrm>
            <a:off x="152400" y="6473777"/>
            <a:ext cx="8763000" cy="384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10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5)</a:t>
            </a:r>
            <a:r>
              <a:rPr i="0">
                <a:latin typeface="Tahoma"/>
                <a:ea typeface="Tahoma"/>
                <a:cs typeface="Tahoma"/>
                <a:sym typeface="Tahoma"/>
              </a:rPr>
              <a:t> Record of Cycling Operation of the Natural Nuclear Reactor in the Oklo/Okelobondo Area in Gabon, Phys. Rev. Lett - 2004</a:t>
            </a:r>
            <a:endParaRPr>
              <a:solidFill>
                <a:srgbClr val="FFFFFF"/>
              </a:solidFill>
            </a:endParaRPr>
          </a:p>
          <a:p>
            <a:pPr algn="ctr">
              <a:defRPr sz="10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 (http://journals.aps.org/prl/abstract/10.1103/PhysRevLett.93.182302)</a:t>
            </a:r>
          </a:p>
        </p:txBody>
      </p:sp>
      <p:sp>
        <p:nvSpPr>
          <p:cNvPr id="393" name="Rectangle 5"/>
          <p:cNvSpPr txBox="1"/>
          <p:nvPr/>
        </p:nvSpPr>
        <p:spPr>
          <a:xfrm>
            <a:off x="152400" y="6167543"/>
            <a:ext cx="8839200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/>
          <a:p>
            <a:pPr algn="ctr">
              <a:defRPr sz="1000" b="0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pPr>
            <a:r>
              <a:t>3) The Workings of an Ancient Nuclear Reactor – Scientific American 2009 (https://www.scientificamerican.com/article/ancient-nuclear-reactor/)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228600" y="5333999"/>
            <a:ext cx="8686800" cy="112765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400">
                <a:solidFill>
                  <a:srgbClr val="C4C4C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Experts OR particularly observant readers of my introductory nuclear lecture might figure out that I have not really chosen the most appropriate </a:t>
            </a:r>
            <a:r>
              <a:rPr b="1"/>
              <a:t>type</a:t>
            </a:r>
            <a:r>
              <a:t> of "ghost reactor" to depict in my figure above.</a:t>
            </a:r>
          </a:p>
          <a:p>
            <a:pPr>
              <a:defRPr sz="1100">
                <a:solidFill>
                  <a:srgbClr val="C4C4C4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spcBef>
                <a:spcPts val="200"/>
              </a:spcBef>
              <a:defRPr sz="1200">
                <a:solidFill>
                  <a:srgbClr val="C4C4C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(HINT: Note type of reactor suggested by figure's reactor containment structure)</a:t>
            </a:r>
          </a:p>
        </p:txBody>
      </p:sp>
      <p:sp>
        <p:nvSpPr>
          <p:cNvPr id="396" name="Rectangle 5"/>
          <p:cNvSpPr txBox="1"/>
          <p:nvPr/>
        </p:nvSpPr>
        <p:spPr>
          <a:xfrm>
            <a:off x="228600" y="6517545"/>
            <a:ext cx="41910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top: http://mashable.com/category/nuclear-reactor/</a:t>
            </a:r>
          </a:p>
        </p:txBody>
      </p:sp>
      <p:sp>
        <p:nvSpPr>
          <p:cNvPr id="397" name="Rectangle 5"/>
          <p:cNvSpPr txBox="1"/>
          <p:nvPr/>
        </p:nvSpPr>
        <p:spPr>
          <a:xfrm>
            <a:off x="4495800" y="6517545"/>
            <a:ext cx="44196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b="0" i="1">
                <a:solidFill>
                  <a:schemeClr val="accent1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bottom:http://www.bldgblog.com/2009/10/fossil-reactors/</a:t>
            </a:r>
          </a:p>
        </p:txBody>
      </p:sp>
      <p:pic>
        <p:nvPicPr>
          <p:cNvPr id="398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3409" y="2811021"/>
            <a:ext cx="3324991" cy="2277619"/>
          </a:xfrm>
          <a:prstGeom prst="rect">
            <a:avLst/>
          </a:prstGeom>
          <a:ln w="12700">
            <a:miter lim="400000"/>
          </a:ln>
        </p:spPr>
      </p:pic>
      <p:pic>
        <p:nvPicPr>
          <p:cNvPr id="399" name="Picture 8" descr="Picture 8"/>
          <p:cNvPicPr>
            <a:picLocks noChangeAspect="1"/>
          </p:cNvPicPr>
          <p:nvPr/>
        </p:nvPicPr>
        <p:blipFill>
          <a:blip r:embed="rId3">
            <a:alphaModFix amt="55000"/>
            <a:extLst/>
          </a:blip>
          <a:srcRect t="21099"/>
          <a:stretch>
            <a:fillRect/>
          </a:stretch>
        </p:blipFill>
        <p:spPr>
          <a:xfrm>
            <a:off x="2819400" y="533400"/>
            <a:ext cx="3467085" cy="1572233"/>
          </a:xfrm>
          <a:prstGeom prst="rect">
            <a:avLst/>
          </a:prstGeom>
          <a:ln w="12700">
            <a:miter lim="400000"/>
          </a:ln>
        </p:spPr>
      </p:pic>
      <p:sp>
        <p:nvSpPr>
          <p:cNvPr id="400" name="Straight Connector 12"/>
          <p:cNvSpPr/>
          <p:nvPr/>
        </p:nvSpPr>
        <p:spPr>
          <a:xfrm>
            <a:off x="2895600" y="2049021"/>
            <a:ext cx="457201" cy="685801"/>
          </a:xfrm>
          <a:prstGeom prst="line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1" name="Straight Connector 14"/>
          <p:cNvSpPr/>
          <p:nvPr/>
        </p:nvSpPr>
        <p:spPr>
          <a:xfrm flipH="1">
            <a:off x="5562600" y="2049018"/>
            <a:ext cx="609602" cy="685803"/>
          </a:xfrm>
          <a:prstGeom prst="line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2" name="Rectangle 2"/>
          <p:cNvSpPr txBox="1"/>
          <p:nvPr/>
        </p:nvSpPr>
        <p:spPr>
          <a:xfrm>
            <a:off x="304800" y="307684"/>
            <a:ext cx="8534400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2000" b="0">
                <a:solidFill>
                  <a:srgbClr val="E5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Leading to remarkably familiar-sounding African Ghost Reactors: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Rectangle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534400" cy="6096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Other WeCanFigureThisOut.org note sets on nuclear energy:</a:t>
            </a:r>
          </a:p>
        </p:txBody>
      </p:sp>
      <p:sp>
        <p:nvSpPr>
          <p:cNvPr id="405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1219200"/>
            <a:ext cx="8763000" cy="5127517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Note set introducing nuclear energy &amp; its accidents: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Nuclear Energy – But they blow up!</a:t>
            </a:r>
          </a:p>
          <a:p>
            <a:pPr algn="ctr">
              <a:defRPr sz="2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Note three sets on the possible future of nuclear energy: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Gen III/III+ Reactors: Confronting Cost &amp; Operational Safety</a:t>
            </a:r>
          </a:p>
          <a:p>
            <a:pPr algn="ctr"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Gen IV Reactors: Two Designs that Might Radically Reduce Nuclear Waste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Other Gen IV Nuclear Reactors</a:t>
            </a:r>
          </a:p>
          <a:p>
            <a:pPr algn="ctr">
              <a:defRPr sz="4000" b="1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For links to these note sets (and their accompanying resources webpages) visit:</a:t>
            </a:r>
          </a:p>
          <a:p>
            <a:pPr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u="sng">
                <a:solidFill>
                  <a:srgbClr val="00CCFF"/>
                </a:solidFill>
                <a:uFill>
                  <a:solidFill>
                    <a:srgbClr val="00CCFF"/>
                  </a:solidFill>
                </a:uFill>
                <a:hlinkClick r:id="rId2"/>
              </a:rPr>
              <a:t>www.WeCanFigureThisOut.org/ENERGY/Energy_home.htm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b="0" i="1">
                <a:solidFill>
                  <a:srgbClr val="E5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An Introduction to Sustainable Energy Systems: WeCanFigureThisOut.org/ENERGY/Energy_home.htm</a:t>
            </a:r>
          </a:p>
        </p:txBody>
      </p:sp>
      <p:sp>
        <p:nvSpPr>
          <p:cNvPr id="117" name="Rectangle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534400" cy="685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t>Prehistoric Nuclear Reactors?</a:t>
            </a:r>
          </a:p>
        </p:txBody>
      </p:sp>
      <p:sp>
        <p:nvSpPr>
          <p:cNvPr id="118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8534400" cy="4800600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Could </a:t>
            </a:r>
            <a:r>
              <a:rPr b="1"/>
              <a:t>GEOLOGY</a:t>
            </a:r>
            <a:r>
              <a:t> ever produce a naturally occurring nuclear reactor?</a:t>
            </a:r>
          </a:p>
          <a:p>
            <a:pPr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Scientists believe this MIGHT have occurred</a:t>
            </a:r>
          </a:p>
          <a:p>
            <a:pPr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Long long ago . . . right here on Earth</a:t>
            </a:r>
          </a:p>
          <a:p>
            <a:pPr>
              <a:defRPr sz="2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The explanation comes right out of my preceding lecture:</a:t>
            </a:r>
          </a:p>
          <a:p>
            <a:pPr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Nuclear Power – But they blow up</a:t>
            </a:r>
            <a:r>
              <a:rPr b="0"/>
              <a:t>!</a:t>
            </a:r>
          </a:p>
          <a:p>
            <a:pPr algn="ctr"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So I just had to share this fascinating story</a:t>
            </a:r>
          </a:p>
          <a:p>
            <a:pPr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Ideally, you should review the first half of that preceding lecture</a:t>
            </a:r>
          </a:p>
          <a:p>
            <a:pPr>
              <a:defRPr sz="11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But, in case you're in a hurry, I'll provide a quick review: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t>Credits / Acknowledgements</a:t>
            </a:r>
          </a:p>
        </p:txBody>
      </p:sp>
      <p:sp>
        <p:nvSpPr>
          <p:cNvPr id="408" name="Rectangle 3"/>
          <p:cNvSpPr txBox="1">
            <a:spLocks noGrp="1"/>
          </p:cNvSpPr>
          <p:nvPr>
            <p:ph type="body" idx="1"/>
          </p:nvPr>
        </p:nvSpPr>
        <p:spPr>
          <a:xfrm>
            <a:off x="304800" y="990600"/>
            <a:ext cx="8534400" cy="5410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Some materials used in this class were developed under a National Science Foundation "Research Initiation Grant in Engineering Education" (RIGEE).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Other materials, including the "Virtual Lab" science education website, were developed under even earlier NSF "Course, Curriculum and Laboratory Improvement" (CCLI) and "Nanoscience Undergraduate Education" (NUE) awards.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spcBef>
                <a:spcPts val="300"/>
              </a:spcBef>
              <a:defRPr sz="1400">
                <a:latin typeface="+mj-lt"/>
                <a:ea typeface="+mj-ea"/>
                <a:cs typeface="+mj-cs"/>
                <a:sym typeface="Arial"/>
              </a:defRPr>
            </a:pPr>
            <a:r>
              <a:t>This set of notes was authored by John C. Bean who also created all figures not explicitly credited above.  </a:t>
            </a:r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400" u="sng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400" u="sng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defRPr sz="1400" u="sng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spcBef>
                <a:spcPts val="300"/>
              </a:spcBef>
              <a:defRPr sz="1400">
                <a:solidFill>
                  <a:srgbClr val="FF33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Copyright John C. Bean</a:t>
            </a:r>
            <a:r>
              <a:rPr u="sng"/>
              <a:t> </a:t>
            </a:r>
          </a:p>
          <a:p>
            <a:pPr algn="ctr">
              <a:defRPr sz="800" u="sng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ctr">
              <a:spcBef>
                <a:spcPts val="200"/>
              </a:spcBef>
              <a:defRPr sz="1200">
                <a:latin typeface="+mj-lt"/>
                <a:ea typeface="+mj-ea"/>
                <a:cs typeface="+mj-cs"/>
                <a:sym typeface="Arial"/>
              </a:defRPr>
            </a:pPr>
            <a:r>
              <a:t>(However, permission is granted for use by individual instructors in non-profit academic institutions)</a:t>
            </a:r>
          </a:p>
        </p:txBody>
      </p:sp>
      <p:sp>
        <p:nvSpPr>
          <p:cNvPr id="409" name="Rectangle 5"/>
          <p:cNvSpPr txBox="1"/>
          <p:nvPr/>
        </p:nvSpPr>
        <p:spPr>
          <a:xfrm>
            <a:off x="304800" y="6288945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200" b="0" i="1">
                <a:solidFill>
                  <a:srgbClr val="E5FFFF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An Introduction to Sustainable Energy Systems: WeCanFigureThisOut.org/ENERGY/Energy_home.htm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2"/>
          <p:cNvSpPr txBox="1">
            <a:spLocks noGrp="1"/>
          </p:cNvSpPr>
          <p:nvPr>
            <p:ph type="title"/>
          </p:nvPr>
        </p:nvSpPr>
        <p:spPr>
          <a:xfrm>
            <a:off x="304800" y="250849"/>
            <a:ext cx="8534400" cy="53340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On earth, uranium now has TWO significant isotopes:</a:t>
            </a:r>
          </a:p>
        </p:txBody>
      </p:sp>
      <p:sp>
        <p:nvSpPr>
          <p:cNvPr id="121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1012849"/>
            <a:ext cx="8763000" cy="5334001"/>
          </a:xfrm>
          <a:prstGeom prst="rect">
            <a:avLst/>
          </a:prstGeom>
        </p:spPr>
        <p:txBody>
          <a:bodyPr/>
          <a:lstStyle/>
          <a:p>
            <a:pPr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Uranium 238 (</a:t>
            </a:r>
            <a:r>
              <a:rPr baseline="30000"/>
              <a:t>238</a:t>
            </a:r>
            <a:r>
              <a:t>U):  </a:t>
            </a:r>
            <a:r>
              <a:rPr>
                <a:solidFill>
                  <a:srgbClr val="FFCC00"/>
                </a:solidFill>
              </a:rPr>
              <a:t>		</a:t>
            </a:r>
          </a:p>
          <a:p>
            <a:pPr>
              <a:defRPr sz="900" b="1">
                <a:solidFill>
                  <a:srgbClr val="FFCC00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 b="1">
                <a:solidFill>
                  <a:srgbClr val="FFCC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0">
                <a:solidFill>
                  <a:srgbClr val="FFFFFF"/>
                </a:solidFill>
              </a:rPr>
              <a:t>It makes up 99.27% of the earth's current supply of uranium</a:t>
            </a:r>
          </a:p>
          <a:p>
            <a:pPr>
              <a:tabLst>
                <a:tab pos="4445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It spontaneously falls apart, but extremely slowly: "half-life" = 4.6 billion years</a:t>
            </a:r>
          </a:p>
          <a:p>
            <a:pPr>
              <a:tabLst>
                <a:tab pos="4445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if a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atom is struck by a </a:t>
            </a:r>
            <a:r>
              <a:rPr b="1">
                <a:solidFill>
                  <a:srgbClr val="FF0000"/>
                </a:solidFill>
              </a:rPr>
              <a:t>fast</a:t>
            </a:r>
            <a:r>
              <a:t> (high kinetic energy) neutron: 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It tends to absorb that fast neutron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But it then becomes extremely unstable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And most quickly fall to pieces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none of those pieces are free/lone neutrons:</a:t>
            </a:r>
          </a:p>
        </p:txBody>
      </p:sp>
      <p:sp>
        <p:nvSpPr>
          <p:cNvPr id="122" name="Oval 18"/>
          <p:cNvSpPr/>
          <p:nvPr/>
        </p:nvSpPr>
        <p:spPr>
          <a:xfrm>
            <a:off x="7259319" y="2763330"/>
            <a:ext cx="208281" cy="187961"/>
          </a:xfrm>
          <a:prstGeom prst="ellipse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4" name="Group"/>
          <p:cNvGrpSpPr/>
          <p:nvPr/>
        </p:nvGrpSpPr>
        <p:grpSpPr>
          <a:xfrm>
            <a:off x="4367934" y="4703171"/>
            <a:ext cx="4038601" cy="1730351"/>
            <a:chOff x="0" y="0"/>
            <a:chExt cx="4038599" cy="1730350"/>
          </a:xfrm>
        </p:grpSpPr>
        <p:sp>
          <p:nvSpPr>
            <p:cNvPr id="123" name="Oval 19"/>
            <p:cNvSpPr/>
            <p:nvPr/>
          </p:nvSpPr>
          <p:spPr>
            <a:xfrm>
              <a:off x="1150935" y="487864"/>
              <a:ext cx="835977" cy="762001"/>
            </a:xfrm>
            <a:prstGeom prst="ellipse">
              <a:avLst/>
            </a:prstGeom>
            <a:solidFill>
              <a:srgbClr val="FF9E92">
                <a:alpha val="57000"/>
              </a:srgbClr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4" name="TextBox 20"/>
            <p:cNvSpPr txBox="1"/>
            <p:nvPr/>
          </p:nvSpPr>
          <p:spPr>
            <a:xfrm>
              <a:off x="1142999" y="701225"/>
              <a:ext cx="835976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r>
                <a:t>238</a:t>
              </a:r>
            </a:p>
          </p:txBody>
        </p:sp>
        <p:sp>
          <p:nvSpPr>
            <p:cNvPr id="125" name="Straight Connector 29"/>
            <p:cNvSpPr/>
            <p:nvPr/>
          </p:nvSpPr>
          <p:spPr>
            <a:xfrm>
              <a:off x="0" y="868865"/>
              <a:ext cx="1066800" cy="17027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6" name="Oval 62"/>
            <p:cNvSpPr/>
            <p:nvPr/>
          </p:nvSpPr>
          <p:spPr>
            <a:xfrm>
              <a:off x="2209799" y="106864"/>
              <a:ext cx="208281" cy="187961"/>
            </a:xfrm>
            <a:prstGeom prst="ellipse">
              <a:avLst/>
            </a:prstGeom>
            <a:solidFill>
              <a:srgbClr val="ADD6F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7" name="Oval 63"/>
            <p:cNvSpPr/>
            <p:nvPr/>
          </p:nvSpPr>
          <p:spPr>
            <a:xfrm>
              <a:off x="2322409" y="968350"/>
              <a:ext cx="848362" cy="762001"/>
            </a:xfrm>
            <a:prstGeom prst="ellipse">
              <a:avLst/>
            </a:prstGeom>
            <a:solidFill>
              <a:srgbClr val="FF9E92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8" name="Straight Connector 64"/>
            <p:cNvSpPr/>
            <p:nvPr/>
          </p:nvSpPr>
          <p:spPr>
            <a:xfrm flipV="1">
              <a:off x="1971040" y="335464"/>
              <a:ext cx="238761" cy="22860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9" name="Straight Connector 65"/>
            <p:cNvSpPr/>
            <p:nvPr/>
          </p:nvSpPr>
          <p:spPr>
            <a:xfrm>
              <a:off x="2004907" y="1054709"/>
              <a:ext cx="314961" cy="14224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0" name="TextBox 40"/>
            <p:cNvSpPr txBox="1"/>
            <p:nvPr/>
          </p:nvSpPr>
          <p:spPr>
            <a:xfrm>
              <a:off x="2334794" y="1154618"/>
              <a:ext cx="835976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r>
                <a:t>239</a:t>
              </a:r>
            </a:p>
          </p:txBody>
        </p:sp>
        <p:sp>
          <p:nvSpPr>
            <p:cNvPr id="131" name="TextBox 46"/>
            <p:cNvSpPr txBox="1"/>
            <p:nvPr/>
          </p:nvSpPr>
          <p:spPr>
            <a:xfrm>
              <a:off x="2133599" y="0"/>
              <a:ext cx="835976" cy="320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0">
                  <a:solidFill>
                    <a:srgbClr val="FFFFFF"/>
                  </a:solidFill>
                  <a:latin typeface="Symbol"/>
                  <a:ea typeface="Symbol"/>
                  <a:cs typeface="Symbol"/>
                  <a:sym typeface="Symbol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132" name="Straight Connector 48"/>
            <p:cNvSpPr/>
            <p:nvPr/>
          </p:nvSpPr>
          <p:spPr>
            <a:xfrm flipV="1">
              <a:off x="3202518" y="978933"/>
              <a:ext cx="304801" cy="218018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3" name="TextBox 52"/>
            <p:cNvSpPr txBox="1"/>
            <p:nvPr/>
          </p:nvSpPr>
          <p:spPr>
            <a:xfrm>
              <a:off x="3202624" y="606396"/>
              <a:ext cx="835976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400" b="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r>
                <a:t>etc.</a:t>
              </a:r>
              <a:r>
                <a:rPr sz="1800"/>
                <a:t> </a:t>
              </a:r>
            </a:p>
          </p:txBody>
        </p:sp>
      </p:grp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"/>
          <p:cNvSpPr txBox="1">
            <a:spLocks noGrp="1"/>
          </p:cNvSpPr>
          <p:nvPr>
            <p:ph type="title"/>
          </p:nvPr>
        </p:nvSpPr>
        <p:spPr>
          <a:xfrm>
            <a:off x="304800" y="262467"/>
            <a:ext cx="8534400" cy="53340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The second significant uranium isotope is:</a:t>
            </a:r>
          </a:p>
        </p:txBody>
      </p:sp>
      <p:sp>
        <p:nvSpPr>
          <p:cNvPr id="137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1024467"/>
            <a:ext cx="8763000" cy="5334001"/>
          </a:xfrm>
          <a:prstGeom prst="rect">
            <a:avLst/>
          </a:prstGeom>
        </p:spPr>
        <p:txBody>
          <a:bodyPr/>
          <a:lstStyle/>
          <a:p>
            <a:pPr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Uranium 235 (</a:t>
            </a:r>
            <a:r>
              <a:rPr baseline="30000"/>
              <a:t>235</a:t>
            </a:r>
            <a:r>
              <a:t>U):  </a:t>
            </a:r>
            <a:r>
              <a:rPr>
                <a:solidFill>
                  <a:srgbClr val="FFCC00"/>
                </a:solidFill>
              </a:rPr>
              <a:t>		</a:t>
            </a:r>
          </a:p>
          <a:p>
            <a:pPr>
              <a:defRPr sz="900" b="1">
                <a:solidFill>
                  <a:srgbClr val="FFCC00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 b="1">
                <a:solidFill>
                  <a:srgbClr val="FFCC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0">
                <a:solidFill>
                  <a:srgbClr val="FFFFFF"/>
                </a:solidFill>
              </a:rPr>
              <a:t>It makes up 0.72% of the earth's current supply of uranium</a:t>
            </a:r>
          </a:p>
          <a:p>
            <a:pPr>
              <a:tabLst>
                <a:tab pos="4445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It spontaneously falls apart a bit more quickly: "half-life" = 703.8 million years</a:t>
            </a:r>
          </a:p>
          <a:p>
            <a:pPr>
              <a:tabLst>
                <a:tab pos="4445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if a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atom is struck by a </a:t>
            </a:r>
            <a:r>
              <a:rPr b="1">
                <a:solidFill>
                  <a:schemeClr val="accent1"/>
                </a:solidFill>
              </a:rPr>
              <a:t>slow</a:t>
            </a:r>
            <a:r>
              <a:t> (low kinetic energy) neutron: 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It tends absorb that slow neutron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But it then also becomes extremely unstable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And most quickly fall to pieces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 </a:t>
            </a:r>
            <a:r>
              <a:rPr b="1"/>
              <a:t>its</a:t>
            </a:r>
            <a:r>
              <a:t> pieces include 1-3 fast neutrons:</a:t>
            </a:r>
          </a:p>
        </p:txBody>
      </p:sp>
      <p:sp>
        <p:nvSpPr>
          <p:cNvPr id="138" name="Oval 18"/>
          <p:cNvSpPr/>
          <p:nvPr/>
        </p:nvSpPr>
        <p:spPr>
          <a:xfrm>
            <a:off x="7259319" y="2741080"/>
            <a:ext cx="208281" cy="18796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2" name="Group"/>
          <p:cNvGrpSpPr/>
          <p:nvPr/>
        </p:nvGrpSpPr>
        <p:grpSpPr>
          <a:xfrm>
            <a:off x="5120922" y="4220017"/>
            <a:ext cx="3002282" cy="2397761"/>
            <a:chOff x="0" y="0"/>
            <a:chExt cx="3002280" cy="2397759"/>
          </a:xfrm>
        </p:grpSpPr>
        <p:sp>
          <p:nvSpPr>
            <p:cNvPr id="139" name="Oval 10"/>
            <p:cNvSpPr/>
            <p:nvPr/>
          </p:nvSpPr>
          <p:spPr>
            <a:xfrm>
              <a:off x="1371600" y="873759"/>
              <a:ext cx="675789" cy="609601"/>
            </a:xfrm>
            <a:prstGeom prst="ellipse">
              <a:avLst/>
            </a:prstGeom>
            <a:solidFill>
              <a:srgbClr val="FF9E92">
                <a:alpha val="48000"/>
              </a:srgbClr>
            </a:solidFill>
            <a:ln w="12700" cap="flat">
              <a:solidFill>
                <a:srgbClr val="FFFFFF">
                  <a:alpha val="46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TextBox 11"/>
            <p:cNvSpPr txBox="1"/>
            <p:nvPr/>
          </p:nvSpPr>
          <p:spPr>
            <a:xfrm>
              <a:off x="1381611" y="995679"/>
              <a:ext cx="675789" cy="350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r>
                <a:t>235</a:t>
              </a:r>
            </a:p>
          </p:txBody>
        </p:sp>
        <p:sp>
          <p:nvSpPr>
            <p:cNvPr id="141" name="Straight Connector 25"/>
            <p:cNvSpPr/>
            <p:nvPr/>
          </p:nvSpPr>
          <p:spPr>
            <a:xfrm>
              <a:off x="0" y="1178559"/>
              <a:ext cx="1295400" cy="1590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00B1B2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2" name="Oval 26"/>
            <p:cNvSpPr/>
            <p:nvPr/>
          </p:nvSpPr>
          <p:spPr>
            <a:xfrm>
              <a:off x="2240280" y="0"/>
              <a:ext cx="457201" cy="457200"/>
            </a:xfrm>
            <a:prstGeom prst="ellipse">
              <a:avLst/>
            </a:prstGeom>
            <a:solidFill>
              <a:srgbClr val="FF9E92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3" name="Oval 32"/>
            <p:cNvSpPr/>
            <p:nvPr/>
          </p:nvSpPr>
          <p:spPr>
            <a:xfrm>
              <a:off x="2362200" y="1711959"/>
              <a:ext cx="381001" cy="381001"/>
            </a:xfrm>
            <a:prstGeom prst="ellipse">
              <a:avLst/>
            </a:prstGeom>
            <a:solidFill>
              <a:srgbClr val="FF9E92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4" name="Oval 33"/>
            <p:cNvSpPr/>
            <p:nvPr/>
          </p:nvSpPr>
          <p:spPr>
            <a:xfrm>
              <a:off x="878839" y="162559"/>
              <a:ext cx="152401" cy="152401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" name="Oval 34"/>
            <p:cNvSpPr/>
            <p:nvPr/>
          </p:nvSpPr>
          <p:spPr>
            <a:xfrm>
              <a:off x="2849880" y="787400"/>
              <a:ext cx="152401" cy="152400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6" name="Oval 35"/>
            <p:cNvSpPr/>
            <p:nvPr/>
          </p:nvSpPr>
          <p:spPr>
            <a:xfrm>
              <a:off x="1153160" y="2245359"/>
              <a:ext cx="152401" cy="152401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7" name="Straight Connector 45"/>
            <p:cNvSpPr/>
            <p:nvPr/>
          </p:nvSpPr>
          <p:spPr>
            <a:xfrm flipV="1">
              <a:off x="1905000" y="416559"/>
              <a:ext cx="381001" cy="45720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8" name="Straight Connector 47"/>
            <p:cNvSpPr/>
            <p:nvPr/>
          </p:nvSpPr>
          <p:spPr>
            <a:xfrm flipH="1">
              <a:off x="1295400" y="1517411"/>
              <a:ext cx="271707" cy="727949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9" name="Straight Connector 51"/>
            <p:cNvSpPr/>
            <p:nvPr/>
          </p:nvSpPr>
          <p:spPr>
            <a:xfrm flipV="1">
              <a:off x="2087880" y="863600"/>
              <a:ext cx="762001" cy="228600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0" name="Straight Connector 53"/>
            <p:cNvSpPr/>
            <p:nvPr/>
          </p:nvSpPr>
          <p:spPr>
            <a:xfrm flipH="1" flipV="1">
              <a:off x="1066799" y="340359"/>
              <a:ext cx="447041" cy="53340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1" name="Straight Connector 60"/>
            <p:cNvSpPr/>
            <p:nvPr/>
          </p:nvSpPr>
          <p:spPr>
            <a:xfrm>
              <a:off x="1981200" y="1417320"/>
              <a:ext cx="381001" cy="34290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5334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But neutrons, of any speed, aren't usually flying around</a:t>
            </a:r>
          </a:p>
        </p:txBody>
      </p:sp>
      <p:sp>
        <p:nvSpPr>
          <p:cNvPr id="155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838200"/>
            <a:ext cx="8763000" cy="5334000"/>
          </a:xfrm>
          <a:prstGeom prst="rect">
            <a:avLst/>
          </a:prstGeom>
        </p:spPr>
        <p:txBody>
          <a:bodyPr/>
          <a:lstStyle/>
          <a:p>
            <a:pPr defTabSz="868680">
              <a:defRPr sz="1710" b="1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So it's normally extremely boring:</a:t>
            </a:r>
          </a:p>
          <a:p>
            <a:pPr defTabSz="868680">
              <a:defRPr sz="855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</a:tabLst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After 4.6 billion years, half of the </a:t>
            </a:r>
            <a:r>
              <a:rPr b="1" baseline="29894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atoms will have fallen apart</a:t>
            </a:r>
          </a:p>
          <a:p>
            <a:pPr defTabSz="868680">
              <a:tabLst>
                <a:tab pos="419100" algn="l"/>
              </a:tabLst>
              <a:defRPr sz="855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tabLst>
                <a:tab pos="419100" algn="l"/>
              </a:tabLst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After 704 million years, half of the </a:t>
            </a:r>
            <a:r>
              <a:rPr b="1" baseline="29894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atoms will have fallen apart</a:t>
            </a:r>
          </a:p>
          <a:p>
            <a:pPr defTabSz="868680">
              <a:defRPr sz="152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But when a </a:t>
            </a:r>
            <a:r>
              <a:rPr b="1" baseline="29894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DOES fall apart, it can get briefly exciting </a:t>
            </a:r>
          </a:p>
          <a:p>
            <a:pPr defTabSz="868680">
              <a:defRPr sz="76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because its liberated </a:t>
            </a:r>
            <a:r>
              <a:rPr b="1">
                <a:solidFill>
                  <a:srgbClr val="FF0000"/>
                </a:solidFill>
              </a:rPr>
              <a:t>hot neutrons </a:t>
            </a:r>
            <a:r>
              <a:t>can cause 1-3 </a:t>
            </a:r>
            <a:r>
              <a:rPr b="1" baseline="29894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U's </a:t>
            </a:r>
            <a:r>
              <a:rPr b="1"/>
              <a:t>to fall apart</a:t>
            </a:r>
          </a:p>
          <a:p>
            <a:pPr defTabSz="868680"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950" b="1">
                <a:solidFill>
                  <a:srgbClr val="FBC901"/>
                </a:solidFill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defTabSz="868680">
              <a:defRPr sz="114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r" defTabSz="868680">
              <a:defRPr sz="1710">
                <a:effectLst>
                  <a:outerShdw blurRad="36195" dist="36195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  <a:sym typeface="Arial"/>
              </a:defRPr>
            </a:pPr>
            <a:r>
              <a:t>				</a:t>
            </a:r>
            <a:r>
              <a:rPr b="1">
                <a:solidFill>
                  <a:srgbClr val="FBC901"/>
                </a:solidFill>
              </a:rPr>
              <a:t>And then it goes back to being extremely boring</a:t>
            </a:r>
          </a:p>
        </p:txBody>
      </p:sp>
      <p:grpSp>
        <p:nvGrpSpPr>
          <p:cNvPr id="205" name="Group 85"/>
          <p:cNvGrpSpPr/>
          <p:nvPr/>
        </p:nvGrpSpPr>
        <p:grpSpPr>
          <a:xfrm>
            <a:off x="685801" y="3581396"/>
            <a:ext cx="5267962" cy="2829984"/>
            <a:chOff x="0" y="0"/>
            <a:chExt cx="5267961" cy="2829982"/>
          </a:xfrm>
        </p:grpSpPr>
        <p:grpSp>
          <p:nvGrpSpPr>
            <p:cNvPr id="167" name="Group 19"/>
            <p:cNvGrpSpPr/>
            <p:nvPr/>
          </p:nvGrpSpPr>
          <p:grpSpPr>
            <a:xfrm>
              <a:off x="1754493" y="557006"/>
              <a:ext cx="1776106" cy="1521560"/>
              <a:chOff x="0" y="0"/>
              <a:chExt cx="1776105" cy="1521558"/>
            </a:xfrm>
          </p:grpSpPr>
          <p:sp>
            <p:nvSpPr>
              <p:cNvPr id="156" name="Oval 72"/>
              <p:cNvSpPr/>
              <p:nvPr/>
            </p:nvSpPr>
            <p:spPr>
              <a:xfrm>
                <a:off x="309734" y="554466"/>
                <a:ext cx="424781" cy="386837"/>
              </a:xfrm>
              <a:prstGeom prst="ellipse">
                <a:avLst/>
              </a:prstGeom>
              <a:solidFill>
                <a:srgbClr val="FF9E92">
                  <a:alpha val="48000"/>
                </a:srgbClr>
              </a:solidFill>
              <a:ln w="12700" cap="flat">
                <a:solidFill>
                  <a:srgbClr val="FFFFFF">
                    <a:alpha val="46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7" name="TextBox 73"/>
              <p:cNvSpPr txBox="1"/>
              <p:nvPr/>
            </p:nvSpPr>
            <p:spPr>
              <a:xfrm>
                <a:off x="316026" y="642416"/>
                <a:ext cx="424781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235</a:t>
                </a:r>
              </a:p>
            </p:txBody>
          </p:sp>
          <p:sp>
            <p:nvSpPr>
              <p:cNvPr id="158" name="Oval 74"/>
              <p:cNvSpPr/>
              <p:nvPr/>
            </p:nvSpPr>
            <p:spPr>
              <a:xfrm>
                <a:off x="855761" y="-1"/>
                <a:ext cx="287383" cy="29012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9" name="Oval 75"/>
              <p:cNvSpPr/>
              <p:nvPr/>
            </p:nvSpPr>
            <p:spPr>
              <a:xfrm>
                <a:off x="932395" y="1086367"/>
                <a:ext cx="239487" cy="241773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0" name="Oval 76"/>
              <p:cNvSpPr/>
              <p:nvPr/>
            </p:nvSpPr>
            <p:spPr>
              <a:xfrm>
                <a:off x="0" y="103155"/>
                <a:ext cx="95795" cy="96711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1" name="Oval 77"/>
              <p:cNvSpPr/>
              <p:nvPr/>
            </p:nvSpPr>
            <p:spPr>
              <a:xfrm>
                <a:off x="1680311" y="174516"/>
                <a:ext cx="95795" cy="96711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2" name="Oval 78"/>
              <p:cNvSpPr/>
              <p:nvPr/>
            </p:nvSpPr>
            <p:spPr>
              <a:xfrm>
                <a:off x="172429" y="1424848"/>
                <a:ext cx="95795" cy="96711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3" name="Straight Connector 79"/>
              <p:cNvSpPr/>
              <p:nvPr/>
            </p:nvSpPr>
            <p:spPr>
              <a:xfrm flipV="1">
                <a:off x="645013" y="264339"/>
                <a:ext cx="239486" cy="29012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4" name="Straight Connector 17"/>
              <p:cNvSpPr/>
              <p:nvPr/>
            </p:nvSpPr>
            <p:spPr>
              <a:xfrm flipH="1">
                <a:off x="261837" y="962911"/>
                <a:ext cx="170787" cy="46193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5" name="Straight Connector 82"/>
              <p:cNvSpPr/>
              <p:nvPr/>
            </p:nvSpPr>
            <p:spPr>
              <a:xfrm flipH="1" flipV="1">
                <a:off x="118147" y="215984"/>
                <a:ext cx="280996" cy="33848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6" name="Straight Connector 83"/>
              <p:cNvSpPr/>
              <p:nvPr/>
            </p:nvSpPr>
            <p:spPr>
              <a:xfrm>
                <a:off x="692910" y="899395"/>
                <a:ext cx="239486" cy="217596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79" name="Group 54"/>
            <p:cNvGrpSpPr/>
            <p:nvPr/>
          </p:nvGrpSpPr>
          <p:grpSpPr>
            <a:xfrm>
              <a:off x="3591558" y="147322"/>
              <a:ext cx="1676404" cy="990601"/>
              <a:chOff x="0" y="0"/>
              <a:chExt cx="1676403" cy="990599"/>
            </a:xfrm>
          </p:grpSpPr>
          <p:grpSp>
            <p:nvGrpSpPr>
              <p:cNvPr id="170" name="Group 18"/>
              <p:cNvGrpSpPr/>
              <p:nvPr/>
            </p:nvGrpSpPr>
            <p:grpSpPr>
              <a:xfrm>
                <a:off x="0" y="271591"/>
                <a:ext cx="488583" cy="440959"/>
                <a:chOff x="0" y="0"/>
                <a:chExt cx="488582" cy="440958"/>
              </a:xfrm>
            </p:grpSpPr>
            <p:sp>
              <p:nvSpPr>
                <p:cNvPr id="168" name="Oval 70"/>
                <p:cNvSpPr/>
                <p:nvPr/>
              </p:nvSpPr>
              <p:spPr>
                <a:xfrm>
                  <a:off x="4596" y="-1"/>
                  <a:ext cx="483987" cy="440960"/>
                </a:xfrm>
                <a:prstGeom prst="ellipse">
                  <a:avLst/>
                </a:prstGeom>
                <a:solidFill>
                  <a:srgbClr val="FF9E92">
                    <a:alpha val="57000"/>
                  </a:srgbClr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9" name="TextBox 71"/>
                <p:cNvSpPr txBox="1"/>
                <p:nvPr/>
              </p:nvSpPr>
              <p:spPr>
                <a:xfrm>
                  <a:off x="-1" y="99596"/>
                  <a:ext cx="483987" cy="231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900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t>238</a:t>
                  </a:r>
                </a:p>
              </p:txBody>
            </p:sp>
          </p:grpSp>
          <p:sp>
            <p:nvSpPr>
              <p:cNvPr id="171" name="Oval 62"/>
              <p:cNvSpPr/>
              <p:nvPr/>
            </p:nvSpPr>
            <p:spPr>
              <a:xfrm>
                <a:off x="617622" y="51112"/>
                <a:ext cx="120585" cy="108771"/>
              </a:xfrm>
              <a:prstGeom prst="ellipse">
                <a:avLst/>
              </a:prstGeom>
              <a:solidFill>
                <a:srgbClr val="ADD6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2" name="Oval 63"/>
              <p:cNvSpPr/>
              <p:nvPr/>
            </p:nvSpPr>
            <p:spPr>
              <a:xfrm>
                <a:off x="682817" y="549641"/>
                <a:ext cx="491157" cy="44095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3" name="Straight Connector 64"/>
              <p:cNvSpPr/>
              <p:nvPr/>
            </p:nvSpPr>
            <p:spPr>
              <a:xfrm flipV="1">
                <a:off x="479394" y="183400"/>
                <a:ext cx="138230" cy="13228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4" name="Straight Connector 65"/>
              <p:cNvSpPr/>
              <p:nvPr/>
            </p:nvSpPr>
            <p:spPr>
              <a:xfrm>
                <a:off x="499002" y="599616"/>
                <a:ext cx="182346" cy="8231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5" name="TextBox 66"/>
              <p:cNvSpPr txBox="1"/>
              <p:nvPr/>
            </p:nvSpPr>
            <p:spPr>
              <a:xfrm>
                <a:off x="689987" y="646992"/>
                <a:ext cx="483987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239</a:t>
                </a:r>
              </a:p>
            </p:txBody>
          </p:sp>
          <p:sp>
            <p:nvSpPr>
              <p:cNvPr id="176" name="TextBox 67"/>
              <p:cNvSpPr txBox="1"/>
              <p:nvPr/>
            </p:nvSpPr>
            <p:spPr>
              <a:xfrm>
                <a:off x="573507" y="0"/>
                <a:ext cx="483987" cy="218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000" b="0">
                    <a:solidFill>
                      <a:srgbClr val="FFFFFF"/>
                    </a:solidFill>
                    <a:latin typeface="Symbol"/>
                    <a:ea typeface="Symbol"/>
                    <a:cs typeface="Symbol"/>
                    <a:sym typeface="Symbol"/>
                  </a:defRPr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177" name="Straight Connector 68"/>
              <p:cNvSpPr/>
              <p:nvPr/>
            </p:nvSpPr>
            <p:spPr>
              <a:xfrm flipV="1">
                <a:off x="1192356" y="555765"/>
                <a:ext cx="176464" cy="126164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TextBox 69"/>
              <p:cNvSpPr txBox="1"/>
              <p:nvPr/>
            </p:nvSpPr>
            <p:spPr>
              <a:xfrm>
                <a:off x="1192417" y="350913"/>
                <a:ext cx="483987" cy="2593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sz="1000" b="0">
                    <a:solidFill>
                      <a:srgbClr val="FFFFFF"/>
                    </a:solidFill>
                  </a:defRPr>
                </a:pPr>
                <a:r>
                  <a:t>etc.</a:t>
                </a:r>
                <a:r>
                  <a:rPr sz="1100">
                    <a:latin typeface="Symbol"/>
                    <a:ea typeface="Symbol"/>
                    <a:cs typeface="Symbol"/>
                    <a:sym typeface="Symbol"/>
                  </a:rPr>
                  <a:t> </a:t>
                </a:r>
              </a:p>
            </p:txBody>
          </p:sp>
        </p:grpSp>
        <p:grpSp>
          <p:nvGrpSpPr>
            <p:cNvPr id="191" name="Group 54"/>
            <p:cNvGrpSpPr/>
            <p:nvPr/>
          </p:nvGrpSpPr>
          <p:grpSpPr>
            <a:xfrm>
              <a:off x="0" y="-1"/>
              <a:ext cx="1735034" cy="990601"/>
              <a:chOff x="0" y="0"/>
              <a:chExt cx="1735032" cy="990599"/>
            </a:xfrm>
          </p:grpSpPr>
          <p:grpSp>
            <p:nvGrpSpPr>
              <p:cNvPr id="182" name="Group 18"/>
              <p:cNvGrpSpPr/>
              <p:nvPr/>
            </p:nvGrpSpPr>
            <p:grpSpPr>
              <a:xfrm>
                <a:off x="1229362" y="271591"/>
                <a:ext cx="505671" cy="440959"/>
                <a:chOff x="0" y="0"/>
                <a:chExt cx="505670" cy="440958"/>
              </a:xfrm>
            </p:grpSpPr>
            <p:sp>
              <p:nvSpPr>
                <p:cNvPr id="180" name="Oval 59"/>
                <p:cNvSpPr/>
                <p:nvPr/>
              </p:nvSpPr>
              <p:spPr>
                <a:xfrm flipH="1">
                  <a:off x="0" y="0"/>
                  <a:ext cx="500913" cy="440959"/>
                </a:xfrm>
                <a:prstGeom prst="ellipse">
                  <a:avLst/>
                </a:prstGeom>
                <a:solidFill>
                  <a:srgbClr val="FF9E92">
                    <a:alpha val="57000"/>
                  </a:srgbClr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1" name="TextBox 60"/>
                <p:cNvSpPr txBox="1"/>
                <p:nvPr/>
              </p:nvSpPr>
              <p:spPr>
                <a:xfrm>
                  <a:off x="4758" y="89014"/>
                  <a:ext cx="500913" cy="231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900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t>238</a:t>
                  </a:r>
                </a:p>
              </p:txBody>
            </p:sp>
          </p:grpSp>
          <p:sp>
            <p:nvSpPr>
              <p:cNvPr id="183" name="Oval 51"/>
              <p:cNvSpPr/>
              <p:nvPr/>
            </p:nvSpPr>
            <p:spPr>
              <a:xfrm flipH="1">
                <a:off x="971009" y="51112"/>
                <a:ext cx="124801" cy="108771"/>
              </a:xfrm>
              <a:prstGeom prst="ellipse">
                <a:avLst/>
              </a:prstGeom>
              <a:solidFill>
                <a:srgbClr val="ADD6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Oval 52"/>
              <p:cNvSpPr/>
              <p:nvPr/>
            </p:nvSpPr>
            <p:spPr>
              <a:xfrm flipH="1">
                <a:off x="520001" y="549641"/>
                <a:ext cx="508333" cy="44095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Straight Connector 53"/>
              <p:cNvSpPr/>
              <p:nvPr/>
            </p:nvSpPr>
            <p:spPr>
              <a:xfrm flipH="1" flipV="1">
                <a:off x="1095809" y="183400"/>
                <a:ext cx="143064" cy="13228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Straight Connector 54"/>
              <p:cNvSpPr/>
              <p:nvPr/>
            </p:nvSpPr>
            <p:spPr>
              <a:xfrm flipH="1">
                <a:off x="1029857" y="599616"/>
                <a:ext cx="188723" cy="8231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7" name="TextBox 55"/>
              <p:cNvSpPr txBox="1"/>
              <p:nvPr/>
            </p:nvSpPr>
            <p:spPr>
              <a:xfrm>
                <a:off x="520001" y="636409"/>
                <a:ext cx="500914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239</a:t>
                </a:r>
              </a:p>
            </p:txBody>
          </p:sp>
          <p:sp>
            <p:nvSpPr>
              <p:cNvPr id="188" name="TextBox 56"/>
              <p:cNvSpPr txBox="1"/>
              <p:nvPr/>
            </p:nvSpPr>
            <p:spPr>
              <a:xfrm>
                <a:off x="640554" y="0"/>
                <a:ext cx="500914" cy="2311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 b="0">
                    <a:solidFill>
                      <a:srgbClr val="FFFFFF"/>
                    </a:solidFill>
                    <a:latin typeface="Symbol"/>
                    <a:ea typeface="Symbol"/>
                    <a:cs typeface="Symbol"/>
                    <a:sym typeface="Symbol"/>
                  </a:defRPr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189" name="Straight Connector 57"/>
              <p:cNvSpPr/>
              <p:nvPr/>
            </p:nvSpPr>
            <p:spPr>
              <a:xfrm flipH="1" flipV="1">
                <a:off x="318341" y="555765"/>
                <a:ext cx="182635" cy="126164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0" name="TextBox 58"/>
              <p:cNvSpPr txBox="1"/>
              <p:nvPr/>
            </p:nvSpPr>
            <p:spPr>
              <a:xfrm>
                <a:off x="0" y="350913"/>
                <a:ext cx="500914" cy="2593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sz="1000" b="0">
                    <a:solidFill>
                      <a:srgbClr val="FFFFFF"/>
                    </a:solidFill>
                  </a:defRPr>
                </a:pPr>
                <a:r>
                  <a:t>etc.</a:t>
                </a:r>
                <a:r>
                  <a:rPr sz="1100">
                    <a:latin typeface="Symbol"/>
                    <a:ea typeface="Symbol"/>
                    <a:cs typeface="Symbol"/>
                    <a:sym typeface="Symbol"/>
                  </a:rPr>
                  <a:t> </a:t>
                </a:r>
              </a:p>
            </p:txBody>
          </p:sp>
        </p:grpSp>
        <p:grpSp>
          <p:nvGrpSpPr>
            <p:cNvPr id="203" name="Group 54"/>
            <p:cNvGrpSpPr/>
            <p:nvPr/>
          </p:nvGrpSpPr>
          <p:grpSpPr>
            <a:xfrm>
              <a:off x="328085" y="1839382"/>
              <a:ext cx="1735034" cy="990601"/>
              <a:chOff x="0" y="0"/>
              <a:chExt cx="1735032" cy="990599"/>
            </a:xfrm>
          </p:grpSpPr>
          <p:grpSp>
            <p:nvGrpSpPr>
              <p:cNvPr id="194" name="Group 18"/>
              <p:cNvGrpSpPr/>
              <p:nvPr/>
            </p:nvGrpSpPr>
            <p:grpSpPr>
              <a:xfrm>
                <a:off x="1229362" y="271591"/>
                <a:ext cx="505671" cy="440959"/>
                <a:chOff x="0" y="0"/>
                <a:chExt cx="505670" cy="440958"/>
              </a:xfrm>
            </p:grpSpPr>
            <p:sp>
              <p:nvSpPr>
                <p:cNvPr id="192" name="Oval 48"/>
                <p:cNvSpPr/>
                <p:nvPr/>
              </p:nvSpPr>
              <p:spPr>
                <a:xfrm flipH="1">
                  <a:off x="0" y="0"/>
                  <a:ext cx="500913" cy="440959"/>
                </a:xfrm>
                <a:prstGeom prst="ellipse">
                  <a:avLst/>
                </a:prstGeom>
                <a:solidFill>
                  <a:srgbClr val="FF9E92">
                    <a:alpha val="57000"/>
                  </a:srgbClr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93" name="TextBox 49"/>
                <p:cNvSpPr txBox="1"/>
                <p:nvPr/>
              </p:nvSpPr>
              <p:spPr>
                <a:xfrm>
                  <a:off x="4758" y="99596"/>
                  <a:ext cx="500913" cy="231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900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t>238</a:t>
                  </a:r>
                </a:p>
              </p:txBody>
            </p:sp>
          </p:grpSp>
          <p:sp>
            <p:nvSpPr>
              <p:cNvPr id="195" name="Oval 40"/>
              <p:cNvSpPr/>
              <p:nvPr/>
            </p:nvSpPr>
            <p:spPr>
              <a:xfrm flipH="1">
                <a:off x="971009" y="51112"/>
                <a:ext cx="124801" cy="108771"/>
              </a:xfrm>
              <a:prstGeom prst="ellipse">
                <a:avLst/>
              </a:prstGeom>
              <a:solidFill>
                <a:srgbClr val="ADD6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Oval 41"/>
              <p:cNvSpPr/>
              <p:nvPr/>
            </p:nvSpPr>
            <p:spPr>
              <a:xfrm flipH="1">
                <a:off x="520001" y="549641"/>
                <a:ext cx="508333" cy="44095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Straight Connector 42"/>
              <p:cNvSpPr/>
              <p:nvPr/>
            </p:nvSpPr>
            <p:spPr>
              <a:xfrm flipH="1" flipV="1">
                <a:off x="1095809" y="183400"/>
                <a:ext cx="143064" cy="13228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Straight Connector 43"/>
              <p:cNvSpPr/>
              <p:nvPr/>
            </p:nvSpPr>
            <p:spPr>
              <a:xfrm flipH="1">
                <a:off x="1029857" y="599616"/>
                <a:ext cx="188723" cy="8231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TextBox 44"/>
              <p:cNvSpPr txBox="1"/>
              <p:nvPr/>
            </p:nvSpPr>
            <p:spPr>
              <a:xfrm>
                <a:off x="520001" y="657575"/>
                <a:ext cx="500914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239</a:t>
                </a:r>
              </a:p>
            </p:txBody>
          </p:sp>
          <p:sp>
            <p:nvSpPr>
              <p:cNvPr id="200" name="TextBox 45"/>
              <p:cNvSpPr txBox="1"/>
              <p:nvPr/>
            </p:nvSpPr>
            <p:spPr>
              <a:xfrm>
                <a:off x="640554" y="0"/>
                <a:ext cx="500914" cy="2311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 b="0">
                    <a:solidFill>
                      <a:srgbClr val="FFFFFF"/>
                    </a:solidFill>
                    <a:latin typeface="Symbol"/>
                    <a:ea typeface="Symbol"/>
                    <a:cs typeface="Symbol"/>
                    <a:sym typeface="Symbol"/>
                  </a:defRPr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201" name="Straight Connector 46"/>
              <p:cNvSpPr/>
              <p:nvPr/>
            </p:nvSpPr>
            <p:spPr>
              <a:xfrm flipH="1" flipV="1">
                <a:off x="318341" y="555765"/>
                <a:ext cx="182635" cy="126164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2" name="TextBox 47"/>
              <p:cNvSpPr txBox="1"/>
              <p:nvPr/>
            </p:nvSpPr>
            <p:spPr>
              <a:xfrm>
                <a:off x="0" y="350913"/>
                <a:ext cx="500914" cy="2593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sz="1000" b="0">
                    <a:solidFill>
                      <a:srgbClr val="FFFFFF"/>
                    </a:solidFill>
                  </a:defRPr>
                </a:pPr>
                <a:r>
                  <a:t>etc.</a:t>
                </a:r>
                <a:r>
                  <a:rPr sz="1100">
                    <a:latin typeface="Symbol"/>
                    <a:ea typeface="Symbol"/>
                    <a:cs typeface="Symbol"/>
                    <a:sym typeface="Symbol"/>
                  </a:rPr>
                  <a:t> </a:t>
                </a:r>
              </a:p>
            </p:txBody>
          </p:sp>
        </p:grpSp>
        <p:sp>
          <p:nvSpPr>
            <p:cNvPr id="204" name="Straight Connector 84"/>
            <p:cNvSpPr/>
            <p:nvPr/>
          </p:nvSpPr>
          <p:spPr>
            <a:xfrm flipV="1">
              <a:off x="2527296" y="814491"/>
              <a:ext cx="884282" cy="415294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"/>
          <p:cNvSpPr txBox="1">
            <a:spLocks noGrp="1"/>
          </p:cNvSpPr>
          <p:nvPr>
            <p:ph type="title"/>
          </p:nvPr>
        </p:nvSpPr>
        <p:spPr>
          <a:xfrm>
            <a:off x="304800" y="131233"/>
            <a:ext cx="8534400" cy="533401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UNLESS there is some </a:t>
            </a:r>
            <a:r>
              <a:rPr b="1" i="0">
                <a:latin typeface="Tahoma"/>
                <a:ea typeface="Tahoma"/>
                <a:cs typeface="Tahoma"/>
                <a:sym typeface="Tahoma"/>
              </a:rPr>
              <a:t>water</a:t>
            </a:r>
            <a:r>
              <a:t> hanging around!</a:t>
            </a:r>
          </a:p>
        </p:txBody>
      </p:sp>
      <p:sp>
        <p:nvSpPr>
          <p:cNvPr id="208" name="Rectangle 3"/>
          <p:cNvSpPr txBox="1">
            <a:spLocks noGrp="1"/>
          </p:cNvSpPr>
          <p:nvPr>
            <p:ph type="body" idx="1"/>
          </p:nvPr>
        </p:nvSpPr>
        <p:spPr>
          <a:xfrm>
            <a:off x="152400" y="838200"/>
            <a:ext cx="8839200" cy="5838066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Then, a </a:t>
            </a:r>
            <a:r>
              <a:rPr b="1">
                <a:solidFill>
                  <a:srgbClr val="FF0000"/>
                </a:solidFill>
              </a:rPr>
              <a:t>fast "hot" </a:t>
            </a:r>
            <a:r>
              <a:t>neutron can bounce off water's H atoms</a:t>
            </a:r>
          </a:p>
          <a:p>
            <a:pPr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Which, because H has about the same mass, will be kicked aside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taking away some of the incident neutron's kinetic energy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After multiple collisions, a </a:t>
            </a:r>
            <a:r>
              <a:rPr b="1">
                <a:solidFill>
                  <a:srgbClr val="FF0000"/>
                </a:solidFill>
              </a:rPr>
              <a:t>fast "hot" </a:t>
            </a:r>
            <a:r>
              <a:t>neutron thus becomes a </a:t>
            </a:r>
            <a:r>
              <a:rPr b="1">
                <a:solidFill>
                  <a:schemeClr val="accent1"/>
                </a:solidFill>
              </a:rPr>
              <a:t>slow "cool" </a:t>
            </a:r>
            <a:r>
              <a:t>neutron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Which can THEN cause </a:t>
            </a:r>
            <a:r>
              <a:rPr b="1">
                <a:solidFill>
                  <a:srgbClr val="FBC901"/>
                </a:solidFill>
              </a:rPr>
              <a:t>another</a:t>
            </a:r>
            <a:r>
              <a:t>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</a:t>
            </a:r>
            <a:r>
              <a:rPr b="1"/>
              <a:t>to fall apart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>
                <a:latin typeface="+mj-lt"/>
                <a:ea typeface="+mj-ea"/>
                <a:cs typeface="+mj-cs"/>
                <a:sym typeface="Arial"/>
              </a:defRPr>
            </a:pPr>
            <a:endParaRPr sz="1800"/>
          </a:p>
          <a:p>
            <a:pPr>
              <a:tabLst>
                <a:tab pos="444500" algn="l"/>
                <a:tab pos="901700" algn="l"/>
                <a:tab pos="1371600" algn="l"/>
              </a:tabLst>
              <a:defRPr sz="2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 algn="r"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</a:t>
            </a:r>
            <a:r>
              <a:rPr b="1">
                <a:solidFill>
                  <a:srgbClr val="FBC901"/>
                </a:solidFill>
              </a:rPr>
              <a:t>And THIS is the start a nuclear chain reaction!  </a:t>
            </a:r>
          </a:p>
        </p:txBody>
      </p:sp>
      <p:grpSp>
        <p:nvGrpSpPr>
          <p:cNvPr id="294" name="Group 172"/>
          <p:cNvGrpSpPr/>
          <p:nvPr/>
        </p:nvGrpSpPr>
        <p:grpSpPr>
          <a:xfrm>
            <a:off x="685801" y="3581399"/>
            <a:ext cx="7801182" cy="2829984"/>
            <a:chOff x="1" y="0"/>
            <a:chExt cx="7801181" cy="2829982"/>
          </a:xfrm>
        </p:grpSpPr>
        <p:sp>
          <p:nvSpPr>
            <p:cNvPr id="209" name="Oval 72"/>
            <p:cNvSpPr/>
            <p:nvPr/>
          </p:nvSpPr>
          <p:spPr>
            <a:xfrm>
              <a:off x="2064237" y="1111472"/>
              <a:ext cx="424781" cy="386839"/>
            </a:xfrm>
            <a:prstGeom prst="ellipse">
              <a:avLst/>
            </a:prstGeom>
            <a:solidFill>
              <a:srgbClr val="FF9E92">
                <a:alpha val="48000"/>
              </a:srgbClr>
            </a:solidFill>
            <a:ln w="12700" cap="flat">
              <a:solidFill>
                <a:srgbClr val="FFFFFF">
                  <a:alpha val="46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0" name="TextBox 73"/>
            <p:cNvSpPr txBox="1"/>
            <p:nvPr/>
          </p:nvSpPr>
          <p:spPr>
            <a:xfrm>
              <a:off x="2070530" y="1199423"/>
              <a:ext cx="424781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900">
                  <a:solidFill>
                    <a:srgbClr val="FFFFFF"/>
                  </a:solidFill>
                </a:defRPr>
              </a:lvl1pPr>
            </a:lstStyle>
            <a:p>
              <a:r>
                <a:t>235</a:t>
              </a:r>
            </a:p>
          </p:txBody>
        </p:sp>
        <p:sp>
          <p:nvSpPr>
            <p:cNvPr id="211" name="Oval 74"/>
            <p:cNvSpPr/>
            <p:nvPr/>
          </p:nvSpPr>
          <p:spPr>
            <a:xfrm>
              <a:off x="2610263" y="557006"/>
              <a:ext cx="287383" cy="290129"/>
            </a:xfrm>
            <a:prstGeom prst="ellipse">
              <a:avLst/>
            </a:prstGeom>
            <a:solidFill>
              <a:srgbClr val="FF9E92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2" name="Oval 75"/>
            <p:cNvSpPr/>
            <p:nvPr/>
          </p:nvSpPr>
          <p:spPr>
            <a:xfrm>
              <a:off x="2686898" y="1643373"/>
              <a:ext cx="239487" cy="241775"/>
            </a:xfrm>
            <a:prstGeom prst="ellipse">
              <a:avLst/>
            </a:prstGeom>
            <a:solidFill>
              <a:srgbClr val="FF9E92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3" name="Oval 76"/>
            <p:cNvSpPr/>
            <p:nvPr/>
          </p:nvSpPr>
          <p:spPr>
            <a:xfrm>
              <a:off x="1754502" y="660162"/>
              <a:ext cx="95795" cy="96711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4" name="Oval 77"/>
            <p:cNvSpPr/>
            <p:nvPr/>
          </p:nvSpPr>
          <p:spPr>
            <a:xfrm>
              <a:off x="3428028" y="721781"/>
              <a:ext cx="95795" cy="96711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5" name="Oval 78"/>
            <p:cNvSpPr/>
            <p:nvPr/>
          </p:nvSpPr>
          <p:spPr>
            <a:xfrm>
              <a:off x="1926932" y="1981855"/>
              <a:ext cx="95795" cy="96711"/>
            </a:xfrm>
            <a:prstGeom prst="ellipse">
              <a:avLst/>
            </a:prstGeom>
            <a:solidFill>
              <a:srgbClr val="FF0000"/>
            </a:solidFill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6" name="Straight Connector 79"/>
            <p:cNvSpPr/>
            <p:nvPr/>
          </p:nvSpPr>
          <p:spPr>
            <a:xfrm flipV="1">
              <a:off x="2399516" y="821344"/>
              <a:ext cx="239486" cy="290129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7" name="Straight Connector 17"/>
            <p:cNvSpPr/>
            <p:nvPr/>
          </p:nvSpPr>
          <p:spPr>
            <a:xfrm flipH="1">
              <a:off x="2016339" y="1519918"/>
              <a:ext cx="170788" cy="461938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traight Connector 81"/>
            <p:cNvSpPr/>
            <p:nvPr/>
          </p:nvSpPr>
          <p:spPr>
            <a:xfrm flipV="1">
              <a:off x="2527297" y="814488"/>
              <a:ext cx="884280" cy="415294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9" name="Straight Connector 82"/>
            <p:cNvSpPr/>
            <p:nvPr/>
          </p:nvSpPr>
          <p:spPr>
            <a:xfrm flipH="1" flipV="1">
              <a:off x="1872649" y="772990"/>
              <a:ext cx="280996" cy="338483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0" name="Straight Connector 83"/>
            <p:cNvSpPr/>
            <p:nvPr/>
          </p:nvSpPr>
          <p:spPr>
            <a:xfrm>
              <a:off x="2447413" y="1456402"/>
              <a:ext cx="239486" cy="217597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9E92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232" name="Group 54"/>
            <p:cNvGrpSpPr/>
            <p:nvPr/>
          </p:nvGrpSpPr>
          <p:grpSpPr>
            <a:xfrm>
              <a:off x="1" y="-1"/>
              <a:ext cx="1735030" cy="990601"/>
              <a:chOff x="0" y="0"/>
              <a:chExt cx="1735029" cy="990599"/>
            </a:xfrm>
          </p:grpSpPr>
          <p:grpSp>
            <p:nvGrpSpPr>
              <p:cNvPr id="223" name="Group 18"/>
              <p:cNvGrpSpPr/>
              <p:nvPr/>
            </p:nvGrpSpPr>
            <p:grpSpPr>
              <a:xfrm>
                <a:off x="1229361" y="271591"/>
                <a:ext cx="505669" cy="440959"/>
                <a:chOff x="0" y="0"/>
                <a:chExt cx="505667" cy="440958"/>
              </a:xfrm>
            </p:grpSpPr>
            <p:sp>
              <p:nvSpPr>
                <p:cNvPr id="221" name="Oval 59"/>
                <p:cNvSpPr/>
                <p:nvPr/>
              </p:nvSpPr>
              <p:spPr>
                <a:xfrm flipH="1">
                  <a:off x="0" y="0"/>
                  <a:ext cx="500913" cy="440959"/>
                </a:xfrm>
                <a:prstGeom prst="ellipse">
                  <a:avLst/>
                </a:prstGeom>
                <a:solidFill>
                  <a:srgbClr val="FF9E92">
                    <a:alpha val="57000"/>
                  </a:srgbClr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22" name="TextBox 60"/>
                <p:cNvSpPr txBox="1"/>
                <p:nvPr/>
              </p:nvSpPr>
              <p:spPr>
                <a:xfrm>
                  <a:off x="4755" y="89014"/>
                  <a:ext cx="500913" cy="231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900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t>238</a:t>
                  </a:r>
                </a:p>
              </p:txBody>
            </p:sp>
          </p:grpSp>
          <p:sp>
            <p:nvSpPr>
              <p:cNvPr id="224" name="Oval 51"/>
              <p:cNvSpPr/>
              <p:nvPr/>
            </p:nvSpPr>
            <p:spPr>
              <a:xfrm flipH="1">
                <a:off x="971008" y="51112"/>
                <a:ext cx="124801" cy="108771"/>
              </a:xfrm>
              <a:prstGeom prst="ellipse">
                <a:avLst/>
              </a:prstGeom>
              <a:solidFill>
                <a:srgbClr val="ADD6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5" name="Oval 52"/>
              <p:cNvSpPr/>
              <p:nvPr/>
            </p:nvSpPr>
            <p:spPr>
              <a:xfrm flipH="1">
                <a:off x="519998" y="549641"/>
                <a:ext cx="508335" cy="44095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6" name="Straight Connector 53"/>
              <p:cNvSpPr/>
              <p:nvPr/>
            </p:nvSpPr>
            <p:spPr>
              <a:xfrm flipH="1" flipV="1">
                <a:off x="1095808" y="183400"/>
                <a:ext cx="143064" cy="13228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7" name="Straight Connector 54"/>
              <p:cNvSpPr/>
              <p:nvPr/>
            </p:nvSpPr>
            <p:spPr>
              <a:xfrm flipH="1">
                <a:off x="1029855" y="599616"/>
                <a:ext cx="188723" cy="8231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8" name="TextBox 55"/>
              <p:cNvSpPr txBox="1"/>
              <p:nvPr/>
            </p:nvSpPr>
            <p:spPr>
              <a:xfrm>
                <a:off x="520000" y="636409"/>
                <a:ext cx="500913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239</a:t>
                </a:r>
              </a:p>
            </p:txBody>
          </p:sp>
          <p:sp>
            <p:nvSpPr>
              <p:cNvPr id="229" name="TextBox 56"/>
              <p:cNvSpPr txBox="1"/>
              <p:nvPr/>
            </p:nvSpPr>
            <p:spPr>
              <a:xfrm>
                <a:off x="640554" y="0"/>
                <a:ext cx="500913" cy="2311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 b="0">
                    <a:solidFill>
                      <a:srgbClr val="FFFFFF"/>
                    </a:solidFill>
                    <a:latin typeface="Symbol"/>
                    <a:ea typeface="Symbol"/>
                    <a:cs typeface="Symbol"/>
                    <a:sym typeface="Symbol"/>
                  </a:defRPr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230" name="Straight Connector 57"/>
              <p:cNvSpPr/>
              <p:nvPr/>
            </p:nvSpPr>
            <p:spPr>
              <a:xfrm flipH="1" flipV="1">
                <a:off x="318340" y="555765"/>
                <a:ext cx="182635" cy="126164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1" name="TextBox 58"/>
              <p:cNvSpPr txBox="1"/>
              <p:nvPr/>
            </p:nvSpPr>
            <p:spPr>
              <a:xfrm>
                <a:off x="0" y="350913"/>
                <a:ext cx="500913" cy="2593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sz="1000" b="0">
                    <a:solidFill>
                      <a:srgbClr val="FFFFFF"/>
                    </a:solidFill>
                  </a:defRPr>
                </a:pPr>
                <a:r>
                  <a:t>etc.</a:t>
                </a:r>
                <a:r>
                  <a:rPr sz="1100">
                    <a:latin typeface="Symbol"/>
                    <a:ea typeface="Symbol"/>
                    <a:cs typeface="Symbol"/>
                    <a:sym typeface="Symbol"/>
                  </a:rPr>
                  <a:t> </a:t>
                </a:r>
              </a:p>
            </p:txBody>
          </p:sp>
        </p:grpSp>
        <p:grpSp>
          <p:nvGrpSpPr>
            <p:cNvPr id="244" name="Group 54"/>
            <p:cNvGrpSpPr/>
            <p:nvPr/>
          </p:nvGrpSpPr>
          <p:grpSpPr>
            <a:xfrm>
              <a:off x="328086" y="1839382"/>
              <a:ext cx="1735030" cy="990601"/>
              <a:chOff x="0" y="0"/>
              <a:chExt cx="1735029" cy="990599"/>
            </a:xfrm>
          </p:grpSpPr>
          <p:grpSp>
            <p:nvGrpSpPr>
              <p:cNvPr id="235" name="Group 18"/>
              <p:cNvGrpSpPr/>
              <p:nvPr/>
            </p:nvGrpSpPr>
            <p:grpSpPr>
              <a:xfrm>
                <a:off x="1229361" y="271591"/>
                <a:ext cx="505669" cy="440959"/>
                <a:chOff x="0" y="0"/>
                <a:chExt cx="505667" cy="440958"/>
              </a:xfrm>
            </p:grpSpPr>
            <p:sp>
              <p:nvSpPr>
                <p:cNvPr id="233" name="Oval 48"/>
                <p:cNvSpPr/>
                <p:nvPr/>
              </p:nvSpPr>
              <p:spPr>
                <a:xfrm flipH="1">
                  <a:off x="0" y="0"/>
                  <a:ext cx="500913" cy="440959"/>
                </a:xfrm>
                <a:prstGeom prst="ellipse">
                  <a:avLst/>
                </a:prstGeom>
                <a:solidFill>
                  <a:srgbClr val="FF9E92">
                    <a:alpha val="57000"/>
                  </a:srgbClr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4" name="TextBox 49"/>
                <p:cNvSpPr txBox="1"/>
                <p:nvPr/>
              </p:nvSpPr>
              <p:spPr>
                <a:xfrm>
                  <a:off x="4755" y="99596"/>
                  <a:ext cx="500913" cy="231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900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t>238</a:t>
                  </a:r>
                </a:p>
              </p:txBody>
            </p:sp>
          </p:grpSp>
          <p:sp>
            <p:nvSpPr>
              <p:cNvPr id="236" name="Oval 40"/>
              <p:cNvSpPr/>
              <p:nvPr/>
            </p:nvSpPr>
            <p:spPr>
              <a:xfrm flipH="1">
                <a:off x="971008" y="51112"/>
                <a:ext cx="124801" cy="108771"/>
              </a:xfrm>
              <a:prstGeom prst="ellipse">
                <a:avLst/>
              </a:prstGeom>
              <a:solidFill>
                <a:srgbClr val="ADD6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7" name="Oval 41"/>
              <p:cNvSpPr/>
              <p:nvPr/>
            </p:nvSpPr>
            <p:spPr>
              <a:xfrm flipH="1">
                <a:off x="519998" y="549641"/>
                <a:ext cx="508335" cy="44095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8" name="Straight Connector 42"/>
              <p:cNvSpPr/>
              <p:nvPr/>
            </p:nvSpPr>
            <p:spPr>
              <a:xfrm flipH="1" flipV="1">
                <a:off x="1095808" y="183400"/>
                <a:ext cx="143064" cy="13228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9" name="Straight Connector 43"/>
              <p:cNvSpPr/>
              <p:nvPr/>
            </p:nvSpPr>
            <p:spPr>
              <a:xfrm flipH="1">
                <a:off x="1029855" y="599616"/>
                <a:ext cx="188723" cy="8231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0" name="TextBox 44"/>
              <p:cNvSpPr txBox="1"/>
              <p:nvPr/>
            </p:nvSpPr>
            <p:spPr>
              <a:xfrm>
                <a:off x="520000" y="657575"/>
                <a:ext cx="500913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239</a:t>
                </a:r>
              </a:p>
            </p:txBody>
          </p:sp>
          <p:sp>
            <p:nvSpPr>
              <p:cNvPr id="241" name="TextBox 45"/>
              <p:cNvSpPr txBox="1"/>
              <p:nvPr/>
            </p:nvSpPr>
            <p:spPr>
              <a:xfrm>
                <a:off x="640554" y="0"/>
                <a:ext cx="500913" cy="2311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 b="0">
                    <a:solidFill>
                      <a:srgbClr val="FFFFFF"/>
                    </a:solidFill>
                    <a:latin typeface="Symbol"/>
                    <a:ea typeface="Symbol"/>
                    <a:cs typeface="Symbol"/>
                    <a:sym typeface="Symbol"/>
                  </a:defRPr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242" name="Straight Connector 46"/>
              <p:cNvSpPr/>
              <p:nvPr/>
            </p:nvSpPr>
            <p:spPr>
              <a:xfrm flipH="1" flipV="1">
                <a:off x="318340" y="555765"/>
                <a:ext cx="182635" cy="126164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3" name="TextBox 47"/>
              <p:cNvSpPr txBox="1"/>
              <p:nvPr/>
            </p:nvSpPr>
            <p:spPr>
              <a:xfrm>
                <a:off x="0" y="350913"/>
                <a:ext cx="500913" cy="2593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sz="1000" b="0">
                    <a:solidFill>
                      <a:srgbClr val="FFFFFF"/>
                    </a:solidFill>
                  </a:defRPr>
                </a:pPr>
                <a:r>
                  <a:t>etc.</a:t>
                </a:r>
                <a:r>
                  <a:rPr sz="1100">
                    <a:latin typeface="Symbol"/>
                    <a:ea typeface="Symbol"/>
                    <a:cs typeface="Symbol"/>
                    <a:sym typeface="Symbol"/>
                  </a:rPr>
                  <a:t> </a:t>
                </a:r>
              </a:p>
            </p:txBody>
          </p:sp>
        </p:grpSp>
        <p:grpSp>
          <p:nvGrpSpPr>
            <p:cNvPr id="257" name="Group 19"/>
            <p:cNvGrpSpPr/>
            <p:nvPr/>
          </p:nvGrpSpPr>
          <p:grpSpPr>
            <a:xfrm>
              <a:off x="6466449" y="546423"/>
              <a:ext cx="1334734" cy="1521560"/>
              <a:chOff x="0" y="0"/>
              <a:chExt cx="1334732" cy="1521558"/>
            </a:xfrm>
          </p:grpSpPr>
          <p:sp>
            <p:nvSpPr>
              <p:cNvPr id="245" name="Oval 84"/>
              <p:cNvSpPr/>
              <p:nvPr/>
            </p:nvSpPr>
            <p:spPr>
              <a:xfrm>
                <a:off x="309734" y="554466"/>
                <a:ext cx="424781" cy="386837"/>
              </a:xfrm>
              <a:prstGeom prst="ellipse">
                <a:avLst/>
              </a:prstGeom>
              <a:solidFill>
                <a:srgbClr val="FF9E92">
                  <a:alpha val="48000"/>
                </a:srgbClr>
              </a:solidFill>
              <a:ln w="12700" cap="flat">
                <a:solidFill>
                  <a:srgbClr val="FFFFFF">
                    <a:alpha val="46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6" name="TextBox 85"/>
              <p:cNvSpPr txBox="1"/>
              <p:nvPr/>
            </p:nvSpPr>
            <p:spPr>
              <a:xfrm>
                <a:off x="316027" y="642416"/>
                <a:ext cx="424781" cy="231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900">
                    <a:solidFill>
                      <a:srgbClr val="FFFFFF"/>
                    </a:solidFill>
                  </a:defRPr>
                </a:lvl1pPr>
              </a:lstStyle>
              <a:p>
                <a:r>
                  <a:t>235</a:t>
                </a:r>
              </a:p>
            </p:txBody>
          </p:sp>
          <p:sp>
            <p:nvSpPr>
              <p:cNvPr id="247" name="Oval 86"/>
              <p:cNvSpPr/>
              <p:nvPr/>
            </p:nvSpPr>
            <p:spPr>
              <a:xfrm>
                <a:off x="855761" y="-1"/>
                <a:ext cx="287383" cy="290129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8" name="Oval 87"/>
              <p:cNvSpPr/>
              <p:nvPr/>
            </p:nvSpPr>
            <p:spPr>
              <a:xfrm>
                <a:off x="932397" y="1086366"/>
                <a:ext cx="239487" cy="241773"/>
              </a:xfrm>
              <a:prstGeom prst="ellipse">
                <a:avLst/>
              </a:prstGeom>
              <a:solidFill>
                <a:srgbClr val="FF9E92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9" name="Oval 88"/>
              <p:cNvSpPr/>
              <p:nvPr/>
            </p:nvSpPr>
            <p:spPr>
              <a:xfrm>
                <a:off x="0" y="103156"/>
                <a:ext cx="95795" cy="96711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0" name="Oval 89"/>
              <p:cNvSpPr/>
              <p:nvPr/>
            </p:nvSpPr>
            <p:spPr>
              <a:xfrm>
                <a:off x="1238938" y="499664"/>
                <a:ext cx="95795" cy="96711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1" name="Oval 90"/>
              <p:cNvSpPr/>
              <p:nvPr/>
            </p:nvSpPr>
            <p:spPr>
              <a:xfrm>
                <a:off x="172429" y="1424848"/>
                <a:ext cx="95795" cy="96711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2" name="Straight Connector 91"/>
              <p:cNvSpPr/>
              <p:nvPr/>
            </p:nvSpPr>
            <p:spPr>
              <a:xfrm flipV="1">
                <a:off x="645014" y="264339"/>
                <a:ext cx="239486" cy="29012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3" name="Straight Connector 17"/>
              <p:cNvSpPr/>
              <p:nvPr/>
            </p:nvSpPr>
            <p:spPr>
              <a:xfrm flipH="1">
                <a:off x="261838" y="962911"/>
                <a:ext cx="170787" cy="461938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4" name="Straight Connector 93"/>
              <p:cNvSpPr/>
              <p:nvPr/>
            </p:nvSpPr>
            <p:spPr>
              <a:xfrm flipV="1">
                <a:off x="759967" y="548019"/>
                <a:ext cx="478972" cy="145064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5" name="Straight Connector 94"/>
              <p:cNvSpPr/>
              <p:nvPr/>
            </p:nvSpPr>
            <p:spPr>
              <a:xfrm flipH="1" flipV="1">
                <a:off x="118146" y="215984"/>
                <a:ext cx="280997" cy="338483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6" name="Straight Connector 95"/>
              <p:cNvSpPr/>
              <p:nvPr/>
            </p:nvSpPr>
            <p:spPr>
              <a:xfrm>
                <a:off x="692911" y="899395"/>
                <a:ext cx="239486" cy="217596"/>
              </a:xfrm>
              <a:prstGeom prst="line">
                <a:avLst/>
              </a:prstGeom>
              <a:solidFill>
                <a:schemeClr val="accent1"/>
              </a:solidFill>
              <a:ln w="57150" cap="flat">
                <a:solidFill>
                  <a:srgbClr val="FF9E92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58" name="Straight Connector 96"/>
            <p:cNvSpPr/>
            <p:nvPr/>
          </p:nvSpPr>
          <p:spPr>
            <a:xfrm>
              <a:off x="4067382" y="848781"/>
              <a:ext cx="400050" cy="45720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FF7090"/>
              </a:solidFill>
              <a:prstDash val="sysDash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9" name="Oval 102"/>
            <p:cNvSpPr/>
            <p:nvPr/>
          </p:nvSpPr>
          <p:spPr>
            <a:xfrm>
              <a:off x="4441488" y="1306641"/>
              <a:ext cx="95795" cy="96711"/>
            </a:xfrm>
            <a:prstGeom prst="ellipse">
              <a:avLst/>
            </a:prstGeom>
            <a:solidFill>
              <a:srgbClr val="FF709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Straight Connector 109"/>
            <p:cNvSpPr/>
            <p:nvPr/>
          </p:nvSpPr>
          <p:spPr>
            <a:xfrm flipV="1">
              <a:off x="4981782" y="965621"/>
              <a:ext cx="321612" cy="38100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rgbClr val="71A6A6"/>
              </a:solidFill>
              <a:prstDash val="sysDash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1" name="Oval 110"/>
            <p:cNvSpPr/>
            <p:nvPr/>
          </p:nvSpPr>
          <p:spPr>
            <a:xfrm>
              <a:off x="5307204" y="825732"/>
              <a:ext cx="95795" cy="96711"/>
            </a:xfrm>
            <a:prstGeom prst="ellipse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2" name="Straight Connector 112"/>
            <p:cNvSpPr/>
            <p:nvPr/>
          </p:nvSpPr>
          <p:spPr>
            <a:xfrm>
              <a:off x="5987622" y="752261"/>
              <a:ext cx="594360" cy="401321"/>
            </a:xfrm>
            <a:prstGeom prst="line">
              <a:avLst/>
            </a:prstGeom>
            <a:solidFill>
              <a:schemeClr val="accent1"/>
            </a:solidFill>
            <a:ln w="57150" cap="flat">
              <a:solidFill>
                <a:schemeClr val="accent1"/>
              </a:solidFill>
              <a:prstDash val="sysDash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Oval 114"/>
            <p:cNvSpPr/>
            <p:nvPr/>
          </p:nvSpPr>
          <p:spPr>
            <a:xfrm>
              <a:off x="6638588" y="1177522"/>
              <a:ext cx="95795" cy="96711"/>
            </a:xfrm>
            <a:prstGeom prst="ellipse">
              <a:avLst/>
            </a:prstGeom>
            <a:solidFill>
              <a:srgbClr val="00B1B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273" name="Group 119"/>
            <p:cNvGrpSpPr/>
            <p:nvPr/>
          </p:nvGrpSpPr>
          <p:grpSpPr>
            <a:xfrm>
              <a:off x="3533983" y="315381"/>
              <a:ext cx="546100" cy="404378"/>
              <a:chOff x="0" y="0"/>
              <a:chExt cx="546098" cy="404376"/>
            </a:xfrm>
          </p:grpSpPr>
          <p:grpSp>
            <p:nvGrpSpPr>
              <p:cNvPr id="266" name="Group 111"/>
              <p:cNvGrpSpPr/>
              <p:nvPr/>
            </p:nvGrpSpPr>
            <p:grpSpPr>
              <a:xfrm>
                <a:off x="0" y="165106"/>
                <a:ext cx="261730" cy="239271"/>
                <a:chOff x="0" y="0"/>
                <a:chExt cx="261729" cy="239269"/>
              </a:xfrm>
            </p:grpSpPr>
            <p:sp>
              <p:nvSpPr>
                <p:cNvPr id="264" name="Oval 70"/>
                <p:cNvSpPr/>
                <p:nvPr/>
              </p:nvSpPr>
              <p:spPr>
                <a:xfrm>
                  <a:off x="28556" y="31743"/>
                  <a:ext cx="212743" cy="206891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5" name="TextBox 71"/>
                <p:cNvSpPr txBox="1"/>
                <p:nvPr/>
              </p:nvSpPr>
              <p:spPr>
                <a:xfrm>
                  <a:off x="0" y="0"/>
                  <a:ext cx="261730" cy="23927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H</a:t>
                  </a:r>
                </a:p>
              </p:txBody>
            </p:sp>
          </p:grpSp>
          <p:grpSp>
            <p:nvGrpSpPr>
              <p:cNvPr id="269" name="Group 113"/>
              <p:cNvGrpSpPr/>
              <p:nvPr/>
            </p:nvGrpSpPr>
            <p:grpSpPr>
              <a:xfrm>
                <a:off x="126999" y="-1"/>
                <a:ext cx="261730" cy="239271"/>
                <a:chOff x="0" y="0"/>
                <a:chExt cx="261729" cy="239269"/>
              </a:xfrm>
            </p:grpSpPr>
            <p:sp>
              <p:nvSpPr>
                <p:cNvPr id="267" name="Oval 101"/>
                <p:cNvSpPr/>
                <p:nvPr/>
              </p:nvSpPr>
              <p:spPr>
                <a:xfrm>
                  <a:off x="38099" y="31743"/>
                  <a:ext cx="212743" cy="206891"/>
                </a:xfrm>
                <a:prstGeom prst="ellipse">
                  <a:avLst/>
                </a:prstGeom>
                <a:solidFill>
                  <a:srgbClr val="FF3738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8" name="TextBox 100"/>
                <p:cNvSpPr txBox="1"/>
                <p:nvPr/>
              </p:nvSpPr>
              <p:spPr>
                <a:xfrm>
                  <a:off x="0" y="0"/>
                  <a:ext cx="261730" cy="23927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O</a:t>
                  </a:r>
                </a:p>
              </p:txBody>
            </p:sp>
          </p:grpSp>
          <p:grpSp>
            <p:nvGrpSpPr>
              <p:cNvPr id="272" name="Group 116"/>
              <p:cNvGrpSpPr/>
              <p:nvPr/>
            </p:nvGrpSpPr>
            <p:grpSpPr>
              <a:xfrm>
                <a:off x="284369" y="159662"/>
                <a:ext cx="261730" cy="239271"/>
                <a:chOff x="0" y="0"/>
                <a:chExt cx="261729" cy="239269"/>
              </a:xfrm>
            </p:grpSpPr>
            <p:sp>
              <p:nvSpPr>
                <p:cNvPr id="270" name="Oval 117"/>
                <p:cNvSpPr/>
                <p:nvPr/>
              </p:nvSpPr>
              <p:spPr>
                <a:xfrm>
                  <a:off x="28556" y="31743"/>
                  <a:ext cx="212743" cy="206891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1" name="TextBox 118"/>
                <p:cNvSpPr txBox="1"/>
                <p:nvPr/>
              </p:nvSpPr>
              <p:spPr>
                <a:xfrm>
                  <a:off x="0" y="0"/>
                  <a:ext cx="261730" cy="23927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H</a:t>
                  </a:r>
                </a:p>
              </p:txBody>
            </p:sp>
          </p:grpSp>
        </p:grpSp>
        <p:grpSp>
          <p:nvGrpSpPr>
            <p:cNvPr id="283" name="Group 120"/>
            <p:cNvGrpSpPr/>
            <p:nvPr/>
          </p:nvGrpSpPr>
          <p:grpSpPr>
            <a:xfrm>
              <a:off x="5337383" y="335701"/>
              <a:ext cx="546100" cy="404378"/>
              <a:chOff x="0" y="0"/>
              <a:chExt cx="546098" cy="404376"/>
            </a:xfrm>
          </p:grpSpPr>
          <p:grpSp>
            <p:nvGrpSpPr>
              <p:cNvPr id="276" name="Group 111"/>
              <p:cNvGrpSpPr/>
              <p:nvPr/>
            </p:nvGrpSpPr>
            <p:grpSpPr>
              <a:xfrm>
                <a:off x="0" y="165106"/>
                <a:ext cx="261730" cy="239271"/>
                <a:chOff x="0" y="0"/>
                <a:chExt cx="261729" cy="239269"/>
              </a:xfrm>
            </p:grpSpPr>
            <p:sp>
              <p:nvSpPr>
                <p:cNvPr id="274" name="Oval 128"/>
                <p:cNvSpPr/>
                <p:nvPr/>
              </p:nvSpPr>
              <p:spPr>
                <a:xfrm>
                  <a:off x="28556" y="31743"/>
                  <a:ext cx="212743" cy="206891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5" name="TextBox 129"/>
                <p:cNvSpPr txBox="1"/>
                <p:nvPr/>
              </p:nvSpPr>
              <p:spPr>
                <a:xfrm>
                  <a:off x="0" y="0"/>
                  <a:ext cx="261730" cy="23927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H</a:t>
                  </a:r>
                </a:p>
              </p:txBody>
            </p:sp>
          </p:grpSp>
          <p:grpSp>
            <p:nvGrpSpPr>
              <p:cNvPr id="279" name="Group 113"/>
              <p:cNvGrpSpPr/>
              <p:nvPr/>
            </p:nvGrpSpPr>
            <p:grpSpPr>
              <a:xfrm>
                <a:off x="126999" y="-1"/>
                <a:ext cx="261730" cy="239271"/>
                <a:chOff x="0" y="0"/>
                <a:chExt cx="261729" cy="239269"/>
              </a:xfrm>
            </p:grpSpPr>
            <p:sp>
              <p:nvSpPr>
                <p:cNvPr id="277" name="Oval 126"/>
                <p:cNvSpPr/>
                <p:nvPr/>
              </p:nvSpPr>
              <p:spPr>
                <a:xfrm>
                  <a:off x="38099" y="31743"/>
                  <a:ext cx="212743" cy="206891"/>
                </a:xfrm>
                <a:prstGeom prst="ellipse">
                  <a:avLst/>
                </a:prstGeom>
                <a:solidFill>
                  <a:srgbClr val="FF3738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8" name="TextBox 127"/>
                <p:cNvSpPr txBox="1"/>
                <p:nvPr/>
              </p:nvSpPr>
              <p:spPr>
                <a:xfrm>
                  <a:off x="0" y="0"/>
                  <a:ext cx="261730" cy="23927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O</a:t>
                  </a:r>
                </a:p>
              </p:txBody>
            </p:sp>
          </p:grpSp>
          <p:grpSp>
            <p:nvGrpSpPr>
              <p:cNvPr id="282" name="Group 116"/>
              <p:cNvGrpSpPr/>
              <p:nvPr/>
            </p:nvGrpSpPr>
            <p:grpSpPr>
              <a:xfrm>
                <a:off x="284369" y="159662"/>
                <a:ext cx="261730" cy="239271"/>
                <a:chOff x="0" y="0"/>
                <a:chExt cx="261729" cy="239269"/>
              </a:xfrm>
            </p:grpSpPr>
            <p:sp>
              <p:nvSpPr>
                <p:cNvPr id="280" name="Oval 124"/>
                <p:cNvSpPr/>
                <p:nvPr/>
              </p:nvSpPr>
              <p:spPr>
                <a:xfrm>
                  <a:off x="28556" y="31743"/>
                  <a:ext cx="212743" cy="206891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1" name="TextBox 125"/>
                <p:cNvSpPr txBox="1"/>
                <p:nvPr/>
              </p:nvSpPr>
              <p:spPr>
                <a:xfrm>
                  <a:off x="0" y="0"/>
                  <a:ext cx="261730" cy="23927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H</a:t>
                  </a:r>
                </a:p>
              </p:txBody>
            </p:sp>
          </p:grpSp>
        </p:grpSp>
        <p:grpSp>
          <p:nvGrpSpPr>
            <p:cNvPr id="293" name="Group 130"/>
            <p:cNvGrpSpPr/>
            <p:nvPr/>
          </p:nvGrpSpPr>
          <p:grpSpPr>
            <a:xfrm>
              <a:off x="4461082" y="1428654"/>
              <a:ext cx="546100" cy="404377"/>
              <a:chOff x="0" y="0"/>
              <a:chExt cx="546099" cy="404376"/>
            </a:xfrm>
          </p:grpSpPr>
          <p:grpSp>
            <p:nvGrpSpPr>
              <p:cNvPr id="286" name="Group 111"/>
              <p:cNvGrpSpPr/>
              <p:nvPr/>
            </p:nvGrpSpPr>
            <p:grpSpPr>
              <a:xfrm>
                <a:off x="284369" y="-1"/>
                <a:ext cx="261730" cy="239271"/>
                <a:chOff x="0" y="0"/>
                <a:chExt cx="261729" cy="239269"/>
              </a:xfrm>
            </p:grpSpPr>
            <p:sp>
              <p:nvSpPr>
                <p:cNvPr id="284" name="Oval 138"/>
                <p:cNvSpPr/>
                <p:nvPr/>
              </p:nvSpPr>
              <p:spPr>
                <a:xfrm rot="10800000">
                  <a:off x="20430" y="636"/>
                  <a:ext cx="212743" cy="206891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5" name="TextBox 139"/>
                <p:cNvSpPr txBox="1"/>
                <p:nvPr/>
              </p:nvSpPr>
              <p:spPr>
                <a:xfrm rot="10800000">
                  <a:off x="0" y="-1"/>
                  <a:ext cx="261730" cy="23927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H</a:t>
                  </a:r>
                </a:p>
              </p:txBody>
            </p:sp>
          </p:grpSp>
          <p:grpSp>
            <p:nvGrpSpPr>
              <p:cNvPr id="289" name="Group 113"/>
              <p:cNvGrpSpPr/>
              <p:nvPr/>
            </p:nvGrpSpPr>
            <p:grpSpPr>
              <a:xfrm>
                <a:off x="157369" y="165106"/>
                <a:ext cx="261731" cy="239271"/>
                <a:chOff x="0" y="0"/>
                <a:chExt cx="261729" cy="239269"/>
              </a:xfrm>
            </p:grpSpPr>
            <p:sp>
              <p:nvSpPr>
                <p:cNvPr id="287" name="Oval 136"/>
                <p:cNvSpPr/>
                <p:nvPr/>
              </p:nvSpPr>
              <p:spPr>
                <a:xfrm rot="10800000">
                  <a:off x="10887" y="636"/>
                  <a:ext cx="212743" cy="206891"/>
                </a:xfrm>
                <a:prstGeom prst="ellipse">
                  <a:avLst/>
                </a:prstGeom>
                <a:solidFill>
                  <a:srgbClr val="FF3738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8" name="TextBox 137"/>
                <p:cNvSpPr txBox="1"/>
                <p:nvPr/>
              </p:nvSpPr>
              <p:spPr>
                <a:xfrm rot="10800000">
                  <a:off x="0" y="-1"/>
                  <a:ext cx="261730" cy="23927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O</a:t>
                  </a:r>
                </a:p>
              </p:txBody>
            </p:sp>
          </p:grpSp>
          <p:grpSp>
            <p:nvGrpSpPr>
              <p:cNvPr id="292" name="Group 116"/>
              <p:cNvGrpSpPr/>
              <p:nvPr/>
            </p:nvGrpSpPr>
            <p:grpSpPr>
              <a:xfrm>
                <a:off x="-1" y="5443"/>
                <a:ext cx="261731" cy="239271"/>
                <a:chOff x="0" y="0"/>
                <a:chExt cx="261729" cy="239269"/>
              </a:xfrm>
            </p:grpSpPr>
            <p:sp>
              <p:nvSpPr>
                <p:cNvPr id="290" name="Oval 134"/>
                <p:cNvSpPr/>
                <p:nvPr/>
              </p:nvSpPr>
              <p:spPr>
                <a:xfrm rot="10800000">
                  <a:off x="20430" y="636"/>
                  <a:ext cx="212743" cy="206891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FFFFFF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91" name="TextBox 135"/>
                <p:cNvSpPr txBox="1"/>
                <p:nvPr/>
              </p:nvSpPr>
              <p:spPr>
                <a:xfrm rot="10800000">
                  <a:off x="0" y="-1"/>
                  <a:ext cx="261730" cy="23927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>
                  <a:lvl1pPr algn="ctr">
                    <a:defRPr sz="1100">
                      <a:solidFill>
                        <a:srgbClr val="152A41"/>
                      </a:solidFill>
                      <a:latin typeface="+mj-lt"/>
                      <a:ea typeface="+mj-ea"/>
                      <a:cs typeface="+mj-cs"/>
                      <a:sym typeface="Arial"/>
                    </a:defRPr>
                  </a:lvl1pPr>
                </a:lstStyle>
                <a:p>
                  <a:r>
                    <a:t>H</a:t>
                  </a:r>
                </a:p>
              </p:txBody>
            </p:sp>
          </p:grpSp>
        </p:grpSp>
      </p:grpSp>
      <p:grpSp>
        <p:nvGrpSpPr>
          <p:cNvPr id="304" name="Group 155"/>
          <p:cNvGrpSpPr/>
          <p:nvPr/>
        </p:nvGrpSpPr>
        <p:grpSpPr>
          <a:xfrm>
            <a:off x="7683499" y="1004205"/>
            <a:ext cx="546102" cy="404378"/>
            <a:chOff x="0" y="0"/>
            <a:chExt cx="546100" cy="404376"/>
          </a:xfrm>
        </p:grpSpPr>
        <p:grpSp>
          <p:nvGrpSpPr>
            <p:cNvPr id="297" name="Group 111"/>
            <p:cNvGrpSpPr/>
            <p:nvPr/>
          </p:nvGrpSpPr>
          <p:grpSpPr>
            <a:xfrm>
              <a:off x="0" y="165106"/>
              <a:ext cx="261731" cy="239271"/>
              <a:chOff x="0" y="0"/>
              <a:chExt cx="261730" cy="239269"/>
            </a:xfrm>
          </p:grpSpPr>
          <p:sp>
            <p:nvSpPr>
              <p:cNvPr id="295" name="Oval 163"/>
              <p:cNvSpPr/>
              <p:nvPr/>
            </p:nvSpPr>
            <p:spPr>
              <a:xfrm>
                <a:off x="28557" y="31743"/>
                <a:ext cx="212744" cy="206891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6" name="TextBox 164"/>
              <p:cNvSpPr txBox="1"/>
              <p:nvPr/>
            </p:nvSpPr>
            <p:spPr>
              <a:xfrm>
                <a:off x="0" y="0"/>
                <a:ext cx="261731" cy="2392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>
                    <a:solidFill>
                      <a:srgbClr val="152A41"/>
                    </a:solidFill>
                    <a:latin typeface="+mj-lt"/>
                    <a:ea typeface="+mj-ea"/>
                    <a:cs typeface="+mj-cs"/>
                    <a:sym typeface="Arial"/>
                  </a:defRPr>
                </a:lvl1pPr>
              </a:lstStyle>
              <a:p>
                <a:r>
                  <a:t>H</a:t>
                </a:r>
              </a:p>
            </p:txBody>
          </p:sp>
        </p:grpSp>
        <p:grpSp>
          <p:nvGrpSpPr>
            <p:cNvPr id="300" name="Group 113"/>
            <p:cNvGrpSpPr/>
            <p:nvPr/>
          </p:nvGrpSpPr>
          <p:grpSpPr>
            <a:xfrm>
              <a:off x="127000" y="-1"/>
              <a:ext cx="261731" cy="239271"/>
              <a:chOff x="0" y="0"/>
              <a:chExt cx="261730" cy="239269"/>
            </a:xfrm>
          </p:grpSpPr>
          <p:sp>
            <p:nvSpPr>
              <p:cNvPr id="298" name="Oval 161"/>
              <p:cNvSpPr/>
              <p:nvPr/>
            </p:nvSpPr>
            <p:spPr>
              <a:xfrm>
                <a:off x="38100" y="31743"/>
                <a:ext cx="212744" cy="206891"/>
              </a:xfrm>
              <a:prstGeom prst="ellipse">
                <a:avLst/>
              </a:prstGeom>
              <a:solidFill>
                <a:srgbClr val="FF3738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9" name="TextBox 162"/>
              <p:cNvSpPr txBox="1"/>
              <p:nvPr/>
            </p:nvSpPr>
            <p:spPr>
              <a:xfrm>
                <a:off x="0" y="0"/>
                <a:ext cx="261731" cy="2392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>
                    <a:solidFill>
                      <a:srgbClr val="152A41"/>
                    </a:solidFill>
                    <a:latin typeface="+mj-lt"/>
                    <a:ea typeface="+mj-ea"/>
                    <a:cs typeface="+mj-cs"/>
                    <a:sym typeface="Arial"/>
                  </a:defRPr>
                </a:lvl1pPr>
              </a:lstStyle>
              <a:p>
                <a:r>
                  <a:t>O</a:t>
                </a:r>
              </a:p>
            </p:txBody>
          </p:sp>
        </p:grpSp>
        <p:grpSp>
          <p:nvGrpSpPr>
            <p:cNvPr id="303" name="Group 116"/>
            <p:cNvGrpSpPr/>
            <p:nvPr/>
          </p:nvGrpSpPr>
          <p:grpSpPr>
            <a:xfrm>
              <a:off x="284370" y="159662"/>
              <a:ext cx="261731" cy="239271"/>
              <a:chOff x="0" y="0"/>
              <a:chExt cx="261730" cy="239269"/>
            </a:xfrm>
          </p:grpSpPr>
          <p:sp>
            <p:nvSpPr>
              <p:cNvPr id="301" name="Oval 159"/>
              <p:cNvSpPr/>
              <p:nvPr/>
            </p:nvSpPr>
            <p:spPr>
              <a:xfrm>
                <a:off x="28557" y="31743"/>
                <a:ext cx="212744" cy="206891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2" name="TextBox 160"/>
              <p:cNvSpPr txBox="1"/>
              <p:nvPr/>
            </p:nvSpPr>
            <p:spPr>
              <a:xfrm>
                <a:off x="0" y="0"/>
                <a:ext cx="261731" cy="2392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100">
                    <a:solidFill>
                      <a:srgbClr val="152A41"/>
                    </a:solidFill>
                    <a:latin typeface="+mj-lt"/>
                    <a:ea typeface="+mj-ea"/>
                    <a:cs typeface="+mj-cs"/>
                    <a:sym typeface="Arial"/>
                  </a:defRPr>
                </a:lvl1pPr>
              </a:lstStyle>
              <a:p>
                <a:r>
                  <a:t>H</a:t>
                </a:r>
              </a:p>
            </p:txBody>
          </p:sp>
        </p:grpSp>
      </p:grp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6858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The environment of a nuclear reactor promotes this chain reaction</a:t>
            </a:r>
          </a:p>
        </p:txBody>
      </p:sp>
      <p:sp>
        <p:nvSpPr>
          <p:cNvPr id="307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914400"/>
            <a:ext cx="8915400" cy="57150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But nuclear reactors also require: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That the uranium atoms are packed rather tightly together</a:t>
            </a:r>
          </a:p>
          <a:p>
            <a:pPr>
              <a:spcBef>
                <a:spcPts val="100"/>
              </a:spcBef>
              <a:tabLst>
                <a:tab pos="444500" algn="l"/>
                <a:tab pos="901700" algn="l"/>
                <a:tab pos="1371600" algn="l"/>
                <a:tab pos="18288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Thus oxides of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and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are refined and compressed inside fuel rods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4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And light-water moderated nuclear reactors additionally require: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0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That the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concentration must be jacked up from 0.72% to 3-5%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Difficult because ALL uranium atoms have the same number of electrons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So they bond to the same things ruling out "chemical" purification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Nuclear enrichment plants </a:t>
            </a:r>
            <a:r>
              <a:rPr b="0">
                <a:solidFill>
                  <a:srgbClr val="FFFFFF"/>
                </a:solidFill>
              </a:rPr>
              <a:t>thus use exotic "gas-diffusion" or "ultra-centrifuges"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As first developed for bomb manufacture in the World War II Manhattan Project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But those bombs required </a:t>
            </a:r>
            <a:r>
              <a:rPr b="1"/>
              <a:t>much more intense </a:t>
            </a:r>
            <a:r>
              <a:rPr baseline="30000"/>
              <a:t>235</a:t>
            </a:r>
            <a:r>
              <a:t>U enrichment</a:t>
            </a:r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  <a:tab pos="18288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To levels of ≥ 80% 235U (rather than just 3-5%)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6858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End of Review / Back to possible "prehistoric nuclear reactors"</a:t>
            </a:r>
          </a:p>
        </p:txBody>
      </p:sp>
      <p:sp>
        <p:nvSpPr>
          <p:cNvPr id="310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914400"/>
            <a:ext cx="8915400" cy="5715000"/>
          </a:xfrm>
          <a:prstGeom prst="rect">
            <a:avLst/>
          </a:prstGeom>
        </p:spPr>
        <p:txBody>
          <a:bodyPr/>
          <a:lstStyle/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Here we need to reflect on what a "radioactive half-life" really implies:</a:t>
            </a:r>
          </a:p>
          <a:p>
            <a:pPr>
              <a:defRPr sz="1100" b="1" baseline="300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 b="1" baseline="300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235</a:t>
            </a:r>
            <a:r>
              <a:rPr baseline="0"/>
              <a:t>U</a:t>
            </a:r>
            <a:r>
              <a:rPr b="0" baseline="0">
                <a:solidFill>
                  <a:srgbClr val="FFFFFF"/>
                </a:solidFill>
              </a:rPr>
              <a:t> half life = 703.8 million years    vs.   </a:t>
            </a:r>
            <a:r>
              <a:t>238</a:t>
            </a:r>
            <a:r>
              <a:rPr baseline="0"/>
              <a:t>U</a:t>
            </a:r>
            <a:r>
              <a:rPr b="0" baseline="0">
                <a:solidFill>
                  <a:srgbClr val="FFFFFF"/>
                </a:solidFill>
              </a:rPr>
              <a:t> half life = 4.6 billion years</a:t>
            </a:r>
          </a:p>
          <a:p>
            <a:pPr>
              <a:defRPr sz="1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Right now, for every </a:t>
            </a:r>
            <a:r>
              <a:rPr b="1"/>
              <a:t>9927</a:t>
            </a:r>
            <a:r>
              <a:t>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U's</a:t>
            </a:r>
            <a:r>
              <a:rPr b="1"/>
              <a:t>,</a:t>
            </a:r>
            <a:r>
              <a:rPr b="1">
                <a:solidFill>
                  <a:srgbClr val="FBC901"/>
                </a:solidFill>
              </a:rPr>
              <a:t> </a:t>
            </a:r>
            <a:r>
              <a:t>there are </a:t>
            </a:r>
            <a:r>
              <a:rPr b="1"/>
              <a:t>72</a:t>
            </a:r>
            <a:r>
              <a:rPr>
                <a:solidFill>
                  <a:srgbClr val="FBC901"/>
                </a:solidFill>
              </a:rPr>
              <a:t>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U's  </a:t>
            </a:r>
            <a:r>
              <a:t>(from: 99.27% vs. 0.72%)</a:t>
            </a:r>
          </a:p>
          <a:p>
            <a:pPr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But, </a:t>
            </a:r>
            <a:r>
              <a:rPr b="1"/>
              <a:t>1 billion years ago</a:t>
            </a:r>
            <a:r>
              <a:t>, the numbers were (based on the meaning of "half-life"):</a:t>
            </a:r>
          </a:p>
          <a:p>
            <a:pPr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= (72) x 2 </a:t>
            </a:r>
            <a:r>
              <a:rPr b="1" baseline="30000"/>
              <a:t>(1 billion / 703.8 million) </a:t>
            </a:r>
            <a:r>
              <a:t>= 192</a:t>
            </a:r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				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= 1.6%</a:t>
            </a:r>
          </a:p>
          <a:p>
            <a:pPr>
              <a:tabLst>
                <a:tab pos="444500" algn="l"/>
              </a:tabLst>
              <a:defRPr sz="1800" b="1" baseline="300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238</a:t>
            </a:r>
            <a:r>
              <a:rPr baseline="0"/>
              <a:t>U </a:t>
            </a:r>
            <a:r>
              <a:rPr b="0" baseline="0">
                <a:solidFill>
                  <a:srgbClr val="FFFFFF"/>
                </a:solidFill>
              </a:rPr>
              <a:t>= (9927) x 2 </a:t>
            </a:r>
            <a:r>
              <a:rPr>
                <a:solidFill>
                  <a:srgbClr val="FFFFFF"/>
                </a:solidFill>
              </a:rPr>
              <a:t>(1 billion / 4.6 billion) </a:t>
            </a:r>
            <a:r>
              <a:rPr b="0" baseline="0">
                <a:solidFill>
                  <a:srgbClr val="FFFFFF"/>
                </a:solidFill>
              </a:rPr>
              <a:t>= 11,541</a:t>
            </a:r>
          </a:p>
          <a:p>
            <a:pPr>
              <a:tabLst>
                <a:tab pos="444500" algn="l"/>
              </a:tabLst>
              <a:defRPr sz="24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And </a:t>
            </a:r>
            <a:r>
              <a:rPr b="1"/>
              <a:t>2 billion years </a:t>
            </a:r>
            <a:r>
              <a:t>ago the numbers were:</a:t>
            </a:r>
          </a:p>
          <a:p>
            <a:pPr>
              <a:defRPr sz="12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= (72) x 2 </a:t>
            </a:r>
            <a:r>
              <a:rPr b="1" baseline="30000"/>
              <a:t>(2 billion / 703.8 million) </a:t>
            </a:r>
            <a:r>
              <a:t>= 516</a:t>
            </a:r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				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= 3.7%</a:t>
            </a:r>
          </a:p>
          <a:p>
            <a:pPr>
              <a:tabLst>
                <a:tab pos="444500" algn="l"/>
              </a:tabLst>
              <a:defRPr sz="1800" b="1" baseline="300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238</a:t>
            </a:r>
            <a:r>
              <a:rPr baseline="0"/>
              <a:t>U </a:t>
            </a:r>
            <a:r>
              <a:rPr b="0" baseline="0">
                <a:solidFill>
                  <a:srgbClr val="FFFFFF"/>
                </a:solidFill>
              </a:rPr>
              <a:t>= (9927) x 2 </a:t>
            </a:r>
            <a:r>
              <a:rPr>
                <a:solidFill>
                  <a:srgbClr val="FFFFFF"/>
                </a:solidFill>
              </a:rPr>
              <a:t>(2 billion / 4.6 billion) </a:t>
            </a:r>
            <a:r>
              <a:rPr b="0" baseline="0">
                <a:solidFill>
                  <a:srgbClr val="FFFFFF"/>
                </a:solidFill>
              </a:rPr>
              <a:t>= 13,418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Rectangle 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610600" cy="6858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So the 3% nuclear chain reaction threshold was met about . . .</a:t>
            </a:r>
          </a:p>
        </p:txBody>
      </p:sp>
      <p:sp>
        <p:nvSpPr>
          <p:cNvPr id="313" name="Rectangle 3"/>
          <p:cNvSpPr txBox="1">
            <a:spLocks noGrp="1"/>
          </p:cNvSpPr>
          <p:nvPr>
            <p:ph type="body" idx="1"/>
          </p:nvPr>
        </p:nvSpPr>
        <p:spPr>
          <a:xfrm>
            <a:off x="228600" y="914400"/>
            <a:ext cx="8915400" cy="5562600"/>
          </a:xfrm>
          <a:prstGeom prst="rect">
            <a:avLst/>
          </a:prstGeom>
        </p:spPr>
        <p:txBody>
          <a:bodyPr/>
          <a:lstStyle/>
          <a:p>
            <a:pPr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1.7 billion years </a:t>
            </a:r>
            <a:r>
              <a:rPr b="0"/>
              <a:t>ago:</a:t>
            </a:r>
          </a:p>
          <a:p>
            <a:pPr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= (72) x 2 </a:t>
            </a:r>
            <a:r>
              <a:rPr b="1" baseline="30000"/>
              <a:t>(1.7 billion / 703.8 million) </a:t>
            </a:r>
            <a:r>
              <a:t>= 384</a:t>
            </a:r>
          </a:p>
          <a:p>
            <a:pPr>
              <a:tabLst>
                <a:tab pos="4445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				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</a:t>
            </a:r>
            <a:r>
              <a:t> = 2.9%</a:t>
            </a:r>
          </a:p>
          <a:p>
            <a:pPr>
              <a:tabLst>
                <a:tab pos="444500" algn="l"/>
              </a:tabLst>
              <a:defRPr sz="1800" b="1" baseline="30000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238</a:t>
            </a:r>
            <a:r>
              <a:rPr baseline="0"/>
              <a:t>U </a:t>
            </a:r>
            <a:r>
              <a:rPr b="0" baseline="0">
                <a:solidFill>
                  <a:srgbClr val="FFFFFF"/>
                </a:solidFill>
              </a:rPr>
              <a:t>= (9927) x 2 </a:t>
            </a:r>
            <a:r>
              <a:rPr>
                <a:solidFill>
                  <a:srgbClr val="FFFFFF"/>
                </a:solidFill>
              </a:rPr>
              <a:t>(1.7 billion / 4.6 billion) </a:t>
            </a:r>
            <a:r>
              <a:rPr b="0" baseline="0">
                <a:solidFill>
                  <a:srgbClr val="FFFFFF"/>
                </a:solidFill>
              </a:rPr>
              <a:t>= 12,825</a:t>
            </a:r>
          </a:p>
          <a:p>
            <a:pPr>
              <a:tabLst>
                <a:tab pos="444500" algn="l"/>
              </a:tabLst>
              <a:defRPr sz="16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defRPr sz="1800" b="1">
                <a:latin typeface="+mj-lt"/>
                <a:ea typeface="+mj-ea"/>
                <a:cs typeface="+mj-cs"/>
                <a:sym typeface="Arial"/>
              </a:defRPr>
            </a:pPr>
            <a:r>
              <a:t>But in the earth's crust uranium atoms are normally way too far apart </a:t>
            </a:r>
          </a:p>
          <a:p>
            <a:pPr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 So now mix in some </a:t>
            </a:r>
            <a:r>
              <a:rPr b="1">
                <a:solidFill>
                  <a:srgbClr val="FBC901"/>
                </a:solidFill>
              </a:rPr>
              <a:t>oxygen gas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Which reacts with uranium to form oxides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	Which are somewhat soluble in</a:t>
            </a:r>
            <a:r>
              <a:rPr b="1"/>
              <a:t> water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THEN, </a:t>
            </a:r>
            <a:r>
              <a:rPr b="1">
                <a:solidFill>
                  <a:srgbClr val="FBC901"/>
                </a:solidFill>
              </a:rPr>
              <a:t>flowing water </a:t>
            </a:r>
            <a:r>
              <a:t>can pick up both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and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("leeching" it from the rocks)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9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 b="1">
                <a:solidFill>
                  <a:srgbClr val="FBC901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  <a:r>
              <a:rPr b="0">
                <a:solidFill>
                  <a:srgbClr val="FFFFFF"/>
                </a:solidFill>
              </a:rPr>
              <a:t>And if that water flow happens to dry up in one place,</a:t>
            </a:r>
          </a:p>
          <a:p>
            <a:pPr>
              <a:tabLst>
                <a:tab pos="444500" algn="l"/>
                <a:tab pos="901700" algn="l"/>
                <a:tab pos="1371600" algn="l"/>
              </a:tabLst>
              <a:defRPr sz="1000">
                <a:latin typeface="+mj-lt"/>
                <a:ea typeface="+mj-ea"/>
                <a:cs typeface="+mj-cs"/>
                <a:sym typeface="Arial"/>
              </a:defRPr>
            </a:pPr>
            <a:endParaRPr/>
          </a:p>
          <a:p>
            <a:pPr>
              <a:tabLst>
                <a:tab pos="444500" algn="l"/>
                <a:tab pos="901700" algn="l"/>
                <a:tab pos="1371600" algn="l"/>
              </a:tabLst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t>		it will leave a residue of concentrated </a:t>
            </a:r>
            <a:r>
              <a:rPr b="1" baseline="30000">
                <a:solidFill>
                  <a:srgbClr val="FBC901"/>
                </a:solidFill>
              </a:rPr>
              <a:t>235</a:t>
            </a:r>
            <a:r>
              <a:rPr b="1">
                <a:solidFill>
                  <a:srgbClr val="FBC901"/>
                </a:solidFill>
              </a:rPr>
              <a:t>U </a:t>
            </a:r>
            <a:r>
              <a:t>and </a:t>
            </a:r>
            <a:r>
              <a:rPr b="1" baseline="30000">
                <a:solidFill>
                  <a:srgbClr val="FBC901"/>
                </a:solidFill>
              </a:rPr>
              <a:t>238</a:t>
            </a:r>
            <a:r>
              <a:rPr b="1">
                <a:solidFill>
                  <a:srgbClr val="FBC901"/>
                </a:solidFill>
              </a:rPr>
              <a:t>U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xmlns:p14="http://schemas.microsoft.com/office/powerpoint/2010/main" xmlns:mc="http://schemas.openxmlformats.org/markup-compatibility/2006" xmlns:mv="urn:schemas-microsoft-com:mac:vml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ecture 1 - What is Nanoscience">
  <a:themeElements>
    <a:clrScheme name="Custom 20">
      <a:dk1>
        <a:srgbClr val="003366"/>
      </a:dk1>
      <a:lt1>
        <a:srgbClr val="666666"/>
      </a:lt1>
      <a:dk2>
        <a:srgbClr val="A7A7A7"/>
      </a:dk2>
      <a:lt2>
        <a:srgbClr val="535353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20FFFF"/>
      </a:hlink>
      <a:folHlink>
        <a:srgbClr val="FF00FF"/>
      </a:folHlink>
    </a:clrScheme>
    <a:fontScheme name="Lecture 1 - What is Nanoscien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Lecture 1 - What is Nanoscie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ecture 1 - What is Nanoscience">
  <a:themeElements>
    <a:clrScheme name="Lecture 1 - What is Nanoscien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00FF"/>
      </a:hlink>
      <a:folHlink>
        <a:srgbClr val="FF00FF"/>
      </a:folHlink>
    </a:clrScheme>
    <a:fontScheme name="Lecture 1 - What is Nanoscien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Lecture 1 - What is Nanoscie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2813</Words>
  <Application>Microsoft Macintosh PowerPoint</Application>
  <PresentationFormat>On-screen Show (4:3)</PresentationFormat>
  <Paragraphs>421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Lecture 1 - What is Nanoscience</vt:lpstr>
      <vt:lpstr>Prehistoric Nuclear Reactors?</vt:lpstr>
      <vt:lpstr>Prehistoric Nuclear Reactors?</vt:lpstr>
      <vt:lpstr>On earth, uranium now has TWO significant isotopes:</vt:lpstr>
      <vt:lpstr>The second significant uranium isotope is:</vt:lpstr>
      <vt:lpstr>But neutrons, of any speed, aren't usually flying around</vt:lpstr>
      <vt:lpstr>UNLESS there is some water hanging around!</vt:lpstr>
      <vt:lpstr>The environment of a nuclear reactor promotes this chain reaction</vt:lpstr>
      <vt:lpstr>End of Review / Back to possible "prehistoric nuclear reactors"</vt:lpstr>
      <vt:lpstr>So the 3% nuclear chain reaction threshold was met about . . .</vt:lpstr>
      <vt:lpstr>Which completes the requirements for a natural nuclear reactor</vt:lpstr>
      <vt:lpstr>The French Atomic Energy Commission (CEA) was thus called in:</vt:lpstr>
      <vt:lpstr>It had long ago fissioned away into other things: 2</vt:lpstr>
      <vt:lpstr>That seems to wrap things up &amp; tie it in a bow, right?</vt:lpstr>
      <vt:lpstr>And it took life to liberate large amounts of gaseous oxygen</vt:lpstr>
      <vt:lpstr>When they carefully analyzed those chain reaction products:</vt:lpstr>
      <vt:lpstr>All because sustained fission still requires neutron "moderation"</vt:lpstr>
      <vt:lpstr>But how did they come up with the exact 30 minute / 2 ½ hour timing?</vt:lpstr>
      <vt:lpstr>Slide 18</vt:lpstr>
      <vt:lpstr>Other WeCanFigureThisOut.org note sets on nuclear energy:</vt:lpstr>
      <vt:lpstr>Credits / 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Prehistoric Nuclear Reactors?</dc:title>
  <cp:lastModifiedBy>John Bean</cp:lastModifiedBy>
  <cp:revision>2</cp:revision>
  <dcterms:created xsi:type="dcterms:W3CDTF">2019-07-23T17:43:04Z</dcterms:created>
  <dcterms:modified xsi:type="dcterms:W3CDTF">2019-07-23T17:44:04Z</dcterms:modified>
</cp:coreProperties>
</file>