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3366"/>
        </a:fontRef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Font typeface="Arial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Font typeface="Arial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Font typeface="Arial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Font typeface="Arial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buFont typeface="Arial"/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buFont typeface="Arial"/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buFont typeface="Arial"/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buFont typeface="Arial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Font typeface="Arial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Electricity/Electricty%20and%20Magnetism.pdf" TargetMode="External"/><Relationship Id="rId4" Type="http://schemas.openxmlformats.org/officeDocument/2006/relationships/hyperlink" Target="https://www.wecanfigurethisout.org/ENERGY/Web_notes/Electricity/Electricty%20and%20Magnetism.key" TargetMode="External"/><Relationship Id="rId5" Type="http://schemas.openxmlformats.org/officeDocument/2006/relationships/hyperlink" Target="https://www.wecanfigurethisout.org/ENERGY/Web_notes/Electricity/Magnetic%20Induction.pptx" TargetMode="External"/><Relationship Id="rId6" Type="http://schemas.openxmlformats.org/officeDocument/2006/relationships/hyperlink" Target="https://www.wecanfigurethisout.org/ENERGY/Web_notes/Electricity/Magnetic%20Induction.pdf" TargetMode="External"/><Relationship Id="rId7" Type="http://schemas.openxmlformats.org/officeDocument/2006/relationships/hyperlink" Target="https://www.wecanfigurethisout.org/ENERGY/Web_notes/Electricity/Magnetic%20Induction.key" TargetMode="Externa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Electricity/Electricty%20and%20Magnetism.ppt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ecanfigurethisout.org/ENERGY/Web_notes/Solar/Solar%20-%20Tomorrows%20PV.pptx" TargetMode="External"/><Relationship Id="rId5" Type="http://schemas.openxmlformats.org/officeDocument/2006/relationships/hyperlink" Target="https://wecanfigurethisout.org/ENERGY/Web_notes/Solar/Solar%20-%20Tomorrows%20PV.pdf" TargetMode="External"/><Relationship Id="rId6" Type="http://schemas.openxmlformats.org/officeDocument/2006/relationships/hyperlink" Target="https://wecanfigurethisout.org/ENERGY/Web_notes/Solar/Solar%20-%20Tomorrows%20PV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Introduction/My%20Introduction%20to%20Sustainable%20Energy.pdf" TargetMode="External"/><Relationship Id="rId4" Type="http://schemas.openxmlformats.org/officeDocument/2006/relationships/hyperlink" Target="https://www.wecanfigurethisout.org/ENERGY/Web_notes/Introduction/My%20Introduction%20to%20Sustainable%20Energy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Introduction/My%20Introduction%20to%20Sustainable%20Energy.pptx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Technology%20Comparisons/Plant%20Economics.pdf" TargetMode="External"/><Relationship Id="rId4" Type="http://schemas.openxmlformats.org/officeDocument/2006/relationships/hyperlink" Target="https://www.wecanfigurethisout.org/ENERGY/Web_notes/Technology%20Comparisons/Plant%20Economics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Technology%20Comparisons/Plant%20Economics.pptx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Technology%20Comparisons/EROI.pdf" TargetMode="External"/><Relationship Id="rId4" Type="http://schemas.openxmlformats.org/officeDocument/2006/relationships/hyperlink" Target="https://www.wecanfigurethisout.org/ENERGY/Web_notes/Technology%20Comparisons/EROI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Technology%20Comparisons/EROI.pptx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image" Target="../media/image8.gif"/><Relationship Id="rId7" Type="http://schemas.openxmlformats.org/officeDocument/2006/relationships/image" Target="../media/image9.gif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(Written / Revised:  November 2019)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Today's Photovoltaic Solar Cells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47191"/>
            <a:ext cx="8915400" cy="5588001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John C. Bean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/>
            </a:pPr>
            <a:endParaRPr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 u="sng"/>
            </a:pPr>
            <a:r>
              <a:t>Outline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What is electricity? =&gt; The need for "electron pumps"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What is sunlight?  How does light interact with various materials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How to make an electron pump (vs. a non energy producing "photoconductor")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	How to create free electrons &amp; free holes by adding "donor" or "acceptor" impurities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r>
              <a:t>		</a:t>
            </a:r>
            <a:r>
              <a:rPr sz="1600"/>
              <a:t>Doing this side-by-side to form electron-pumping interfacial electric fields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Choosing solar cell material to milk the most power from sunlight – Shockley-Queisser Limit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	Silicon's idiosyncrasies =&gt; The impact of "indirect bandgap" &amp; "traps"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	Today's diamond, gold, silver &amp; bronze standards / Record solar cell efficiencies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Huge difference between average and peak solar cell output =&gt; My ½ x ½ x maybe ½ rule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Dealing with the possible loss of sunlight via reflection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solidFill>
                  <a:srgbClr val="FBC901"/>
                </a:solidFill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r>
              <a:t>A solar cell's lifetime energy output vs. lifetime energy input =&gt; E.R.O.I.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IR vibrations may be amusing (and quite useful elsewhere)</a:t>
            </a:r>
          </a:p>
        </p:txBody>
      </p:sp>
      <p:sp>
        <p:nvSpPr>
          <p:cNvPr id="188" name="Rectangle 3"/>
          <p:cNvSpPr txBox="1">
            <a:spLocks noGrp="1"/>
          </p:cNvSpPr>
          <p:nvPr>
            <p:ph type="body" idx="1"/>
          </p:nvPr>
        </p:nvSpPr>
        <p:spPr>
          <a:xfrm>
            <a:off x="38100" y="1066800"/>
            <a:ext cx="90678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But, in the context of solar photovoltaics, the important fact is that:</a:t>
            </a:r>
          </a:p>
          <a:p>
            <a:pPr>
              <a:defRPr sz="18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Most IR light lacks the energy necessary to liberate electrons from atoms/bonds 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</a:t>
            </a:r>
            <a:r>
              <a:rPr>
                <a:solidFill>
                  <a:srgbClr val="FFCC00"/>
                </a:solidFill>
              </a:rPr>
              <a:t>Thus most </a:t>
            </a:r>
            <a:r>
              <a:rPr b="1">
                <a:solidFill>
                  <a:srgbClr val="DE0000"/>
                </a:solidFill>
              </a:rPr>
              <a:t>Infrared</a:t>
            </a:r>
            <a:r>
              <a:rPr>
                <a:solidFill>
                  <a:srgbClr val="FFCC00"/>
                </a:solidFill>
              </a:rPr>
              <a:t> light </a:t>
            </a:r>
            <a:r>
              <a:rPr b="1">
                <a:solidFill>
                  <a:srgbClr val="FFCC00"/>
                </a:solidFill>
              </a:rPr>
              <a:t>CANNOT</a:t>
            </a:r>
            <a:r>
              <a:rPr>
                <a:solidFill>
                  <a:srgbClr val="FFCC00"/>
                </a:solidFill>
              </a:rPr>
              <a:t> </a:t>
            </a:r>
            <a:r>
              <a:rPr b="1">
                <a:solidFill>
                  <a:srgbClr val="FFCC00"/>
                </a:solidFill>
              </a:rPr>
              <a:t>DIRECTLY</a:t>
            </a:r>
            <a:r>
              <a:rPr>
                <a:solidFill>
                  <a:srgbClr val="FFCC00"/>
                </a:solidFill>
              </a:rPr>
              <a:t> produce electricity</a:t>
            </a:r>
          </a:p>
          <a:p>
            <a:pPr>
              <a:defRPr sz="1800"/>
            </a:pPr>
            <a:endParaRPr/>
          </a:p>
          <a:p>
            <a:pPr>
              <a:defRPr sz="10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800"/>
            </a:pPr>
            <a:r>
              <a:t>But Infrared's heat energy CAN be transferred to (absorbed by) other things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Especially if they are thick enough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The captured heat can then be used to boil water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	Which, expanding, can drive the turbines of electrical generators 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		= </a:t>
            </a:r>
            <a:r>
              <a:rPr b="1"/>
              <a:t>Solar Thermal Energy</a:t>
            </a:r>
            <a:r>
              <a:t> as described in subsequent note sets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</a:t>
            </a:r>
            <a:r>
              <a:rPr>
                <a:solidFill>
                  <a:srgbClr val="FFCC00"/>
                </a:solidFill>
              </a:rPr>
              <a:t>So </a:t>
            </a:r>
            <a:r>
              <a:rPr b="1">
                <a:solidFill>
                  <a:srgbClr val="DE0000"/>
                </a:solidFill>
              </a:rPr>
              <a:t>Infrared</a:t>
            </a:r>
            <a:r>
              <a:rPr>
                <a:solidFill>
                  <a:srgbClr val="FFCC00"/>
                </a:solidFill>
              </a:rPr>
              <a:t> light can </a:t>
            </a:r>
            <a:r>
              <a:rPr b="1">
                <a:solidFill>
                  <a:srgbClr val="FFCC00"/>
                </a:solidFill>
              </a:rPr>
              <a:t>INDIRECTLY</a:t>
            </a:r>
            <a:r>
              <a:rPr>
                <a:solidFill>
                  <a:srgbClr val="FFCC00"/>
                </a:solidFill>
              </a:rPr>
              <a:t> produce electricity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9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As opposed visible light which CAN directly produce electricity:</a:t>
            </a:r>
          </a:p>
        </p:txBody>
      </p:sp>
      <p:sp>
        <p:nvSpPr>
          <p:cNvPr id="19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1) </a:t>
            </a:r>
            <a:r>
              <a:rPr b="1"/>
              <a:t>VISIBLE (Vis)</a:t>
            </a:r>
            <a:r>
              <a:t>:</a:t>
            </a:r>
            <a:r>
              <a:rPr>
                <a:solidFill>
                  <a:srgbClr val="FFCC00"/>
                </a:solidFill>
              </a:rPr>
              <a:t>  	0.4 microns &lt; Wavelength &lt; 0.7 microns  	</a:t>
            </a:r>
          </a:p>
          <a:p>
            <a:pPr>
              <a:defRPr sz="1000">
                <a:solidFill>
                  <a:srgbClr val="FFCC00"/>
                </a:solidFill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</a:defRPr>
            </a:pPr>
            <a:r>
              <a:t>			1.8 eV &lt; Energy &lt; 3 eV  </a:t>
            </a:r>
          </a:p>
          <a:p>
            <a:pPr>
              <a:defRPr sz="1800"/>
            </a:pPr>
            <a:endParaRPr/>
          </a:p>
          <a:p>
            <a:pPr>
              <a:defRPr sz="1800" b="1"/>
            </a:pPr>
            <a:r>
              <a:t>Visible </a:t>
            </a:r>
            <a:r>
              <a:rPr b="0"/>
              <a:t>light </a:t>
            </a:r>
            <a:r>
              <a:t>CAN</a:t>
            </a:r>
            <a:r>
              <a:rPr b="0"/>
              <a:t> knock an electron free from an atom ("ionization")</a:t>
            </a:r>
          </a:p>
          <a:p>
            <a:pPr>
              <a:defRPr sz="1800"/>
            </a:pPr>
            <a:endParaRPr/>
          </a:p>
          <a:p>
            <a:pPr>
              <a:defRPr sz="1800" b="1"/>
            </a:pPr>
            <a:r>
              <a:t>Visible</a:t>
            </a:r>
            <a:r>
              <a:rPr b="0"/>
              <a:t> light </a:t>
            </a:r>
            <a:r>
              <a:t>CAN</a:t>
            </a:r>
            <a:r>
              <a:rPr b="0"/>
              <a:t> also knock one electron out of a covalent bond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That's probably why our eyes use visible light:</a:t>
            </a:r>
          </a:p>
          <a:p>
            <a:pPr>
              <a:defRPr sz="10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</a:t>
            </a:r>
            <a:r>
              <a:rPr>
                <a:solidFill>
                  <a:srgbClr val="FF0000"/>
                </a:solidFill>
              </a:rPr>
              <a:t>Infrared</a:t>
            </a:r>
            <a:r>
              <a:t> light just causes atoms in eye to vibrate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	Vibrations CAN be transferred to other atoms (a.k.a. heat flow)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		But it’s hard to imagine a heat-directing "optical nerve fiber"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</a:defRPr>
            </a:pPr>
            <a:r>
              <a:t>In contrast, </a:t>
            </a:r>
            <a:r>
              <a:rPr b="1">
                <a:solidFill>
                  <a:srgbClr val="FFFFFF"/>
                </a:solidFill>
              </a:rPr>
              <a:t>visible</a:t>
            </a:r>
            <a:r>
              <a:rPr>
                <a:solidFill>
                  <a:srgbClr val="FFFFFF"/>
                </a:solidFill>
              </a:rPr>
              <a:t> </a:t>
            </a:r>
            <a:r>
              <a:t>light can liberate electrons/ions (producing =&gt; electrical flow)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What about ultraviolet light?</a:t>
            </a:r>
          </a:p>
        </p:txBody>
      </p:sp>
      <p:sp>
        <p:nvSpPr>
          <p:cNvPr id="19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726510"/>
          </a:xfrm>
          <a:prstGeom prst="rect">
            <a:avLst/>
          </a:prstGeom>
        </p:spPr>
        <p:txBody>
          <a:bodyPr/>
          <a:lstStyle/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1) </a:t>
            </a:r>
            <a:r>
              <a:rPr b="1">
                <a:solidFill>
                  <a:srgbClr val="F573FC"/>
                </a:solidFill>
              </a:rPr>
              <a:t>ULTRAVIOLET (UV):  </a:t>
            </a:r>
            <a:r>
              <a:rPr>
                <a:solidFill>
                  <a:srgbClr val="FFCC00"/>
                </a:solidFill>
              </a:rPr>
              <a:t>	Wavelengths &lt; 0.4 microns  	</a:t>
            </a:r>
          </a:p>
          <a:p>
            <a:pPr defTabSz="896111">
              <a:defRPr sz="882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	3 eV &lt;  Energy </a:t>
            </a:r>
          </a:p>
          <a:p>
            <a:pPr defTabSz="896111">
              <a:defRPr sz="1372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UV has MORE than enough energy to liberate electrons!</a:t>
            </a:r>
          </a:p>
          <a:p>
            <a:pPr defTabSz="896111">
              <a:tabLst>
                <a:tab pos="431800" algn="l"/>
                <a:tab pos="876300" algn="l"/>
              </a:tabLst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So we CAN ALSO use UV light to directly produce electricity</a:t>
            </a:r>
          </a:p>
          <a:p>
            <a:pPr defTabSz="896111">
              <a:tabLst>
                <a:tab pos="431800" algn="l"/>
                <a:tab pos="876300" algn="l"/>
              </a:tabLst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HOWEVER, UV light also has enough energy to </a:t>
            </a:r>
            <a:r>
              <a:rPr b="1"/>
              <a:t>BREAK MANY ATOMIC BONDS</a:t>
            </a:r>
          </a:p>
          <a:p>
            <a:pPr defTabSz="896111">
              <a:tabLst>
                <a:tab pos="431800" algn="l"/>
                <a:tab pos="876300" algn="l"/>
              </a:tabLst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Distinction:  "Liberating" = Removing one of a covalent bond's paired electrons</a:t>
            </a:r>
          </a:p>
          <a:p>
            <a:pPr defTabSz="896111">
              <a:tabLst>
                <a:tab pos="431800" algn="l"/>
                <a:tab pos="876300" algn="l"/>
              </a:tabLst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Or extracting one electron from an unbonded pair (=&gt; "free radical")</a:t>
            </a:r>
          </a:p>
          <a:p>
            <a:pPr defTabSz="896111">
              <a:tabLst>
                <a:tab pos="431800" algn="l"/>
                <a:tab pos="8763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In both cases, pair can re-form later by capturing an electron</a:t>
            </a:r>
          </a:p>
          <a:p>
            <a:pPr defTabSz="896111">
              <a:tabLst>
                <a:tab pos="431800" algn="l"/>
                <a:tab pos="876300" algn="l"/>
              </a:tabLst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Whereas: "Bond breaking" = wiping out bond =&gt; changing molecular structure</a:t>
            </a:r>
          </a:p>
          <a:p>
            <a:pPr defTabSz="896111">
              <a:tabLst>
                <a:tab pos="431800" algn="l"/>
                <a:tab pos="876300" algn="l"/>
              </a:tabLst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96111">
              <a:tabLst>
                <a:tab pos="431800" algn="l"/>
                <a:tab pos="876300" algn="l"/>
              </a:tabLst>
              <a:defRPr sz="1764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Thus, over time, </a:t>
            </a:r>
            <a:r>
              <a:rPr>
                <a:solidFill>
                  <a:srgbClr val="F573FC"/>
                </a:solidFill>
              </a:rPr>
              <a:t>UV</a:t>
            </a:r>
            <a:r>
              <a:t> LIGHT can even DESTROY solar cell materials</a:t>
            </a:r>
          </a:p>
          <a:p>
            <a:pPr algn="ctr" defTabSz="896111">
              <a:tabLst>
                <a:tab pos="431800" algn="l"/>
                <a:tab pos="8763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= A particular problem for weakly bonded </a:t>
            </a:r>
            <a:r>
              <a:rPr>
                <a:solidFill>
                  <a:srgbClr val="62FF57"/>
                </a:solidFill>
              </a:rPr>
              <a:t>organic solar cell </a:t>
            </a:r>
            <a:r>
              <a:t>materials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Summarizing the different ways in which light interacts with matter:</a:t>
            </a:r>
          </a:p>
        </p:txBody>
      </p:sp>
      <p:sp>
        <p:nvSpPr>
          <p:cNvPr id="198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-67102" y="5194300"/>
            <a:ext cx="2681050" cy="163298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600"/>
            </a:pPr>
            <a:r>
              <a:t>Vibrates a few atoms</a:t>
            </a:r>
          </a:p>
          <a:p>
            <a:pPr algn="ctr">
              <a:defRPr sz="1100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But </a:t>
            </a:r>
            <a:r>
              <a:rPr b="1"/>
              <a:t>MOST </a:t>
            </a:r>
            <a:r>
              <a:t>of it passes </a:t>
            </a:r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right through thin </a:t>
            </a:r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layers of material</a:t>
            </a:r>
          </a:p>
        </p:txBody>
      </p:sp>
      <p:grpSp>
        <p:nvGrpSpPr>
          <p:cNvPr id="201" name="Group"/>
          <p:cNvGrpSpPr/>
          <p:nvPr/>
        </p:nvGrpSpPr>
        <p:grpSpPr>
          <a:xfrm>
            <a:off x="6400800" y="838200"/>
            <a:ext cx="1828800" cy="457200"/>
            <a:chOff x="0" y="0"/>
            <a:chExt cx="1828800" cy="457200"/>
          </a:xfrm>
        </p:grpSpPr>
        <p:sp>
          <p:nvSpPr>
            <p:cNvPr id="199" name="Rectangle 41"/>
            <p:cNvSpPr/>
            <p:nvPr/>
          </p:nvSpPr>
          <p:spPr>
            <a:xfrm>
              <a:off x="0" y="0"/>
              <a:ext cx="1828800" cy="457200"/>
            </a:xfrm>
            <a:prstGeom prst="rect">
              <a:avLst/>
            </a:prstGeom>
            <a:solidFill>
              <a:srgbClr val="F573F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TextBox 44"/>
            <p:cNvSpPr txBox="1"/>
            <p:nvPr/>
          </p:nvSpPr>
          <p:spPr>
            <a:xfrm>
              <a:off x="76200" y="11667"/>
              <a:ext cx="16002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UV</a:t>
              </a:r>
            </a:p>
          </p:txBody>
        </p:sp>
      </p:grpSp>
      <p:grpSp>
        <p:nvGrpSpPr>
          <p:cNvPr id="204" name="Group"/>
          <p:cNvGrpSpPr/>
          <p:nvPr/>
        </p:nvGrpSpPr>
        <p:grpSpPr>
          <a:xfrm>
            <a:off x="380999" y="838200"/>
            <a:ext cx="1981201" cy="457200"/>
            <a:chOff x="0" y="0"/>
            <a:chExt cx="1981200" cy="457200"/>
          </a:xfrm>
        </p:grpSpPr>
        <p:sp>
          <p:nvSpPr>
            <p:cNvPr id="202" name="Rectangle 42"/>
            <p:cNvSpPr/>
            <p:nvPr/>
          </p:nvSpPr>
          <p:spPr>
            <a:xfrm>
              <a:off x="0" y="0"/>
              <a:ext cx="1981201" cy="457200"/>
            </a:xfrm>
            <a:prstGeom prst="rect">
              <a:avLst/>
            </a:prstGeom>
            <a:solidFill>
              <a:srgbClr val="80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TextBox 45"/>
            <p:cNvSpPr txBox="1"/>
            <p:nvPr/>
          </p:nvSpPr>
          <p:spPr>
            <a:xfrm>
              <a:off x="76200" y="10159"/>
              <a:ext cx="175260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Infrared</a:t>
              </a: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3352800" y="838200"/>
            <a:ext cx="1849121" cy="457200"/>
            <a:chOff x="0" y="0"/>
            <a:chExt cx="1849120" cy="457200"/>
          </a:xfrm>
        </p:grpSpPr>
        <p:sp>
          <p:nvSpPr>
            <p:cNvPr id="205" name="Rectangle 43"/>
            <p:cNvSpPr/>
            <p:nvPr/>
          </p:nvSpPr>
          <p:spPr>
            <a:xfrm>
              <a:off x="0" y="0"/>
              <a:ext cx="1849121" cy="457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TextBox 46"/>
            <p:cNvSpPr txBox="1"/>
            <p:nvPr/>
          </p:nvSpPr>
          <p:spPr>
            <a:xfrm>
              <a:off x="152400" y="20319"/>
              <a:ext cx="16002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CC00"/>
                  </a:solidFill>
                </a:defRPr>
              </a:lvl1pPr>
            </a:lstStyle>
            <a:p>
              <a:r>
                <a:t>Visible</a:t>
              </a:r>
            </a:p>
          </p:txBody>
        </p:sp>
      </p:grpSp>
      <p:sp>
        <p:nvSpPr>
          <p:cNvPr id="208" name="Freeform 6"/>
          <p:cNvSpPr/>
          <p:nvPr/>
        </p:nvSpPr>
        <p:spPr>
          <a:xfrm rot="16200000">
            <a:off x="6419850" y="2076450"/>
            <a:ext cx="17907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43" y="10800"/>
                  <a:pt x="686" y="0"/>
                  <a:pt x="1029" y="0"/>
                </a:cubicBezTo>
                <a:cubicBezTo>
                  <a:pt x="1371" y="0"/>
                  <a:pt x="1714" y="21600"/>
                  <a:pt x="2057" y="21600"/>
                </a:cubicBezTo>
                <a:cubicBezTo>
                  <a:pt x="2400" y="21600"/>
                  <a:pt x="2743" y="0"/>
                  <a:pt x="3086" y="0"/>
                </a:cubicBezTo>
                <a:cubicBezTo>
                  <a:pt x="3429" y="0"/>
                  <a:pt x="3771" y="21600"/>
                  <a:pt x="4114" y="21600"/>
                </a:cubicBezTo>
                <a:cubicBezTo>
                  <a:pt x="4457" y="21600"/>
                  <a:pt x="4800" y="0"/>
                  <a:pt x="5143" y="0"/>
                </a:cubicBezTo>
                <a:cubicBezTo>
                  <a:pt x="5486" y="0"/>
                  <a:pt x="5829" y="21600"/>
                  <a:pt x="6171" y="21600"/>
                </a:cubicBezTo>
                <a:cubicBezTo>
                  <a:pt x="6514" y="21600"/>
                  <a:pt x="6857" y="0"/>
                  <a:pt x="7200" y="0"/>
                </a:cubicBezTo>
                <a:cubicBezTo>
                  <a:pt x="7543" y="0"/>
                  <a:pt x="7886" y="21600"/>
                  <a:pt x="8229" y="21600"/>
                </a:cubicBezTo>
                <a:cubicBezTo>
                  <a:pt x="8571" y="21600"/>
                  <a:pt x="8914" y="0"/>
                  <a:pt x="9257" y="0"/>
                </a:cubicBezTo>
                <a:cubicBezTo>
                  <a:pt x="9600" y="0"/>
                  <a:pt x="9943" y="21600"/>
                  <a:pt x="10286" y="21600"/>
                </a:cubicBezTo>
                <a:cubicBezTo>
                  <a:pt x="10629" y="21600"/>
                  <a:pt x="10971" y="0"/>
                  <a:pt x="11314" y="0"/>
                </a:cubicBezTo>
                <a:cubicBezTo>
                  <a:pt x="11657" y="0"/>
                  <a:pt x="12000" y="21600"/>
                  <a:pt x="12343" y="21600"/>
                </a:cubicBezTo>
                <a:cubicBezTo>
                  <a:pt x="12686" y="21600"/>
                  <a:pt x="13029" y="0"/>
                  <a:pt x="13371" y="0"/>
                </a:cubicBezTo>
                <a:cubicBezTo>
                  <a:pt x="13714" y="0"/>
                  <a:pt x="14057" y="21600"/>
                  <a:pt x="14400" y="21600"/>
                </a:cubicBezTo>
                <a:cubicBezTo>
                  <a:pt x="14743" y="21600"/>
                  <a:pt x="15086" y="0"/>
                  <a:pt x="15429" y="0"/>
                </a:cubicBezTo>
                <a:cubicBezTo>
                  <a:pt x="15771" y="0"/>
                  <a:pt x="16114" y="21600"/>
                  <a:pt x="16457" y="21600"/>
                </a:cubicBezTo>
                <a:cubicBezTo>
                  <a:pt x="16800" y="21600"/>
                  <a:pt x="17143" y="0"/>
                  <a:pt x="17486" y="0"/>
                </a:cubicBezTo>
                <a:cubicBezTo>
                  <a:pt x="17829" y="0"/>
                  <a:pt x="18171" y="21600"/>
                  <a:pt x="18514" y="21600"/>
                </a:cubicBezTo>
                <a:cubicBezTo>
                  <a:pt x="18857" y="21600"/>
                  <a:pt x="19200" y="0"/>
                  <a:pt x="19543" y="0"/>
                </a:cubicBezTo>
                <a:cubicBezTo>
                  <a:pt x="19886" y="0"/>
                  <a:pt x="20229" y="21600"/>
                  <a:pt x="20571" y="21600"/>
                </a:cubicBezTo>
                <a:cubicBezTo>
                  <a:pt x="20914" y="21600"/>
                  <a:pt x="21257" y="10800"/>
                  <a:pt x="21600" y="0"/>
                </a:cubicBezTo>
              </a:path>
            </a:pathLst>
          </a:custGeom>
          <a:ln w="28575">
            <a:solidFill>
              <a:srgbClr val="991499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Freeform 51"/>
          <p:cNvSpPr/>
          <p:nvPr/>
        </p:nvSpPr>
        <p:spPr>
          <a:xfrm>
            <a:off x="3604557" y="1371600"/>
            <a:ext cx="357293" cy="17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3" h="21600" extrusionOk="0">
                <a:moveTo>
                  <a:pt x="0" y="0"/>
                </a:moveTo>
                <a:cubicBezTo>
                  <a:pt x="10090" y="606"/>
                  <a:pt x="20179" y="1212"/>
                  <a:pt x="20274" y="1869"/>
                </a:cubicBezTo>
                <a:cubicBezTo>
                  <a:pt x="20369" y="2527"/>
                  <a:pt x="600" y="3254"/>
                  <a:pt x="569" y="3946"/>
                </a:cubicBezTo>
                <a:cubicBezTo>
                  <a:pt x="537" y="4638"/>
                  <a:pt x="20084" y="5313"/>
                  <a:pt x="20084" y="6023"/>
                </a:cubicBezTo>
                <a:cubicBezTo>
                  <a:pt x="20084" y="6733"/>
                  <a:pt x="537" y="7529"/>
                  <a:pt x="569" y="8204"/>
                </a:cubicBezTo>
                <a:cubicBezTo>
                  <a:pt x="600" y="8879"/>
                  <a:pt x="20306" y="9381"/>
                  <a:pt x="20274" y="10073"/>
                </a:cubicBezTo>
                <a:cubicBezTo>
                  <a:pt x="20242" y="10765"/>
                  <a:pt x="348" y="11648"/>
                  <a:pt x="379" y="12358"/>
                </a:cubicBezTo>
                <a:cubicBezTo>
                  <a:pt x="411" y="13067"/>
                  <a:pt x="20495" y="13656"/>
                  <a:pt x="20463" y="14331"/>
                </a:cubicBezTo>
                <a:cubicBezTo>
                  <a:pt x="20432" y="15006"/>
                  <a:pt x="221" y="15733"/>
                  <a:pt x="190" y="16408"/>
                </a:cubicBezTo>
                <a:cubicBezTo>
                  <a:pt x="158" y="17083"/>
                  <a:pt x="20242" y="17706"/>
                  <a:pt x="20274" y="18381"/>
                </a:cubicBezTo>
                <a:cubicBezTo>
                  <a:pt x="20306" y="19056"/>
                  <a:pt x="1863" y="19921"/>
                  <a:pt x="379" y="20458"/>
                </a:cubicBezTo>
                <a:cubicBezTo>
                  <a:pt x="-1105" y="20994"/>
                  <a:pt x="11369" y="21600"/>
                  <a:pt x="11369" y="21600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Freeform 52"/>
          <p:cNvSpPr/>
          <p:nvPr/>
        </p:nvSpPr>
        <p:spPr>
          <a:xfrm>
            <a:off x="4724400" y="1361017"/>
            <a:ext cx="380450" cy="1839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600" extrusionOk="0">
                <a:moveTo>
                  <a:pt x="0" y="0"/>
                </a:moveTo>
                <a:cubicBezTo>
                  <a:pt x="10456" y="533"/>
                  <a:pt x="20912" y="1066"/>
                  <a:pt x="21194" y="1642"/>
                </a:cubicBezTo>
                <a:cubicBezTo>
                  <a:pt x="21475" y="2218"/>
                  <a:pt x="1688" y="2866"/>
                  <a:pt x="1688" y="3456"/>
                </a:cubicBezTo>
                <a:cubicBezTo>
                  <a:pt x="1688" y="4046"/>
                  <a:pt x="21194" y="4622"/>
                  <a:pt x="21194" y="5184"/>
                </a:cubicBezTo>
                <a:cubicBezTo>
                  <a:pt x="21194" y="5746"/>
                  <a:pt x="1688" y="6250"/>
                  <a:pt x="1688" y="6826"/>
                </a:cubicBezTo>
                <a:cubicBezTo>
                  <a:pt x="1688" y="7402"/>
                  <a:pt x="21225" y="8035"/>
                  <a:pt x="21194" y="8640"/>
                </a:cubicBezTo>
                <a:cubicBezTo>
                  <a:pt x="21162" y="9245"/>
                  <a:pt x="1469" y="9893"/>
                  <a:pt x="1500" y="10454"/>
                </a:cubicBezTo>
                <a:cubicBezTo>
                  <a:pt x="1532" y="11016"/>
                  <a:pt x="21381" y="11462"/>
                  <a:pt x="21381" y="12010"/>
                </a:cubicBezTo>
                <a:cubicBezTo>
                  <a:pt x="21381" y="12557"/>
                  <a:pt x="1469" y="13176"/>
                  <a:pt x="1500" y="13738"/>
                </a:cubicBezTo>
                <a:cubicBezTo>
                  <a:pt x="1532" y="14299"/>
                  <a:pt x="21537" y="14803"/>
                  <a:pt x="21569" y="15379"/>
                </a:cubicBezTo>
                <a:cubicBezTo>
                  <a:pt x="21600" y="15955"/>
                  <a:pt x="1688" y="16603"/>
                  <a:pt x="1688" y="17194"/>
                </a:cubicBezTo>
                <a:cubicBezTo>
                  <a:pt x="1688" y="17784"/>
                  <a:pt x="21569" y="18346"/>
                  <a:pt x="21569" y="18922"/>
                </a:cubicBezTo>
                <a:cubicBezTo>
                  <a:pt x="21569" y="19498"/>
                  <a:pt x="3282" y="20203"/>
                  <a:pt x="1688" y="20650"/>
                </a:cubicBezTo>
                <a:cubicBezTo>
                  <a:pt x="94" y="21096"/>
                  <a:pt x="12003" y="21600"/>
                  <a:pt x="12003" y="21600"/>
                </a:cubicBezTo>
              </a:path>
            </a:pathLst>
          </a:custGeom>
          <a:ln w="28575">
            <a:solidFill>
              <a:srgbClr val="0A85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1" name="Picture 56" descr="Picture 5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14" y="3429000"/>
            <a:ext cx="804488" cy="516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57" descr="Picture 57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1398" y="3429000"/>
            <a:ext cx="830802" cy="533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Group 91"/>
          <p:cNvGrpSpPr/>
          <p:nvPr/>
        </p:nvGrpSpPr>
        <p:grpSpPr>
          <a:xfrm>
            <a:off x="3492499" y="3428998"/>
            <a:ext cx="1689101" cy="457203"/>
            <a:chOff x="0" y="0"/>
            <a:chExt cx="1689100" cy="457202"/>
          </a:xfrm>
        </p:grpSpPr>
        <p:grpSp>
          <p:nvGrpSpPr>
            <p:cNvPr id="223" name="Group 48"/>
            <p:cNvGrpSpPr/>
            <p:nvPr/>
          </p:nvGrpSpPr>
          <p:grpSpPr>
            <a:xfrm>
              <a:off x="-1" y="0"/>
              <a:ext cx="1689101" cy="457203"/>
              <a:chOff x="0" y="0"/>
              <a:chExt cx="1689099" cy="457202"/>
            </a:xfrm>
          </p:grpSpPr>
          <p:sp>
            <p:nvSpPr>
              <p:cNvPr id="213" name="Oval 37"/>
              <p:cNvSpPr/>
              <p:nvPr/>
            </p:nvSpPr>
            <p:spPr>
              <a:xfrm>
                <a:off x="0" y="284020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" name="Straight Connector 60"/>
              <p:cNvSpPr/>
              <p:nvPr/>
            </p:nvSpPr>
            <p:spPr>
              <a:xfrm flipH="1">
                <a:off x="1111250" y="0"/>
                <a:ext cx="1001" cy="242888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" name="Oval 39"/>
              <p:cNvSpPr/>
              <p:nvPr/>
            </p:nvSpPr>
            <p:spPr>
              <a:xfrm>
                <a:off x="506730" y="284020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" name="Straight Connector 62"/>
              <p:cNvSpPr/>
              <p:nvPr/>
            </p:nvSpPr>
            <p:spPr>
              <a:xfrm>
                <a:off x="176114" y="408385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" name="Straight Connector 63"/>
              <p:cNvSpPr/>
              <p:nvPr/>
            </p:nvSpPr>
            <p:spPr>
              <a:xfrm>
                <a:off x="176114" y="325042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" name="Oval 42"/>
              <p:cNvSpPr/>
              <p:nvPr/>
            </p:nvSpPr>
            <p:spPr>
              <a:xfrm>
                <a:off x="1013460" y="284020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" name="Straight Connector 65"/>
              <p:cNvSpPr/>
              <p:nvPr/>
            </p:nvSpPr>
            <p:spPr>
              <a:xfrm>
                <a:off x="689449" y="408385"/>
                <a:ext cx="296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" name="Straight Connector 66"/>
              <p:cNvSpPr/>
              <p:nvPr/>
            </p:nvSpPr>
            <p:spPr>
              <a:xfrm>
                <a:off x="1196779" y="332185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" name="Oval 45"/>
              <p:cNvSpPr/>
              <p:nvPr/>
            </p:nvSpPr>
            <p:spPr>
              <a:xfrm>
                <a:off x="1520189" y="290946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" name="Straight Connector 68"/>
              <p:cNvSpPr/>
              <p:nvPr/>
            </p:nvSpPr>
            <p:spPr>
              <a:xfrm>
                <a:off x="1196779" y="415529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24" name="Bent Arrow 69"/>
            <p:cNvSpPr/>
            <p:nvPr/>
          </p:nvSpPr>
          <p:spPr>
            <a:xfrm>
              <a:off x="774700" y="1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150"/>
                  </a:lnTo>
                  <a:cubicBezTo>
                    <a:pt x="0" y="6931"/>
                    <a:pt x="4231" y="2700"/>
                    <a:pt x="9450" y="2700"/>
                  </a:cubicBezTo>
                  <a:lnTo>
                    <a:pt x="16200" y="2700"/>
                  </a:lnTo>
                  <a:lnTo>
                    <a:pt x="16200" y="0"/>
                  </a:lnTo>
                  <a:lnTo>
                    <a:pt x="21600" y="5400"/>
                  </a:lnTo>
                  <a:lnTo>
                    <a:pt x="16200" y="10800"/>
                  </a:lnTo>
                  <a:lnTo>
                    <a:pt x="16200" y="8100"/>
                  </a:lnTo>
                  <a:lnTo>
                    <a:pt x="9450" y="8100"/>
                  </a:lnTo>
                  <a:cubicBezTo>
                    <a:pt x="7213" y="8100"/>
                    <a:pt x="5400" y="9913"/>
                    <a:pt x="5400" y="12150"/>
                  </a:cubicBezTo>
                  <a:lnTo>
                    <a:pt x="54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3" name="Group 92"/>
          <p:cNvGrpSpPr/>
          <p:nvPr/>
        </p:nvGrpSpPr>
        <p:grpSpPr>
          <a:xfrm>
            <a:off x="6464299" y="3427968"/>
            <a:ext cx="1689101" cy="635638"/>
            <a:chOff x="0" y="0"/>
            <a:chExt cx="1689100" cy="635637"/>
          </a:xfrm>
        </p:grpSpPr>
        <p:grpSp>
          <p:nvGrpSpPr>
            <p:cNvPr id="236" name="Group 48"/>
            <p:cNvGrpSpPr/>
            <p:nvPr/>
          </p:nvGrpSpPr>
          <p:grpSpPr>
            <a:xfrm>
              <a:off x="-1" y="1031"/>
              <a:ext cx="1689101" cy="457204"/>
              <a:chOff x="0" y="0"/>
              <a:chExt cx="1689099" cy="457202"/>
            </a:xfrm>
          </p:grpSpPr>
          <p:sp>
            <p:nvSpPr>
              <p:cNvPr id="226" name="Oval 37"/>
              <p:cNvSpPr/>
              <p:nvPr/>
            </p:nvSpPr>
            <p:spPr>
              <a:xfrm>
                <a:off x="0" y="284020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" name="Straight Connector 72"/>
              <p:cNvSpPr/>
              <p:nvPr/>
            </p:nvSpPr>
            <p:spPr>
              <a:xfrm flipH="1">
                <a:off x="1611899" y="0"/>
                <a:ext cx="1001" cy="242888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" name="Oval 39"/>
              <p:cNvSpPr/>
              <p:nvPr/>
            </p:nvSpPr>
            <p:spPr>
              <a:xfrm>
                <a:off x="506730" y="284020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" name="Straight Connector 74"/>
              <p:cNvSpPr/>
              <p:nvPr/>
            </p:nvSpPr>
            <p:spPr>
              <a:xfrm>
                <a:off x="176114" y="408385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Straight Connector 75"/>
              <p:cNvSpPr/>
              <p:nvPr/>
            </p:nvSpPr>
            <p:spPr>
              <a:xfrm>
                <a:off x="176114" y="325042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Oval 42"/>
              <p:cNvSpPr/>
              <p:nvPr/>
            </p:nvSpPr>
            <p:spPr>
              <a:xfrm>
                <a:off x="1013460" y="284020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Straight Connector 77"/>
              <p:cNvSpPr/>
              <p:nvPr/>
            </p:nvSpPr>
            <p:spPr>
              <a:xfrm>
                <a:off x="689449" y="408385"/>
                <a:ext cx="296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Straight Connector 78"/>
              <p:cNvSpPr/>
              <p:nvPr/>
            </p:nvSpPr>
            <p:spPr>
              <a:xfrm>
                <a:off x="1196779" y="332185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Oval 45"/>
              <p:cNvSpPr/>
              <p:nvPr/>
            </p:nvSpPr>
            <p:spPr>
              <a:xfrm>
                <a:off x="1520189" y="290946"/>
                <a:ext cx="168911" cy="166257"/>
              </a:xfrm>
              <a:prstGeom prst="ellipse">
                <a:avLst/>
              </a:prstGeom>
              <a:solidFill>
                <a:srgbClr val="DE0000"/>
              </a:solidFill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Straight Connector 80"/>
              <p:cNvSpPr/>
              <p:nvPr/>
            </p:nvSpPr>
            <p:spPr>
              <a:xfrm>
                <a:off x="1196779" y="415529"/>
                <a:ext cx="295193" cy="119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37" name="Right Arrow 85"/>
            <p:cNvSpPr/>
            <p:nvPr/>
          </p:nvSpPr>
          <p:spPr>
            <a:xfrm rot="17960715">
              <a:off x="704090" y="59186"/>
              <a:ext cx="209221" cy="1255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Right Arrow 86"/>
            <p:cNvSpPr/>
            <p:nvPr/>
          </p:nvSpPr>
          <p:spPr>
            <a:xfrm rot="3241813">
              <a:off x="934722" y="59676"/>
              <a:ext cx="209221" cy="1255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Right Arrow 87"/>
            <p:cNvSpPr/>
            <p:nvPr/>
          </p:nvSpPr>
          <p:spPr>
            <a:xfrm rot="17960715">
              <a:off x="1173721" y="60218"/>
              <a:ext cx="209221" cy="1255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Right Arrow 88"/>
            <p:cNvSpPr/>
            <p:nvPr/>
          </p:nvSpPr>
          <p:spPr>
            <a:xfrm rot="3241813">
              <a:off x="1374891" y="59800"/>
              <a:ext cx="209221" cy="1255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Right Arrow 89"/>
            <p:cNvSpPr/>
            <p:nvPr/>
          </p:nvSpPr>
          <p:spPr>
            <a:xfrm rot="5400000">
              <a:off x="1033571" y="513509"/>
              <a:ext cx="135070" cy="1091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CABF0"/>
            </a:solidFill>
            <a:ln w="12700" cap="flat">
              <a:solidFill>
                <a:srgbClr val="FCAB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Right Arrow 90"/>
            <p:cNvSpPr/>
            <p:nvPr/>
          </p:nvSpPr>
          <p:spPr>
            <a:xfrm rot="5400000">
              <a:off x="1540690" y="513509"/>
              <a:ext cx="135070" cy="1091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CABF0"/>
            </a:solidFill>
            <a:ln w="12700" cap="flat">
              <a:solidFill>
                <a:srgbClr val="FCAB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4" name="Freeform 93"/>
          <p:cNvSpPr/>
          <p:nvPr/>
        </p:nvSpPr>
        <p:spPr>
          <a:xfrm>
            <a:off x="1118800" y="1390639"/>
            <a:ext cx="357293" cy="3453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3" h="21600" extrusionOk="0">
                <a:moveTo>
                  <a:pt x="0" y="0"/>
                </a:moveTo>
                <a:cubicBezTo>
                  <a:pt x="10090" y="606"/>
                  <a:pt x="20179" y="1212"/>
                  <a:pt x="20274" y="1869"/>
                </a:cubicBezTo>
                <a:cubicBezTo>
                  <a:pt x="20369" y="2527"/>
                  <a:pt x="600" y="3254"/>
                  <a:pt x="569" y="3946"/>
                </a:cubicBezTo>
                <a:cubicBezTo>
                  <a:pt x="537" y="4638"/>
                  <a:pt x="20084" y="5313"/>
                  <a:pt x="20084" y="6023"/>
                </a:cubicBezTo>
                <a:cubicBezTo>
                  <a:pt x="20084" y="6733"/>
                  <a:pt x="537" y="7529"/>
                  <a:pt x="569" y="8204"/>
                </a:cubicBezTo>
                <a:cubicBezTo>
                  <a:pt x="600" y="8879"/>
                  <a:pt x="20306" y="9381"/>
                  <a:pt x="20274" y="10073"/>
                </a:cubicBezTo>
                <a:cubicBezTo>
                  <a:pt x="20242" y="10765"/>
                  <a:pt x="348" y="11648"/>
                  <a:pt x="379" y="12358"/>
                </a:cubicBezTo>
                <a:cubicBezTo>
                  <a:pt x="411" y="13067"/>
                  <a:pt x="20495" y="13656"/>
                  <a:pt x="20463" y="14331"/>
                </a:cubicBezTo>
                <a:cubicBezTo>
                  <a:pt x="20432" y="15006"/>
                  <a:pt x="221" y="15733"/>
                  <a:pt x="190" y="16408"/>
                </a:cubicBezTo>
                <a:cubicBezTo>
                  <a:pt x="158" y="17083"/>
                  <a:pt x="20242" y="17706"/>
                  <a:pt x="20274" y="18381"/>
                </a:cubicBezTo>
                <a:cubicBezTo>
                  <a:pt x="20306" y="19056"/>
                  <a:pt x="1863" y="19921"/>
                  <a:pt x="379" y="20458"/>
                </a:cubicBezTo>
                <a:cubicBezTo>
                  <a:pt x="-1105" y="20994"/>
                  <a:pt x="11369" y="21600"/>
                  <a:pt x="11369" y="21600"/>
                </a:cubicBezTo>
              </a:path>
            </a:pathLst>
          </a:custGeom>
          <a:ln w="38100">
            <a:solidFill>
              <a:srgbClr val="8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Rectangle 3"/>
          <p:cNvSpPr txBox="1"/>
          <p:nvPr/>
        </p:nvSpPr>
        <p:spPr>
          <a:xfrm>
            <a:off x="2667000" y="4343400"/>
            <a:ext cx="3200400" cy="107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Liberates electrons from bonds</a:t>
            </a:r>
          </a:p>
          <a:p>
            <a:pPr algn="ctr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IF the material has an electron liberation energy ≤ light energy</a:t>
            </a:r>
          </a:p>
        </p:txBody>
      </p:sp>
      <p:sp>
        <p:nvSpPr>
          <p:cNvPr id="246" name="Rectangle 3"/>
          <p:cNvSpPr txBox="1"/>
          <p:nvPr/>
        </p:nvSpPr>
        <p:spPr>
          <a:xfrm>
            <a:off x="6096000" y="4343400"/>
            <a:ext cx="2971800" cy="174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Liberates electrons from bonds</a:t>
            </a:r>
          </a:p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gives them so much </a:t>
            </a:r>
            <a:r>
              <a:rPr b="1"/>
              <a:t>excess energy </a:t>
            </a:r>
            <a:r>
              <a:t>that they ricochet all around</a:t>
            </a:r>
          </a:p>
          <a:p>
            <a:pPr algn="ctr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Excess energy is lost as struck atoms start to vibrate (=heat)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"/>
          <p:cNvSpPr txBox="1">
            <a:spLocks noGrp="1"/>
          </p:cNvSpPr>
          <p:nvPr>
            <p:ph type="title"/>
          </p:nvPr>
        </p:nvSpPr>
        <p:spPr>
          <a:xfrm>
            <a:off x="152400" y="203200"/>
            <a:ext cx="8686800" cy="602457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solidFill>
                  <a:srgbClr val="FFD900"/>
                </a:solidFill>
              </a:defRPr>
            </a:pPr>
            <a:r>
              <a:t>Solar-powered electron pumps = </a:t>
            </a:r>
            <a:r>
              <a:rPr b="1"/>
              <a:t>Photovoltaics</a:t>
            </a:r>
            <a:r>
              <a:t> (a.k.a. </a:t>
            </a:r>
            <a:r>
              <a:rPr sz="2000"/>
              <a:t>"solar cells"</a:t>
            </a:r>
            <a:r>
              <a:t>)</a:t>
            </a:r>
          </a:p>
        </p:txBody>
      </p:sp>
      <p:sp>
        <p:nvSpPr>
          <p:cNvPr id="24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527993"/>
          </a:xfrm>
          <a:prstGeom prst="rect">
            <a:avLst/>
          </a:prstGeom>
        </p:spPr>
        <p:txBody>
          <a:bodyPr/>
          <a:lstStyle/>
          <a:p>
            <a:pPr algn="ctr" defTabSz="457200">
              <a:defRPr>
                <a:solidFill>
                  <a:srgbClr val="DEFFFF"/>
                </a:solidFill>
              </a:defRPr>
            </a:pPr>
            <a:r>
              <a:t>What happens when light strikes a material?  From above:</a:t>
            </a:r>
            <a:endParaRPr b="1"/>
          </a:p>
          <a:p>
            <a:pPr defTabSz="457200">
              <a:defRPr sz="1800" b="1"/>
            </a:pPr>
            <a:endParaRPr/>
          </a:p>
          <a:p>
            <a:pPr defTabSz="457200">
              <a:defRPr sz="1800" b="1"/>
            </a:pPr>
            <a:r>
              <a:t>Case 1) Photon energy &lt; Material's bond energy: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Photon can't shake anything loose, most just proceed on through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Meaning that the material is ~ transparent to these too low energy photons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Case 2) Photon Energy ~ Material's bond energy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Photon IS now absorbed and its energy used to kick an electron out of a bond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Case 3) Photon Energy &gt; Material's bond energy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Photon is absorbed:	Part of its energy kicks an electron out of a bond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Rest of its energy also goes to that electron in the form of </a:t>
            </a:r>
            <a:r>
              <a:rPr b="1"/>
              <a:t>kinetic energy: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</a:t>
            </a:r>
            <a:r>
              <a:rPr b="1">
                <a:solidFill>
                  <a:srgbClr val="FFCC00"/>
                </a:solidFill>
              </a:rPr>
              <a:t>Photon kicks electron out of the bond, then </a:t>
            </a:r>
            <a:r>
              <a:rPr b="1">
                <a:solidFill>
                  <a:srgbClr val="FF0000"/>
                </a:solidFill>
              </a:rPr>
              <a:t>kicks it in the butt!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"/>
          <p:cNvSpPr txBox="1">
            <a:spLocks noGrp="1"/>
          </p:cNvSpPr>
          <p:nvPr>
            <p:ph type="title"/>
          </p:nvPr>
        </p:nvSpPr>
        <p:spPr>
          <a:xfrm>
            <a:off x="152400" y="114300"/>
            <a:ext cx="86868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solidFill>
                  <a:srgbClr val="DEFFFF"/>
                </a:solidFill>
              </a:defRPr>
            </a:lvl1pPr>
          </a:lstStyle>
          <a:p>
            <a:r>
              <a:t>So when a material is exposed to light having its bond energy:</a:t>
            </a:r>
          </a:p>
        </p:txBody>
      </p:sp>
      <p:sp>
        <p:nvSpPr>
          <p:cNvPr id="252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914400"/>
            <a:ext cx="9067800" cy="53340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That light is (at least eventually) going to be absorbed by a bond in the material:</a:t>
            </a:r>
          </a:p>
          <a:p>
            <a:pPr defTabSz="457200">
              <a:defRPr sz="1800"/>
            </a:pPr>
            <a:endParaRPr/>
          </a:p>
          <a:p>
            <a:pPr defTabSz="457200">
              <a:tabLst>
                <a:tab pos="444500" algn="l"/>
              </a:tabLst>
              <a:defRPr sz="1800" b="1"/>
            </a:pPr>
            <a:r>
              <a:t>	Before:  </a:t>
            </a:r>
            <a:r>
              <a:rPr b="0">
                <a:solidFill>
                  <a:srgbClr val="FF0000"/>
                </a:solidFill>
              </a:rPr>
              <a:t>Atom cores </a:t>
            </a:r>
            <a:r>
              <a:rPr b="0"/>
              <a:t>(positive nuclei + inner electrons) + </a:t>
            </a:r>
            <a:r>
              <a:rPr b="0">
                <a:solidFill>
                  <a:srgbClr val="8DFFFF"/>
                </a:solidFill>
              </a:rPr>
              <a:t>bonding electrons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	In 1D:							         </a:t>
            </a:r>
            <a:r>
              <a:rPr b="1"/>
              <a:t>~</a:t>
            </a:r>
            <a:r>
              <a:t> </a:t>
            </a:r>
            <a:endParaRPr sz="500"/>
          </a:p>
          <a:p>
            <a:pPr defTabSz="457200">
              <a:defRPr sz="1800"/>
            </a:pPr>
            <a:r>
              <a:t>			  </a:t>
            </a:r>
            <a:r>
              <a:rPr sz="1400"/>
              <a:t>+2    -2    +2    -2    +2    -2    +2  				  0	       0             0	          0</a:t>
            </a:r>
          </a:p>
          <a:p>
            <a:pPr defTabSz="457200">
              <a:defRPr sz="1800"/>
            </a:pPr>
            <a:endParaRPr/>
          </a:p>
          <a:p>
            <a:pPr defTabSz="457200">
              <a:tabLst>
                <a:tab pos="444500" algn="l"/>
              </a:tabLst>
              <a:defRPr sz="1800" b="1"/>
            </a:pPr>
            <a:r>
              <a:t>	After:  </a:t>
            </a:r>
            <a:r>
              <a:rPr b="0"/>
              <a:t>One negative electron is liberated, leaving behind a positive region:</a:t>
            </a:r>
          </a:p>
          <a:p>
            <a:pPr defTabSz="457200">
              <a:defRPr sz="3200"/>
            </a:pPr>
            <a:endParaRPr/>
          </a:p>
          <a:p>
            <a:pPr defTabSz="457200">
              <a:defRPr sz="1800"/>
            </a:pPr>
            <a:r>
              <a:t>										 </a:t>
            </a:r>
            <a:endParaRPr b="1">
              <a:solidFill>
                <a:srgbClr val="FF0000"/>
              </a:solidFill>
            </a:endParaRP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		     	  </a:t>
            </a:r>
            <a:r>
              <a:rPr sz="1400"/>
              <a:t>0	     +1/2	    +1/2	   -1		 		0	     0	    	    0	       0	</a:t>
            </a:r>
          </a:p>
          <a:p>
            <a:pPr defTabSz="457200"/>
            <a:endParaRPr sz="1400"/>
          </a:p>
          <a:p>
            <a:pPr algn="ctr" defTabSz="457200">
              <a:defRPr sz="1800" b="1">
                <a:solidFill>
                  <a:srgbClr val="FFD119"/>
                </a:solidFill>
              </a:defRPr>
            </a:pPr>
            <a:r>
              <a:t>But electron is DRAWN BACK to positive region, falling back into bond</a:t>
            </a:r>
          </a:p>
          <a:p>
            <a:pPr algn="ctr" defTabSz="457200">
              <a:defRPr sz="1000">
                <a:solidFill>
                  <a:srgbClr val="FFD119"/>
                </a:solidFill>
              </a:defRPr>
            </a:pPr>
            <a:endParaRPr/>
          </a:p>
          <a:p>
            <a:pPr algn="ctr" defTabSz="457200">
              <a:defRPr sz="1800">
                <a:solidFill>
                  <a:srgbClr val="FFD119"/>
                </a:solidFill>
              </a:defRPr>
            </a:pPr>
            <a:r>
              <a:t>(or a FEW might wander out the left or right end)</a:t>
            </a:r>
          </a:p>
        </p:txBody>
      </p:sp>
      <p:grpSp>
        <p:nvGrpSpPr>
          <p:cNvPr id="263" name="Group 45"/>
          <p:cNvGrpSpPr/>
          <p:nvPr/>
        </p:nvGrpSpPr>
        <p:grpSpPr>
          <a:xfrm>
            <a:off x="1600200" y="2209798"/>
            <a:ext cx="2590801" cy="254001"/>
            <a:chOff x="0" y="0"/>
            <a:chExt cx="2590800" cy="254000"/>
          </a:xfrm>
        </p:grpSpPr>
        <p:sp>
          <p:nvSpPr>
            <p:cNvPr id="253" name="Oval 5"/>
            <p:cNvSpPr/>
            <p:nvPr/>
          </p:nvSpPr>
          <p:spPr>
            <a:xfrm>
              <a:off x="0" y="-1"/>
              <a:ext cx="259081" cy="243841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Straight Connector 8"/>
            <p:cNvSpPr/>
            <p:nvPr/>
          </p:nvSpPr>
          <p:spPr>
            <a:xfrm>
              <a:off x="269874" y="60324"/>
              <a:ext cx="454025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Oval 9"/>
            <p:cNvSpPr/>
            <p:nvPr/>
          </p:nvSpPr>
          <p:spPr>
            <a:xfrm>
              <a:off x="777240" y="-1"/>
              <a:ext cx="259081" cy="243841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Straight Connector 20"/>
            <p:cNvSpPr/>
            <p:nvPr/>
          </p:nvSpPr>
          <p:spPr>
            <a:xfrm>
              <a:off x="269874" y="182563"/>
              <a:ext cx="454025" cy="158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Straight Connector 21"/>
            <p:cNvSpPr/>
            <p:nvPr/>
          </p:nvSpPr>
          <p:spPr>
            <a:xfrm>
              <a:off x="1057274" y="60324"/>
              <a:ext cx="454025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Oval 22"/>
            <p:cNvSpPr/>
            <p:nvPr/>
          </p:nvSpPr>
          <p:spPr>
            <a:xfrm>
              <a:off x="1554480" y="-1"/>
              <a:ext cx="259081" cy="243841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Straight Connector 23"/>
            <p:cNvSpPr/>
            <p:nvPr/>
          </p:nvSpPr>
          <p:spPr>
            <a:xfrm>
              <a:off x="1057274" y="182563"/>
              <a:ext cx="454025" cy="158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Straight Connector 24"/>
            <p:cNvSpPr/>
            <p:nvPr/>
          </p:nvSpPr>
          <p:spPr>
            <a:xfrm>
              <a:off x="1835150" y="71438"/>
              <a:ext cx="454025" cy="158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Oval 25"/>
            <p:cNvSpPr/>
            <p:nvPr/>
          </p:nvSpPr>
          <p:spPr>
            <a:xfrm>
              <a:off x="2331720" y="10159"/>
              <a:ext cx="259081" cy="243841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Straight Connector 26"/>
            <p:cNvSpPr/>
            <p:nvPr/>
          </p:nvSpPr>
          <p:spPr>
            <a:xfrm>
              <a:off x="1835150" y="193675"/>
              <a:ext cx="454025" cy="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74" name="Group 47"/>
          <p:cNvGrpSpPr/>
          <p:nvPr/>
        </p:nvGrpSpPr>
        <p:grpSpPr>
          <a:xfrm>
            <a:off x="5656262" y="2239958"/>
            <a:ext cx="2590801" cy="249236"/>
            <a:chOff x="0" y="0"/>
            <a:chExt cx="2590800" cy="249235"/>
          </a:xfrm>
        </p:grpSpPr>
        <p:sp>
          <p:nvSpPr>
            <p:cNvPr id="264" name="Oval 27"/>
            <p:cNvSpPr/>
            <p:nvPr/>
          </p:nvSpPr>
          <p:spPr>
            <a:xfrm>
              <a:off x="0" y="-1"/>
              <a:ext cx="259081" cy="239269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Straight Connector 28"/>
            <p:cNvSpPr/>
            <p:nvPr/>
          </p:nvSpPr>
          <p:spPr>
            <a:xfrm>
              <a:off x="269875" y="60324"/>
              <a:ext cx="454025" cy="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Oval 29"/>
            <p:cNvSpPr/>
            <p:nvPr/>
          </p:nvSpPr>
          <p:spPr>
            <a:xfrm>
              <a:off x="777240" y="-1"/>
              <a:ext cx="259081" cy="239269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" name="Straight Connector 30"/>
            <p:cNvSpPr/>
            <p:nvPr/>
          </p:nvSpPr>
          <p:spPr>
            <a:xfrm>
              <a:off x="269875" y="179386"/>
              <a:ext cx="454024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8" name="Straight Connector 31"/>
            <p:cNvSpPr/>
            <p:nvPr/>
          </p:nvSpPr>
          <p:spPr>
            <a:xfrm>
              <a:off x="1057275" y="60324"/>
              <a:ext cx="454025" cy="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9" name="Oval 32"/>
            <p:cNvSpPr/>
            <p:nvPr/>
          </p:nvSpPr>
          <p:spPr>
            <a:xfrm>
              <a:off x="1554480" y="-1"/>
              <a:ext cx="259081" cy="239269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0" name="Straight Connector 33"/>
            <p:cNvSpPr/>
            <p:nvPr/>
          </p:nvSpPr>
          <p:spPr>
            <a:xfrm>
              <a:off x="1057275" y="179386"/>
              <a:ext cx="454024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" name="Straight Connector 34"/>
            <p:cNvSpPr/>
            <p:nvPr/>
          </p:nvSpPr>
          <p:spPr>
            <a:xfrm>
              <a:off x="1835150" y="69849"/>
              <a:ext cx="454025" cy="158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Oval 35"/>
            <p:cNvSpPr/>
            <p:nvPr/>
          </p:nvSpPr>
          <p:spPr>
            <a:xfrm>
              <a:off x="2331720" y="9967"/>
              <a:ext cx="259081" cy="239269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Straight Connector 36"/>
            <p:cNvSpPr/>
            <p:nvPr/>
          </p:nvSpPr>
          <p:spPr>
            <a:xfrm>
              <a:off x="1835150" y="188911"/>
              <a:ext cx="454024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5" name="Group 48"/>
          <p:cNvGrpSpPr/>
          <p:nvPr/>
        </p:nvGrpSpPr>
        <p:grpSpPr>
          <a:xfrm>
            <a:off x="1523999" y="4114798"/>
            <a:ext cx="2679702" cy="609602"/>
            <a:chOff x="0" y="0"/>
            <a:chExt cx="2679700" cy="609600"/>
          </a:xfrm>
        </p:grpSpPr>
        <p:sp>
          <p:nvSpPr>
            <p:cNvPr id="275" name="Oval 37"/>
            <p:cNvSpPr/>
            <p:nvPr/>
          </p:nvSpPr>
          <p:spPr>
            <a:xfrm>
              <a:off x="-1" y="378692"/>
              <a:ext cx="267971" cy="221673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Straight Connector 38"/>
            <p:cNvSpPr/>
            <p:nvPr/>
          </p:nvSpPr>
          <p:spPr>
            <a:xfrm flipH="1">
              <a:off x="2555876" y="-1"/>
              <a:ext cx="1588" cy="32385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Oval 39"/>
            <p:cNvSpPr/>
            <p:nvPr/>
          </p:nvSpPr>
          <p:spPr>
            <a:xfrm>
              <a:off x="803909" y="378693"/>
              <a:ext cx="267971" cy="221675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Straight Connector 40"/>
            <p:cNvSpPr/>
            <p:nvPr/>
          </p:nvSpPr>
          <p:spPr>
            <a:xfrm>
              <a:off x="279400" y="544512"/>
              <a:ext cx="468313" cy="1587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Straight Connector 41"/>
            <p:cNvSpPr/>
            <p:nvPr/>
          </p:nvSpPr>
          <p:spPr>
            <a:xfrm>
              <a:off x="279400" y="433388"/>
              <a:ext cx="468313" cy="1587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Oval 42"/>
            <p:cNvSpPr/>
            <p:nvPr/>
          </p:nvSpPr>
          <p:spPr>
            <a:xfrm>
              <a:off x="1607819" y="378692"/>
              <a:ext cx="267971" cy="221673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Straight Connector 43"/>
            <p:cNvSpPr/>
            <p:nvPr/>
          </p:nvSpPr>
          <p:spPr>
            <a:xfrm>
              <a:off x="1093787" y="544512"/>
              <a:ext cx="469901" cy="1587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Straight Connector 44"/>
            <p:cNvSpPr/>
            <p:nvPr/>
          </p:nvSpPr>
          <p:spPr>
            <a:xfrm>
              <a:off x="1898650" y="442912"/>
              <a:ext cx="468313" cy="1587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Oval 45"/>
            <p:cNvSpPr/>
            <p:nvPr/>
          </p:nvSpPr>
          <p:spPr>
            <a:xfrm>
              <a:off x="2411730" y="387928"/>
              <a:ext cx="267971" cy="221673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Straight Connector 46"/>
            <p:cNvSpPr/>
            <p:nvPr/>
          </p:nvSpPr>
          <p:spPr>
            <a:xfrm>
              <a:off x="1898650" y="554038"/>
              <a:ext cx="468313" cy="1587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6" name="Straight Arrow Connector 63"/>
          <p:cNvSpPr/>
          <p:nvPr/>
        </p:nvSpPr>
        <p:spPr>
          <a:xfrm>
            <a:off x="4737100" y="4570410"/>
            <a:ext cx="381001" cy="1588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8" name="Group 49"/>
          <p:cNvGrpSpPr/>
          <p:nvPr/>
        </p:nvGrpSpPr>
        <p:grpSpPr>
          <a:xfrm>
            <a:off x="5499100" y="4190998"/>
            <a:ext cx="2590801" cy="533400"/>
            <a:chOff x="0" y="0"/>
            <a:chExt cx="2590800" cy="533399"/>
          </a:xfrm>
        </p:grpSpPr>
        <p:sp>
          <p:nvSpPr>
            <p:cNvPr id="287" name="Oval 47"/>
            <p:cNvSpPr/>
            <p:nvPr/>
          </p:nvSpPr>
          <p:spPr>
            <a:xfrm>
              <a:off x="0" y="286455"/>
              <a:ext cx="259081" cy="237067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Oval 49"/>
            <p:cNvSpPr/>
            <p:nvPr/>
          </p:nvSpPr>
          <p:spPr>
            <a:xfrm>
              <a:off x="777240" y="286455"/>
              <a:ext cx="259081" cy="237067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Straight Connector 50"/>
            <p:cNvSpPr/>
            <p:nvPr/>
          </p:nvSpPr>
          <p:spPr>
            <a:xfrm>
              <a:off x="269875" y="463550"/>
              <a:ext cx="454024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Straight Connector 51"/>
            <p:cNvSpPr/>
            <p:nvPr/>
          </p:nvSpPr>
          <p:spPr>
            <a:xfrm>
              <a:off x="269875" y="346075"/>
              <a:ext cx="454024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Oval 52"/>
            <p:cNvSpPr/>
            <p:nvPr/>
          </p:nvSpPr>
          <p:spPr>
            <a:xfrm>
              <a:off x="1554480" y="286455"/>
              <a:ext cx="259081" cy="237067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Straight Connector 53"/>
            <p:cNvSpPr/>
            <p:nvPr/>
          </p:nvSpPr>
          <p:spPr>
            <a:xfrm>
              <a:off x="1057275" y="463550"/>
              <a:ext cx="454024" cy="158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Straight Connector 54"/>
            <p:cNvSpPr/>
            <p:nvPr/>
          </p:nvSpPr>
          <p:spPr>
            <a:xfrm>
              <a:off x="1835150" y="355599"/>
              <a:ext cx="454024" cy="1590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Oval 55"/>
            <p:cNvSpPr/>
            <p:nvPr/>
          </p:nvSpPr>
          <p:spPr>
            <a:xfrm>
              <a:off x="2331720" y="296333"/>
              <a:ext cx="259081" cy="237067"/>
            </a:xfrm>
            <a:prstGeom prst="ellipse">
              <a:avLst/>
            </a:prstGeom>
            <a:solidFill>
              <a:srgbClr val="DE0000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Straight Connector 56"/>
            <p:cNvSpPr/>
            <p:nvPr/>
          </p:nvSpPr>
          <p:spPr>
            <a:xfrm>
              <a:off x="1835150" y="474662"/>
              <a:ext cx="454024" cy="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Straight Connector 61"/>
            <p:cNvSpPr/>
            <p:nvPr/>
          </p:nvSpPr>
          <p:spPr>
            <a:xfrm>
              <a:off x="1230312" y="0"/>
              <a:ext cx="323851" cy="22859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Straight Arrow Connector 67"/>
            <p:cNvSpPr/>
            <p:nvPr/>
          </p:nvSpPr>
          <p:spPr>
            <a:xfrm flipH="1">
              <a:off x="1230629" y="118533"/>
              <a:ext cx="129541" cy="237067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9" name="Curved Connector 52"/>
          <p:cNvSpPr/>
          <p:nvPr/>
        </p:nvSpPr>
        <p:spPr>
          <a:xfrm rot="16200000" flipH="1">
            <a:off x="2298700" y="3886198"/>
            <a:ext cx="533400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28575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2"/>
          <p:cNvSpPr txBox="1">
            <a:spLocks noGrp="1"/>
          </p:cNvSpPr>
          <p:nvPr>
            <p:ph type="title"/>
          </p:nvPr>
        </p:nvSpPr>
        <p:spPr>
          <a:xfrm>
            <a:off x="152400" y="139700"/>
            <a:ext cx="8839200" cy="942380"/>
          </a:xfrm>
          <a:prstGeom prst="rect">
            <a:avLst/>
          </a:prstGeom>
        </p:spPr>
        <p:txBody>
          <a:bodyPr/>
          <a:lstStyle/>
          <a:p>
            <a:pPr>
              <a:defRPr sz="2200" b="1" i="1">
                <a:solidFill>
                  <a:srgbClr val="FFD900"/>
                </a:solidFill>
              </a:defRPr>
            </a:pPr>
            <a:r>
              <a:t>This gives only a "photoconductor" and NOT a solar cell!</a:t>
            </a:r>
            <a:br/>
            <a:r>
              <a:rPr sz="900"/>
              <a:t/>
            </a:r>
            <a:br>
              <a:rPr sz="900"/>
            </a:br>
            <a:r>
              <a:rPr sz="1600" b="0">
                <a:solidFill>
                  <a:srgbClr val="FFFFFF"/>
                </a:solidFill>
              </a:rPr>
              <a:t>(Wake up all of you so-called science journalists!)</a:t>
            </a:r>
          </a:p>
        </p:txBody>
      </p:sp>
      <p:sp>
        <p:nvSpPr>
          <p:cNvPr id="30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224319"/>
            <a:ext cx="8763000" cy="5493981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Most of the liberated electrons just wander around until pulled back into bonds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Or ones that DO exit are equally likely to exit right or left</a:t>
            </a:r>
          </a:p>
          <a:p>
            <a:pPr defTabSz="457200">
              <a:defRPr sz="900"/>
            </a:pPr>
            <a:endParaRPr/>
          </a:p>
          <a:p>
            <a:pPr algn="ctr" defTabSz="457200">
              <a:defRPr sz="1800" b="1">
                <a:solidFill>
                  <a:srgbClr val="FFD900"/>
                </a:solidFill>
              </a:defRPr>
            </a:pPr>
            <a:r>
              <a:t>Nothing is pumping (pushing) electrons to flow in one direction!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Application? </a:t>
            </a:r>
            <a:r>
              <a:rPr b="0"/>
              <a:t>ADD external battery/power supply and use as a light detector: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 b="1"/>
            </a:pPr>
            <a:r>
              <a:t>	No light:</a:t>
            </a:r>
            <a:r>
              <a:rPr b="0"/>
              <a:t> All electrons in bonds, no current through sample (despite battery)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 b="1"/>
            </a:pPr>
            <a:r>
              <a:t>	Light:</a:t>
            </a:r>
            <a:r>
              <a:rPr b="0"/>
              <a:t> 	Freed electrons  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	Battery can now suck them out one end and push back into other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But where does the light's energy go?   Ultimately, into the atoms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Freed electrons later fell back into atoms' clutches,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	giving those atoms a kick =&gt; Atomic vibrations (a.k.a. </a:t>
            </a:r>
            <a:r>
              <a:rPr b="1">
                <a:solidFill>
                  <a:srgbClr val="FECF29"/>
                </a:solidFill>
              </a:rPr>
              <a:t>heat</a:t>
            </a:r>
            <a:r>
              <a:t>)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2"/>
          <p:cNvSpPr txBox="1">
            <a:spLocks noGrp="1"/>
          </p:cNvSpPr>
          <p:nvPr>
            <p:ph type="title"/>
          </p:nvPr>
        </p:nvSpPr>
        <p:spPr>
          <a:xfrm>
            <a:off x="-1" y="88900"/>
            <a:ext cx="9144001" cy="546021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rgbClr val="DEFFFF"/>
                </a:solidFill>
              </a:defRPr>
            </a:lvl1pPr>
          </a:lstStyle>
          <a:p>
            <a:r>
              <a:t>To produce power we've ALSO got to drive (PUMP) electrons somewhere!</a:t>
            </a:r>
          </a:p>
        </p:txBody>
      </p:sp>
      <p:sp>
        <p:nvSpPr>
          <p:cNvPr id="30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571500"/>
            <a:ext cx="8991600" cy="6123565"/>
          </a:xfrm>
          <a:prstGeom prst="rect">
            <a:avLst/>
          </a:prstGeom>
        </p:spPr>
        <p:txBody>
          <a:bodyPr/>
          <a:lstStyle/>
          <a:p>
            <a:pPr defTabSz="457200">
              <a:defRPr sz="1800" b="1"/>
            </a:pPr>
            <a:r>
              <a:t>The Classic Technique: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START with fully-bonded electrically neutral material, most commonly </a:t>
            </a:r>
            <a:r>
              <a:rPr b="1"/>
              <a:t>silicon</a:t>
            </a:r>
          </a:p>
          <a:p>
            <a:pPr defTabSz="457200">
              <a:defRPr sz="900" b="1"/>
            </a:pPr>
            <a:endParaRPr/>
          </a:p>
          <a:p>
            <a:pPr defTabSz="457200">
              <a:defRPr sz="1800"/>
            </a:pPr>
            <a:r>
              <a:t>	</a:t>
            </a:r>
            <a:r>
              <a:rPr>
                <a:solidFill>
                  <a:srgbClr val="FFD900"/>
                </a:solidFill>
              </a:rPr>
              <a:t>It sets the bonding rules with its crystal structure</a:t>
            </a:r>
            <a:r>
              <a:t>:  Rule with Si = </a:t>
            </a:r>
            <a:r>
              <a:rPr b="1"/>
              <a:t>four bonds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ADD atom of almost the same size but with one less bonding electron (e.g., </a:t>
            </a:r>
            <a:r>
              <a:rPr b="1"/>
              <a:t>boron</a:t>
            </a:r>
            <a:r>
              <a:t>)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</a:t>
            </a:r>
            <a:r>
              <a:rPr sz="1600"/>
              <a:t>Fits into crystal, steals electron from elsewhere, making it an </a:t>
            </a:r>
            <a:r>
              <a:rPr sz="1600" b="1">
                <a:solidFill>
                  <a:srgbClr val="FFD900"/>
                </a:solidFill>
              </a:rPr>
              <a:t>Acceptor</a:t>
            </a:r>
            <a:r>
              <a:rPr sz="1600"/>
              <a:t> ion (thief?)	</a:t>
            </a:r>
          </a:p>
          <a:p>
            <a:pPr defTabSz="457200">
              <a:spcBef>
                <a:spcPts val="200"/>
              </a:spcBef>
              <a:defRPr sz="1000"/>
            </a:pPr>
            <a:r>
              <a:t>	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	</a:t>
            </a:r>
            <a:r>
              <a:rPr b="1"/>
              <a:t>Bond</a:t>
            </a:r>
            <a:r>
              <a:t> where electron was stolen </a:t>
            </a:r>
            <a:r>
              <a:rPr b="1"/>
              <a:t>from</a:t>
            </a:r>
            <a:r>
              <a:t> now becomes a positive </a:t>
            </a:r>
            <a:r>
              <a:rPr b="1">
                <a:solidFill>
                  <a:srgbClr val="FFD900"/>
                </a:solidFill>
              </a:rPr>
              <a:t>Hole</a:t>
            </a:r>
          </a:p>
          <a:p>
            <a:pPr defTabSz="457200">
              <a:defRPr sz="1400"/>
            </a:pPr>
            <a:endParaRPr/>
          </a:p>
          <a:p>
            <a:pPr defTabSz="457200">
              <a:defRPr sz="1800"/>
            </a:pPr>
            <a:r>
              <a:t>Add </a:t>
            </a:r>
            <a:r>
              <a:rPr b="1"/>
              <a:t>neutral</a:t>
            </a:r>
            <a:r>
              <a:t> Acceptor atoms to Si =&gt; Negative ions  + Liberated holes: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							Silicon atoms = Grey (fixed neutral atoms)</a:t>
            </a:r>
          </a:p>
          <a:p>
            <a:pPr defTabSz="457200">
              <a:spcBef>
                <a:spcPts val="200"/>
              </a:spcBef>
              <a:defRPr sz="900"/>
            </a:pPr>
            <a:r>
              <a:t>	</a:t>
            </a:r>
          </a:p>
          <a:p>
            <a:pPr defTabSz="457200">
              <a:defRPr sz="1800"/>
            </a:pPr>
            <a:r>
              <a:t>								Acceptor ions also </a:t>
            </a:r>
            <a:r>
              <a:rPr>
                <a:solidFill>
                  <a:srgbClr val="FFD119"/>
                </a:solidFill>
              </a:rPr>
              <a:t>FIXED </a:t>
            </a:r>
            <a:r>
              <a:t>in position 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							Holes = </a:t>
            </a:r>
            <a:r>
              <a:rPr>
                <a:solidFill>
                  <a:srgbClr val="FFD119"/>
                </a:solidFill>
              </a:rPr>
              <a:t>MOBILE  	</a:t>
            </a:r>
            <a:r>
              <a:t>Why? </a:t>
            </a:r>
          </a:p>
          <a:p>
            <a:pPr defTabSz="457200">
              <a:defRPr sz="800"/>
            </a:pPr>
            <a:endParaRPr/>
          </a:p>
          <a:p>
            <a:pPr algn="ctr" defTabSz="457200">
              <a:defRPr sz="1800"/>
            </a:pPr>
            <a:r>
              <a:t>ANSWER: Hole grabs electron from neighbor, leaving hole in a NEW place . . .</a:t>
            </a:r>
          </a:p>
          <a:p>
            <a:pPr algn="ctr" defTabSz="457200">
              <a:defRPr sz="900"/>
            </a:pPr>
            <a:endParaRPr/>
          </a:p>
          <a:p>
            <a:pPr algn="ctr" defTabSz="457200">
              <a:defRPr sz="1800"/>
            </a:pPr>
            <a:r>
              <a:t>And holes don't fill with electrons from outside because that would add net charge</a:t>
            </a:r>
          </a:p>
        </p:txBody>
      </p:sp>
      <p:grpSp>
        <p:nvGrpSpPr>
          <p:cNvPr id="308" name="Group 30"/>
          <p:cNvGrpSpPr/>
          <p:nvPr/>
        </p:nvGrpSpPr>
        <p:grpSpPr>
          <a:xfrm>
            <a:off x="8252459" y="2702560"/>
            <a:ext cx="304801" cy="304801"/>
            <a:chOff x="0" y="0"/>
            <a:chExt cx="304800" cy="304800"/>
          </a:xfrm>
        </p:grpSpPr>
        <p:sp>
          <p:nvSpPr>
            <p:cNvPr id="306" name="Oval 9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969696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Straight Connector 58"/>
            <p:cNvSpPr/>
            <p:nvPr/>
          </p:nvSpPr>
          <p:spPr>
            <a:xfrm flipV="1">
              <a:off x="57150" y="152400"/>
              <a:ext cx="190501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9" name="Cross 29"/>
          <p:cNvSpPr/>
          <p:nvPr/>
        </p:nvSpPr>
        <p:spPr>
          <a:xfrm>
            <a:off x="7477759" y="3225800"/>
            <a:ext cx="152401" cy="1524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1" name="Group 48"/>
          <p:cNvGrpSpPr/>
          <p:nvPr/>
        </p:nvGrpSpPr>
        <p:grpSpPr>
          <a:xfrm>
            <a:off x="774699" y="4317998"/>
            <a:ext cx="2819402" cy="1219201"/>
            <a:chOff x="0" y="0"/>
            <a:chExt cx="2819400" cy="1219200"/>
          </a:xfrm>
        </p:grpSpPr>
        <p:grpSp>
          <p:nvGrpSpPr>
            <p:cNvPr id="347" name="Group 67"/>
            <p:cNvGrpSpPr/>
            <p:nvPr/>
          </p:nvGrpSpPr>
          <p:grpSpPr>
            <a:xfrm>
              <a:off x="-1" y="0"/>
              <a:ext cx="2438401" cy="1219200"/>
              <a:chOff x="0" y="0"/>
              <a:chExt cx="2438400" cy="1219200"/>
            </a:xfrm>
          </p:grpSpPr>
          <p:sp>
            <p:nvSpPr>
              <p:cNvPr id="310" name="Rectangle 8"/>
              <p:cNvSpPr/>
              <p:nvPr/>
            </p:nvSpPr>
            <p:spPr>
              <a:xfrm>
                <a:off x="0" y="0"/>
                <a:ext cx="2438400" cy="12192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13" name="Group 31"/>
              <p:cNvGrpSpPr/>
              <p:nvPr/>
            </p:nvGrpSpPr>
            <p:grpSpPr>
              <a:xfrm>
                <a:off x="321734" y="157791"/>
                <a:ext cx="243841" cy="221673"/>
                <a:chOff x="0" y="0"/>
                <a:chExt cx="243840" cy="221672"/>
              </a:xfrm>
            </p:grpSpPr>
            <p:sp>
              <p:nvSpPr>
                <p:cNvPr id="311" name="Oval 32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2" name="Straight Connector 100"/>
                <p:cNvSpPr/>
                <p:nvPr/>
              </p:nvSpPr>
              <p:spPr>
                <a:xfrm flipV="1">
                  <a:off x="46566" y="108909"/>
                  <a:ext cx="153989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6" name="Group 34"/>
              <p:cNvGrpSpPr/>
              <p:nvPr/>
            </p:nvGrpSpPr>
            <p:grpSpPr>
              <a:xfrm>
                <a:off x="626534" y="656554"/>
                <a:ext cx="243841" cy="221673"/>
                <a:chOff x="0" y="0"/>
                <a:chExt cx="243840" cy="221672"/>
              </a:xfrm>
            </p:grpSpPr>
            <p:sp>
              <p:nvSpPr>
                <p:cNvPr id="314" name="Oval 35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5" name="Straight Connector 98"/>
                <p:cNvSpPr/>
                <p:nvPr/>
              </p:nvSpPr>
              <p:spPr>
                <a:xfrm flipV="1">
                  <a:off x="46566" y="111795"/>
                  <a:ext cx="153989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9" name="Group 37"/>
              <p:cNvGrpSpPr/>
              <p:nvPr/>
            </p:nvGrpSpPr>
            <p:grpSpPr>
              <a:xfrm>
                <a:off x="2089574" y="434882"/>
                <a:ext cx="243841" cy="221673"/>
                <a:chOff x="0" y="0"/>
                <a:chExt cx="243840" cy="221672"/>
              </a:xfrm>
            </p:grpSpPr>
            <p:sp>
              <p:nvSpPr>
                <p:cNvPr id="317" name="Oval 38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8" name="Straight Connector 96"/>
                <p:cNvSpPr/>
                <p:nvPr/>
              </p:nvSpPr>
              <p:spPr>
                <a:xfrm>
                  <a:off x="45614" y="112488"/>
                  <a:ext cx="15398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2" name="Group 40"/>
              <p:cNvGrpSpPr/>
              <p:nvPr/>
            </p:nvGrpSpPr>
            <p:grpSpPr>
              <a:xfrm>
                <a:off x="1784774" y="767391"/>
                <a:ext cx="243841" cy="221673"/>
                <a:chOff x="0" y="0"/>
                <a:chExt cx="243840" cy="221672"/>
              </a:xfrm>
            </p:grpSpPr>
            <p:sp>
              <p:nvSpPr>
                <p:cNvPr id="320" name="Oval 41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1" name="Straight Connector 94"/>
                <p:cNvSpPr/>
                <p:nvPr/>
              </p:nvSpPr>
              <p:spPr>
                <a:xfrm flipV="1">
                  <a:off x="45614" y="108909"/>
                  <a:ext cx="153988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5" name="Group 43"/>
              <p:cNvGrpSpPr/>
              <p:nvPr/>
            </p:nvGrpSpPr>
            <p:grpSpPr>
              <a:xfrm>
                <a:off x="1479974" y="434882"/>
                <a:ext cx="243841" cy="221673"/>
                <a:chOff x="0" y="0"/>
                <a:chExt cx="243840" cy="221672"/>
              </a:xfrm>
            </p:grpSpPr>
            <p:sp>
              <p:nvSpPr>
                <p:cNvPr id="323" name="Oval 44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4" name="Straight Connector 92"/>
                <p:cNvSpPr/>
                <p:nvPr/>
              </p:nvSpPr>
              <p:spPr>
                <a:xfrm>
                  <a:off x="45614" y="112488"/>
                  <a:ext cx="15398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8" name="Group 46"/>
              <p:cNvGrpSpPr/>
              <p:nvPr/>
            </p:nvGrpSpPr>
            <p:grpSpPr>
              <a:xfrm>
                <a:off x="931334" y="268627"/>
                <a:ext cx="243841" cy="221673"/>
                <a:chOff x="0" y="0"/>
                <a:chExt cx="243840" cy="221672"/>
              </a:xfrm>
            </p:grpSpPr>
            <p:sp>
              <p:nvSpPr>
                <p:cNvPr id="326" name="Oval 47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7" name="Straight Connector 90"/>
                <p:cNvSpPr/>
                <p:nvPr/>
              </p:nvSpPr>
              <p:spPr>
                <a:xfrm flipV="1">
                  <a:off x="46566" y="110785"/>
                  <a:ext cx="153989" cy="1587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1" name="Group 49"/>
              <p:cNvGrpSpPr/>
              <p:nvPr/>
            </p:nvGrpSpPr>
            <p:grpSpPr>
              <a:xfrm>
                <a:off x="138854" y="878227"/>
                <a:ext cx="243841" cy="221673"/>
                <a:chOff x="0" y="0"/>
                <a:chExt cx="243840" cy="221672"/>
              </a:xfrm>
            </p:grpSpPr>
            <p:sp>
              <p:nvSpPr>
                <p:cNvPr id="329" name="Oval 50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0" name="Straight Connector 88"/>
                <p:cNvSpPr/>
                <p:nvPr/>
              </p:nvSpPr>
              <p:spPr>
                <a:xfrm flipV="1">
                  <a:off x="43708" y="110785"/>
                  <a:ext cx="153988" cy="1587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4" name="Group 52"/>
              <p:cNvGrpSpPr/>
              <p:nvPr/>
            </p:nvGrpSpPr>
            <p:grpSpPr>
              <a:xfrm>
                <a:off x="1175174" y="822809"/>
                <a:ext cx="243841" cy="221673"/>
                <a:chOff x="0" y="0"/>
                <a:chExt cx="243840" cy="221672"/>
              </a:xfrm>
            </p:grpSpPr>
            <p:sp>
              <p:nvSpPr>
                <p:cNvPr id="332" name="Oval 53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3" name="Straight Connector 86"/>
                <p:cNvSpPr/>
                <p:nvPr/>
              </p:nvSpPr>
              <p:spPr>
                <a:xfrm flipV="1">
                  <a:off x="45614" y="112230"/>
                  <a:ext cx="153988" cy="1587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7" name="Group 55"/>
              <p:cNvGrpSpPr/>
              <p:nvPr/>
            </p:nvGrpSpPr>
            <p:grpSpPr>
              <a:xfrm>
                <a:off x="1845734" y="46954"/>
                <a:ext cx="243841" cy="221673"/>
                <a:chOff x="0" y="0"/>
                <a:chExt cx="243840" cy="221672"/>
              </a:xfrm>
            </p:grpSpPr>
            <p:sp>
              <p:nvSpPr>
                <p:cNvPr id="335" name="Oval 56"/>
                <p:cNvSpPr/>
                <p:nvPr/>
              </p:nvSpPr>
              <p:spPr>
                <a:xfrm>
                  <a:off x="-1" y="-1"/>
                  <a:ext cx="243842" cy="221674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6" name="Straight Connector 84"/>
                <p:cNvSpPr/>
                <p:nvPr/>
              </p:nvSpPr>
              <p:spPr>
                <a:xfrm flipV="1">
                  <a:off x="46566" y="111795"/>
                  <a:ext cx="153989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8" name="Cross 58"/>
              <p:cNvSpPr/>
              <p:nvPr/>
            </p:nvSpPr>
            <p:spPr>
              <a:xfrm>
                <a:off x="2211494" y="933645"/>
                <a:ext cx="121921" cy="11083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9" name="Cross 59"/>
              <p:cNvSpPr/>
              <p:nvPr/>
            </p:nvSpPr>
            <p:spPr>
              <a:xfrm>
                <a:off x="2211494" y="268627"/>
                <a:ext cx="121921" cy="11083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0" name="Cross 60"/>
              <p:cNvSpPr/>
              <p:nvPr/>
            </p:nvSpPr>
            <p:spPr>
              <a:xfrm>
                <a:off x="1845734" y="545718"/>
                <a:ext cx="121921" cy="11083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1" name="Cross 61"/>
              <p:cNvSpPr/>
              <p:nvPr/>
            </p:nvSpPr>
            <p:spPr>
              <a:xfrm>
                <a:off x="1419014" y="157791"/>
                <a:ext cx="121921" cy="11083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2" name="Cross 62"/>
              <p:cNvSpPr/>
              <p:nvPr/>
            </p:nvSpPr>
            <p:spPr>
              <a:xfrm>
                <a:off x="1479974" y="989064"/>
                <a:ext cx="121921" cy="11083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3" name="Cross 63"/>
              <p:cNvSpPr/>
              <p:nvPr/>
            </p:nvSpPr>
            <p:spPr>
              <a:xfrm>
                <a:off x="1175174" y="601136"/>
                <a:ext cx="121921" cy="11083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4" name="Cross 64"/>
              <p:cNvSpPr/>
              <p:nvPr/>
            </p:nvSpPr>
            <p:spPr>
              <a:xfrm>
                <a:off x="687494" y="324045"/>
                <a:ext cx="121921" cy="11083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5" name="Cross 65"/>
              <p:cNvSpPr/>
              <p:nvPr/>
            </p:nvSpPr>
            <p:spPr>
              <a:xfrm>
                <a:off x="809414" y="989064"/>
                <a:ext cx="121921" cy="11083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6" name="Cross 66"/>
              <p:cNvSpPr/>
              <p:nvPr/>
            </p:nvSpPr>
            <p:spPr>
              <a:xfrm>
                <a:off x="382694" y="656554"/>
                <a:ext cx="121921" cy="11083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48" name="Straight Arrow Connector 48"/>
            <p:cNvSpPr/>
            <p:nvPr/>
          </p:nvSpPr>
          <p:spPr>
            <a:xfrm flipH="1" flipV="1">
              <a:off x="2514599" y="121919"/>
              <a:ext cx="304801" cy="1589"/>
            </a:xfrm>
            <a:prstGeom prst="line">
              <a:avLst/>
            </a:prstGeom>
            <a:noFill/>
            <a:ln w="28575" cap="flat">
              <a:solidFill>
                <a:srgbClr val="FECF2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Straight Arrow Connector 49"/>
            <p:cNvSpPr/>
            <p:nvPr/>
          </p:nvSpPr>
          <p:spPr>
            <a:xfrm flipH="1" flipV="1">
              <a:off x="2514599" y="577850"/>
              <a:ext cx="304801" cy="1588"/>
            </a:xfrm>
            <a:prstGeom prst="line">
              <a:avLst/>
            </a:prstGeom>
            <a:noFill/>
            <a:ln w="28575" cap="flat">
              <a:solidFill>
                <a:srgbClr val="FECF2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Straight Arrow Connector 49"/>
            <p:cNvSpPr/>
            <p:nvPr/>
          </p:nvSpPr>
          <p:spPr>
            <a:xfrm flipH="1" flipV="1">
              <a:off x="2514600" y="1035051"/>
              <a:ext cx="304801" cy="1588"/>
            </a:xfrm>
            <a:prstGeom prst="line">
              <a:avLst/>
            </a:prstGeom>
            <a:noFill/>
            <a:ln w="28575" cap="flat">
              <a:solidFill>
                <a:srgbClr val="FECF2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rgbClr val="DEFFFF"/>
                </a:solidFill>
              </a:defRPr>
            </a:lvl1pPr>
          </a:lstStyle>
          <a:p>
            <a:r>
              <a:t>We can also add things that will shed electrons</a:t>
            </a:r>
          </a:p>
        </p:txBody>
      </p:sp>
      <p:sp>
        <p:nvSpPr>
          <p:cNvPr id="35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6014879"/>
          </a:xfrm>
          <a:prstGeom prst="rect">
            <a:avLst/>
          </a:prstGeom>
        </p:spPr>
        <p:txBody>
          <a:bodyPr/>
          <a:lstStyle/>
          <a:p>
            <a:pPr>
              <a:defRPr sz="1800" b="1"/>
            </a:pPr>
            <a:r>
              <a:t>Donor </a:t>
            </a:r>
            <a:r>
              <a:rPr b="0"/>
              <a:t>= Similar to Si in size, but with one additional bonding electron (e.g., P, As)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Fits into crystal but final electron has nothing to pair with and bond.  Thus: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It easily loses that electron (ionizes), becoming a positive </a:t>
            </a:r>
            <a:r>
              <a:rPr b="1">
                <a:solidFill>
                  <a:srgbClr val="FBC901"/>
                </a:solidFill>
              </a:rPr>
              <a:t>Donor</a:t>
            </a:r>
            <a:r>
              <a:t> ion:</a:t>
            </a:r>
            <a:endParaRPr sz="1400"/>
          </a:p>
          <a:p>
            <a:pPr>
              <a:defRPr sz="900"/>
            </a:pPr>
            <a:endParaRPr/>
          </a:p>
          <a:p>
            <a:pPr>
              <a:defRPr sz="1400"/>
            </a:pPr>
            <a:r>
              <a:t>		</a:t>
            </a:r>
            <a:r>
              <a:rPr sz="1800"/>
              <a:t>With that last, now liberated, </a:t>
            </a:r>
            <a:r>
              <a:rPr sz="1800" b="1">
                <a:solidFill>
                  <a:srgbClr val="FBC901"/>
                </a:solidFill>
              </a:rPr>
              <a:t>electron</a:t>
            </a:r>
            <a:r>
              <a:rPr sz="1800"/>
              <a:t> free to wander:</a:t>
            </a:r>
          </a:p>
          <a:p>
            <a:pPr>
              <a:defRPr sz="1100"/>
            </a:pPr>
            <a:endParaRPr/>
          </a:p>
          <a:p>
            <a:pPr>
              <a:defRPr sz="1100"/>
            </a:pPr>
            <a:r>
              <a:t>	</a:t>
            </a:r>
            <a:br/>
            <a:r>
              <a:rPr sz="1800"/>
              <a:t>Add </a:t>
            </a:r>
            <a:r>
              <a:rPr sz="1800" b="1"/>
              <a:t>neutral</a:t>
            </a:r>
            <a:r>
              <a:rPr sz="1800"/>
              <a:t> Donor impurity atoms to Si =&gt; Positive ions + Liberated electrons:</a:t>
            </a:r>
          </a:p>
          <a:p>
            <a:pPr>
              <a:spcBef>
                <a:spcPts val="200"/>
              </a:spcBef>
              <a:defRPr sz="1100"/>
            </a:pPr>
            <a:r>
              <a:t>		</a:t>
            </a:r>
          </a:p>
          <a:p>
            <a:pPr>
              <a:defRPr sz="1800"/>
            </a:pPr>
            <a:r>
              <a:t>				</a:t>
            </a:r>
            <a:r>
              <a:rPr sz="1600"/>
              <a:t>Here only liberated electrons are </a:t>
            </a:r>
            <a:r>
              <a:rPr sz="1600">
                <a:solidFill>
                  <a:srgbClr val="FFD119"/>
                </a:solidFill>
              </a:rPr>
              <a:t>MOBILE</a:t>
            </a:r>
            <a:r>
              <a:rPr sz="1600"/>
              <a:t> 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And, as in other material, net charge is still zero!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	So James Clerk Maxwell is still happy</a:t>
            </a:r>
          </a:p>
          <a:p>
            <a:endParaRPr/>
          </a:p>
          <a:p>
            <a:pPr algn="ctr">
              <a:spcBef>
                <a:spcPts val="300"/>
              </a:spcBef>
              <a:defRPr sz="1600"/>
            </a:pPr>
            <a:r>
              <a:t>And if mobile electrons return home, heat will eventually kick them back out!</a:t>
            </a:r>
          </a:p>
          <a:p>
            <a:pPr algn="ctr">
              <a:defRPr sz="1400"/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ECF29"/>
                </a:solidFill>
              </a:defRPr>
            </a:pPr>
            <a:r>
              <a:t>NOTE: Acceptor and Donor impurities are called "DOPANTS"</a:t>
            </a:r>
          </a:p>
          <a:p>
            <a:pPr>
              <a:defRPr sz="1800"/>
            </a:pPr>
            <a:r>
              <a:t> </a:t>
            </a:r>
          </a:p>
        </p:txBody>
      </p:sp>
      <p:sp>
        <p:nvSpPr>
          <p:cNvPr id="355" name="Straight Connector 11"/>
          <p:cNvSpPr/>
          <p:nvPr/>
        </p:nvSpPr>
        <p:spPr>
          <a:xfrm flipV="1">
            <a:off x="7648562" y="2616357"/>
            <a:ext cx="190501" cy="1588"/>
          </a:xfrm>
          <a:prstGeom prst="line">
            <a:avLst/>
          </a:prstGeom>
          <a:solidFill>
            <a:srgbClr val="969696"/>
          </a:solidFill>
          <a:ln w="57150">
            <a:solidFill>
              <a:srgbClr val="00F2F2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8" name="Group 52"/>
          <p:cNvGrpSpPr/>
          <p:nvPr/>
        </p:nvGrpSpPr>
        <p:grpSpPr>
          <a:xfrm>
            <a:off x="8288019" y="1950720"/>
            <a:ext cx="304801" cy="304801"/>
            <a:chOff x="0" y="0"/>
            <a:chExt cx="304800" cy="304800"/>
          </a:xfrm>
        </p:grpSpPr>
        <p:sp>
          <p:nvSpPr>
            <p:cNvPr id="356" name="Oval 9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969696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Cross 29"/>
            <p:cNvSpPr/>
            <p:nvPr/>
          </p:nvSpPr>
          <p:spPr>
            <a:xfrm>
              <a:off x="76200" y="81280"/>
              <a:ext cx="152400" cy="152401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96" name="Group 48"/>
          <p:cNvGrpSpPr/>
          <p:nvPr/>
        </p:nvGrpSpPr>
        <p:grpSpPr>
          <a:xfrm>
            <a:off x="825500" y="3733800"/>
            <a:ext cx="2819400" cy="1447800"/>
            <a:chOff x="0" y="0"/>
            <a:chExt cx="2819400" cy="1447800"/>
          </a:xfrm>
        </p:grpSpPr>
        <p:sp>
          <p:nvSpPr>
            <p:cNvPr id="359" name="Rectangle 8"/>
            <p:cNvSpPr/>
            <p:nvPr/>
          </p:nvSpPr>
          <p:spPr>
            <a:xfrm flipH="1">
              <a:off x="0" y="0"/>
              <a:ext cx="2819400" cy="1447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0" name="Straight Connector 55"/>
            <p:cNvSpPr/>
            <p:nvPr/>
          </p:nvSpPr>
          <p:spPr>
            <a:xfrm flipV="1">
              <a:off x="2209800" y="788987"/>
              <a:ext cx="176214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Straight Connector 67"/>
            <p:cNvSpPr/>
            <p:nvPr/>
          </p:nvSpPr>
          <p:spPr>
            <a:xfrm flipV="1">
              <a:off x="1868487" y="395287"/>
              <a:ext cx="17621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Straight Connector 68"/>
            <p:cNvSpPr/>
            <p:nvPr/>
          </p:nvSpPr>
          <p:spPr>
            <a:xfrm flipV="1">
              <a:off x="1762125" y="1316038"/>
              <a:ext cx="176214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Straight Connector 69"/>
            <p:cNvSpPr/>
            <p:nvPr/>
          </p:nvSpPr>
          <p:spPr>
            <a:xfrm flipV="1">
              <a:off x="1022349" y="263524"/>
              <a:ext cx="176214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Straight Connector 70"/>
            <p:cNvSpPr/>
            <p:nvPr/>
          </p:nvSpPr>
          <p:spPr>
            <a:xfrm flipV="1">
              <a:off x="1268412" y="855663"/>
              <a:ext cx="17621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Straight Connector 71"/>
            <p:cNvSpPr/>
            <p:nvPr/>
          </p:nvSpPr>
          <p:spPr>
            <a:xfrm flipV="1">
              <a:off x="846137" y="1250950"/>
              <a:ext cx="176213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Straight Connector 72"/>
            <p:cNvSpPr/>
            <p:nvPr/>
          </p:nvSpPr>
          <p:spPr>
            <a:xfrm>
              <a:off x="563562" y="660083"/>
              <a:ext cx="176213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Straight Connector 73"/>
            <p:cNvSpPr/>
            <p:nvPr/>
          </p:nvSpPr>
          <p:spPr>
            <a:xfrm flipV="1">
              <a:off x="141287" y="328612"/>
              <a:ext cx="17621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Straight Connector 74"/>
            <p:cNvSpPr/>
            <p:nvPr/>
          </p:nvSpPr>
          <p:spPr>
            <a:xfrm flipV="1">
              <a:off x="176212" y="1182688"/>
              <a:ext cx="17621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71" name="Group 75"/>
            <p:cNvGrpSpPr/>
            <p:nvPr/>
          </p:nvGrpSpPr>
          <p:grpSpPr>
            <a:xfrm>
              <a:off x="563879" y="131617"/>
              <a:ext cx="281941" cy="263237"/>
              <a:chOff x="0" y="0"/>
              <a:chExt cx="281940" cy="263235"/>
            </a:xfrm>
          </p:grpSpPr>
          <p:sp>
            <p:nvSpPr>
              <p:cNvPr id="369" name="Oval 76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0" name="Cross 77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74" name="Group 78"/>
            <p:cNvGrpSpPr/>
            <p:nvPr/>
          </p:nvGrpSpPr>
          <p:grpSpPr>
            <a:xfrm>
              <a:off x="140969" y="592281"/>
              <a:ext cx="281941" cy="263237"/>
              <a:chOff x="0" y="0"/>
              <a:chExt cx="281940" cy="263235"/>
            </a:xfrm>
          </p:grpSpPr>
          <p:sp>
            <p:nvSpPr>
              <p:cNvPr id="372" name="Oval 79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3" name="Cross 80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77" name="Group 81"/>
            <p:cNvGrpSpPr/>
            <p:nvPr/>
          </p:nvGrpSpPr>
          <p:grpSpPr>
            <a:xfrm>
              <a:off x="493394" y="921327"/>
              <a:ext cx="281941" cy="263236"/>
              <a:chOff x="0" y="0"/>
              <a:chExt cx="281940" cy="263235"/>
            </a:xfrm>
          </p:grpSpPr>
          <p:sp>
            <p:nvSpPr>
              <p:cNvPr id="375" name="Oval 82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6" name="Cross 83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0" name="Group 84"/>
            <p:cNvGrpSpPr/>
            <p:nvPr/>
          </p:nvGrpSpPr>
          <p:grpSpPr>
            <a:xfrm>
              <a:off x="916305" y="460663"/>
              <a:ext cx="281941" cy="263237"/>
              <a:chOff x="0" y="0"/>
              <a:chExt cx="281940" cy="263235"/>
            </a:xfrm>
          </p:grpSpPr>
          <p:sp>
            <p:nvSpPr>
              <p:cNvPr id="378" name="Oval 85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9" name="Cross 86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3" name="Group 87"/>
            <p:cNvGrpSpPr/>
            <p:nvPr/>
          </p:nvGrpSpPr>
          <p:grpSpPr>
            <a:xfrm>
              <a:off x="1409699" y="197426"/>
              <a:ext cx="281942" cy="263237"/>
              <a:chOff x="0" y="0"/>
              <a:chExt cx="281940" cy="263235"/>
            </a:xfrm>
          </p:grpSpPr>
          <p:sp>
            <p:nvSpPr>
              <p:cNvPr id="381" name="Oval 88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2" name="Cross 89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6" name="Group 90"/>
            <p:cNvGrpSpPr/>
            <p:nvPr/>
          </p:nvGrpSpPr>
          <p:grpSpPr>
            <a:xfrm>
              <a:off x="1268730" y="1118754"/>
              <a:ext cx="281941" cy="263237"/>
              <a:chOff x="0" y="0"/>
              <a:chExt cx="281940" cy="263235"/>
            </a:xfrm>
          </p:grpSpPr>
          <p:sp>
            <p:nvSpPr>
              <p:cNvPr id="384" name="Oval 91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5" name="Cross 92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9" name="Group 93"/>
            <p:cNvGrpSpPr/>
            <p:nvPr/>
          </p:nvGrpSpPr>
          <p:grpSpPr>
            <a:xfrm>
              <a:off x="1762124" y="723900"/>
              <a:ext cx="281942" cy="263236"/>
              <a:chOff x="0" y="0"/>
              <a:chExt cx="281940" cy="263235"/>
            </a:xfrm>
          </p:grpSpPr>
          <p:sp>
            <p:nvSpPr>
              <p:cNvPr id="387" name="Oval 94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8" name="Cross 95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92" name="Group 96"/>
            <p:cNvGrpSpPr/>
            <p:nvPr/>
          </p:nvGrpSpPr>
          <p:grpSpPr>
            <a:xfrm>
              <a:off x="2326004" y="197426"/>
              <a:ext cx="281941" cy="263237"/>
              <a:chOff x="0" y="0"/>
              <a:chExt cx="281940" cy="263235"/>
            </a:xfrm>
          </p:grpSpPr>
          <p:sp>
            <p:nvSpPr>
              <p:cNvPr id="390" name="Oval 97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1" name="Cross 98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95" name="Group 99"/>
            <p:cNvGrpSpPr/>
            <p:nvPr/>
          </p:nvGrpSpPr>
          <p:grpSpPr>
            <a:xfrm>
              <a:off x="2255520" y="1052945"/>
              <a:ext cx="281941" cy="263237"/>
              <a:chOff x="0" y="0"/>
              <a:chExt cx="281940" cy="263235"/>
            </a:xfrm>
          </p:grpSpPr>
          <p:sp>
            <p:nvSpPr>
              <p:cNvPr id="393" name="Oval 100"/>
              <p:cNvSpPr/>
              <p:nvPr/>
            </p:nvSpPr>
            <p:spPr>
              <a:xfrm>
                <a:off x="-1" y="0"/>
                <a:ext cx="281942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4" name="Cross 101"/>
              <p:cNvSpPr/>
              <p:nvPr/>
            </p:nvSpPr>
            <p:spPr>
              <a:xfrm>
                <a:off x="70485" y="70196"/>
                <a:ext cx="140971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The payoff comes when you put two such "doped" regions side by side:</a:t>
            </a:r>
          </a:p>
        </p:txBody>
      </p:sp>
      <p:sp>
        <p:nvSpPr>
          <p:cNvPr id="39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124200"/>
            <a:ext cx="8991600" cy="5334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At the intersection ("</a:t>
            </a:r>
            <a:r>
              <a:rPr b="1">
                <a:solidFill>
                  <a:srgbClr val="FFD900"/>
                </a:solidFill>
              </a:rPr>
              <a:t>junction</a:t>
            </a:r>
            <a:r>
              <a:t>”) </a:t>
            </a:r>
            <a:r>
              <a:rPr>
                <a:solidFill>
                  <a:srgbClr val="8DFFFF"/>
                </a:solidFill>
              </a:rPr>
              <a:t>mobile electrons</a:t>
            </a:r>
            <a:r>
              <a:t> rush across to FILL </a:t>
            </a:r>
            <a:r>
              <a:rPr>
                <a:solidFill>
                  <a:srgbClr val="FF0000"/>
                </a:solidFill>
              </a:rPr>
              <a:t>mobile holes</a:t>
            </a:r>
            <a:r>
              <a:t>!!</a:t>
            </a:r>
          </a:p>
          <a:p>
            <a:pPr>
              <a:defRPr sz="9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(Because holes ARE just bonds that have lost one of the normal paired electrons)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0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Mobile electrons filling the mobile holes (in the bonds) = "</a:t>
            </a:r>
            <a:r>
              <a:rPr b="1">
                <a:solidFill>
                  <a:srgbClr val="FFD900"/>
                </a:solidFill>
              </a:rPr>
              <a:t>Recombination</a:t>
            </a:r>
            <a:r>
              <a:t>"</a:t>
            </a:r>
          </a:p>
        </p:txBody>
      </p:sp>
      <p:grpSp>
        <p:nvGrpSpPr>
          <p:cNvPr id="476" name="Group 159"/>
          <p:cNvGrpSpPr/>
          <p:nvPr/>
        </p:nvGrpSpPr>
        <p:grpSpPr>
          <a:xfrm>
            <a:off x="1641475" y="1295399"/>
            <a:ext cx="5368926" cy="1524001"/>
            <a:chOff x="0" y="0"/>
            <a:chExt cx="5368924" cy="1523999"/>
          </a:xfrm>
        </p:grpSpPr>
        <p:grpSp>
          <p:nvGrpSpPr>
            <p:cNvPr id="437" name="Group 158"/>
            <p:cNvGrpSpPr/>
            <p:nvPr/>
          </p:nvGrpSpPr>
          <p:grpSpPr>
            <a:xfrm>
              <a:off x="2700031" y="-1"/>
              <a:ext cx="2668894" cy="1524000"/>
              <a:chOff x="0" y="0"/>
              <a:chExt cx="2668893" cy="1523998"/>
            </a:xfrm>
          </p:grpSpPr>
          <p:sp>
            <p:nvSpPr>
              <p:cNvPr id="400" name="Rectangle 8"/>
              <p:cNvSpPr/>
              <p:nvPr/>
            </p:nvSpPr>
            <p:spPr>
              <a:xfrm flipH="1">
                <a:off x="-1" y="-1"/>
                <a:ext cx="2668895" cy="15240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1" name="Straight Connector 55"/>
              <p:cNvSpPr/>
              <p:nvPr/>
            </p:nvSpPr>
            <p:spPr>
              <a:xfrm flipV="1">
                <a:off x="2076757" y="830262"/>
                <a:ext cx="166688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2" name="Straight Connector 67"/>
              <p:cNvSpPr/>
              <p:nvPr/>
            </p:nvSpPr>
            <p:spPr>
              <a:xfrm flipV="1">
                <a:off x="1767194" y="415925"/>
                <a:ext cx="168276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3" name="Straight Connector 68"/>
              <p:cNvSpPr/>
              <p:nvPr/>
            </p:nvSpPr>
            <p:spPr>
              <a:xfrm flipV="1">
                <a:off x="1668768" y="1385887"/>
                <a:ext cx="166689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4" name="Straight Connector 69"/>
              <p:cNvSpPr/>
              <p:nvPr/>
            </p:nvSpPr>
            <p:spPr>
              <a:xfrm flipV="1">
                <a:off x="968682" y="277813"/>
                <a:ext cx="166688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5" name="Straight Connector 70"/>
              <p:cNvSpPr/>
              <p:nvPr/>
            </p:nvSpPr>
            <p:spPr>
              <a:xfrm flipV="1">
                <a:off x="1200457" y="900113"/>
                <a:ext cx="166688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6" name="Straight Connector 71"/>
              <p:cNvSpPr/>
              <p:nvPr/>
            </p:nvSpPr>
            <p:spPr>
              <a:xfrm flipV="1">
                <a:off x="801993" y="1316038"/>
                <a:ext cx="166689" cy="317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7" name="Straight Connector 72"/>
              <p:cNvSpPr/>
              <p:nvPr/>
            </p:nvSpPr>
            <p:spPr>
              <a:xfrm>
                <a:off x="533707" y="695008"/>
                <a:ext cx="16668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8" name="Straight Connector 73"/>
              <p:cNvSpPr/>
              <p:nvPr/>
            </p:nvSpPr>
            <p:spPr>
              <a:xfrm flipV="1">
                <a:off x="133657" y="346074"/>
                <a:ext cx="168276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9" name="Straight Connector 74"/>
              <p:cNvSpPr/>
              <p:nvPr/>
            </p:nvSpPr>
            <p:spPr>
              <a:xfrm flipV="1">
                <a:off x="166993" y="1244600"/>
                <a:ext cx="166689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12" name="Group 75"/>
              <p:cNvGrpSpPr/>
              <p:nvPr/>
            </p:nvGrpSpPr>
            <p:grpSpPr>
              <a:xfrm>
                <a:off x="533778" y="138545"/>
                <a:ext cx="266891" cy="277091"/>
                <a:chOff x="0" y="0"/>
                <a:chExt cx="266890" cy="277089"/>
              </a:xfrm>
            </p:grpSpPr>
            <p:sp>
              <p:nvSpPr>
                <p:cNvPr id="410" name="Oval 76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1" name="Cross 77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15" name="Group 78"/>
              <p:cNvGrpSpPr/>
              <p:nvPr/>
            </p:nvGrpSpPr>
            <p:grpSpPr>
              <a:xfrm>
                <a:off x="133445" y="623454"/>
                <a:ext cx="266891" cy="277091"/>
                <a:chOff x="0" y="0"/>
                <a:chExt cx="266890" cy="277089"/>
              </a:xfrm>
            </p:grpSpPr>
            <p:sp>
              <p:nvSpPr>
                <p:cNvPr id="413" name="Oval 79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4" name="Cross 80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18" name="Group 81"/>
              <p:cNvGrpSpPr/>
              <p:nvPr/>
            </p:nvGrpSpPr>
            <p:grpSpPr>
              <a:xfrm>
                <a:off x="467056" y="969817"/>
                <a:ext cx="266891" cy="277091"/>
                <a:chOff x="0" y="0"/>
                <a:chExt cx="266890" cy="277089"/>
              </a:xfrm>
            </p:grpSpPr>
            <p:sp>
              <p:nvSpPr>
                <p:cNvPr id="416" name="Oval 82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7" name="Cross 83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21" name="Group 84"/>
              <p:cNvGrpSpPr/>
              <p:nvPr/>
            </p:nvGrpSpPr>
            <p:grpSpPr>
              <a:xfrm>
                <a:off x="867390" y="484909"/>
                <a:ext cx="266891" cy="277091"/>
                <a:chOff x="0" y="0"/>
                <a:chExt cx="266890" cy="277089"/>
              </a:xfrm>
            </p:grpSpPr>
            <p:sp>
              <p:nvSpPr>
                <p:cNvPr id="419" name="Oval 85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0" name="Cross 86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24" name="Group 87"/>
              <p:cNvGrpSpPr/>
              <p:nvPr/>
            </p:nvGrpSpPr>
            <p:grpSpPr>
              <a:xfrm>
                <a:off x="1334446" y="207817"/>
                <a:ext cx="266891" cy="277091"/>
                <a:chOff x="0" y="0"/>
                <a:chExt cx="266890" cy="277089"/>
              </a:xfrm>
            </p:grpSpPr>
            <p:sp>
              <p:nvSpPr>
                <p:cNvPr id="422" name="Oval 88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3" name="Cross 89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27" name="Group 90"/>
              <p:cNvGrpSpPr/>
              <p:nvPr/>
            </p:nvGrpSpPr>
            <p:grpSpPr>
              <a:xfrm>
                <a:off x="1201001" y="1177636"/>
                <a:ext cx="266891" cy="277091"/>
                <a:chOff x="0" y="0"/>
                <a:chExt cx="266890" cy="277089"/>
              </a:xfrm>
            </p:grpSpPr>
            <p:sp>
              <p:nvSpPr>
                <p:cNvPr id="425" name="Oval 91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6" name="Cross 92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30" name="Group 93"/>
              <p:cNvGrpSpPr/>
              <p:nvPr/>
            </p:nvGrpSpPr>
            <p:grpSpPr>
              <a:xfrm>
                <a:off x="1668059" y="761999"/>
                <a:ext cx="266891" cy="277091"/>
                <a:chOff x="0" y="0"/>
                <a:chExt cx="266890" cy="277089"/>
              </a:xfrm>
            </p:grpSpPr>
            <p:sp>
              <p:nvSpPr>
                <p:cNvPr id="428" name="Oval 94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9" name="Cross 95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33" name="Group 96"/>
              <p:cNvGrpSpPr/>
              <p:nvPr/>
            </p:nvGrpSpPr>
            <p:grpSpPr>
              <a:xfrm>
                <a:off x="2201837" y="207817"/>
                <a:ext cx="266891" cy="277091"/>
                <a:chOff x="0" y="0"/>
                <a:chExt cx="266890" cy="277089"/>
              </a:xfrm>
            </p:grpSpPr>
            <p:sp>
              <p:nvSpPr>
                <p:cNvPr id="431" name="Oval 97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32" name="Cross 98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36" name="Group 99"/>
              <p:cNvGrpSpPr/>
              <p:nvPr/>
            </p:nvGrpSpPr>
            <p:grpSpPr>
              <a:xfrm>
                <a:off x="2135115" y="1108362"/>
                <a:ext cx="266891" cy="277091"/>
                <a:chOff x="0" y="0"/>
                <a:chExt cx="266890" cy="277089"/>
              </a:xfrm>
            </p:grpSpPr>
            <p:sp>
              <p:nvSpPr>
                <p:cNvPr id="434" name="Oval 100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35" name="Cross 101"/>
                <p:cNvSpPr/>
                <p:nvPr/>
              </p:nvSpPr>
              <p:spPr>
                <a:xfrm>
                  <a:off x="66722" y="73890"/>
                  <a:ext cx="133445" cy="138546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475" name="Group 46"/>
            <p:cNvGrpSpPr/>
            <p:nvPr/>
          </p:nvGrpSpPr>
          <p:grpSpPr>
            <a:xfrm>
              <a:off x="0" y="1"/>
              <a:ext cx="2668894" cy="1523999"/>
              <a:chOff x="0" y="0"/>
              <a:chExt cx="2668893" cy="1523998"/>
            </a:xfrm>
          </p:grpSpPr>
          <p:sp>
            <p:nvSpPr>
              <p:cNvPr id="438" name="Rectangle 47"/>
              <p:cNvSpPr/>
              <p:nvPr/>
            </p:nvSpPr>
            <p:spPr>
              <a:xfrm>
                <a:off x="0" y="-1"/>
                <a:ext cx="2668894" cy="15240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41" name="Group 31"/>
              <p:cNvGrpSpPr/>
              <p:nvPr/>
            </p:nvGrpSpPr>
            <p:grpSpPr>
              <a:xfrm>
                <a:off x="333611" y="207817"/>
                <a:ext cx="266891" cy="277091"/>
                <a:chOff x="0" y="0"/>
                <a:chExt cx="266890" cy="277089"/>
              </a:xfrm>
            </p:grpSpPr>
            <p:sp>
              <p:nvSpPr>
                <p:cNvPr id="439" name="Oval 109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0" name="Straight Connector 110"/>
                <p:cNvSpPr/>
                <p:nvPr/>
              </p:nvSpPr>
              <p:spPr>
                <a:xfrm flipV="1">
                  <a:off x="48976" y="138256"/>
                  <a:ext cx="168276" cy="1589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44" name="Group 34"/>
              <p:cNvGrpSpPr/>
              <p:nvPr/>
            </p:nvGrpSpPr>
            <p:grpSpPr>
              <a:xfrm>
                <a:off x="667223" y="831272"/>
                <a:ext cx="266891" cy="277091"/>
                <a:chOff x="0" y="0"/>
                <a:chExt cx="266890" cy="277089"/>
              </a:xfrm>
            </p:grpSpPr>
            <p:sp>
              <p:nvSpPr>
                <p:cNvPr id="442" name="Oval 107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3" name="Straight Connector 108"/>
                <p:cNvSpPr/>
                <p:nvPr/>
              </p:nvSpPr>
              <p:spPr>
                <a:xfrm flipV="1">
                  <a:off x="48738" y="138689"/>
                  <a:ext cx="168276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47" name="Group 37"/>
              <p:cNvGrpSpPr/>
              <p:nvPr/>
            </p:nvGrpSpPr>
            <p:grpSpPr>
              <a:xfrm>
                <a:off x="2268559" y="554182"/>
                <a:ext cx="266891" cy="277090"/>
                <a:chOff x="0" y="0"/>
                <a:chExt cx="266890" cy="277089"/>
              </a:xfrm>
            </p:grpSpPr>
            <p:sp>
              <p:nvSpPr>
                <p:cNvPr id="445" name="Oval 105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6" name="Straight Connector 106"/>
                <p:cNvSpPr/>
                <p:nvPr/>
              </p:nvSpPr>
              <p:spPr>
                <a:xfrm>
                  <a:off x="50778" y="140824"/>
                  <a:ext cx="193676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50" name="Group 40"/>
              <p:cNvGrpSpPr/>
              <p:nvPr/>
            </p:nvGrpSpPr>
            <p:grpSpPr>
              <a:xfrm>
                <a:off x="1934948" y="969817"/>
                <a:ext cx="266891" cy="277091"/>
                <a:chOff x="0" y="0"/>
                <a:chExt cx="266890" cy="277089"/>
              </a:xfrm>
            </p:grpSpPr>
            <p:sp>
              <p:nvSpPr>
                <p:cNvPr id="448" name="Oval 103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9" name="Straight Connector 104"/>
                <p:cNvSpPr/>
                <p:nvPr/>
              </p:nvSpPr>
              <p:spPr>
                <a:xfrm flipV="1">
                  <a:off x="51013" y="138256"/>
                  <a:ext cx="166688" cy="1589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53" name="Group 43"/>
              <p:cNvGrpSpPr/>
              <p:nvPr/>
            </p:nvGrpSpPr>
            <p:grpSpPr>
              <a:xfrm>
                <a:off x="1601335" y="554182"/>
                <a:ext cx="266891" cy="277090"/>
                <a:chOff x="0" y="0"/>
                <a:chExt cx="266890" cy="277089"/>
              </a:xfrm>
            </p:grpSpPr>
            <p:sp>
              <p:nvSpPr>
                <p:cNvPr id="451" name="Oval 99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2" name="Straight Connector 102"/>
                <p:cNvSpPr/>
                <p:nvPr/>
              </p:nvSpPr>
              <p:spPr>
                <a:xfrm>
                  <a:off x="49664" y="140824"/>
                  <a:ext cx="168276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56" name="Group 46"/>
              <p:cNvGrpSpPr/>
              <p:nvPr/>
            </p:nvGrpSpPr>
            <p:grpSpPr>
              <a:xfrm>
                <a:off x="1000834" y="346363"/>
                <a:ext cx="266891" cy="277091"/>
                <a:chOff x="0" y="0"/>
                <a:chExt cx="266890" cy="277089"/>
              </a:xfrm>
            </p:grpSpPr>
            <p:sp>
              <p:nvSpPr>
                <p:cNvPr id="454" name="Oval 93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5" name="Straight Connector 96"/>
                <p:cNvSpPr/>
                <p:nvPr/>
              </p:nvSpPr>
              <p:spPr>
                <a:xfrm flipV="1">
                  <a:off x="48503" y="137823"/>
                  <a:ext cx="138113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59" name="Group 49"/>
              <p:cNvGrpSpPr/>
              <p:nvPr/>
            </p:nvGrpSpPr>
            <p:grpSpPr>
              <a:xfrm>
                <a:off x="133445" y="1108363"/>
                <a:ext cx="266891" cy="277091"/>
                <a:chOff x="0" y="0"/>
                <a:chExt cx="266890" cy="277089"/>
              </a:xfrm>
            </p:grpSpPr>
            <p:sp>
              <p:nvSpPr>
                <p:cNvPr id="457" name="Oval 87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8" name="Straight Connector 90"/>
                <p:cNvSpPr/>
                <p:nvPr/>
              </p:nvSpPr>
              <p:spPr>
                <a:xfrm flipV="1">
                  <a:off x="49117" y="137823"/>
                  <a:ext cx="168276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62" name="Group 52"/>
              <p:cNvGrpSpPr/>
              <p:nvPr/>
            </p:nvGrpSpPr>
            <p:grpSpPr>
              <a:xfrm>
                <a:off x="1267724" y="1039090"/>
                <a:ext cx="266891" cy="277091"/>
                <a:chOff x="0" y="0"/>
                <a:chExt cx="266890" cy="277089"/>
              </a:xfrm>
            </p:grpSpPr>
            <p:sp>
              <p:nvSpPr>
                <p:cNvPr id="460" name="Oval 81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61" name="Straight Connector 84"/>
                <p:cNvSpPr/>
                <p:nvPr/>
              </p:nvSpPr>
              <p:spPr>
                <a:xfrm flipV="1">
                  <a:off x="48313" y="138832"/>
                  <a:ext cx="169863" cy="1589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65" name="Group 55"/>
              <p:cNvGrpSpPr/>
              <p:nvPr/>
            </p:nvGrpSpPr>
            <p:grpSpPr>
              <a:xfrm>
                <a:off x="2001670" y="69272"/>
                <a:ext cx="266891" cy="277091"/>
                <a:chOff x="0" y="0"/>
                <a:chExt cx="266890" cy="277089"/>
              </a:xfrm>
            </p:grpSpPr>
            <p:sp>
              <p:nvSpPr>
                <p:cNvPr id="463" name="Oval 75"/>
                <p:cNvSpPr/>
                <p:nvPr/>
              </p:nvSpPr>
              <p:spPr>
                <a:xfrm>
                  <a:off x="-1" y="0"/>
                  <a:ext cx="266892" cy="27709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64" name="Straight Connector 78"/>
                <p:cNvSpPr/>
                <p:nvPr/>
              </p:nvSpPr>
              <p:spPr>
                <a:xfrm flipV="1">
                  <a:off x="49379" y="138689"/>
                  <a:ext cx="168276" cy="1588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466" name="Cross 58"/>
              <p:cNvSpPr/>
              <p:nvPr/>
            </p:nvSpPr>
            <p:spPr>
              <a:xfrm>
                <a:off x="2402004" y="1177636"/>
                <a:ext cx="133446" cy="13854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7" name="Cross 59"/>
              <p:cNvSpPr/>
              <p:nvPr/>
            </p:nvSpPr>
            <p:spPr>
              <a:xfrm>
                <a:off x="2402004" y="346363"/>
                <a:ext cx="133446" cy="13854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8" name="Cross 60"/>
              <p:cNvSpPr/>
              <p:nvPr/>
            </p:nvSpPr>
            <p:spPr>
              <a:xfrm>
                <a:off x="2001670" y="692727"/>
                <a:ext cx="133446" cy="13854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9" name="Cross 61"/>
              <p:cNvSpPr/>
              <p:nvPr/>
            </p:nvSpPr>
            <p:spPr>
              <a:xfrm>
                <a:off x="1534614" y="207818"/>
                <a:ext cx="133446" cy="13854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0" name="Cross 62"/>
              <p:cNvSpPr/>
              <p:nvPr/>
            </p:nvSpPr>
            <p:spPr>
              <a:xfrm>
                <a:off x="1601335" y="1246910"/>
                <a:ext cx="133446" cy="13854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1" name="Cross 63"/>
              <p:cNvSpPr/>
              <p:nvPr/>
            </p:nvSpPr>
            <p:spPr>
              <a:xfrm>
                <a:off x="1267724" y="762000"/>
                <a:ext cx="133446" cy="13854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2" name="Cross 64"/>
              <p:cNvSpPr/>
              <p:nvPr/>
            </p:nvSpPr>
            <p:spPr>
              <a:xfrm>
                <a:off x="733945" y="415638"/>
                <a:ext cx="133446" cy="13854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3" name="Cross 65"/>
              <p:cNvSpPr/>
              <p:nvPr/>
            </p:nvSpPr>
            <p:spPr>
              <a:xfrm>
                <a:off x="867390" y="1246911"/>
                <a:ext cx="133446" cy="13854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4" name="Cross 66"/>
              <p:cNvSpPr/>
              <p:nvPr/>
            </p:nvSpPr>
            <p:spPr>
              <a:xfrm>
                <a:off x="400337" y="831268"/>
                <a:ext cx="133446" cy="138547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559" name="Group 160"/>
          <p:cNvGrpSpPr/>
          <p:nvPr/>
        </p:nvGrpSpPr>
        <p:grpSpPr>
          <a:xfrm>
            <a:off x="1600200" y="4191000"/>
            <a:ext cx="5486400" cy="1752601"/>
            <a:chOff x="0" y="0"/>
            <a:chExt cx="5486399" cy="1752600"/>
          </a:xfrm>
        </p:grpSpPr>
        <p:sp>
          <p:nvSpPr>
            <p:cNvPr id="477" name="Rectangle 112"/>
            <p:cNvSpPr/>
            <p:nvPr/>
          </p:nvSpPr>
          <p:spPr>
            <a:xfrm flipH="1">
              <a:off x="2759109" y="67407"/>
              <a:ext cx="2727291" cy="148297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Straight Connector 113"/>
            <p:cNvSpPr/>
            <p:nvPr/>
          </p:nvSpPr>
          <p:spPr>
            <a:xfrm flipV="1">
              <a:off x="4870449" y="876300"/>
              <a:ext cx="171450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Straight Connector 114"/>
            <p:cNvSpPr/>
            <p:nvPr/>
          </p:nvSpPr>
          <p:spPr>
            <a:xfrm flipV="1">
              <a:off x="4565650" y="471488"/>
              <a:ext cx="16986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Straight Connector 115"/>
            <p:cNvSpPr/>
            <p:nvPr/>
          </p:nvSpPr>
          <p:spPr>
            <a:xfrm flipV="1">
              <a:off x="4464049" y="1414463"/>
              <a:ext cx="16986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1" name="Straight Connector 116"/>
            <p:cNvSpPr/>
            <p:nvPr/>
          </p:nvSpPr>
          <p:spPr>
            <a:xfrm>
              <a:off x="3746499" y="339407"/>
              <a:ext cx="171450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2" name="Straight Connector 117"/>
            <p:cNvSpPr/>
            <p:nvPr/>
          </p:nvSpPr>
          <p:spPr>
            <a:xfrm flipV="1">
              <a:off x="3986212" y="942976"/>
              <a:ext cx="169862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Straight Connector 118"/>
            <p:cNvSpPr/>
            <p:nvPr/>
          </p:nvSpPr>
          <p:spPr>
            <a:xfrm flipV="1">
              <a:off x="3576638" y="1347788"/>
              <a:ext cx="169862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4" name="Straight Connector 119"/>
            <p:cNvSpPr/>
            <p:nvPr/>
          </p:nvSpPr>
          <p:spPr>
            <a:xfrm flipV="1">
              <a:off x="3303587" y="741362"/>
              <a:ext cx="171450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5" name="Straight Connector 120"/>
            <p:cNvSpPr/>
            <p:nvPr/>
          </p:nvSpPr>
          <p:spPr>
            <a:xfrm flipV="1">
              <a:off x="2895599" y="404812"/>
              <a:ext cx="16986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6" name="Straight Connector 121"/>
            <p:cNvSpPr/>
            <p:nvPr/>
          </p:nvSpPr>
          <p:spPr>
            <a:xfrm flipV="1">
              <a:off x="2930524" y="1279525"/>
              <a:ext cx="16986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89" name="Group 75"/>
            <p:cNvGrpSpPr/>
            <p:nvPr/>
          </p:nvGrpSpPr>
          <p:grpSpPr>
            <a:xfrm>
              <a:off x="3304567" y="202223"/>
              <a:ext cx="272731" cy="269631"/>
              <a:chOff x="0" y="0"/>
              <a:chExt cx="272730" cy="269630"/>
            </a:xfrm>
          </p:grpSpPr>
          <p:sp>
            <p:nvSpPr>
              <p:cNvPr id="487" name="Oval 147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8" name="Cross 148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92" name="Group 78"/>
            <p:cNvGrpSpPr/>
            <p:nvPr/>
          </p:nvGrpSpPr>
          <p:grpSpPr>
            <a:xfrm>
              <a:off x="2895474" y="674076"/>
              <a:ext cx="272731" cy="269631"/>
              <a:chOff x="0" y="0"/>
              <a:chExt cx="272730" cy="269630"/>
            </a:xfrm>
          </p:grpSpPr>
          <p:sp>
            <p:nvSpPr>
              <p:cNvPr id="490" name="Oval 145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1" name="Cross 146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95" name="Group 81"/>
            <p:cNvGrpSpPr/>
            <p:nvPr/>
          </p:nvGrpSpPr>
          <p:grpSpPr>
            <a:xfrm>
              <a:off x="3236385" y="1011114"/>
              <a:ext cx="272731" cy="269631"/>
              <a:chOff x="0" y="0"/>
              <a:chExt cx="272730" cy="269630"/>
            </a:xfrm>
          </p:grpSpPr>
          <p:sp>
            <p:nvSpPr>
              <p:cNvPr id="493" name="Oval 143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4" name="Cross 144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98" name="Group 84"/>
            <p:cNvGrpSpPr/>
            <p:nvPr/>
          </p:nvGrpSpPr>
          <p:grpSpPr>
            <a:xfrm>
              <a:off x="3645478" y="539261"/>
              <a:ext cx="272731" cy="269631"/>
              <a:chOff x="0" y="0"/>
              <a:chExt cx="272730" cy="269630"/>
            </a:xfrm>
          </p:grpSpPr>
          <p:sp>
            <p:nvSpPr>
              <p:cNvPr id="496" name="Oval 141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7" name="Cross 142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01" name="Group 87"/>
            <p:cNvGrpSpPr/>
            <p:nvPr/>
          </p:nvGrpSpPr>
          <p:grpSpPr>
            <a:xfrm>
              <a:off x="4122754" y="269630"/>
              <a:ext cx="272731" cy="269631"/>
              <a:chOff x="0" y="0"/>
              <a:chExt cx="272730" cy="269630"/>
            </a:xfrm>
          </p:grpSpPr>
          <p:sp>
            <p:nvSpPr>
              <p:cNvPr id="499" name="Oval 139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0" name="Cross 140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04" name="Group 90"/>
            <p:cNvGrpSpPr/>
            <p:nvPr/>
          </p:nvGrpSpPr>
          <p:grpSpPr>
            <a:xfrm>
              <a:off x="3986390" y="1213338"/>
              <a:ext cx="272731" cy="269631"/>
              <a:chOff x="0" y="0"/>
              <a:chExt cx="272730" cy="269630"/>
            </a:xfrm>
          </p:grpSpPr>
          <p:sp>
            <p:nvSpPr>
              <p:cNvPr id="502" name="Oval 137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3" name="Cross 138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07" name="Group 93"/>
            <p:cNvGrpSpPr/>
            <p:nvPr/>
          </p:nvGrpSpPr>
          <p:grpSpPr>
            <a:xfrm>
              <a:off x="4463666" y="808892"/>
              <a:ext cx="272731" cy="269631"/>
              <a:chOff x="0" y="0"/>
              <a:chExt cx="272730" cy="269630"/>
            </a:xfrm>
          </p:grpSpPr>
          <p:sp>
            <p:nvSpPr>
              <p:cNvPr id="505" name="Oval 135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6" name="Cross 136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10" name="Group 96"/>
            <p:cNvGrpSpPr/>
            <p:nvPr/>
          </p:nvGrpSpPr>
          <p:grpSpPr>
            <a:xfrm>
              <a:off x="5009123" y="269630"/>
              <a:ext cx="272731" cy="269631"/>
              <a:chOff x="0" y="0"/>
              <a:chExt cx="272730" cy="269630"/>
            </a:xfrm>
          </p:grpSpPr>
          <p:sp>
            <p:nvSpPr>
              <p:cNvPr id="508" name="Oval 133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9" name="Cross 134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13" name="Group 99"/>
            <p:cNvGrpSpPr/>
            <p:nvPr/>
          </p:nvGrpSpPr>
          <p:grpSpPr>
            <a:xfrm>
              <a:off x="4940941" y="1145930"/>
              <a:ext cx="272731" cy="269631"/>
              <a:chOff x="0" y="0"/>
              <a:chExt cx="272730" cy="269630"/>
            </a:xfrm>
          </p:grpSpPr>
          <p:sp>
            <p:nvSpPr>
              <p:cNvPr id="511" name="Oval 131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2" name="Cross 132"/>
              <p:cNvSpPr/>
              <p:nvPr/>
            </p:nvSpPr>
            <p:spPr>
              <a:xfrm>
                <a:off x="68182" y="71901"/>
                <a:ext cx="136365" cy="134816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14" name="Rectangle 150"/>
            <p:cNvSpPr/>
            <p:nvPr/>
          </p:nvSpPr>
          <p:spPr>
            <a:xfrm>
              <a:off x="0" y="67407"/>
              <a:ext cx="2727291" cy="148297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17" name="Group 31"/>
            <p:cNvGrpSpPr/>
            <p:nvPr/>
          </p:nvGrpSpPr>
          <p:grpSpPr>
            <a:xfrm>
              <a:off x="340911" y="269630"/>
              <a:ext cx="272731" cy="269631"/>
              <a:chOff x="0" y="0"/>
              <a:chExt cx="272730" cy="269630"/>
            </a:xfrm>
          </p:grpSpPr>
          <p:sp>
            <p:nvSpPr>
              <p:cNvPr id="515" name="Oval 185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6" name="Straight Connector 186"/>
              <p:cNvSpPr/>
              <p:nvPr/>
            </p:nvSpPr>
            <p:spPr>
              <a:xfrm flipV="1">
                <a:off x="51202" y="135181"/>
                <a:ext cx="171450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20" name="Group 34"/>
            <p:cNvGrpSpPr/>
            <p:nvPr/>
          </p:nvGrpSpPr>
          <p:grpSpPr>
            <a:xfrm>
              <a:off x="681822" y="876299"/>
              <a:ext cx="272731" cy="269631"/>
              <a:chOff x="0" y="0"/>
              <a:chExt cx="272730" cy="269630"/>
            </a:xfrm>
          </p:grpSpPr>
          <p:sp>
            <p:nvSpPr>
              <p:cNvPr id="518" name="Oval 183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9" name="Straight Connector 184"/>
              <p:cNvSpPr/>
              <p:nvPr/>
            </p:nvSpPr>
            <p:spPr>
              <a:xfrm>
                <a:off x="50016" y="137794"/>
                <a:ext cx="171450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23" name="Group 37"/>
            <p:cNvGrpSpPr/>
            <p:nvPr/>
          </p:nvGrpSpPr>
          <p:grpSpPr>
            <a:xfrm>
              <a:off x="2318197" y="606669"/>
              <a:ext cx="272731" cy="269631"/>
              <a:chOff x="0" y="0"/>
              <a:chExt cx="272730" cy="269630"/>
            </a:xfrm>
          </p:grpSpPr>
          <p:sp>
            <p:nvSpPr>
              <p:cNvPr id="521" name="Oval 181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2" name="Straight Connector 182"/>
              <p:cNvSpPr/>
              <p:nvPr/>
            </p:nvSpPr>
            <p:spPr>
              <a:xfrm>
                <a:off x="50352" y="135964"/>
                <a:ext cx="169863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26" name="Group 40"/>
            <p:cNvGrpSpPr/>
            <p:nvPr/>
          </p:nvGrpSpPr>
          <p:grpSpPr>
            <a:xfrm>
              <a:off x="1977285" y="1011114"/>
              <a:ext cx="272731" cy="269631"/>
              <a:chOff x="0" y="0"/>
              <a:chExt cx="272730" cy="269630"/>
            </a:xfrm>
          </p:grpSpPr>
          <p:sp>
            <p:nvSpPr>
              <p:cNvPr id="524" name="Oval 179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5" name="Straight Connector 180"/>
              <p:cNvSpPr/>
              <p:nvPr/>
            </p:nvSpPr>
            <p:spPr>
              <a:xfrm>
                <a:off x="51540" y="136329"/>
                <a:ext cx="169864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29" name="Group 43"/>
            <p:cNvGrpSpPr/>
            <p:nvPr/>
          </p:nvGrpSpPr>
          <p:grpSpPr>
            <a:xfrm>
              <a:off x="1636374" y="606669"/>
              <a:ext cx="272731" cy="269631"/>
              <a:chOff x="0" y="0"/>
              <a:chExt cx="272730" cy="269630"/>
            </a:xfrm>
          </p:grpSpPr>
          <p:sp>
            <p:nvSpPr>
              <p:cNvPr id="527" name="Oval 177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8" name="Straight Connector 178"/>
              <p:cNvSpPr/>
              <p:nvPr/>
            </p:nvSpPr>
            <p:spPr>
              <a:xfrm>
                <a:off x="51139" y="135964"/>
                <a:ext cx="171450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32" name="Group 46"/>
            <p:cNvGrpSpPr/>
            <p:nvPr/>
          </p:nvGrpSpPr>
          <p:grpSpPr>
            <a:xfrm>
              <a:off x="1022733" y="404445"/>
              <a:ext cx="272731" cy="269631"/>
              <a:chOff x="0" y="0"/>
              <a:chExt cx="272730" cy="269630"/>
            </a:xfrm>
          </p:grpSpPr>
          <p:sp>
            <p:nvSpPr>
              <p:cNvPr id="530" name="Oval 175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1" name="Straight Connector 176"/>
              <p:cNvSpPr/>
              <p:nvPr/>
            </p:nvSpPr>
            <p:spPr>
              <a:xfrm>
                <a:off x="50416" y="138161"/>
                <a:ext cx="171450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35" name="Group 49"/>
            <p:cNvGrpSpPr/>
            <p:nvPr/>
          </p:nvGrpSpPr>
          <p:grpSpPr>
            <a:xfrm>
              <a:off x="136364" y="1145930"/>
              <a:ext cx="272731" cy="269631"/>
              <a:chOff x="0" y="0"/>
              <a:chExt cx="272730" cy="269630"/>
            </a:xfrm>
          </p:grpSpPr>
          <p:sp>
            <p:nvSpPr>
              <p:cNvPr id="533" name="Oval 173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4" name="Straight Connector 174"/>
              <p:cNvSpPr/>
              <p:nvPr/>
            </p:nvSpPr>
            <p:spPr>
              <a:xfrm flipV="1">
                <a:off x="50961" y="135181"/>
                <a:ext cx="171450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38" name="Group 52"/>
            <p:cNvGrpSpPr/>
            <p:nvPr/>
          </p:nvGrpSpPr>
          <p:grpSpPr>
            <a:xfrm>
              <a:off x="1295462" y="1078523"/>
              <a:ext cx="272731" cy="269631"/>
              <a:chOff x="0" y="0"/>
              <a:chExt cx="272730" cy="269630"/>
            </a:xfrm>
          </p:grpSpPr>
          <p:sp>
            <p:nvSpPr>
              <p:cNvPr id="536" name="Oval 171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7" name="Straight Connector 172"/>
              <p:cNvSpPr/>
              <p:nvPr/>
            </p:nvSpPr>
            <p:spPr>
              <a:xfrm>
                <a:off x="50736" y="135597"/>
                <a:ext cx="171450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41" name="Group 55"/>
            <p:cNvGrpSpPr/>
            <p:nvPr/>
          </p:nvGrpSpPr>
          <p:grpSpPr>
            <a:xfrm>
              <a:off x="2045468" y="134814"/>
              <a:ext cx="272731" cy="269631"/>
              <a:chOff x="0" y="0"/>
              <a:chExt cx="272730" cy="269630"/>
            </a:xfrm>
          </p:grpSpPr>
          <p:sp>
            <p:nvSpPr>
              <p:cNvPr id="539" name="Oval 169"/>
              <p:cNvSpPr/>
              <p:nvPr/>
            </p:nvSpPr>
            <p:spPr>
              <a:xfrm>
                <a:off x="-1" y="-1"/>
                <a:ext cx="272732" cy="269631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0" name="Straight Connector 170"/>
              <p:cNvSpPr/>
              <p:nvPr/>
            </p:nvSpPr>
            <p:spPr>
              <a:xfrm>
                <a:off x="50031" y="136329"/>
                <a:ext cx="171450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42" name="Cross 160"/>
            <p:cNvSpPr/>
            <p:nvPr/>
          </p:nvSpPr>
          <p:spPr>
            <a:xfrm>
              <a:off x="2454561" y="1213338"/>
              <a:ext cx="136365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3" name="Cross 161"/>
            <p:cNvSpPr/>
            <p:nvPr/>
          </p:nvSpPr>
          <p:spPr>
            <a:xfrm>
              <a:off x="2454561" y="404445"/>
              <a:ext cx="136365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4" name="Cross 162"/>
            <p:cNvSpPr/>
            <p:nvPr/>
          </p:nvSpPr>
          <p:spPr>
            <a:xfrm>
              <a:off x="2045468" y="741485"/>
              <a:ext cx="136365" cy="134815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5" name="Cross 163"/>
            <p:cNvSpPr/>
            <p:nvPr/>
          </p:nvSpPr>
          <p:spPr>
            <a:xfrm>
              <a:off x="1568192" y="269630"/>
              <a:ext cx="136365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6" name="Cross 164"/>
            <p:cNvSpPr/>
            <p:nvPr/>
          </p:nvSpPr>
          <p:spPr>
            <a:xfrm>
              <a:off x="1636374" y="1280745"/>
              <a:ext cx="136365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7" name="Cross 165"/>
            <p:cNvSpPr/>
            <p:nvPr/>
          </p:nvSpPr>
          <p:spPr>
            <a:xfrm>
              <a:off x="1295462" y="808892"/>
              <a:ext cx="136366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8" name="Cross 166"/>
            <p:cNvSpPr/>
            <p:nvPr/>
          </p:nvSpPr>
          <p:spPr>
            <a:xfrm>
              <a:off x="750004" y="471854"/>
              <a:ext cx="136365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9" name="Cross 167"/>
            <p:cNvSpPr/>
            <p:nvPr/>
          </p:nvSpPr>
          <p:spPr>
            <a:xfrm>
              <a:off x="886369" y="1280745"/>
              <a:ext cx="136365" cy="13481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0" name="Cross 168"/>
            <p:cNvSpPr/>
            <p:nvPr/>
          </p:nvSpPr>
          <p:spPr>
            <a:xfrm>
              <a:off x="409093" y="876300"/>
              <a:ext cx="136365" cy="134815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54" name="Curved Down Arrow 187"/>
            <p:cNvGrpSpPr/>
            <p:nvPr/>
          </p:nvGrpSpPr>
          <p:grpSpPr>
            <a:xfrm>
              <a:off x="2463380" y="-1"/>
              <a:ext cx="673005" cy="337040"/>
              <a:chOff x="0" y="0"/>
              <a:chExt cx="673004" cy="337038"/>
            </a:xfrm>
          </p:grpSpPr>
          <p:sp>
            <p:nvSpPr>
              <p:cNvPr id="551" name="Shape"/>
              <p:cNvSpPr/>
              <p:nvPr/>
            </p:nvSpPr>
            <p:spPr>
              <a:xfrm flipH="1">
                <a:off x="-1" y="0"/>
                <a:ext cx="673006" cy="337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79" y="21600"/>
                    </a:moveTo>
                    <a:lnTo>
                      <a:pt x="16191" y="16200"/>
                    </a:lnTo>
                    <a:lnTo>
                      <a:pt x="17543" y="16200"/>
                    </a:lnTo>
                    <a:lnTo>
                      <a:pt x="17543" y="16200"/>
                    </a:lnTo>
                    <a:cubicBezTo>
                      <a:pt x="16527" y="6663"/>
                      <a:pt x="12977" y="0"/>
                      <a:pt x="8913" y="0"/>
                    </a:cubicBezTo>
                    <a:lnTo>
                      <a:pt x="11618" y="0"/>
                    </a:lnTo>
                    <a:cubicBezTo>
                      <a:pt x="15683" y="0"/>
                      <a:pt x="19232" y="6663"/>
                      <a:pt x="20248" y="16200"/>
                    </a:cubicBezTo>
                    <a:lnTo>
                      <a:pt x="21600" y="16200"/>
                    </a:lnTo>
                    <a:close/>
                    <a:moveTo>
                      <a:pt x="10266" y="250"/>
                    </a:moveTo>
                    <a:lnTo>
                      <a:pt x="10266" y="250"/>
                    </a:lnTo>
                    <a:cubicBezTo>
                      <a:pt x="5916" y="1868"/>
                      <a:pt x="2705" y="10936"/>
                      <a:pt x="2705" y="21600"/>
                    </a:cubicBezTo>
                    <a:lnTo>
                      <a:pt x="0" y="21600"/>
                    </a:lnTo>
                    <a:cubicBezTo>
                      <a:pt x="0" y="9671"/>
                      <a:pt x="3991" y="0"/>
                      <a:pt x="8913" y="0"/>
                    </a:cubicBezTo>
                    <a:cubicBezTo>
                      <a:pt x="9366" y="0"/>
                      <a:pt x="9818" y="84"/>
                      <a:pt x="10266" y="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2" name="Shape"/>
              <p:cNvSpPr/>
              <p:nvPr/>
            </p:nvSpPr>
            <p:spPr>
              <a:xfrm flipH="1">
                <a:off x="353150" y="0"/>
                <a:ext cx="319855" cy="337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0"/>
                    </a:moveTo>
                    <a:lnTo>
                      <a:pt x="21600" y="250"/>
                    </a:lnTo>
                    <a:cubicBezTo>
                      <a:pt x="12449" y="1868"/>
                      <a:pt x="5692" y="10936"/>
                      <a:pt x="5692" y="21600"/>
                    </a:cubicBezTo>
                    <a:lnTo>
                      <a:pt x="0" y="21600"/>
                    </a:lnTo>
                    <a:cubicBezTo>
                      <a:pt x="0" y="9671"/>
                      <a:pt x="8396" y="0"/>
                      <a:pt x="18754" y="0"/>
                    </a:cubicBezTo>
                    <a:cubicBezTo>
                      <a:pt x="19707" y="0"/>
                      <a:pt x="20658" y="84"/>
                      <a:pt x="21600" y="25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3" name="Line"/>
              <p:cNvSpPr/>
              <p:nvPr/>
            </p:nvSpPr>
            <p:spPr>
              <a:xfrm flipH="1">
                <a:off x="-1" y="0"/>
                <a:ext cx="673006" cy="337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6" y="250"/>
                    </a:moveTo>
                    <a:lnTo>
                      <a:pt x="10266" y="250"/>
                    </a:lnTo>
                    <a:cubicBezTo>
                      <a:pt x="5916" y="1868"/>
                      <a:pt x="2705" y="10936"/>
                      <a:pt x="2705" y="21600"/>
                    </a:cubicBezTo>
                    <a:lnTo>
                      <a:pt x="0" y="21600"/>
                    </a:lnTo>
                    <a:cubicBezTo>
                      <a:pt x="0" y="9671"/>
                      <a:pt x="3991" y="0"/>
                      <a:pt x="8913" y="0"/>
                    </a:cubicBezTo>
                    <a:lnTo>
                      <a:pt x="11618" y="0"/>
                    </a:lnTo>
                    <a:cubicBezTo>
                      <a:pt x="15683" y="0"/>
                      <a:pt x="19232" y="6663"/>
                      <a:pt x="20248" y="16200"/>
                    </a:cubicBezTo>
                    <a:lnTo>
                      <a:pt x="21600" y="16200"/>
                    </a:lnTo>
                    <a:lnTo>
                      <a:pt x="19179" y="21600"/>
                    </a:lnTo>
                    <a:lnTo>
                      <a:pt x="16191" y="16200"/>
                    </a:lnTo>
                    <a:lnTo>
                      <a:pt x="17543" y="16200"/>
                    </a:lnTo>
                    <a:lnTo>
                      <a:pt x="17543" y="16200"/>
                    </a:lnTo>
                    <a:cubicBezTo>
                      <a:pt x="16527" y="6663"/>
                      <a:pt x="12977" y="0"/>
                      <a:pt x="8913" y="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58" name="Curved Down Arrow 188"/>
            <p:cNvGrpSpPr/>
            <p:nvPr/>
          </p:nvGrpSpPr>
          <p:grpSpPr>
            <a:xfrm>
              <a:off x="2463380" y="1415561"/>
              <a:ext cx="673005" cy="337040"/>
              <a:chOff x="0" y="0"/>
              <a:chExt cx="673004" cy="337038"/>
            </a:xfrm>
          </p:grpSpPr>
          <p:sp>
            <p:nvSpPr>
              <p:cNvPr id="555" name="Shape"/>
              <p:cNvSpPr/>
              <p:nvPr/>
            </p:nvSpPr>
            <p:spPr>
              <a:xfrm rot="10800000">
                <a:off x="-1" y="-1"/>
                <a:ext cx="673006" cy="33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79" y="21600"/>
                    </a:moveTo>
                    <a:lnTo>
                      <a:pt x="16191" y="16200"/>
                    </a:lnTo>
                    <a:lnTo>
                      <a:pt x="17543" y="16200"/>
                    </a:lnTo>
                    <a:lnTo>
                      <a:pt x="17543" y="16200"/>
                    </a:lnTo>
                    <a:cubicBezTo>
                      <a:pt x="16527" y="6663"/>
                      <a:pt x="12977" y="0"/>
                      <a:pt x="8913" y="0"/>
                    </a:cubicBezTo>
                    <a:lnTo>
                      <a:pt x="11618" y="0"/>
                    </a:lnTo>
                    <a:cubicBezTo>
                      <a:pt x="15683" y="0"/>
                      <a:pt x="19232" y="6663"/>
                      <a:pt x="20248" y="16200"/>
                    </a:cubicBezTo>
                    <a:lnTo>
                      <a:pt x="21600" y="16200"/>
                    </a:lnTo>
                    <a:close/>
                    <a:moveTo>
                      <a:pt x="10266" y="250"/>
                    </a:moveTo>
                    <a:lnTo>
                      <a:pt x="10266" y="250"/>
                    </a:lnTo>
                    <a:cubicBezTo>
                      <a:pt x="5916" y="1868"/>
                      <a:pt x="2705" y="10936"/>
                      <a:pt x="2705" y="21600"/>
                    </a:cubicBezTo>
                    <a:lnTo>
                      <a:pt x="0" y="21600"/>
                    </a:lnTo>
                    <a:cubicBezTo>
                      <a:pt x="0" y="9671"/>
                      <a:pt x="3991" y="0"/>
                      <a:pt x="8913" y="0"/>
                    </a:cubicBezTo>
                    <a:cubicBezTo>
                      <a:pt x="9366" y="0"/>
                      <a:pt x="9818" y="84"/>
                      <a:pt x="10266" y="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6" name="Shape"/>
              <p:cNvSpPr/>
              <p:nvPr/>
            </p:nvSpPr>
            <p:spPr>
              <a:xfrm rot="10800000">
                <a:off x="353150" y="-1"/>
                <a:ext cx="319855" cy="33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0"/>
                    </a:moveTo>
                    <a:lnTo>
                      <a:pt x="21600" y="250"/>
                    </a:lnTo>
                    <a:cubicBezTo>
                      <a:pt x="12449" y="1868"/>
                      <a:pt x="5692" y="10936"/>
                      <a:pt x="5692" y="21600"/>
                    </a:cubicBezTo>
                    <a:lnTo>
                      <a:pt x="0" y="21600"/>
                    </a:lnTo>
                    <a:cubicBezTo>
                      <a:pt x="0" y="9671"/>
                      <a:pt x="8396" y="0"/>
                      <a:pt x="18754" y="0"/>
                    </a:cubicBezTo>
                    <a:cubicBezTo>
                      <a:pt x="19707" y="0"/>
                      <a:pt x="20658" y="84"/>
                      <a:pt x="21600" y="25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7" name="Line"/>
              <p:cNvSpPr/>
              <p:nvPr/>
            </p:nvSpPr>
            <p:spPr>
              <a:xfrm rot="10800000">
                <a:off x="-1" y="-1"/>
                <a:ext cx="673006" cy="33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6" y="250"/>
                    </a:moveTo>
                    <a:lnTo>
                      <a:pt x="10266" y="250"/>
                    </a:lnTo>
                    <a:cubicBezTo>
                      <a:pt x="5916" y="1868"/>
                      <a:pt x="2705" y="10936"/>
                      <a:pt x="2705" y="21600"/>
                    </a:cubicBezTo>
                    <a:lnTo>
                      <a:pt x="0" y="21600"/>
                    </a:lnTo>
                    <a:cubicBezTo>
                      <a:pt x="0" y="9671"/>
                      <a:pt x="3991" y="0"/>
                      <a:pt x="8913" y="0"/>
                    </a:cubicBezTo>
                    <a:lnTo>
                      <a:pt x="11618" y="0"/>
                    </a:lnTo>
                    <a:cubicBezTo>
                      <a:pt x="15683" y="0"/>
                      <a:pt x="19232" y="6663"/>
                      <a:pt x="20248" y="16200"/>
                    </a:cubicBezTo>
                    <a:lnTo>
                      <a:pt x="21600" y="16200"/>
                    </a:lnTo>
                    <a:lnTo>
                      <a:pt x="19179" y="21600"/>
                    </a:lnTo>
                    <a:lnTo>
                      <a:pt x="16191" y="16200"/>
                    </a:lnTo>
                    <a:lnTo>
                      <a:pt x="17543" y="16200"/>
                    </a:lnTo>
                    <a:lnTo>
                      <a:pt x="17543" y="16200"/>
                    </a:lnTo>
                    <a:cubicBezTo>
                      <a:pt x="16527" y="6663"/>
                      <a:pt x="12977" y="0"/>
                      <a:pt x="8913" y="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560" name="Rectangle 3"/>
          <p:cNvSpPr txBox="1"/>
          <p:nvPr/>
        </p:nvSpPr>
        <p:spPr>
          <a:xfrm>
            <a:off x="1219200" y="914400"/>
            <a:ext cx="35052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Acceptor ions + Mobile Holes:</a:t>
            </a:r>
          </a:p>
        </p:txBody>
      </p:sp>
      <p:sp>
        <p:nvSpPr>
          <p:cNvPr id="561" name="Rectangle 3"/>
          <p:cNvSpPr txBox="1"/>
          <p:nvPr/>
        </p:nvSpPr>
        <p:spPr>
          <a:xfrm>
            <a:off x="3962400" y="914400"/>
            <a:ext cx="35052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Donor ions + Mobile Electrons: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 txBox="1">
            <a:spLocks noGrp="1"/>
          </p:cNvSpPr>
          <p:nvPr>
            <p:ph type="title"/>
          </p:nvPr>
        </p:nvSpPr>
        <p:spPr>
          <a:xfrm>
            <a:off x="304800" y="65616"/>
            <a:ext cx="8534400" cy="685801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Today's Photovoltaic Solar Cells</a:t>
            </a:r>
          </a:p>
        </p:txBody>
      </p:sp>
      <p:sp>
        <p:nvSpPr>
          <p:cNvPr id="117" name="Rectangle 3"/>
          <p:cNvSpPr txBox="1">
            <a:spLocks noGrp="1"/>
          </p:cNvSpPr>
          <p:nvPr>
            <p:ph type="body" idx="1"/>
          </p:nvPr>
        </p:nvSpPr>
        <p:spPr>
          <a:xfrm>
            <a:off x="266700" y="838200"/>
            <a:ext cx="8721288" cy="5715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"Photovoltaic" refers to the direct, single step conversion of </a:t>
            </a:r>
            <a:r>
              <a:rPr b="1"/>
              <a:t>sunlight</a:t>
            </a:r>
            <a:r>
              <a:t> into </a:t>
            </a:r>
            <a:r>
              <a:rPr b="1"/>
              <a:t>electricity</a:t>
            </a:r>
          </a:p>
          <a:p>
            <a:pPr>
              <a:defRPr sz="8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So, to start, both need to be explored in greater depth</a:t>
            </a:r>
          </a:p>
          <a:p>
            <a:pPr>
              <a:defRPr sz="1400"/>
            </a:pPr>
            <a:endParaRPr/>
          </a:p>
          <a:p>
            <a:pPr>
              <a:defRPr sz="1800" b="1">
                <a:solidFill>
                  <a:srgbClr val="FFD900"/>
                </a:solidFill>
              </a:defRPr>
            </a:pPr>
            <a:r>
              <a:t>What is electricity?  </a:t>
            </a:r>
            <a:r>
              <a:rPr b="0">
                <a:solidFill>
                  <a:srgbClr val="FFFFFF"/>
                </a:solidFill>
              </a:rPr>
              <a:t>That may sound like a very simple, or even dumb question</a:t>
            </a:r>
          </a:p>
          <a:p>
            <a:pPr>
              <a:defRPr sz="9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In which case:	I've read an incredible number of "dumb" news stories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				And "dumb" university press releases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				And even occasional "dumb" comments from research scientists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2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Because they imply that: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700"/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800" b="1"/>
            </a:pPr>
            <a:r>
              <a:t>"Electricity" = THING that can just ooze out of a lump of material</a:t>
            </a:r>
          </a:p>
          <a:p>
            <a:pPr>
              <a:defRPr sz="900" b="1"/>
            </a:pPr>
            <a:endParaRPr/>
          </a:p>
          <a:p>
            <a:pPr algn="ctr">
              <a:spcBef>
                <a:spcPts val="600"/>
              </a:spcBef>
              <a:defRPr sz="2800"/>
            </a:pPr>
            <a:r>
              <a:t>WRONG!</a:t>
            </a:r>
          </a:p>
          <a:p>
            <a:pPr algn="ctr">
              <a:defRPr sz="1000" b="1"/>
            </a:pPr>
            <a:endParaRPr/>
          </a:p>
          <a:p>
            <a:pPr algn="ctr">
              <a:defRPr sz="1800" b="1">
                <a:solidFill>
                  <a:srgbClr val="FFCC00"/>
                </a:solidFill>
              </a:defRPr>
            </a:pPr>
            <a:r>
              <a:t>Electricity is not a thing – It is a process:  </a:t>
            </a:r>
          </a:p>
          <a:p>
            <a:pPr algn="ctr">
              <a:defRPr sz="900" b="1">
                <a:solidFill>
                  <a:srgbClr val="FFCC00"/>
                </a:solidFill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</a:defRPr>
            </a:pPr>
            <a:r>
              <a:t>Of electrons being driven in a flow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915400" cy="63259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Central junction thus becomes </a:t>
            </a:r>
            <a:r>
              <a:rPr b="1">
                <a:solidFill>
                  <a:srgbClr val="FFD900"/>
                </a:solidFill>
              </a:rPr>
              <a:t>depleted</a:t>
            </a:r>
            <a:r>
              <a:t> of ALL mobile charges (liberated electrons or holes):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0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But this leaves uncompensated FIXED acceptor ions (-) / donor ions (+) at the junction</a:t>
            </a:r>
          </a:p>
          <a:p>
            <a:pPr>
              <a:defRPr sz="7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Which produces a growing </a:t>
            </a:r>
            <a:r>
              <a:rPr b="1">
                <a:solidFill>
                  <a:srgbClr val="FFD119"/>
                </a:solidFill>
              </a:rPr>
              <a:t>Electric field </a:t>
            </a:r>
            <a:r>
              <a:t>at that junction	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Migration / recombination continues UNTIL field is strong enough to block further migration 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Because </a:t>
            </a:r>
            <a:r>
              <a:rPr b="1">
                <a:solidFill>
                  <a:srgbClr val="FFD900"/>
                </a:solidFill>
              </a:rPr>
              <a:t>Electric field </a:t>
            </a:r>
            <a:r>
              <a:t>pushes positive charges left and negative charges right</a:t>
            </a:r>
          </a:p>
          <a:p>
            <a:pPr>
              <a:spcBef>
                <a:spcPts val="300"/>
              </a:spcBef>
              <a:defRPr sz="1600"/>
            </a:pPr>
            <a:r>
              <a:t> </a:t>
            </a:r>
          </a:p>
          <a:p>
            <a:pPr>
              <a:defRPr sz="1600"/>
            </a:pPr>
            <a:endParaRPr/>
          </a:p>
          <a:p>
            <a:pPr>
              <a:defRPr sz="24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100"/>
            </a:pPr>
            <a:endParaRPr/>
          </a:p>
          <a:p>
            <a:pPr>
              <a:defRPr sz="9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Electric field thus locks </a:t>
            </a:r>
            <a:r>
              <a:rPr b="1"/>
              <a:t>remaining</a:t>
            </a:r>
            <a:r>
              <a:t> mobile holes and electrons on their respective sides</a:t>
            </a:r>
          </a:p>
        </p:txBody>
      </p:sp>
      <p:grpSp>
        <p:nvGrpSpPr>
          <p:cNvPr id="632" name="Group 145"/>
          <p:cNvGrpSpPr/>
          <p:nvPr/>
        </p:nvGrpSpPr>
        <p:grpSpPr>
          <a:xfrm>
            <a:off x="1524000" y="914400"/>
            <a:ext cx="5562600" cy="1447800"/>
            <a:chOff x="0" y="0"/>
            <a:chExt cx="5562599" cy="1447800"/>
          </a:xfrm>
        </p:grpSpPr>
        <p:sp>
          <p:nvSpPr>
            <p:cNvPr id="564" name="Rectangle 8"/>
            <p:cNvSpPr/>
            <p:nvPr/>
          </p:nvSpPr>
          <p:spPr>
            <a:xfrm flipH="1">
              <a:off x="2797430" y="0"/>
              <a:ext cx="2765170" cy="1447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5" name="Straight Connector 55"/>
            <p:cNvSpPr/>
            <p:nvPr/>
          </p:nvSpPr>
          <p:spPr>
            <a:xfrm flipV="1">
              <a:off x="4938712" y="788987"/>
              <a:ext cx="173037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6" name="Straight Connector 67"/>
            <p:cNvSpPr/>
            <p:nvPr/>
          </p:nvSpPr>
          <p:spPr>
            <a:xfrm flipV="1">
              <a:off x="4629149" y="395287"/>
              <a:ext cx="173038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7" name="Straight Connector 68"/>
            <p:cNvSpPr/>
            <p:nvPr/>
          </p:nvSpPr>
          <p:spPr>
            <a:xfrm flipV="1">
              <a:off x="4525962" y="1316038"/>
              <a:ext cx="171451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8" name="Straight Connector 69"/>
            <p:cNvSpPr/>
            <p:nvPr/>
          </p:nvSpPr>
          <p:spPr>
            <a:xfrm flipV="1">
              <a:off x="3798888" y="263524"/>
              <a:ext cx="174626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9" name="Straight Connector 70"/>
            <p:cNvSpPr/>
            <p:nvPr/>
          </p:nvSpPr>
          <p:spPr>
            <a:xfrm flipV="1">
              <a:off x="4041774" y="855663"/>
              <a:ext cx="173038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0" name="Straight Connector 71"/>
            <p:cNvSpPr/>
            <p:nvPr/>
          </p:nvSpPr>
          <p:spPr>
            <a:xfrm flipV="1">
              <a:off x="3627438" y="1250950"/>
              <a:ext cx="171451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73" name="Group 75"/>
            <p:cNvGrpSpPr/>
            <p:nvPr/>
          </p:nvGrpSpPr>
          <p:grpSpPr>
            <a:xfrm>
              <a:off x="3350464" y="131617"/>
              <a:ext cx="276519" cy="263237"/>
              <a:chOff x="0" y="0"/>
              <a:chExt cx="276518" cy="263235"/>
            </a:xfrm>
          </p:grpSpPr>
          <p:sp>
            <p:nvSpPr>
              <p:cNvPr id="571" name="Oval 76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2" name="Cross 77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76" name="Group 78"/>
            <p:cNvGrpSpPr/>
            <p:nvPr/>
          </p:nvGrpSpPr>
          <p:grpSpPr>
            <a:xfrm>
              <a:off x="2935688" y="592281"/>
              <a:ext cx="276519" cy="263237"/>
              <a:chOff x="0" y="0"/>
              <a:chExt cx="276518" cy="263235"/>
            </a:xfrm>
          </p:grpSpPr>
          <p:sp>
            <p:nvSpPr>
              <p:cNvPr id="574" name="Oval 79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5" name="Cross 80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79" name="Group 81"/>
            <p:cNvGrpSpPr/>
            <p:nvPr/>
          </p:nvGrpSpPr>
          <p:grpSpPr>
            <a:xfrm>
              <a:off x="3281334" y="921327"/>
              <a:ext cx="276519" cy="263236"/>
              <a:chOff x="0" y="0"/>
              <a:chExt cx="276518" cy="263235"/>
            </a:xfrm>
          </p:grpSpPr>
          <p:sp>
            <p:nvSpPr>
              <p:cNvPr id="577" name="Oval 82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8" name="Cross 83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82" name="Group 84"/>
            <p:cNvGrpSpPr/>
            <p:nvPr/>
          </p:nvGrpSpPr>
          <p:grpSpPr>
            <a:xfrm>
              <a:off x="3696110" y="460663"/>
              <a:ext cx="276519" cy="263237"/>
              <a:chOff x="0" y="0"/>
              <a:chExt cx="276518" cy="263235"/>
            </a:xfrm>
          </p:grpSpPr>
          <p:sp>
            <p:nvSpPr>
              <p:cNvPr id="580" name="Oval 85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1" name="Cross 86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85" name="Group 87"/>
            <p:cNvGrpSpPr/>
            <p:nvPr/>
          </p:nvGrpSpPr>
          <p:grpSpPr>
            <a:xfrm>
              <a:off x="4180014" y="197426"/>
              <a:ext cx="276519" cy="263237"/>
              <a:chOff x="0" y="0"/>
              <a:chExt cx="276518" cy="263235"/>
            </a:xfrm>
          </p:grpSpPr>
          <p:sp>
            <p:nvSpPr>
              <p:cNvPr id="583" name="Oval 88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4" name="Cross 89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88" name="Group 90"/>
            <p:cNvGrpSpPr/>
            <p:nvPr/>
          </p:nvGrpSpPr>
          <p:grpSpPr>
            <a:xfrm>
              <a:off x="4041756" y="1118754"/>
              <a:ext cx="276519" cy="263237"/>
              <a:chOff x="0" y="0"/>
              <a:chExt cx="276518" cy="263235"/>
            </a:xfrm>
          </p:grpSpPr>
          <p:sp>
            <p:nvSpPr>
              <p:cNvPr id="586" name="Oval 91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7" name="Cross 92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91" name="Group 93"/>
            <p:cNvGrpSpPr/>
            <p:nvPr/>
          </p:nvGrpSpPr>
          <p:grpSpPr>
            <a:xfrm>
              <a:off x="4525661" y="723900"/>
              <a:ext cx="276519" cy="263236"/>
              <a:chOff x="0" y="0"/>
              <a:chExt cx="276518" cy="263235"/>
            </a:xfrm>
          </p:grpSpPr>
          <p:sp>
            <p:nvSpPr>
              <p:cNvPr id="589" name="Oval 94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0" name="Cross 95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94" name="Group 96"/>
            <p:cNvGrpSpPr/>
            <p:nvPr/>
          </p:nvGrpSpPr>
          <p:grpSpPr>
            <a:xfrm>
              <a:off x="5078694" y="197426"/>
              <a:ext cx="276519" cy="263237"/>
              <a:chOff x="0" y="0"/>
              <a:chExt cx="276518" cy="263235"/>
            </a:xfrm>
          </p:grpSpPr>
          <p:sp>
            <p:nvSpPr>
              <p:cNvPr id="592" name="Oval 97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3" name="Cross 98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97" name="Group 99"/>
            <p:cNvGrpSpPr/>
            <p:nvPr/>
          </p:nvGrpSpPr>
          <p:grpSpPr>
            <a:xfrm>
              <a:off x="5009565" y="1052945"/>
              <a:ext cx="276519" cy="263237"/>
              <a:chOff x="0" y="0"/>
              <a:chExt cx="276518" cy="263235"/>
            </a:xfrm>
          </p:grpSpPr>
          <p:sp>
            <p:nvSpPr>
              <p:cNvPr id="595" name="Oval 100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6" name="Cross 101"/>
              <p:cNvSpPr/>
              <p:nvPr/>
            </p:nvSpPr>
            <p:spPr>
              <a:xfrm>
                <a:off x="69129" y="70196"/>
                <a:ext cx="138259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98" name="Rectangle 47"/>
            <p:cNvSpPr/>
            <p:nvPr/>
          </p:nvSpPr>
          <p:spPr>
            <a:xfrm>
              <a:off x="0" y="0"/>
              <a:ext cx="2765170" cy="1447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01" name="Group 31"/>
            <p:cNvGrpSpPr/>
            <p:nvPr/>
          </p:nvGrpSpPr>
          <p:grpSpPr>
            <a:xfrm>
              <a:off x="345646" y="197426"/>
              <a:ext cx="276519" cy="263237"/>
              <a:chOff x="0" y="0"/>
              <a:chExt cx="276518" cy="263235"/>
            </a:xfrm>
          </p:grpSpPr>
          <p:sp>
            <p:nvSpPr>
              <p:cNvPr id="599" name="Oval 109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0" name="Straight Connector 110"/>
              <p:cNvSpPr/>
              <p:nvPr/>
            </p:nvSpPr>
            <p:spPr>
              <a:xfrm flipV="1">
                <a:off x="52816" y="131186"/>
                <a:ext cx="171450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04" name="Group 34"/>
            <p:cNvGrpSpPr/>
            <p:nvPr/>
          </p:nvGrpSpPr>
          <p:grpSpPr>
            <a:xfrm>
              <a:off x="691292" y="789709"/>
              <a:ext cx="276519" cy="263237"/>
              <a:chOff x="0" y="0"/>
              <a:chExt cx="276518" cy="263235"/>
            </a:xfrm>
          </p:grpSpPr>
          <p:sp>
            <p:nvSpPr>
              <p:cNvPr id="602" name="Oval 107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3" name="Straight Connector 108"/>
              <p:cNvSpPr/>
              <p:nvPr/>
            </p:nvSpPr>
            <p:spPr>
              <a:xfrm flipV="1">
                <a:off x="51658" y="131041"/>
                <a:ext cx="173039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07" name="Group 37"/>
            <p:cNvGrpSpPr/>
            <p:nvPr/>
          </p:nvGrpSpPr>
          <p:grpSpPr>
            <a:xfrm>
              <a:off x="2350394" y="526473"/>
              <a:ext cx="276519" cy="263236"/>
              <a:chOff x="0" y="0"/>
              <a:chExt cx="276518" cy="263235"/>
            </a:xfrm>
          </p:grpSpPr>
          <p:sp>
            <p:nvSpPr>
              <p:cNvPr id="605" name="Oval 105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6" name="Straight Connector 106"/>
              <p:cNvSpPr/>
              <p:nvPr/>
            </p:nvSpPr>
            <p:spPr>
              <a:xfrm>
                <a:off x="51493" y="133610"/>
                <a:ext cx="17303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10" name="Group 40"/>
            <p:cNvGrpSpPr/>
            <p:nvPr/>
          </p:nvGrpSpPr>
          <p:grpSpPr>
            <a:xfrm>
              <a:off x="2004748" y="921327"/>
              <a:ext cx="276519" cy="263236"/>
              <a:chOff x="0" y="0"/>
              <a:chExt cx="276518" cy="263235"/>
            </a:xfrm>
          </p:grpSpPr>
          <p:sp>
            <p:nvSpPr>
              <p:cNvPr id="608" name="Oval 103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9" name="Straight Connector 104"/>
              <p:cNvSpPr/>
              <p:nvPr/>
            </p:nvSpPr>
            <p:spPr>
              <a:xfrm flipV="1">
                <a:off x="52651" y="131186"/>
                <a:ext cx="171450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13" name="Group 43"/>
            <p:cNvGrpSpPr/>
            <p:nvPr/>
          </p:nvGrpSpPr>
          <p:grpSpPr>
            <a:xfrm>
              <a:off x="1659101" y="526473"/>
              <a:ext cx="276519" cy="263236"/>
              <a:chOff x="0" y="0"/>
              <a:chExt cx="276518" cy="263235"/>
            </a:xfrm>
          </p:grpSpPr>
          <p:sp>
            <p:nvSpPr>
              <p:cNvPr id="611" name="Oval 99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2" name="Straight Connector 102"/>
              <p:cNvSpPr/>
              <p:nvPr/>
            </p:nvSpPr>
            <p:spPr>
              <a:xfrm>
                <a:off x="52224" y="133610"/>
                <a:ext cx="171450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16" name="Group 46"/>
            <p:cNvGrpSpPr/>
            <p:nvPr/>
          </p:nvGrpSpPr>
          <p:grpSpPr>
            <a:xfrm>
              <a:off x="1036938" y="329044"/>
              <a:ext cx="276519" cy="263237"/>
              <a:chOff x="0" y="0"/>
              <a:chExt cx="276518" cy="263235"/>
            </a:xfrm>
          </p:grpSpPr>
          <p:sp>
            <p:nvSpPr>
              <p:cNvPr id="614" name="Oval 93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5" name="Straight Connector 96"/>
              <p:cNvSpPr/>
              <p:nvPr/>
            </p:nvSpPr>
            <p:spPr>
              <a:xfrm flipV="1">
                <a:off x="52087" y="131330"/>
                <a:ext cx="171450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19" name="Group 49"/>
            <p:cNvGrpSpPr/>
            <p:nvPr/>
          </p:nvGrpSpPr>
          <p:grpSpPr>
            <a:xfrm>
              <a:off x="138258" y="1052945"/>
              <a:ext cx="276519" cy="263237"/>
              <a:chOff x="0" y="0"/>
              <a:chExt cx="276518" cy="263235"/>
            </a:xfrm>
          </p:grpSpPr>
          <p:sp>
            <p:nvSpPr>
              <p:cNvPr id="617" name="Oval 87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8" name="Straight Connector 90"/>
              <p:cNvSpPr/>
              <p:nvPr/>
            </p:nvSpPr>
            <p:spPr>
              <a:xfrm flipV="1">
                <a:off x="52241" y="131330"/>
                <a:ext cx="171450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22" name="Group 52"/>
            <p:cNvGrpSpPr/>
            <p:nvPr/>
          </p:nvGrpSpPr>
          <p:grpSpPr>
            <a:xfrm>
              <a:off x="1313455" y="987135"/>
              <a:ext cx="276519" cy="263237"/>
              <a:chOff x="0" y="0"/>
              <a:chExt cx="276518" cy="263235"/>
            </a:xfrm>
          </p:grpSpPr>
          <p:sp>
            <p:nvSpPr>
              <p:cNvPr id="620" name="Oval 81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1" name="Straight Connector 84"/>
              <p:cNvSpPr/>
              <p:nvPr/>
            </p:nvSpPr>
            <p:spPr>
              <a:xfrm flipV="1">
                <a:off x="51795" y="132052"/>
                <a:ext cx="173039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25" name="Group 55"/>
            <p:cNvGrpSpPr/>
            <p:nvPr/>
          </p:nvGrpSpPr>
          <p:grpSpPr>
            <a:xfrm>
              <a:off x="2073877" y="65808"/>
              <a:ext cx="276519" cy="263237"/>
              <a:chOff x="0" y="0"/>
              <a:chExt cx="276518" cy="263235"/>
            </a:xfrm>
          </p:grpSpPr>
          <p:sp>
            <p:nvSpPr>
              <p:cNvPr id="623" name="Oval 75"/>
              <p:cNvSpPr/>
              <p:nvPr/>
            </p:nvSpPr>
            <p:spPr>
              <a:xfrm>
                <a:off x="-1" y="0"/>
                <a:ext cx="276520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4" name="Straight Connector 78"/>
              <p:cNvSpPr/>
              <p:nvPr/>
            </p:nvSpPr>
            <p:spPr>
              <a:xfrm flipV="1">
                <a:off x="51785" y="131041"/>
                <a:ext cx="173038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26" name="Cross 61"/>
            <p:cNvSpPr/>
            <p:nvPr/>
          </p:nvSpPr>
          <p:spPr>
            <a:xfrm>
              <a:off x="1589972" y="197426"/>
              <a:ext cx="138259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7" name="Cross 62"/>
            <p:cNvSpPr/>
            <p:nvPr/>
          </p:nvSpPr>
          <p:spPr>
            <a:xfrm>
              <a:off x="1659101" y="1184564"/>
              <a:ext cx="138259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8" name="Cross 63"/>
            <p:cNvSpPr/>
            <p:nvPr/>
          </p:nvSpPr>
          <p:spPr>
            <a:xfrm>
              <a:off x="1313455" y="723900"/>
              <a:ext cx="138259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9" name="Cross 64"/>
            <p:cNvSpPr/>
            <p:nvPr/>
          </p:nvSpPr>
          <p:spPr>
            <a:xfrm>
              <a:off x="760422" y="394854"/>
              <a:ext cx="138259" cy="131620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0" name="Cross 65"/>
            <p:cNvSpPr/>
            <p:nvPr/>
          </p:nvSpPr>
          <p:spPr>
            <a:xfrm>
              <a:off x="898680" y="1184564"/>
              <a:ext cx="138259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1" name="Cross 66"/>
            <p:cNvSpPr/>
            <p:nvPr/>
          </p:nvSpPr>
          <p:spPr>
            <a:xfrm>
              <a:off x="414775" y="789709"/>
              <a:ext cx="138259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04" name="Group 144"/>
          <p:cNvGrpSpPr/>
          <p:nvPr/>
        </p:nvGrpSpPr>
        <p:grpSpPr>
          <a:xfrm>
            <a:off x="1523999" y="4495800"/>
            <a:ext cx="5638801" cy="1447800"/>
            <a:chOff x="0" y="0"/>
            <a:chExt cx="5638800" cy="1447800"/>
          </a:xfrm>
        </p:grpSpPr>
        <p:sp>
          <p:nvSpPr>
            <p:cNvPr id="633" name="Rectangle 112"/>
            <p:cNvSpPr/>
            <p:nvPr/>
          </p:nvSpPr>
          <p:spPr>
            <a:xfrm flipH="1">
              <a:off x="2835750" y="0"/>
              <a:ext cx="2803050" cy="1447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4" name="Straight Connector 113"/>
            <p:cNvSpPr/>
            <p:nvPr/>
          </p:nvSpPr>
          <p:spPr>
            <a:xfrm flipV="1">
              <a:off x="5013325" y="790574"/>
              <a:ext cx="174626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5" name="Straight Connector 114"/>
            <p:cNvSpPr/>
            <p:nvPr/>
          </p:nvSpPr>
          <p:spPr>
            <a:xfrm flipV="1">
              <a:off x="4692650" y="395287"/>
              <a:ext cx="176214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6" name="Straight Connector 115"/>
            <p:cNvSpPr/>
            <p:nvPr/>
          </p:nvSpPr>
          <p:spPr>
            <a:xfrm flipV="1">
              <a:off x="4587875" y="1316038"/>
              <a:ext cx="174626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7" name="Straight Connector 116"/>
            <p:cNvSpPr/>
            <p:nvPr/>
          </p:nvSpPr>
          <p:spPr>
            <a:xfrm>
              <a:off x="3851275" y="264795"/>
              <a:ext cx="176213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8" name="Straight Connector 117"/>
            <p:cNvSpPr/>
            <p:nvPr/>
          </p:nvSpPr>
          <p:spPr>
            <a:xfrm flipV="1">
              <a:off x="4097337" y="855663"/>
              <a:ext cx="176213" cy="1588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9" name="Straight Connector 118"/>
            <p:cNvSpPr/>
            <p:nvPr/>
          </p:nvSpPr>
          <p:spPr>
            <a:xfrm flipV="1">
              <a:off x="3676650" y="1250950"/>
              <a:ext cx="174626" cy="1589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42" name="Group 75"/>
            <p:cNvGrpSpPr/>
            <p:nvPr/>
          </p:nvGrpSpPr>
          <p:grpSpPr>
            <a:xfrm>
              <a:off x="3396360" y="131617"/>
              <a:ext cx="280307" cy="263237"/>
              <a:chOff x="0" y="0"/>
              <a:chExt cx="280306" cy="263235"/>
            </a:xfrm>
          </p:grpSpPr>
          <p:sp>
            <p:nvSpPr>
              <p:cNvPr id="640" name="Oval 147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1" name="Cross 148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45" name="Group 78"/>
            <p:cNvGrpSpPr/>
            <p:nvPr/>
          </p:nvGrpSpPr>
          <p:grpSpPr>
            <a:xfrm>
              <a:off x="2975903" y="592281"/>
              <a:ext cx="280307" cy="263237"/>
              <a:chOff x="0" y="0"/>
              <a:chExt cx="280306" cy="263235"/>
            </a:xfrm>
          </p:grpSpPr>
          <p:sp>
            <p:nvSpPr>
              <p:cNvPr id="643" name="Oval 145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4" name="Cross 146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48" name="Group 81"/>
            <p:cNvGrpSpPr/>
            <p:nvPr/>
          </p:nvGrpSpPr>
          <p:grpSpPr>
            <a:xfrm>
              <a:off x="3326284" y="921327"/>
              <a:ext cx="280307" cy="263236"/>
              <a:chOff x="0" y="0"/>
              <a:chExt cx="280306" cy="263235"/>
            </a:xfrm>
          </p:grpSpPr>
          <p:sp>
            <p:nvSpPr>
              <p:cNvPr id="646" name="Oval 143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7" name="Cross 144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51" name="Group 84"/>
            <p:cNvGrpSpPr/>
            <p:nvPr/>
          </p:nvGrpSpPr>
          <p:grpSpPr>
            <a:xfrm>
              <a:off x="3746741" y="460663"/>
              <a:ext cx="280307" cy="263237"/>
              <a:chOff x="0" y="0"/>
              <a:chExt cx="280306" cy="263235"/>
            </a:xfrm>
          </p:grpSpPr>
          <p:sp>
            <p:nvSpPr>
              <p:cNvPr id="649" name="Oval 141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0" name="Cross 142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54" name="Group 87"/>
            <p:cNvGrpSpPr/>
            <p:nvPr/>
          </p:nvGrpSpPr>
          <p:grpSpPr>
            <a:xfrm>
              <a:off x="4237275" y="197426"/>
              <a:ext cx="280307" cy="263237"/>
              <a:chOff x="0" y="0"/>
              <a:chExt cx="280306" cy="263235"/>
            </a:xfrm>
          </p:grpSpPr>
          <p:sp>
            <p:nvSpPr>
              <p:cNvPr id="652" name="Oval 139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3" name="Cross 140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57" name="Group 90"/>
            <p:cNvGrpSpPr/>
            <p:nvPr/>
          </p:nvGrpSpPr>
          <p:grpSpPr>
            <a:xfrm>
              <a:off x="4097123" y="1118754"/>
              <a:ext cx="280307" cy="263236"/>
              <a:chOff x="0" y="0"/>
              <a:chExt cx="280306" cy="263235"/>
            </a:xfrm>
          </p:grpSpPr>
          <p:sp>
            <p:nvSpPr>
              <p:cNvPr id="655" name="Oval 137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6" name="Cross 138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60" name="Group 93"/>
            <p:cNvGrpSpPr/>
            <p:nvPr/>
          </p:nvGrpSpPr>
          <p:grpSpPr>
            <a:xfrm>
              <a:off x="4587657" y="723900"/>
              <a:ext cx="280307" cy="263236"/>
              <a:chOff x="0" y="0"/>
              <a:chExt cx="280306" cy="263235"/>
            </a:xfrm>
          </p:grpSpPr>
          <p:sp>
            <p:nvSpPr>
              <p:cNvPr id="658" name="Oval 135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9" name="Cross 136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63" name="Group 96"/>
            <p:cNvGrpSpPr/>
            <p:nvPr/>
          </p:nvGrpSpPr>
          <p:grpSpPr>
            <a:xfrm>
              <a:off x="5148267" y="197426"/>
              <a:ext cx="280307" cy="263237"/>
              <a:chOff x="0" y="0"/>
              <a:chExt cx="280306" cy="263235"/>
            </a:xfrm>
          </p:grpSpPr>
          <p:sp>
            <p:nvSpPr>
              <p:cNvPr id="661" name="Oval 133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2" name="Cross 134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66" name="Group 99"/>
            <p:cNvGrpSpPr/>
            <p:nvPr/>
          </p:nvGrpSpPr>
          <p:grpSpPr>
            <a:xfrm>
              <a:off x="5078190" y="1052946"/>
              <a:ext cx="280307" cy="263236"/>
              <a:chOff x="0" y="0"/>
              <a:chExt cx="280306" cy="263235"/>
            </a:xfrm>
          </p:grpSpPr>
          <p:sp>
            <p:nvSpPr>
              <p:cNvPr id="664" name="Oval 131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5" name="Cross 132"/>
              <p:cNvSpPr/>
              <p:nvPr/>
            </p:nvSpPr>
            <p:spPr>
              <a:xfrm>
                <a:off x="70076" y="70196"/>
                <a:ext cx="140153" cy="13161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67" name="Rectangle 150"/>
            <p:cNvSpPr/>
            <p:nvPr/>
          </p:nvSpPr>
          <p:spPr>
            <a:xfrm>
              <a:off x="-1" y="0"/>
              <a:ext cx="2803050" cy="1447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70" name="Group 31"/>
            <p:cNvGrpSpPr/>
            <p:nvPr/>
          </p:nvGrpSpPr>
          <p:grpSpPr>
            <a:xfrm>
              <a:off x="350380" y="197426"/>
              <a:ext cx="280307" cy="263237"/>
              <a:chOff x="0" y="0"/>
              <a:chExt cx="280306" cy="263235"/>
            </a:xfrm>
          </p:grpSpPr>
          <p:sp>
            <p:nvSpPr>
              <p:cNvPr id="668" name="Oval 185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9" name="Straight Connector 186"/>
              <p:cNvSpPr/>
              <p:nvPr/>
            </p:nvSpPr>
            <p:spPr>
              <a:xfrm flipV="1">
                <a:off x="54432" y="131186"/>
                <a:ext cx="173037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73" name="Group 34"/>
            <p:cNvGrpSpPr/>
            <p:nvPr/>
          </p:nvGrpSpPr>
          <p:grpSpPr>
            <a:xfrm>
              <a:off x="700761" y="789709"/>
              <a:ext cx="280307" cy="263237"/>
              <a:chOff x="0" y="0"/>
              <a:chExt cx="280306" cy="263235"/>
            </a:xfrm>
          </p:grpSpPr>
          <p:sp>
            <p:nvSpPr>
              <p:cNvPr id="671" name="Oval 183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2" name="Straight Connector 184"/>
              <p:cNvSpPr/>
              <p:nvPr/>
            </p:nvSpPr>
            <p:spPr>
              <a:xfrm flipV="1">
                <a:off x="51712" y="131041"/>
                <a:ext cx="174626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76" name="Group 37"/>
            <p:cNvGrpSpPr/>
            <p:nvPr/>
          </p:nvGrpSpPr>
          <p:grpSpPr>
            <a:xfrm>
              <a:off x="2382591" y="526473"/>
              <a:ext cx="280307" cy="263236"/>
              <a:chOff x="0" y="0"/>
              <a:chExt cx="280306" cy="263235"/>
            </a:xfrm>
          </p:grpSpPr>
          <p:sp>
            <p:nvSpPr>
              <p:cNvPr id="674" name="Oval 181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5" name="Straight Connector 182"/>
              <p:cNvSpPr/>
              <p:nvPr/>
            </p:nvSpPr>
            <p:spPr>
              <a:xfrm>
                <a:off x="52632" y="133610"/>
                <a:ext cx="17303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79" name="Group 40"/>
            <p:cNvGrpSpPr/>
            <p:nvPr/>
          </p:nvGrpSpPr>
          <p:grpSpPr>
            <a:xfrm>
              <a:off x="2032211" y="921327"/>
              <a:ext cx="280307" cy="263236"/>
              <a:chOff x="0" y="0"/>
              <a:chExt cx="280306" cy="263235"/>
            </a:xfrm>
          </p:grpSpPr>
          <p:sp>
            <p:nvSpPr>
              <p:cNvPr id="677" name="Oval 179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8" name="Straight Connector 180"/>
              <p:cNvSpPr/>
              <p:nvPr/>
            </p:nvSpPr>
            <p:spPr>
              <a:xfrm flipV="1">
                <a:off x="52177" y="131186"/>
                <a:ext cx="174626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82" name="Group 43"/>
            <p:cNvGrpSpPr/>
            <p:nvPr/>
          </p:nvGrpSpPr>
          <p:grpSpPr>
            <a:xfrm>
              <a:off x="1681829" y="526473"/>
              <a:ext cx="280307" cy="263236"/>
              <a:chOff x="0" y="0"/>
              <a:chExt cx="280306" cy="263235"/>
            </a:xfrm>
          </p:grpSpPr>
          <p:sp>
            <p:nvSpPr>
              <p:cNvPr id="680" name="Oval 177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1" name="Straight Connector 178"/>
              <p:cNvSpPr/>
              <p:nvPr/>
            </p:nvSpPr>
            <p:spPr>
              <a:xfrm>
                <a:off x="53307" y="133610"/>
                <a:ext cx="174626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85" name="Group 46"/>
            <p:cNvGrpSpPr/>
            <p:nvPr/>
          </p:nvGrpSpPr>
          <p:grpSpPr>
            <a:xfrm>
              <a:off x="1051143" y="329045"/>
              <a:ext cx="280307" cy="263237"/>
              <a:chOff x="0" y="0"/>
              <a:chExt cx="280306" cy="263235"/>
            </a:xfrm>
          </p:grpSpPr>
          <p:sp>
            <p:nvSpPr>
              <p:cNvPr id="683" name="Oval 175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4" name="Straight Connector 176"/>
              <p:cNvSpPr/>
              <p:nvPr/>
            </p:nvSpPr>
            <p:spPr>
              <a:xfrm>
                <a:off x="53757" y="134186"/>
                <a:ext cx="17303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88" name="Group 49"/>
            <p:cNvGrpSpPr/>
            <p:nvPr/>
          </p:nvGrpSpPr>
          <p:grpSpPr>
            <a:xfrm>
              <a:off x="140151" y="1052946"/>
              <a:ext cx="280307" cy="263236"/>
              <a:chOff x="0" y="0"/>
              <a:chExt cx="280306" cy="263235"/>
            </a:xfrm>
          </p:grpSpPr>
          <p:sp>
            <p:nvSpPr>
              <p:cNvPr id="686" name="Oval 173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7" name="Straight Connector 174"/>
              <p:cNvSpPr/>
              <p:nvPr/>
            </p:nvSpPr>
            <p:spPr>
              <a:xfrm>
                <a:off x="51936" y="134186"/>
                <a:ext cx="174626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91" name="Group 52"/>
            <p:cNvGrpSpPr/>
            <p:nvPr/>
          </p:nvGrpSpPr>
          <p:grpSpPr>
            <a:xfrm>
              <a:off x="1331447" y="987135"/>
              <a:ext cx="280307" cy="263237"/>
              <a:chOff x="0" y="0"/>
              <a:chExt cx="280306" cy="263235"/>
            </a:xfrm>
          </p:grpSpPr>
          <p:sp>
            <p:nvSpPr>
              <p:cNvPr id="689" name="Oval 171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0" name="Straight Connector 172"/>
              <p:cNvSpPr/>
              <p:nvPr/>
            </p:nvSpPr>
            <p:spPr>
              <a:xfrm flipV="1">
                <a:off x="52852" y="132052"/>
                <a:ext cx="174626" cy="1588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694" name="Group 55"/>
            <p:cNvGrpSpPr/>
            <p:nvPr/>
          </p:nvGrpSpPr>
          <p:grpSpPr>
            <a:xfrm>
              <a:off x="2102286" y="65808"/>
              <a:ext cx="280307" cy="263237"/>
              <a:chOff x="0" y="0"/>
              <a:chExt cx="280306" cy="263235"/>
            </a:xfrm>
          </p:grpSpPr>
          <p:sp>
            <p:nvSpPr>
              <p:cNvPr id="692" name="Oval 169"/>
              <p:cNvSpPr/>
              <p:nvPr/>
            </p:nvSpPr>
            <p:spPr>
              <a:xfrm>
                <a:off x="-1" y="0"/>
                <a:ext cx="280308" cy="26323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3" name="Straight Connector 170"/>
              <p:cNvSpPr/>
              <p:nvPr/>
            </p:nvSpPr>
            <p:spPr>
              <a:xfrm flipV="1">
                <a:off x="51951" y="131041"/>
                <a:ext cx="174626" cy="1589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95" name="Cross 163"/>
            <p:cNvSpPr/>
            <p:nvPr/>
          </p:nvSpPr>
          <p:spPr>
            <a:xfrm>
              <a:off x="1611753" y="197426"/>
              <a:ext cx="140153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6" name="Cross 164"/>
            <p:cNvSpPr/>
            <p:nvPr/>
          </p:nvSpPr>
          <p:spPr>
            <a:xfrm>
              <a:off x="1681829" y="1184564"/>
              <a:ext cx="140153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7" name="Cross 165"/>
            <p:cNvSpPr/>
            <p:nvPr/>
          </p:nvSpPr>
          <p:spPr>
            <a:xfrm>
              <a:off x="1331447" y="723900"/>
              <a:ext cx="140154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8" name="Cross 166"/>
            <p:cNvSpPr/>
            <p:nvPr/>
          </p:nvSpPr>
          <p:spPr>
            <a:xfrm>
              <a:off x="770837" y="394853"/>
              <a:ext cx="140153" cy="131620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9" name="Cross 167"/>
            <p:cNvSpPr/>
            <p:nvPr/>
          </p:nvSpPr>
          <p:spPr>
            <a:xfrm>
              <a:off x="910991" y="1184564"/>
              <a:ext cx="140153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0" name="Cross 168"/>
            <p:cNvSpPr/>
            <p:nvPr/>
          </p:nvSpPr>
          <p:spPr>
            <a:xfrm>
              <a:off x="420456" y="789709"/>
              <a:ext cx="140153" cy="13161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1" name="Left Arrow 157"/>
            <p:cNvSpPr/>
            <p:nvPr/>
          </p:nvSpPr>
          <p:spPr>
            <a:xfrm>
              <a:off x="2382591" y="987135"/>
              <a:ext cx="840915" cy="197428"/>
            </a:xfrm>
            <a:prstGeom prst="leftArrow">
              <a:avLst>
                <a:gd name="adj1" fmla="val 50000"/>
                <a:gd name="adj2" fmla="val 49988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2" name="Left Arrow 158"/>
            <p:cNvSpPr/>
            <p:nvPr/>
          </p:nvSpPr>
          <p:spPr>
            <a:xfrm>
              <a:off x="2424638" y="131617"/>
              <a:ext cx="910992" cy="197428"/>
            </a:xfrm>
            <a:prstGeom prst="leftArrow">
              <a:avLst>
                <a:gd name="adj1" fmla="val 50000"/>
                <a:gd name="adj2" fmla="val 50010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3" name="Left Arrow 159"/>
            <p:cNvSpPr/>
            <p:nvPr/>
          </p:nvSpPr>
          <p:spPr>
            <a:xfrm>
              <a:off x="2667567" y="592282"/>
              <a:ext cx="280306" cy="197428"/>
            </a:xfrm>
            <a:prstGeom prst="leftArrow">
              <a:avLst>
                <a:gd name="adj1" fmla="val 50000"/>
                <a:gd name="adj2" fmla="val 49995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rgbClr val="DEFFFF"/>
                </a:solidFill>
              </a:defRPr>
            </a:lvl1pPr>
          </a:lstStyle>
          <a:p>
            <a:r>
              <a:t>NOW add light to knock electrons out of background silicon:</a:t>
            </a:r>
          </a:p>
        </p:txBody>
      </p:sp>
      <p:grpSp>
        <p:nvGrpSpPr>
          <p:cNvPr id="781" name="Group 167"/>
          <p:cNvGrpSpPr/>
          <p:nvPr/>
        </p:nvGrpSpPr>
        <p:grpSpPr>
          <a:xfrm>
            <a:off x="152399" y="852508"/>
            <a:ext cx="5187707" cy="1408092"/>
            <a:chOff x="0" y="0"/>
            <a:chExt cx="5187705" cy="1408091"/>
          </a:xfrm>
        </p:grpSpPr>
        <p:sp>
          <p:nvSpPr>
            <p:cNvPr id="707" name="Rectangle 112"/>
            <p:cNvSpPr/>
            <p:nvPr/>
          </p:nvSpPr>
          <p:spPr>
            <a:xfrm flipH="1">
              <a:off x="2608895" y="0"/>
              <a:ext cx="2578811" cy="1408092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8" name="Straight Connector 160"/>
            <p:cNvSpPr/>
            <p:nvPr/>
          </p:nvSpPr>
          <p:spPr>
            <a:xfrm flipV="1">
              <a:off x="4613352" y="768892"/>
              <a:ext cx="159029" cy="1545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9" name="Straight Connector 161"/>
            <p:cNvSpPr/>
            <p:nvPr/>
          </p:nvSpPr>
          <p:spPr>
            <a:xfrm flipV="1">
              <a:off x="4316911" y="384446"/>
              <a:ext cx="162118" cy="1545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Straight Connector 162"/>
            <p:cNvSpPr/>
            <p:nvPr/>
          </p:nvSpPr>
          <p:spPr>
            <a:xfrm flipV="1">
              <a:off x="4221186" y="1279943"/>
              <a:ext cx="160573" cy="1544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1" name="Straight Connector 163"/>
            <p:cNvSpPr/>
            <p:nvPr/>
          </p:nvSpPr>
          <p:spPr>
            <a:xfrm>
              <a:off x="3543388" y="257532"/>
              <a:ext cx="162116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2" name="Straight Connector 164"/>
            <p:cNvSpPr/>
            <p:nvPr/>
          </p:nvSpPr>
          <p:spPr>
            <a:xfrm flipV="1">
              <a:off x="3770350" y="832194"/>
              <a:ext cx="160573" cy="1545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3" name="Straight Connector 165"/>
            <p:cNvSpPr/>
            <p:nvPr/>
          </p:nvSpPr>
          <p:spPr>
            <a:xfrm flipV="1">
              <a:off x="3382816" y="1216640"/>
              <a:ext cx="160573" cy="1546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4" name="Straight Connector 166"/>
            <p:cNvSpPr/>
            <p:nvPr/>
          </p:nvSpPr>
          <p:spPr>
            <a:xfrm flipV="1">
              <a:off x="3123431" y="639199"/>
              <a:ext cx="162116" cy="1545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17" name="Group 75"/>
            <p:cNvGrpSpPr/>
            <p:nvPr/>
          </p:nvGrpSpPr>
          <p:grpSpPr>
            <a:xfrm>
              <a:off x="3124657" y="128008"/>
              <a:ext cx="257883" cy="256017"/>
              <a:chOff x="0" y="0"/>
              <a:chExt cx="257881" cy="256016"/>
            </a:xfrm>
          </p:grpSpPr>
          <p:sp>
            <p:nvSpPr>
              <p:cNvPr id="715" name="Oval 147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6" name="Cross 148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20" name="Group 78"/>
            <p:cNvGrpSpPr/>
            <p:nvPr/>
          </p:nvGrpSpPr>
          <p:grpSpPr>
            <a:xfrm>
              <a:off x="2737835" y="576037"/>
              <a:ext cx="257883" cy="256017"/>
              <a:chOff x="0" y="0"/>
              <a:chExt cx="257881" cy="256016"/>
            </a:xfrm>
          </p:grpSpPr>
          <p:sp>
            <p:nvSpPr>
              <p:cNvPr id="718" name="Oval 145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9" name="Cross 146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23" name="Group 81"/>
            <p:cNvGrpSpPr/>
            <p:nvPr/>
          </p:nvGrpSpPr>
          <p:grpSpPr>
            <a:xfrm>
              <a:off x="3060187" y="896058"/>
              <a:ext cx="257882" cy="256017"/>
              <a:chOff x="0" y="0"/>
              <a:chExt cx="257881" cy="256016"/>
            </a:xfrm>
          </p:grpSpPr>
          <p:sp>
            <p:nvSpPr>
              <p:cNvPr id="721" name="Oval 143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2" name="Cross 144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26" name="Group 84"/>
            <p:cNvGrpSpPr/>
            <p:nvPr/>
          </p:nvGrpSpPr>
          <p:grpSpPr>
            <a:xfrm>
              <a:off x="3447009" y="448029"/>
              <a:ext cx="257883" cy="256017"/>
              <a:chOff x="0" y="0"/>
              <a:chExt cx="257881" cy="256016"/>
            </a:xfrm>
          </p:grpSpPr>
          <p:sp>
            <p:nvSpPr>
              <p:cNvPr id="724" name="Oval 141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5" name="Cross 142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29" name="Group 87"/>
            <p:cNvGrpSpPr/>
            <p:nvPr/>
          </p:nvGrpSpPr>
          <p:grpSpPr>
            <a:xfrm>
              <a:off x="3898301" y="192012"/>
              <a:ext cx="257882" cy="256017"/>
              <a:chOff x="0" y="0"/>
              <a:chExt cx="257881" cy="256016"/>
            </a:xfrm>
          </p:grpSpPr>
          <p:sp>
            <p:nvSpPr>
              <p:cNvPr id="727" name="Oval 139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8" name="Cross 140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32" name="Group 90"/>
            <p:cNvGrpSpPr/>
            <p:nvPr/>
          </p:nvGrpSpPr>
          <p:grpSpPr>
            <a:xfrm>
              <a:off x="3769359" y="1088070"/>
              <a:ext cx="257883" cy="256017"/>
              <a:chOff x="0" y="0"/>
              <a:chExt cx="257881" cy="256016"/>
            </a:xfrm>
          </p:grpSpPr>
          <p:sp>
            <p:nvSpPr>
              <p:cNvPr id="730" name="Oval 137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1" name="Cross 138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35" name="Group 93"/>
            <p:cNvGrpSpPr/>
            <p:nvPr/>
          </p:nvGrpSpPr>
          <p:grpSpPr>
            <a:xfrm>
              <a:off x="4220651" y="704045"/>
              <a:ext cx="257883" cy="256018"/>
              <a:chOff x="0" y="0"/>
              <a:chExt cx="257881" cy="256016"/>
            </a:xfrm>
          </p:grpSpPr>
          <p:sp>
            <p:nvSpPr>
              <p:cNvPr id="733" name="Oval 135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4" name="Cross 136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38" name="Group 96"/>
            <p:cNvGrpSpPr/>
            <p:nvPr/>
          </p:nvGrpSpPr>
          <p:grpSpPr>
            <a:xfrm>
              <a:off x="4736414" y="192012"/>
              <a:ext cx="257883" cy="256017"/>
              <a:chOff x="0" y="0"/>
              <a:chExt cx="257881" cy="256016"/>
            </a:xfrm>
          </p:grpSpPr>
          <p:sp>
            <p:nvSpPr>
              <p:cNvPr id="736" name="Oval 133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7" name="Cross 134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41" name="Group 99"/>
            <p:cNvGrpSpPr/>
            <p:nvPr/>
          </p:nvGrpSpPr>
          <p:grpSpPr>
            <a:xfrm>
              <a:off x="4671943" y="1024067"/>
              <a:ext cx="257883" cy="256017"/>
              <a:chOff x="0" y="0"/>
              <a:chExt cx="257881" cy="256016"/>
            </a:xfrm>
          </p:grpSpPr>
          <p:sp>
            <p:nvSpPr>
              <p:cNvPr id="739" name="Oval 131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0" name="Cross 132"/>
              <p:cNvSpPr/>
              <p:nvPr/>
            </p:nvSpPr>
            <p:spPr>
              <a:xfrm>
                <a:off x="64470" y="68271"/>
                <a:ext cx="128941" cy="12800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42" name="Rectangle 150"/>
            <p:cNvSpPr/>
            <p:nvPr/>
          </p:nvSpPr>
          <p:spPr>
            <a:xfrm>
              <a:off x="-1" y="0"/>
              <a:ext cx="2578811" cy="1408092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45" name="Group 31"/>
            <p:cNvGrpSpPr/>
            <p:nvPr/>
          </p:nvGrpSpPr>
          <p:grpSpPr>
            <a:xfrm>
              <a:off x="322351" y="192012"/>
              <a:ext cx="257883" cy="256017"/>
              <a:chOff x="0" y="0"/>
              <a:chExt cx="257881" cy="256016"/>
            </a:xfrm>
          </p:grpSpPr>
          <p:sp>
            <p:nvSpPr>
              <p:cNvPr id="743" name="Oval 185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4" name="Straight Connector 221"/>
              <p:cNvSpPr/>
              <p:nvPr/>
            </p:nvSpPr>
            <p:spPr>
              <a:xfrm flipV="1">
                <a:off x="49743" y="127588"/>
                <a:ext cx="160573" cy="15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48" name="Group 34"/>
            <p:cNvGrpSpPr/>
            <p:nvPr/>
          </p:nvGrpSpPr>
          <p:grpSpPr>
            <a:xfrm>
              <a:off x="644702" y="768049"/>
              <a:ext cx="257882" cy="256018"/>
              <a:chOff x="0" y="0"/>
              <a:chExt cx="257881" cy="256016"/>
            </a:xfrm>
          </p:grpSpPr>
          <p:sp>
            <p:nvSpPr>
              <p:cNvPr id="746" name="Oval 183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7" name="Straight Connector 219"/>
              <p:cNvSpPr/>
              <p:nvPr/>
            </p:nvSpPr>
            <p:spPr>
              <a:xfrm flipV="1">
                <a:off x="48536" y="127447"/>
                <a:ext cx="160573" cy="15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51" name="Group 37"/>
            <p:cNvGrpSpPr/>
            <p:nvPr/>
          </p:nvGrpSpPr>
          <p:grpSpPr>
            <a:xfrm>
              <a:off x="2191988" y="512033"/>
              <a:ext cx="257882" cy="256017"/>
              <a:chOff x="0" y="0"/>
              <a:chExt cx="257881" cy="256016"/>
            </a:xfrm>
          </p:grpSpPr>
          <p:sp>
            <p:nvSpPr>
              <p:cNvPr id="749" name="Oval 181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0" name="Straight Connector 217"/>
              <p:cNvSpPr/>
              <p:nvPr/>
            </p:nvSpPr>
            <p:spPr>
              <a:xfrm>
                <a:off x="49841" y="129945"/>
                <a:ext cx="159029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54" name="Group 40"/>
            <p:cNvGrpSpPr/>
            <p:nvPr/>
          </p:nvGrpSpPr>
          <p:grpSpPr>
            <a:xfrm>
              <a:off x="1869636" y="896058"/>
              <a:ext cx="257883" cy="256017"/>
              <a:chOff x="0" y="0"/>
              <a:chExt cx="257881" cy="256016"/>
            </a:xfrm>
          </p:grpSpPr>
          <p:sp>
            <p:nvSpPr>
              <p:cNvPr id="752" name="Oval 179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3" name="Straight Connector 215"/>
              <p:cNvSpPr/>
              <p:nvPr/>
            </p:nvSpPr>
            <p:spPr>
              <a:xfrm flipV="1">
                <a:off x="47961" y="127588"/>
                <a:ext cx="160573" cy="15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57" name="Group 43"/>
            <p:cNvGrpSpPr/>
            <p:nvPr/>
          </p:nvGrpSpPr>
          <p:grpSpPr>
            <a:xfrm>
              <a:off x="1547286" y="512033"/>
              <a:ext cx="257882" cy="256017"/>
              <a:chOff x="0" y="0"/>
              <a:chExt cx="257881" cy="256016"/>
            </a:xfrm>
          </p:grpSpPr>
          <p:sp>
            <p:nvSpPr>
              <p:cNvPr id="755" name="Oval 177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6" name="Straight Connector 213"/>
              <p:cNvSpPr/>
              <p:nvPr/>
            </p:nvSpPr>
            <p:spPr>
              <a:xfrm>
                <a:off x="49168" y="129945"/>
                <a:ext cx="160573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60" name="Group 46"/>
            <p:cNvGrpSpPr/>
            <p:nvPr/>
          </p:nvGrpSpPr>
          <p:grpSpPr>
            <a:xfrm>
              <a:off x="967053" y="320021"/>
              <a:ext cx="257883" cy="256017"/>
              <a:chOff x="0" y="0"/>
              <a:chExt cx="257881" cy="256016"/>
            </a:xfrm>
          </p:grpSpPr>
          <p:sp>
            <p:nvSpPr>
              <p:cNvPr id="758" name="Oval 175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9" name="Straight Connector 211"/>
              <p:cNvSpPr/>
              <p:nvPr/>
            </p:nvSpPr>
            <p:spPr>
              <a:xfrm>
                <a:off x="48872" y="130506"/>
                <a:ext cx="15902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63" name="Group 49"/>
            <p:cNvGrpSpPr/>
            <p:nvPr/>
          </p:nvGrpSpPr>
          <p:grpSpPr>
            <a:xfrm>
              <a:off x="128939" y="1024067"/>
              <a:ext cx="257883" cy="256017"/>
              <a:chOff x="0" y="0"/>
              <a:chExt cx="257881" cy="256016"/>
            </a:xfrm>
          </p:grpSpPr>
          <p:sp>
            <p:nvSpPr>
              <p:cNvPr id="761" name="Oval 173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2" name="Straight Connector 209"/>
              <p:cNvSpPr/>
              <p:nvPr/>
            </p:nvSpPr>
            <p:spPr>
              <a:xfrm>
                <a:off x="48615" y="130506"/>
                <a:ext cx="160573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66" name="Group 52"/>
            <p:cNvGrpSpPr/>
            <p:nvPr/>
          </p:nvGrpSpPr>
          <p:grpSpPr>
            <a:xfrm>
              <a:off x="1224934" y="960062"/>
              <a:ext cx="257883" cy="256017"/>
              <a:chOff x="0" y="0"/>
              <a:chExt cx="257881" cy="256016"/>
            </a:xfrm>
          </p:grpSpPr>
          <p:sp>
            <p:nvSpPr>
              <p:cNvPr id="764" name="Oval 171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5" name="Straight Connector 207"/>
              <p:cNvSpPr/>
              <p:nvPr/>
            </p:nvSpPr>
            <p:spPr>
              <a:xfrm flipV="1">
                <a:off x="48833" y="128430"/>
                <a:ext cx="159027" cy="15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69" name="Group 55"/>
            <p:cNvGrpSpPr/>
            <p:nvPr/>
          </p:nvGrpSpPr>
          <p:grpSpPr>
            <a:xfrm>
              <a:off x="1934107" y="64004"/>
              <a:ext cx="257883" cy="256017"/>
              <a:chOff x="0" y="0"/>
              <a:chExt cx="257881" cy="256016"/>
            </a:xfrm>
          </p:grpSpPr>
          <p:sp>
            <p:nvSpPr>
              <p:cNvPr id="767" name="Oval 169"/>
              <p:cNvSpPr/>
              <p:nvPr/>
            </p:nvSpPr>
            <p:spPr>
              <a:xfrm>
                <a:off x="0" y="0"/>
                <a:ext cx="257882" cy="256017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8" name="Straight Connector 205"/>
              <p:cNvSpPr/>
              <p:nvPr/>
            </p:nvSpPr>
            <p:spPr>
              <a:xfrm flipV="1">
                <a:off x="49881" y="127447"/>
                <a:ext cx="159027" cy="15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70" name="Cross 163"/>
            <p:cNvSpPr/>
            <p:nvPr/>
          </p:nvSpPr>
          <p:spPr>
            <a:xfrm>
              <a:off x="1482816" y="192012"/>
              <a:ext cx="128941" cy="12800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1" name="Cross 164"/>
            <p:cNvSpPr/>
            <p:nvPr/>
          </p:nvSpPr>
          <p:spPr>
            <a:xfrm>
              <a:off x="1547286" y="1152075"/>
              <a:ext cx="128940" cy="12800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2" name="Cross 165"/>
            <p:cNvSpPr/>
            <p:nvPr/>
          </p:nvSpPr>
          <p:spPr>
            <a:xfrm>
              <a:off x="1224934" y="704045"/>
              <a:ext cx="128941" cy="12800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3" name="Cross 166"/>
            <p:cNvSpPr/>
            <p:nvPr/>
          </p:nvSpPr>
          <p:spPr>
            <a:xfrm>
              <a:off x="709172" y="384024"/>
              <a:ext cx="128940" cy="12800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4" name="Cross 167"/>
            <p:cNvSpPr/>
            <p:nvPr/>
          </p:nvSpPr>
          <p:spPr>
            <a:xfrm>
              <a:off x="838113" y="1152075"/>
              <a:ext cx="128941" cy="12800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5" name="Cross 168"/>
            <p:cNvSpPr/>
            <p:nvPr/>
          </p:nvSpPr>
          <p:spPr>
            <a:xfrm>
              <a:off x="386821" y="768049"/>
              <a:ext cx="128941" cy="128010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6" name="Left Arrow 157"/>
            <p:cNvSpPr/>
            <p:nvPr/>
          </p:nvSpPr>
          <p:spPr>
            <a:xfrm>
              <a:off x="2191988" y="960062"/>
              <a:ext cx="773643" cy="192013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Left Arrow 158"/>
            <p:cNvSpPr/>
            <p:nvPr/>
          </p:nvSpPr>
          <p:spPr>
            <a:xfrm>
              <a:off x="2230670" y="128008"/>
              <a:ext cx="838115" cy="192013"/>
            </a:xfrm>
            <a:prstGeom prst="leftArrow">
              <a:avLst>
                <a:gd name="adj1" fmla="val 50000"/>
                <a:gd name="adj2" fmla="val 49994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8" name="Left Arrow 159"/>
            <p:cNvSpPr/>
            <p:nvPr/>
          </p:nvSpPr>
          <p:spPr>
            <a:xfrm>
              <a:off x="2454167" y="576037"/>
              <a:ext cx="257881" cy="192013"/>
            </a:xfrm>
            <a:prstGeom prst="leftArrow">
              <a:avLst>
                <a:gd name="adj1" fmla="val 50000"/>
                <a:gd name="adj2" fmla="val 49997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9" name="Rectangle 240"/>
            <p:cNvSpPr/>
            <p:nvPr/>
          </p:nvSpPr>
          <p:spPr>
            <a:xfrm>
              <a:off x="4911028" y="633641"/>
              <a:ext cx="207509" cy="70405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Cross 29"/>
            <p:cNvSpPr/>
            <p:nvPr/>
          </p:nvSpPr>
          <p:spPr>
            <a:xfrm>
              <a:off x="4945612" y="774450"/>
              <a:ext cx="138340" cy="140810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82" name="Left Arrow 247"/>
          <p:cNvSpPr/>
          <p:nvPr/>
        </p:nvSpPr>
        <p:spPr>
          <a:xfrm>
            <a:off x="5562600" y="990600"/>
            <a:ext cx="533400" cy="1066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3" name="Subtitle 248"/>
          <p:cNvSpPr txBox="1">
            <a:spLocks noGrp="1"/>
          </p:cNvSpPr>
          <p:nvPr>
            <p:ph type="body" sz="quarter" idx="1"/>
          </p:nvPr>
        </p:nvSpPr>
        <p:spPr>
          <a:xfrm>
            <a:off x="7239000" y="990600"/>
            <a:ext cx="1600200" cy="1219200"/>
          </a:xfrm>
          <a:prstGeom prst="rect">
            <a:avLst/>
          </a:prstGeom>
        </p:spPr>
        <p:txBody>
          <a:bodyPr/>
          <a:lstStyle>
            <a:lvl1pPr defTabSz="877823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								</a:t>
            </a:r>
          </a:p>
        </p:txBody>
      </p:sp>
      <p:sp>
        <p:nvSpPr>
          <p:cNvPr id="784" name="Rectangle 3"/>
          <p:cNvSpPr txBox="1"/>
          <p:nvPr/>
        </p:nvSpPr>
        <p:spPr>
          <a:xfrm>
            <a:off x="304800" y="2514600"/>
            <a:ext cx="8534400" cy="474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New electron and hole can both wander, but if they reach the "junction:"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2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D11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"Built-in" electric field </a:t>
            </a:r>
            <a:r>
              <a:rPr b="1"/>
              <a:t>traps new electron on right</a:t>
            </a:r>
            <a:r>
              <a:t>, but </a:t>
            </a:r>
            <a:r>
              <a:rPr b="1"/>
              <a:t>propels hole to left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If instead created on left, hole's trapped there, but electron's swept to right</a:t>
            </a:r>
          </a:p>
          <a:p>
            <a:pPr defTabSz="457200"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400"/>
              </a:spcBef>
              <a:defRPr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= A CHARGE PUMP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(BTW this is also a </a:t>
            </a:r>
            <a:r>
              <a:rPr b="1"/>
              <a:t>DIODE</a:t>
            </a:r>
            <a:r>
              <a:t>: You can only force current through it in </a:t>
            </a:r>
            <a:r>
              <a:rPr b="1"/>
              <a:t>ONE</a:t>
            </a:r>
            <a:r>
              <a:t> direction)</a:t>
            </a:r>
            <a:endParaRPr sz="1600"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sp>
        <p:nvSpPr>
          <p:cNvPr id="785" name="Rectangle 3"/>
          <p:cNvSpPr txBox="1"/>
          <p:nvPr/>
        </p:nvSpPr>
        <p:spPr>
          <a:xfrm>
            <a:off x="6019800" y="914400"/>
            <a:ext cx="3124200" cy="12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Light photon knocks an electron out of a bond, creating a </a:t>
            </a:r>
          </a:p>
          <a:p>
            <a:pPr algn="ctr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wandering electron + hole</a:t>
            </a:r>
          </a:p>
          <a:p>
            <a:pPr defTabSz="457200">
              <a:spcBef>
                <a:spcPts val="400"/>
              </a:spcBef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300"/>
              </a:spcBef>
              <a:defRPr sz="1600" b="0">
                <a:solidFill>
                  <a:srgbClr val="FFCD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(traveling together ="exciton")</a:t>
            </a:r>
          </a:p>
        </p:txBody>
      </p:sp>
      <p:grpSp>
        <p:nvGrpSpPr>
          <p:cNvPr id="865" name="Group 168"/>
          <p:cNvGrpSpPr/>
          <p:nvPr/>
        </p:nvGrpSpPr>
        <p:grpSpPr>
          <a:xfrm>
            <a:off x="1422400" y="3163908"/>
            <a:ext cx="5187706" cy="1421290"/>
            <a:chOff x="0" y="0"/>
            <a:chExt cx="5187705" cy="1421289"/>
          </a:xfrm>
        </p:grpSpPr>
        <p:sp>
          <p:nvSpPr>
            <p:cNvPr id="786" name="Rectangle 112"/>
            <p:cNvSpPr/>
            <p:nvPr/>
          </p:nvSpPr>
          <p:spPr>
            <a:xfrm flipH="1">
              <a:off x="2608895" y="0"/>
              <a:ext cx="2578811" cy="142129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Straight Connector 254"/>
            <p:cNvSpPr/>
            <p:nvPr/>
          </p:nvSpPr>
          <p:spPr>
            <a:xfrm flipV="1">
              <a:off x="4613268" y="775787"/>
              <a:ext cx="159896" cy="1482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8" name="Straight Connector 255"/>
            <p:cNvSpPr/>
            <p:nvPr/>
          </p:nvSpPr>
          <p:spPr>
            <a:xfrm flipV="1">
              <a:off x="4317166" y="387893"/>
              <a:ext cx="161377" cy="1482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9" name="Straight Connector 256"/>
            <p:cNvSpPr/>
            <p:nvPr/>
          </p:nvSpPr>
          <p:spPr>
            <a:xfrm flipV="1">
              <a:off x="4220933" y="1292485"/>
              <a:ext cx="161376" cy="148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traight Connector 257"/>
            <p:cNvSpPr/>
            <p:nvPr/>
          </p:nvSpPr>
          <p:spPr>
            <a:xfrm>
              <a:off x="3542860" y="260274"/>
              <a:ext cx="161376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traight Connector 258"/>
            <p:cNvSpPr/>
            <p:nvPr/>
          </p:nvSpPr>
          <p:spPr>
            <a:xfrm flipV="1">
              <a:off x="3769377" y="839449"/>
              <a:ext cx="161377" cy="148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2" name="Straight Connector 259"/>
            <p:cNvSpPr/>
            <p:nvPr/>
          </p:nvSpPr>
          <p:spPr>
            <a:xfrm flipV="1">
              <a:off x="3381484" y="1227343"/>
              <a:ext cx="161377" cy="148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3" name="Straight Connector 260"/>
            <p:cNvSpPr/>
            <p:nvPr/>
          </p:nvSpPr>
          <p:spPr>
            <a:xfrm flipV="1">
              <a:off x="3123875" y="645502"/>
              <a:ext cx="161377" cy="1482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96" name="Group 75"/>
            <p:cNvGrpSpPr/>
            <p:nvPr/>
          </p:nvGrpSpPr>
          <p:grpSpPr>
            <a:xfrm>
              <a:off x="3124657" y="129207"/>
              <a:ext cx="257883" cy="258418"/>
              <a:chOff x="0" y="0"/>
              <a:chExt cx="257881" cy="258417"/>
            </a:xfrm>
          </p:grpSpPr>
          <p:sp>
            <p:nvSpPr>
              <p:cNvPr id="794" name="Oval 147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5" name="Cross 148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99" name="Group 78"/>
            <p:cNvGrpSpPr/>
            <p:nvPr/>
          </p:nvGrpSpPr>
          <p:grpSpPr>
            <a:xfrm>
              <a:off x="2737835" y="581437"/>
              <a:ext cx="257883" cy="258418"/>
              <a:chOff x="0" y="0"/>
              <a:chExt cx="257881" cy="258417"/>
            </a:xfrm>
          </p:grpSpPr>
          <p:sp>
            <p:nvSpPr>
              <p:cNvPr id="797" name="Oval 145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8" name="Cross 146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02" name="Group 81"/>
            <p:cNvGrpSpPr/>
            <p:nvPr/>
          </p:nvGrpSpPr>
          <p:grpSpPr>
            <a:xfrm>
              <a:off x="3060186" y="904456"/>
              <a:ext cx="257883" cy="258418"/>
              <a:chOff x="0" y="0"/>
              <a:chExt cx="257881" cy="258417"/>
            </a:xfrm>
          </p:grpSpPr>
          <p:sp>
            <p:nvSpPr>
              <p:cNvPr id="800" name="Oval 143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1" name="Cross 144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05" name="Group 84"/>
            <p:cNvGrpSpPr/>
            <p:nvPr/>
          </p:nvGrpSpPr>
          <p:grpSpPr>
            <a:xfrm>
              <a:off x="3447009" y="452228"/>
              <a:ext cx="257883" cy="258418"/>
              <a:chOff x="0" y="0"/>
              <a:chExt cx="257881" cy="258417"/>
            </a:xfrm>
          </p:grpSpPr>
          <p:sp>
            <p:nvSpPr>
              <p:cNvPr id="803" name="Oval 141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4" name="Cross 142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08" name="Group 87"/>
            <p:cNvGrpSpPr/>
            <p:nvPr/>
          </p:nvGrpSpPr>
          <p:grpSpPr>
            <a:xfrm>
              <a:off x="3898300" y="193812"/>
              <a:ext cx="257883" cy="258418"/>
              <a:chOff x="0" y="0"/>
              <a:chExt cx="257881" cy="258417"/>
            </a:xfrm>
          </p:grpSpPr>
          <p:sp>
            <p:nvSpPr>
              <p:cNvPr id="806" name="Oval 139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7" name="Cross 140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11" name="Group 90"/>
            <p:cNvGrpSpPr/>
            <p:nvPr/>
          </p:nvGrpSpPr>
          <p:grpSpPr>
            <a:xfrm>
              <a:off x="3769360" y="1098268"/>
              <a:ext cx="257883" cy="258418"/>
              <a:chOff x="0" y="0"/>
              <a:chExt cx="257881" cy="258417"/>
            </a:xfrm>
          </p:grpSpPr>
          <p:sp>
            <p:nvSpPr>
              <p:cNvPr id="809" name="Oval 137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0" name="Cross 138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14" name="Group 93"/>
            <p:cNvGrpSpPr/>
            <p:nvPr/>
          </p:nvGrpSpPr>
          <p:grpSpPr>
            <a:xfrm>
              <a:off x="4220651" y="710644"/>
              <a:ext cx="257883" cy="258418"/>
              <a:chOff x="0" y="0"/>
              <a:chExt cx="257881" cy="258417"/>
            </a:xfrm>
          </p:grpSpPr>
          <p:sp>
            <p:nvSpPr>
              <p:cNvPr id="812" name="Oval 135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3" name="Cross 136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17" name="Group 96"/>
            <p:cNvGrpSpPr/>
            <p:nvPr/>
          </p:nvGrpSpPr>
          <p:grpSpPr>
            <a:xfrm>
              <a:off x="4736415" y="193812"/>
              <a:ext cx="257883" cy="258418"/>
              <a:chOff x="0" y="0"/>
              <a:chExt cx="257881" cy="258417"/>
            </a:xfrm>
          </p:grpSpPr>
          <p:sp>
            <p:nvSpPr>
              <p:cNvPr id="815" name="Oval 133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6" name="Cross 134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20" name="Group 99"/>
            <p:cNvGrpSpPr/>
            <p:nvPr/>
          </p:nvGrpSpPr>
          <p:grpSpPr>
            <a:xfrm>
              <a:off x="4671943" y="1033665"/>
              <a:ext cx="257883" cy="258418"/>
              <a:chOff x="0" y="0"/>
              <a:chExt cx="257881" cy="258417"/>
            </a:xfrm>
          </p:grpSpPr>
          <p:sp>
            <p:nvSpPr>
              <p:cNvPr id="818" name="Oval 131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9" name="Cross 132"/>
              <p:cNvSpPr/>
              <p:nvPr/>
            </p:nvSpPr>
            <p:spPr>
              <a:xfrm>
                <a:off x="64470" y="68911"/>
                <a:ext cx="128941" cy="12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4998"/>
                    </a:lnTo>
                    <a:lnTo>
                      <a:pt x="21600" y="4998"/>
                    </a:lnTo>
                    <a:lnTo>
                      <a:pt x="21600" y="16602"/>
                    </a:lnTo>
                    <a:lnTo>
                      <a:pt x="16200" y="16602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6602"/>
                    </a:lnTo>
                    <a:lnTo>
                      <a:pt x="0" y="16602"/>
                    </a:lnTo>
                    <a:lnTo>
                      <a:pt x="0" y="4998"/>
                    </a:lnTo>
                    <a:lnTo>
                      <a:pt x="5400" y="4998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21" name="Rectangle 150"/>
            <p:cNvSpPr/>
            <p:nvPr/>
          </p:nvSpPr>
          <p:spPr>
            <a:xfrm>
              <a:off x="0" y="0"/>
              <a:ext cx="2578811" cy="142129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4" name="Group 31"/>
            <p:cNvGrpSpPr/>
            <p:nvPr/>
          </p:nvGrpSpPr>
          <p:grpSpPr>
            <a:xfrm>
              <a:off x="322350" y="193812"/>
              <a:ext cx="257883" cy="258418"/>
              <a:chOff x="0" y="0"/>
              <a:chExt cx="257881" cy="258417"/>
            </a:xfrm>
          </p:grpSpPr>
          <p:sp>
            <p:nvSpPr>
              <p:cNvPr id="822" name="Oval 185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3" name="Straight Connector 306"/>
              <p:cNvSpPr/>
              <p:nvPr/>
            </p:nvSpPr>
            <p:spPr>
              <a:xfrm flipV="1">
                <a:off x="49257" y="128939"/>
                <a:ext cx="159895" cy="1482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27" name="Group 34"/>
            <p:cNvGrpSpPr/>
            <p:nvPr/>
          </p:nvGrpSpPr>
          <p:grpSpPr>
            <a:xfrm>
              <a:off x="644701" y="775249"/>
              <a:ext cx="257883" cy="258418"/>
              <a:chOff x="0" y="0"/>
              <a:chExt cx="257881" cy="258417"/>
            </a:xfrm>
          </p:grpSpPr>
          <p:sp>
            <p:nvSpPr>
              <p:cNvPr id="825" name="Oval 183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6" name="Straight Connector 304"/>
              <p:cNvSpPr/>
              <p:nvPr/>
            </p:nvSpPr>
            <p:spPr>
              <a:xfrm flipV="1">
                <a:off x="48176" y="129343"/>
                <a:ext cx="159895" cy="148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0" name="Group 37"/>
            <p:cNvGrpSpPr/>
            <p:nvPr/>
          </p:nvGrpSpPr>
          <p:grpSpPr>
            <a:xfrm>
              <a:off x="2191988" y="516832"/>
              <a:ext cx="257883" cy="258418"/>
              <a:chOff x="0" y="0"/>
              <a:chExt cx="257881" cy="258417"/>
            </a:xfrm>
          </p:grpSpPr>
          <p:sp>
            <p:nvSpPr>
              <p:cNvPr id="828" name="Oval 181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9" name="Straight Connector 302"/>
              <p:cNvSpPr/>
              <p:nvPr/>
            </p:nvSpPr>
            <p:spPr>
              <a:xfrm>
                <a:off x="49502" y="131335"/>
                <a:ext cx="159895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3" name="Group 40"/>
            <p:cNvGrpSpPr/>
            <p:nvPr/>
          </p:nvGrpSpPr>
          <p:grpSpPr>
            <a:xfrm>
              <a:off x="1869637" y="904456"/>
              <a:ext cx="257882" cy="258418"/>
              <a:chOff x="0" y="0"/>
              <a:chExt cx="257881" cy="258417"/>
            </a:xfrm>
          </p:grpSpPr>
          <p:sp>
            <p:nvSpPr>
              <p:cNvPr id="831" name="Oval 179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2" name="Straight Connector 300"/>
              <p:cNvSpPr/>
              <p:nvPr/>
            </p:nvSpPr>
            <p:spPr>
              <a:xfrm flipV="1">
                <a:off x="49103" y="128939"/>
                <a:ext cx="159895" cy="1482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6" name="Group 43"/>
            <p:cNvGrpSpPr/>
            <p:nvPr/>
          </p:nvGrpSpPr>
          <p:grpSpPr>
            <a:xfrm>
              <a:off x="1547285" y="516832"/>
              <a:ext cx="257883" cy="258418"/>
              <a:chOff x="0" y="0"/>
              <a:chExt cx="257881" cy="258417"/>
            </a:xfrm>
          </p:grpSpPr>
          <p:sp>
            <p:nvSpPr>
              <p:cNvPr id="834" name="Oval 177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5" name="Straight Connector 298"/>
              <p:cNvSpPr/>
              <p:nvPr/>
            </p:nvSpPr>
            <p:spPr>
              <a:xfrm>
                <a:off x="48703" y="131335"/>
                <a:ext cx="159895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9" name="Group 46"/>
            <p:cNvGrpSpPr/>
            <p:nvPr/>
          </p:nvGrpSpPr>
          <p:grpSpPr>
            <a:xfrm>
              <a:off x="967053" y="323020"/>
              <a:ext cx="257883" cy="258418"/>
              <a:chOff x="0" y="0"/>
              <a:chExt cx="257881" cy="258417"/>
            </a:xfrm>
          </p:grpSpPr>
          <p:sp>
            <p:nvSpPr>
              <p:cNvPr id="837" name="Oval 175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8" name="Straight Connector 296"/>
              <p:cNvSpPr/>
              <p:nvPr/>
            </p:nvSpPr>
            <p:spPr>
              <a:xfrm>
                <a:off x="48576" y="131199"/>
                <a:ext cx="159895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42" name="Group 49"/>
            <p:cNvGrpSpPr/>
            <p:nvPr/>
          </p:nvGrpSpPr>
          <p:grpSpPr>
            <a:xfrm>
              <a:off x="128939" y="1033665"/>
              <a:ext cx="257883" cy="258418"/>
              <a:chOff x="0" y="0"/>
              <a:chExt cx="257881" cy="258417"/>
            </a:xfrm>
          </p:grpSpPr>
          <p:sp>
            <p:nvSpPr>
              <p:cNvPr id="840" name="Oval 173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1" name="Straight Connector 294"/>
              <p:cNvSpPr/>
              <p:nvPr/>
            </p:nvSpPr>
            <p:spPr>
              <a:xfrm>
                <a:off x="48720" y="131199"/>
                <a:ext cx="159895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45" name="Group 52"/>
            <p:cNvGrpSpPr/>
            <p:nvPr/>
          </p:nvGrpSpPr>
          <p:grpSpPr>
            <a:xfrm>
              <a:off x="1224934" y="969061"/>
              <a:ext cx="257883" cy="258418"/>
              <a:chOff x="0" y="0"/>
              <a:chExt cx="257881" cy="258417"/>
            </a:xfrm>
          </p:grpSpPr>
          <p:sp>
            <p:nvSpPr>
              <p:cNvPr id="843" name="Oval 171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4" name="Straight Connector 292"/>
              <p:cNvSpPr/>
              <p:nvPr/>
            </p:nvSpPr>
            <p:spPr>
              <a:xfrm flipV="1">
                <a:off x="48303" y="129477"/>
                <a:ext cx="161377" cy="1482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48" name="Group 55"/>
            <p:cNvGrpSpPr/>
            <p:nvPr/>
          </p:nvGrpSpPr>
          <p:grpSpPr>
            <a:xfrm>
              <a:off x="1934106" y="64604"/>
              <a:ext cx="257883" cy="258418"/>
              <a:chOff x="0" y="0"/>
              <a:chExt cx="257881" cy="258417"/>
            </a:xfrm>
          </p:grpSpPr>
          <p:sp>
            <p:nvSpPr>
              <p:cNvPr id="846" name="Oval 169"/>
              <p:cNvSpPr/>
              <p:nvPr/>
            </p:nvSpPr>
            <p:spPr>
              <a:xfrm>
                <a:off x="-1" y="-1"/>
                <a:ext cx="257883" cy="258419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7" name="Straight Connector 290"/>
              <p:cNvSpPr/>
              <p:nvPr/>
            </p:nvSpPr>
            <p:spPr>
              <a:xfrm flipV="1">
                <a:off x="48295" y="129343"/>
                <a:ext cx="161377" cy="148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49" name="Cross 163"/>
            <p:cNvSpPr/>
            <p:nvPr/>
          </p:nvSpPr>
          <p:spPr>
            <a:xfrm>
              <a:off x="1482815" y="193812"/>
              <a:ext cx="128942" cy="1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998"/>
                  </a:lnTo>
                  <a:lnTo>
                    <a:pt x="21600" y="4998"/>
                  </a:lnTo>
                  <a:lnTo>
                    <a:pt x="21600" y="16602"/>
                  </a:lnTo>
                  <a:lnTo>
                    <a:pt x="16200" y="16602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602"/>
                  </a:lnTo>
                  <a:lnTo>
                    <a:pt x="0" y="16602"/>
                  </a:lnTo>
                  <a:lnTo>
                    <a:pt x="0" y="4998"/>
                  </a:lnTo>
                  <a:lnTo>
                    <a:pt x="5400" y="4998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0" name="Cross 164"/>
            <p:cNvSpPr/>
            <p:nvPr/>
          </p:nvSpPr>
          <p:spPr>
            <a:xfrm>
              <a:off x="1547285" y="1162873"/>
              <a:ext cx="128942" cy="1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998"/>
                  </a:lnTo>
                  <a:lnTo>
                    <a:pt x="21600" y="4998"/>
                  </a:lnTo>
                  <a:lnTo>
                    <a:pt x="21600" y="16602"/>
                  </a:lnTo>
                  <a:lnTo>
                    <a:pt x="16200" y="16602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602"/>
                  </a:lnTo>
                  <a:lnTo>
                    <a:pt x="0" y="16602"/>
                  </a:lnTo>
                  <a:lnTo>
                    <a:pt x="0" y="4998"/>
                  </a:lnTo>
                  <a:lnTo>
                    <a:pt x="5400" y="4998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1" name="Cross 165"/>
            <p:cNvSpPr/>
            <p:nvPr/>
          </p:nvSpPr>
          <p:spPr>
            <a:xfrm>
              <a:off x="1224934" y="710644"/>
              <a:ext cx="128941" cy="12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998"/>
                  </a:lnTo>
                  <a:lnTo>
                    <a:pt x="21600" y="4998"/>
                  </a:lnTo>
                  <a:lnTo>
                    <a:pt x="21600" y="16602"/>
                  </a:lnTo>
                  <a:lnTo>
                    <a:pt x="16200" y="16602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602"/>
                  </a:lnTo>
                  <a:lnTo>
                    <a:pt x="0" y="16602"/>
                  </a:lnTo>
                  <a:lnTo>
                    <a:pt x="0" y="4998"/>
                  </a:lnTo>
                  <a:lnTo>
                    <a:pt x="5400" y="4998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2" name="Cross 166"/>
            <p:cNvSpPr/>
            <p:nvPr/>
          </p:nvSpPr>
          <p:spPr>
            <a:xfrm>
              <a:off x="709172" y="387624"/>
              <a:ext cx="128942" cy="1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998"/>
                  </a:lnTo>
                  <a:lnTo>
                    <a:pt x="21600" y="4998"/>
                  </a:lnTo>
                  <a:lnTo>
                    <a:pt x="21600" y="16602"/>
                  </a:lnTo>
                  <a:lnTo>
                    <a:pt x="16200" y="16602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602"/>
                  </a:lnTo>
                  <a:lnTo>
                    <a:pt x="0" y="16602"/>
                  </a:lnTo>
                  <a:lnTo>
                    <a:pt x="0" y="4998"/>
                  </a:lnTo>
                  <a:lnTo>
                    <a:pt x="5400" y="4998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3" name="Cross 167"/>
            <p:cNvSpPr/>
            <p:nvPr/>
          </p:nvSpPr>
          <p:spPr>
            <a:xfrm>
              <a:off x="838113" y="1162873"/>
              <a:ext cx="128941" cy="1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998"/>
                  </a:lnTo>
                  <a:lnTo>
                    <a:pt x="21600" y="4998"/>
                  </a:lnTo>
                  <a:lnTo>
                    <a:pt x="21600" y="16602"/>
                  </a:lnTo>
                  <a:lnTo>
                    <a:pt x="16200" y="16602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602"/>
                  </a:lnTo>
                  <a:lnTo>
                    <a:pt x="0" y="16602"/>
                  </a:lnTo>
                  <a:lnTo>
                    <a:pt x="0" y="4998"/>
                  </a:lnTo>
                  <a:lnTo>
                    <a:pt x="5400" y="4998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4" name="Cross 168"/>
            <p:cNvSpPr/>
            <p:nvPr/>
          </p:nvSpPr>
          <p:spPr>
            <a:xfrm>
              <a:off x="386821" y="775249"/>
              <a:ext cx="128941" cy="1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998"/>
                  </a:lnTo>
                  <a:lnTo>
                    <a:pt x="21600" y="4998"/>
                  </a:lnTo>
                  <a:lnTo>
                    <a:pt x="21600" y="16602"/>
                  </a:lnTo>
                  <a:lnTo>
                    <a:pt x="16200" y="16602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602"/>
                  </a:lnTo>
                  <a:lnTo>
                    <a:pt x="0" y="16602"/>
                  </a:lnTo>
                  <a:lnTo>
                    <a:pt x="0" y="4998"/>
                  </a:lnTo>
                  <a:lnTo>
                    <a:pt x="5400" y="4998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5" name="Left Arrow 157"/>
            <p:cNvSpPr/>
            <p:nvPr/>
          </p:nvSpPr>
          <p:spPr>
            <a:xfrm>
              <a:off x="2191988" y="969061"/>
              <a:ext cx="773644" cy="193813"/>
            </a:xfrm>
            <a:prstGeom prst="leftArrow">
              <a:avLst>
                <a:gd name="adj1" fmla="val 50000"/>
                <a:gd name="adj2" fmla="val 49989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6" name="Left Arrow 158"/>
            <p:cNvSpPr/>
            <p:nvPr/>
          </p:nvSpPr>
          <p:spPr>
            <a:xfrm>
              <a:off x="2230670" y="129207"/>
              <a:ext cx="838115" cy="193813"/>
            </a:xfrm>
            <a:prstGeom prst="leftArrow">
              <a:avLst>
                <a:gd name="adj1" fmla="val 50000"/>
                <a:gd name="adj2" fmla="val 50010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7" name="Left Arrow 159"/>
            <p:cNvSpPr/>
            <p:nvPr/>
          </p:nvSpPr>
          <p:spPr>
            <a:xfrm>
              <a:off x="2454167" y="581437"/>
              <a:ext cx="257882" cy="193813"/>
            </a:xfrm>
            <a:prstGeom prst="leftArrow">
              <a:avLst>
                <a:gd name="adj1" fmla="val 50000"/>
                <a:gd name="adj2" fmla="val 49995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8" name="Rectangle 325"/>
            <p:cNvSpPr/>
            <p:nvPr/>
          </p:nvSpPr>
          <p:spPr>
            <a:xfrm>
              <a:off x="3043453" y="426386"/>
              <a:ext cx="207510" cy="7106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9" name="Cross 29"/>
            <p:cNvSpPr/>
            <p:nvPr/>
          </p:nvSpPr>
          <p:spPr>
            <a:xfrm>
              <a:off x="2697607" y="1208096"/>
              <a:ext cx="138339" cy="14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16200" y="0"/>
                  </a:lnTo>
                  <a:lnTo>
                    <a:pt x="16200" y="4855"/>
                  </a:lnTo>
                  <a:lnTo>
                    <a:pt x="21600" y="4855"/>
                  </a:lnTo>
                  <a:lnTo>
                    <a:pt x="21600" y="16745"/>
                  </a:lnTo>
                  <a:lnTo>
                    <a:pt x="16200" y="16745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6745"/>
                  </a:lnTo>
                  <a:lnTo>
                    <a:pt x="0" y="16745"/>
                  </a:lnTo>
                  <a:lnTo>
                    <a:pt x="0" y="4855"/>
                  </a:lnTo>
                  <a:lnTo>
                    <a:pt x="5400" y="4855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63" name="Curved Right Arrow 327"/>
            <p:cNvGrpSpPr/>
            <p:nvPr/>
          </p:nvGrpSpPr>
          <p:grpSpPr>
            <a:xfrm>
              <a:off x="2697548" y="5122"/>
              <a:ext cx="276737" cy="421265"/>
              <a:chOff x="0" y="0"/>
              <a:chExt cx="276736" cy="421264"/>
            </a:xfrm>
          </p:grpSpPr>
          <p:sp>
            <p:nvSpPr>
              <p:cNvPr id="860" name="Shape"/>
              <p:cNvSpPr/>
              <p:nvPr/>
            </p:nvSpPr>
            <p:spPr>
              <a:xfrm rot="10800000" flipH="1">
                <a:off x="-1" y="-1"/>
                <a:ext cx="276738" cy="421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7" h="21600" extrusionOk="0">
                    <a:moveTo>
                      <a:pt x="4" y="8271"/>
                    </a:moveTo>
                    <a:cubicBezTo>
                      <a:pt x="4" y="12043"/>
                      <a:pt x="6088" y="15337"/>
                      <a:pt x="14796" y="16280"/>
                    </a:cubicBezTo>
                    <a:lnTo>
                      <a:pt x="14796" y="14507"/>
                    </a:lnTo>
                    <a:lnTo>
                      <a:pt x="19727" y="18316"/>
                    </a:lnTo>
                    <a:lnTo>
                      <a:pt x="14796" y="21600"/>
                    </a:lnTo>
                    <a:lnTo>
                      <a:pt x="14796" y="19827"/>
                    </a:lnTo>
                    <a:lnTo>
                      <a:pt x="14796" y="19827"/>
                    </a:lnTo>
                    <a:cubicBezTo>
                      <a:pt x="6088" y="18884"/>
                      <a:pt x="4" y="15590"/>
                      <a:pt x="4" y="11818"/>
                    </a:cubicBezTo>
                    <a:close/>
                    <a:moveTo>
                      <a:pt x="19727" y="3547"/>
                    </a:moveTo>
                    <a:cubicBezTo>
                      <a:pt x="10464" y="3547"/>
                      <a:pt x="2448" y="6250"/>
                      <a:pt x="462" y="10045"/>
                    </a:cubicBezTo>
                    <a:cubicBezTo>
                      <a:pt x="-1873" y="5583"/>
                      <a:pt x="4859" y="1172"/>
                      <a:pt x="15499" y="192"/>
                    </a:cubicBezTo>
                    <a:cubicBezTo>
                      <a:pt x="16887" y="64"/>
                      <a:pt x="18305" y="0"/>
                      <a:pt x="197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1" name="Shape"/>
              <p:cNvSpPr/>
              <p:nvPr/>
            </p:nvSpPr>
            <p:spPr>
              <a:xfrm rot="10800000" flipH="1">
                <a:off x="-1" y="225362"/>
                <a:ext cx="276738" cy="195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7" h="21600" extrusionOk="0">
                    <a:moveTo>
                      <a:pt x="19727" y="7627"/>
                    </a:moveTo>
                    <a:cubicBezTo>
                      <a:pt x="10464" y="7627"/>
                      <a:pt x="2448" y="13440"/>
                      <a:pt x="462" y="21600"/>
                    </a:cubicBezTo>
                    <a:cubicBezTo>
                      <a:pt x="-1873" y="12005"/>
                      <a:pt x="4859" y="2520"/>
                      <a:pt x="15499" y="414"/>
                    </a:cubicBezTo>
                    <a:cubicBezTo>
                      <a:pt x="16887" y="139"/>
                      <a:pt x="18305" y="0"/>
                      <a:pt x="1972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2" name="Line"/>
              <p:cNvSpPr/>
              <p:nvPr/>
            </p:nvSpPr>
            <p:spPr>
              <a:xfrm rot="10800000" flipH="1">
                <a:off x="58" y="-1"/>
                <a:ext cx="276679" cy="421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271"/>
                    </a:moveTo>
                    <a:cubicBezTo>
                      <a:pt x="0" y="12043"/>
                      <a:pt x="6663" y="15337"/>
                      <a:pt x="16200" y="16280"/>
                    </a:cubicBezTo>
                    <a:lnTo>
                      <a:pt x="16200" y="14507"/>
                    </a:lnTo>
                    <a:lnTo>
                      <a:pt x="21600" y="18316"/>
                    </a:lnTo>
                    <a:lnTo>
                      <a:pt x="16200" y="21600"/>
                    </a:lnTo>
                    <a:lnTo>
                      <a:pt x="16200" y="19827"/>
                    </a:lnTo>
                    <a:lnTo>
                      <a:pt x="16200" y="19827"/>
                    </a:lnTo>
                    <a:cubicBezTo>
                      <a:pt x="6663" y="18884"/>
                      <a:pt x="0" y="15590"/>
                      <a:pt x="0" y="11818"/>
                    </a:cubicBezTo>
                    <a:lnTo>
                      <a:pt x="0" y="8271"/>
                    </a:lnTo>
                    <a:cubicBezTo>
                      <a:pt x="0" y="3703"/>
                      <a:pt x="9671" y="0"/>
                      <a:pt x="21600" y="0"/>
                    </a:cubicBezTo>
                    <a:lnTo>
                      <a:pt x="21600" y="3547"/>
                    </a:lnTo>
                    <a:cubicBezTo>
                      <a:pt x="11455" y="3547"/>
                      <a:pt x="2677" y="6250"/>
                      <a:pt x="502" y="10045"/>
                    </a:cubicBezTo>
                  </a:path>
                </a:pathLst>
              </a:custGeom>
              <a:noFill/>
              <a:ln w="127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64" name="Left Arrow 328"/>
            <p:cNvSpPr/>
            <p:nvPr/>
          </p:nvSpPr>
          <p:spPr>
            <a:xfrm>
              <a:off x="2282590" y="1208096"/>
              <a:ext cx="345848" cy="142129"/>
            </a:xfrm>
            <a:prstGeom prst="leftArrow">
              <a:avLst>
                <a:gd name="adj1" fmla="val 50000"/>
                <a:gd name="adj2" fmla="val 45242"/>
              </a:avLst>
            </a:prstGeom>
            <a:solidFill>
              <a:srgbClr val="FF0000"/>
            </a:solidFill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rgbClr val="DEFFFF"/>
                </a:solidFill>
              </a:defRPr>
            </a:lvl1pPr>
          </a:lstStyle>
          <a:p>
            <a:r>
              <a:t>Two ways of creating that boundary charge-separating electric field:</a:t>
            </a:r>
          </a:p>
        </p:txBody>
      </p:sp>
      <p:sp>
        <p:nvSpPr>
          <p:cNvPr id="868" name="Subtitle 248"/>
          <p:cNvSpPr txBox="1">
            <a:spLocks noGrp="1"/>
          </p:cNvSpPr>
          <p:nvPr>
            <p:ph type="body" sz="quarter" idx="1"/>
          </p:nvPr>
        </p:nvSpPr>
        <p:spPr>
          <a:xfrm>
            <a:off x="7239000" y="990600"/>
            <a:ext cx="1600200" cy="1219200"/>
          </a:xfrm>
          <a:prstGeom prst="rect">
            <a:avLst/>
          </a:prstGeom>
        </p:spPr>
        <p:txBody>
          <a:bodyPr/>
          <a:lstStyle>
            <a:lvl1pPr defTabSz="877823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								</a:t>
            </a:r>
          </a:p>
        </p:txBody>
      </p:sp>
      <p:sp>
        <p:nvSpPr>
          <p:cNvPr id="869" name="Rectangle 3"/>
          <p:cNvSpPr txBox="1"/>
          <p:nvPr/>
        </p:nvSpPr>
        <p:spPr>
          <a:xfrm>
            <a:off x="101600" y="838199"/>
            <a:ext cx="8940800" cy="535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ABOVE:</a:t>
            </a:r>
            <a:r>
              <a:rPr>
                <a:solidFill>
                  <a:srgbClr val="FFFFFF"/>
                </a:solidFill>
              </a:rPr>
              <a:t> ONE MATERIAL but divided into TWO DIFFERENTLY BEHAVING REGIONS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Two regions </a:t>
            </a:r>
            <a:r>
              <a:rPr b="1"/>
              <a:t>made</a:t>
            </a:r>
            <a:r>
              <a:t> different by adding acceptor OR donor impurity atoms</a:t>
            </a:r>
          </a:p>
          <a:p>
            <a:pPr defTabSz="457200">
              <a:spcBef>
                <a:spcPts val="400"/>
              </a:spcBef>
              <a:defRPr sz="2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ALTERNATIVE</a:t>
            </a:r>
            <a:r>
              <a:rPr>
                <a:solidFill>
                  <a:srgbClr val="FFFFFF"/>
                </a:solidFill>
              </a:rPr>
              <a:t>:  Just put two DIFFERENT MATERIALS side by side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Electrons at higher energies on one side may try to cross over to other side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NET RESULT (again) = Build up of electric field at boundary</a:t>
            </a:r>
          </a:p>
        </p:txBody>
      </p:sp>
      <p:sp>
        <p:nvSpPr>
          <p:cNvPr id="870" name="Line 1030"/>
          <p:cNvSpPr/>
          <p:nvPr/>
        </p:nvSpPr>
        <p:spPr>
          <a:xfrm>
            <a:off x="4533900" y="5484812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1" name="Line 1031"/>
          <p:cNvSpPr/>
          <p:nvPr/>
        </p:nvSpPr>
        <p:spPr>
          <a:xfrm>
            <a:off x="4533900" y="5190807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2" name="Line 1032"/>
          <p:cNvSpPr/>
          <p:nvPr/>
        </p:nvSpPr>
        <p:spPr>
          <a:xfrm>
            <a:off x="4533900" y="4876800"/>
            <a:ext cx="22098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3" name="Line 1033"/>
          <p:cNvSpPr/>
          <p:nvPr/>
        </p:nvSpPr>
        <p:spPr>
          <a:xfrm>
            <a:off x="4533900" y="4344670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4" name="Line 1034"/>
          <p:cNvSpPr/>
          <p:nvPr/>
        </p:nvSpPr>
        <p:spPr>
          <a:xfrm>
            <a:off x="4533900" y="4038282"/>
            <a:ext cx="2209800" cy="1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5" name="Line 1035"/>
          <p:cNvSpPr/>
          <p:nvPr/>
        </p:nvSpPr>
        <p:spPr>
          <a:xfrm>
            <a:off x="4505325" y="3657600"/>
            <a:ext cx="2276475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78" name="Group 1044"/>
          <p:cNvGrpSpPr/>
          <p:nvPr/>
        </p:nvGrpSpPr>
        <p:grpSpPr>
          <a:xfrm>
            <a:off x="5581650" y="5419724"/>
            <a:ext cx="147638" cy="142878"/>
            <a:chOff x="0" y="0"/>
            <a:chExt cx="147637" cy="142876"/>
          </a:xfrm>
        </p:grpSpPr>
        <p:sp>
          <p:nvSpPr>
            <p:cNvPr id="876" name="Oval 104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7" name="Line 104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81" name="Group 1047"/>
          <p:cNvGrpSpPr/>
          <p:nvPr/>
        </p:nvGrpSpPr>
        <p:grpSpPr>
          <a:xfrm>
            <a:off x="5581650" y="5105400"/>
            <a:ext cx="147638" cy="141288"/>
            <a:chOff x="0" y="0"/>
            <a:chExt cx="147637" cy="141287"/>
          </a:xfrm>
        </p:grpSpPr>
        <p:sp>
          <p:nvSpPr>
            <p:cNvPr id="879" name="Oval 1048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0" name="Line 1049"/>
            <p:cNvSpPr/>
            <p:nvPr/>
          </p:nvSpPr>
          <p:spPr>
            <a:xfrm>
              <a:off x="28707" y="70643"/>
              <a:ext cx="89198" cy="98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84" name="Group 1053"/>
          <p:cNvGrpSpPr/>
          <p:nvPr/>
        </p:nvGrpSpPr>
        <p:grpSpPr>
          <a:xfrm>
            <a:off x="5581650" y="4278312"/>
            <a:ext cx="147638" cy="141289"/>
            <a:chOff x="0" y="0"/>
            <a:chExt cx="147637" cy="141287"/>
          </a:xfrm>
        </p:grpSpPr>
        <p:sp>
          <p:nvSpPr>
            <p:cNvPr id="882" name="Oval 1054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3" name="Line 1055"/>
            <p:cNvSpPr/>
            <p:nvPr/>
          </p:nvSpPr>
          <p:spPr>
            <a:xfrm>
              <a:off x="28707" y="70643"/>
              <a:ext cx="89198" cy="98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87" name="Group 1056"/>
          <p:cNvGrpSpPr/>
          <p:nvPr/>
        </p:nvGrpSpPr>
        <p:grpSpPr>
          <a:xfrm>
            <a:off x="5581650" y="3946524"/>
            <a:ext cx="147638" cy="142878"/>
            <a:chOff x="0" y="0"/>
            <a:chExt cx="147637" cy="142876"/>
          </a:xfrm>
        </p:grpSpPr>
        <p:sp>
          <p:nvSpPr>
            <p:cNvPr id="885" name="Oval 1057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6" name="Line 1058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90" name="Group 1059"/>
          <p:cNvGrpSpPr/>
          <p:nvPr/>
        </p:nvGrpSpPr>
        <p:grpSpPr>
          <a:xfrm>
            <a:off x="5581650" y="3581399"/>
            <a:ext cx="147638" cy="142878"/>
            <a:chOff x="0" y="0"/>
            <a:chExt cx="147637" cy="142876"/>
          </a:xfrm>
        </p:grpSpPr>
        <p:sp>
          <p:nvSpPr>
            <p:cNvPr id="888" name="Oval 1060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9" name="Line 1061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93" name="Group 1044"/>
          <p:cNvGrpSpPr/>
          <p:nvPr/>
        </p:nvGrpSpPr>
        <p:grpSpPr>
          <a:xfrm>
            <a:off x="5581650" y="4810124"/>
            <a:ext cx="147638" cy="142878"/>
            <a:chOff x="0" y="0"/>
            <a:chExt cx="147637" cy="142876"/>
          </a:xfrm>
        </p:grpSpPr>
        <p:sp>
          <p:nvSpPr>
            <p:cNvPr id="891" name="Oval 104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2" name="Line 104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94" name="Line 1030"/>
          <p:cNvSpPr/>
          <p:nvPr/>
        </p:nvSpPr>
        <p:spPr>
          <a:xfrm>
            <a:off x="1781175" y="5484812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5" name="Line 1031"/>
          <p:cNvSpPr/>
          <p:nvPr/>
        </p:nvSpPr>
        <p:spPr>
          <a:xfrm>
            <a:off x="1781175" y="5257482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6" name="Line 1032"/>
          <p:cNvSpPr/>
          <p:nvPr/>
        </p:nvSpPr>
        <p:spPr>
          <a:xfrm>
            <a:off x="1781175" y="5027612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7" name="Line 1033"/>
          <p:cNvSpPr/>
          <p:nvPr/>
        </p:nvSpPr>
        <p:spPr>
          <a:xfrm>
            <a:off x="1781175" y="4495482"/>
            <a:ext cx="22098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8" name="Line 1034"/>
          <p:cNvSpPr/>
          <p:nvPr/>
        </p:nvSpPr>
        <p:spPr>
          <a:xfrm>
            <a:off x="1781175" y="4266882"/>
            <a:ext cx="2209800" cy="1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9" name="Line 1035"/>
          <p:cNvSpPr/>
          <p:nvPr/>
        </p:nvSpPr>
        <p:spPr>
          <a:xfrm>
            <a:off x="1752600" y="4021137"/>
            <a:ext cx="2276475" cy="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02" name="Group 1044"/>
          <p:cNvGrpSpPr/>
          <p:nvPr/>
        </p:nvGrpSpPr>
        <p:grpSpPr>
          <a:xfrm>
            <a:off x="2828925" y="5419724"/>
            <a:ext cx="147638" cy="142878"/>
            <a:chOff x="0" y="0"/>
            <a:chExt cx="147637" cy="142876"/>
          </a:xfrm>
        </p:grpSpPr>
        <p:sp>
          <p:nvSpPr>
            <p:cNvPr id="900" name="Oval 104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1" name="Line 104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05" name="Group 1047"/>
          <p:cNvGrpSpPr/>
          <p:nvPr/>
        </p:nvGrpSpPr>
        <p:grpSpPr>
          <a:xfrm>
            <a:off x="2828925" y="5172075"/>
            <a:ext cx="147638" cy="141288"/>
            <a:chOff x="0" y="0"/>
            <a:chExt cx="147637" cy="141287"/>
          </a:xfrm>
        </p:grpSpPr>
        <p:sp>
          <p:nvSpPr>
            <p:cNvPr id="903" name="Oval 1048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4" name="Line 1049"/>
            <p:cNvSpPr/>
            <p:nvPr/>
          </p:nvSpPr>
          <p:spPr>
            <a:xfrm>
              <a:off x="28707" y="70643"/>
              <a:ext cx="89198" cy="98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08" name="Group 1053"/>
          <p:cNvGrpSpPr/>
          <p:nvPr/>
        </p:nvGrpSpPr>
        <p:grpSpPr>
          <a:xfrm>
            <a:off x="2828925" y="4389437"/>
            <a:ext cx="147638" cy="141289"/>
            <a:chOff x="0" y="0"/>
            <a:chExt cx="147637" cy="141287"/>
          </a:xfrm>
        </p:grpSpPr>
        <p:sp>
          <p:nvSpPr>
            <p:cNvPr id="906" name="Oval 1054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7" name="Line 1055"/>
            <p:cNvSpPr/>
            <p:nvPr/>
          </p:nvSpPr>
          <p:spPr>
            <a:xfrm>
              <a:off x="28707" y="70643"/>
              <a:ext cx="89198" cy="98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11" name="Group 1056"/>
          <p:cNvGrpSpPr/>
          <p:nvPr/>
        </p:nvGrpSpPr>
        <p:grpSpPr>
          <a:xfrm>
            <a:off x="2828925" y="4175124"/>
            <a:ext cx="147638" cy="142878"/>
            <a:chOff x="0" y="0"/>
            <a:chExt cx="147637" cy="142876"/>
          </a:xfrm>
        </p:grpSpPr>
        <p:sp>
          <p:nvSpPr>
            <p:cNvPr id="909" name="Oval 1057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0" name="Line 1058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14" name="Group 1044"/>
          <p:cNvGrpSpPr/>
          <p:nvPr/>
        </p:nvGrpSpPr>
        <p:grpSpPr>
          <a:xfrm>
            <a:off x="2828925" y="4960937"/>
            <a:ext cx="147638" cy="142877"/>
            <a:chOff x="0" y="0"/>
            <a:chExt cx="147637" cy="142876"/>
          </a:xfrm>
        </p:grpSpPr>
        <p:sp>
          <p:nvSpPr>
            <p:cNvPr id="912" name="Oval 104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3" name="Line 104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18" name="Curved Right Arrow 228"/>
          <p:cNvGrpSpPr/>
          <p:nvPr/>
        </p:nvGrpSpPr>
        <p:grpSpPr>
          <a:xfrm>
            <a:off x="3592639" y="3108087"/>
            <a:ext cx="994775" cy="773023"/>
            <a:chOff x="0" y="0"/>
            <a:chExt cx="994773" cy="773022"/>
          </a:xfrm>
        </p:grpSpPr>
        <p:sp>
          <p:nvSpPr>
            <p:cNvPr id="915" name="Shape"/>
            <p:cNvSpPr/>
            <p:nvPr/>
          </p:nvSpPr>
          <p:spPr>
            <a:xfrm rot="3836080">
              <a:off x="287810" y="-64678"/>
              <a:ext cx="419153" cy="90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extrusionOk="0">
                  <a:moveTo>
                    <a:pt x="3" y="9063"/>
                  </a:moveTo>
                  <a:cubicBezTo>
                    <a:pt x="3" y="13195"/>
                    <a:pt x="6249" y="16804"/>
                    <a:pt x="15188" y="17838"/>
                  </a:cubicBezTo>
                  <a:lnTo>
                    <a:pt x="15188" y="16584"/>
                  </a:lnTo>
                  <a:lnTo>
                    <a:pt x="20250" y="19380"/>
                  </a:lnTo>
                  <a:lnTo>
                    <a:pt x="15188" y="21600"/>
                  </a:lnTo>
                  <a:lnTo>
                    <a:pt x="15188" y="20347"/>
                  </a:lnTo>
                  <a:lnTo>
                    <a:pt x="15188" y="20347"/>
                  </a:lnTo>
                  <a:cubicBezTo>
                    <a:pt x="6249" y="19313"/>
                    <a:pt x="3" y="15704"/>
                    <a:pt x="3" y="11572"/>
                  </a:cubicBezTo>
                  <a:close/>
                  <a:moveTo>
                    <a:pt x="20250" y="2509"/>
                  </a:moveTo>
                  <a:cubicBezTo>
                    <a:pt x="10151" y="2509"/>
                    <a:pt x="1596" y="5840"/>
                    <a:pt x="198" y="10317"/>
                  </a:cubicBezTo>
                  <a:lnTo>
                    <a:pt x="198" y="10317"/>
                  </a:lnTo>
                  <a:cubicBezTo>
                    <a:pt x="-1350" y="5360"/>
                    <a:pt x="6373" y="780"/>
                    <a:pt x="17447" y="87"/>
                  </a:cubicBezTo>
                  <a:cubicBezTo>
                    <a:pt x="18376" y="29"/>
                    <a:pt x="19312" y="0"/>
                    <a:pt x="202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6" name="Shape"/>
            <p:cNvSpPr/>
            <p:nvPr/>
          </p:nvSpPr>
          <p:spPr>
            <a:xfrm rot="3836080">
              <a:off x="499521" y="67445"/>
              <a:ext cx="419153" cy="43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extrusionOk="0">
                  <a:moveTo>
                    <a:pt x="20250" y="5253"/>
                  </a:moveTo>
                  <a:cubicBezTo>
                    <a:pt x="10151" y="5253"/>
                    <a:pt x="1596" y="12227"/>
                    <a:pt x="198" y="21600"/>
                  </a:cubicBezTo>
                  <a:lnTo>
                    <a:pt x="198" y="21600"/>
                  </a:lnTo>
                  <a:cubicBezTo>
                    <a:pt x="-1350" y="11222"/>
                    <a:pt x="6373" y="1633"/>
                    <a:pt x="17447" y="183"/>
                  </a:cubicBezTo>
                  <a:cubicBezTo>
                    <a:pt x="18376" y="61"/>
                    <a:pt x="19312" y="0"/>
                    <a:pt x="2025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7" name="Line"/>
            <p:cNvSpPr/>
            <p:nvPr/>
          </p:nvSpPr>
          <p:spPr>
            <a:xfrm rot="3836080">
              <a:off x="287848" y="-64655"/>
              <a:ext cx="419101" cy="90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63"/>
                  </a:moveTo>
                  <a:cubicBezTo>
                    <a:pt x="0" y="13195"/>
                    <a:pt x="6663" y="16804"/>
                    <a:pt x="16200" y="17838"/>
                  </a:cubicBezTo>
                  <a:lnTo>
                    <a:pt x="16200" y="16584"/>
                  </a:lnTo>
                  <a:lnTo>
                    <a:pt x="21600" y="19380"/>
                  </a:lnTo>
                  <a:lnTo>
                    <a:pt x="16200" y="21600"/>
                  </a:lnTo>
                  <a:lnTo>
                    <a:pt x="16200" y="20347"/>
                  </a:lnTo>
                  <a:lnTo>
                    <a:pt x="16200" y="20347"/>
                  </a:lnTo>
                  <a:cubicBezTo>
                    <a:pt x="6663" y="19313"/>
                    <a:pt x="0" y="15704"/>
                    <a:pt x="0" y="11572"/>
                  </a:cubicBezTo>
                  <a:lnTo>
                    <a:pt x="0" y="9063"/>
                  </a:lnTo>
                  <a:cubicBezTo>
                    <a:pt x="0" y="4057"/>
                    <a:pt x="9671" y="0"/>
                    <a:pt x="21600" y="0"/>
                  </a:cubicBezTo>
                  <a:lnTo>
                    <a:pt x="21600" y="2509"/>
                  </a:lnTo>
                  <a:cubicBezTo>
                    <a:pt x="10826" y="2509"/>
                    <a:pt x="1699" y="5840"/>
                    <a:pt x="208" y="10317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solidFill>
                  <a:srgbClr val="DEFFFF"/>
                </a:solidFill>
              </a:defRPr>
            </a:lvl1pPr>
          </a:lstStyle>
          <a:p>
            <a:r>
              <a:t>It's analogous to diatomic bonding in molecules:</a:t>
            </a:r>
          </a:p>
        </p:txBody>
      </p:sp>
      <p:sp>
        <p:nvSpPr>
          <p:cNvPr id="921" name="Subtitle 248"/>
          <p:cNvSpPr txBox="1">
            <a:spLocks noGrp="1"/>
          </p:cNvSpPr>
          <p:nvPr>
            <p:ph type="body" sz="quarter" idx="1"/>
          </p:nvPr>
        </p:nvSpPr>
        <p:spPr>
          <a:xfrm>
            <a:off x="7239000" y="1062334"/>
            <a:ext cx="1600200" cy="1219201"/>
          </a:xfrm>
          <a:prstGeom prst="rect">
            <a:avLst/>
          </a:prstGeom>
        </p:spPr>
        <p:txBody>
          <a:bodyPr/>
          <a:lstStyle>
            <a:lvl1pPr defTabSz="877823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								</a:t>
            </a:r>
          </a:p>
        </p:txBody>
      </p:sp>
      <p:sp>
        <p:nvSpPr>
          <p:cNvPr id="922" name="Rectangle 3"/>
          <p:cNvSpPr txBox="1"/>
          <p:nvPr/>
        </p:nvSpPr>
        <p:spPr>
          <a:xfrm>
            <a:off x="228600" y="1062334"/>
            <a:ext cx="8534400" cy="547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Atoms of two different materials:</a:t>
            </a:r>
          </a:p>
          <a:p>
            <a:pPr defTabSz="457200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Possibility 1) </a:t>
            </a:r>
            <a:r>
              <a:rPr b="1"/>
              <a:t>Covalent Bond </a:t>
            </a:r>
            <a:r>
              <a:t>= Equal sharing of electrons in bond:</a:t>
            </a:r>
          </a:p>
          <a:p>
            <a:pPr defTabSz="457200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Possibility 2) </a:t>
            </a:r>
            <a:r>
              <a:rPr b="1"/>
              <a:t>Polar Covalent Bond </a:t>
            </a:r>
            <a:r>
              <a:t>= Unequal sharing of electrons in bond:</a:t>
            </a:r>
          </a:p>
          <a:p>
            <a:pPr defTabSz="457200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							</a:t>
            </a:r>
            <a:r>
              <a:rPr b="1">
                <a:solidFill>
                  <a:srgbClr val="FFD900"/>
                </a:solidFill>
              </a:rPr>
              <a:t>Slight Electric Field</a:t>
            </a:r>
          </a:p>
          <a:p>
            <a:pPr defTabSz="457200">
              <a:spcBef>
                <a:spcPts val="4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Possibility 3) </a:t>
            </a:r>
            <a:r>
              <a:rPr b="1"/>
              <a:t>Ionic Bond </a:t>
            </a:r>
            <a:r>
              <a:t>= Transfer of electron from one atom to other:</a:t>
            </a:r>
          </a:p>
          <a:p>
            <a:pPr defTabSz="457200">
              <a:spcBef>
                <a:spcPts val="4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</a:t>
            </a:r>
            <a:r>
              <a:rPr b="1"/>
              <a:t>   </a:t>
            </a:r>
            <a:r>
              <a:rPr b="1">
                <a:solidFill>
                  <a:srgbClr val="FFD900"/>
                </a:solidFill>
              </a:rPr>
              <a:t>Big Electric Field!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grpSp>
        <p:nvGrpSpPr>
          <p:cNvPr id="929" name="Group 13"/>
          <p:cNvGrpSpPr/>
          <p:nvPr/>
        </p:nvGrpSpPr>
        <p:grpSpPr>
          <a:xfrm>
            <a:off x="4114800" y="833734"/>
            <a:ext cx="990600" cy="934721"/>
            <a:chOff x="0" y="0"/>
            <a:chExt cx="990600" cy="934719"/>
          </a:xfrm>
        </p:grpSpPr>
        <p:sp>
          <p:nvSpPr>
            <p:cNvPr id="923" name="Oval 61"/>
            <p:cNvSpPr/>
            <p:nvPr/>
          </p:nvSpPr>
          <p:spPr>
            <a:xfrm>
              <a:off x="0" y="0"/>
              <a:ext cx="990600" cy="934720"/>
            </a:xfrm>
            <a:prstGeom prst="ellipse">
              <a:avLst/>
            </a:prstGeom>
            <a:solidFill>
              <a:srgbClr val="5CADFF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28" name="Group 12"/>
            <p:cNvGrpSpPr/>
            <p:nvPr/>
          </p:nvGrpSpPr>
          <p:grpSpPr>
            <a:xfrm>
              <a:off x="467059" y="401765"/>
              <a:ext cx="108618" cy="102493"/>
              <a:chOff x="0" y="0"/>
              <a:chExt cx="108617" cy="102491"/>
            </a:xfrm>
          </p:grpSpPr>
          <p:sp>
            <p:nvSpPr>
              <p:cNvPr id="924" name="Oval 7"/>
              <p:cNvSpPr/>
              <p:nvPr/>
            </p:nvSpPr>
            <p:spPr>
              <a:xfrm>
                <a:off x="56481" y="0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25" name="Oval 64"/>
              <p:cNvSpPr/>
              <p:nvPr/>
            </p:nvSpPr>
            <p:spPr>
              <a:xfrm>
                <a:off x="-1" y="0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26" name="Oval 65"/>
              <p:cNvSpPr/>
              <p:nvPr/>
            </p:nvSpPr>
            <p:spPr>
              <a:xfrm>
                <a:off x="-1" y="53295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27" name="Oval 66"/>
              <p:cNvSpPr/>
              <p:nvPr/>
            </p:nvSpPr>
            <p:spPr>
              <a:xfrm>
                <a:off x="56481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41" name="Group 75"/>
          <p:cNvGrpSpPr/>
          <p:nvPr/>
        </p:nvGrpSpPr>
        <p:grpSpPr>
          <a:xfrm>
            <a:off x="5943600" y="843895"/>
            <a:ext cx="990600" cy="934720"/>
            <a:chOff x="0" y="0"/>
            <a:chExt cx="990600" cy="934719"/>
          </a:xfrm>
        </p:grpSpPr>
        <p:sp>
          <p:nvSpPr>
            <p:cNvPr id="930" name="Oval 55"/>
            <p:cNvSpPr/>
            <p:nvPr/>
          </p:nvSpPr>
          <p:spPr>
            <a:xfrm>
              <a:off x="0" y="0"/>
              <a:ext cx="990600" cy="934720"/>
            </a:xfrm>
            <a:prstGeom prst="ellipse">
              <a:avLst/>
            </a:prstGeom>
            <a:solidFill>
              <a:srgbClr val="5CADFF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40" name="Group 74"/>
            <p:cNvGrpSpPr/>
            <p:nvPr/>
          </p:nvGrpSpPr>
          <p:grpSpPr>
            <a:xfrm>
              <a:off x="425782" y="387007"/>
              <a:ext cx="165823" cy="158519"/>
              <a:chOff x="0" y="0"/>
              <a:chExt cx="165822" cy="158518"/>
            </a:xfrm>
          </p:grpSpPr>
          <p:sp>
            <p:nvSpPr>
              <p:cNvPr id="931" name="Oval 7"/>
              <p:cNvSpPr/>
              <p:nvPr/>
            </p:nvSpPr>
            <p:spPr>
              <a:xfrm>
                <a:off x="57205" y="0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2" name="Oval 58"/>
              <p:cNvSpPr/>
              <p:nvPr/>
            </p:nvSpPr>
            <p:spPr>
              <a:xfrm>
                <a:off x="723" y="0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3" name="Oval 59"/>
              <p:cNvSpPr/>
              <p:nvPr/>
            </p:nvSpPr>
            <p:spPr>
              <a:xfrm>
                <a:off x="723" y="53295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4" name="Oval 60"/>
              <p:cNvSpPr/>
              <p:nvPr/>
            </p:nvSpPr>
            <p:spPr>
              <a:xfrm>
                <a:off x="57205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5" name="Oval 7"/>
              <p:cNvSpPr/>
              <p:nvPr/>
            </p:nvSpPr>
            <p:spPr>
              <a:xfrm>
                <a:off x="56481" y="106590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6" name="Oval 68"/>
              <p:cNvSpPr/>
              <p:nvPr/>
            </p:nvSpPr>
            <p:spPr>
              <a:xfrm>
                <a:off x="-1" y="106590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7" name="Oval 69"/>
              <p:cNvSpPr/>
              <p:nvPr/>
            </p:nvSpPr>
            <p:spPr>
              <a:xfrm>
                <a:off x="113686" y="273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8" name="Oval 70"/>
              <p:cNvSpPr/>
              <p:nvPr/>
            </p:nvSpPr>
            <p:spPr>
              <a:xfrm>
                <a:off x="113686" y="56027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9" name="Oval 71"/>
              <p:cNvSpPr/>
              <p:nvPr/>
            </p:nvSpPr>
            <p:spPr>
              <a:xfrm>
                <a:off x="112962" y="10932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58" name="Group 155"/>
          <p:cNvGrpSpPr/>
          <p:nvPr/>
        </p:nvGrpSpPr>
        <p:grpSpPr>
          <a:xfrm>
            <a:off x="4536440" y="2459333"/>
            <a:ext cx="1447801" cy="854284"/>
            <a:chOff x="0" y="0"/>
            <a:chExt cx="1447800" cy="854282"/>
          </a:xfrm>
        </p:grpSpPr>
        <p:grpSp>
          <p:nvGrpSpPr>
            <p:cNvPr id="946" name="Group 12"/>
            <p:cNvGrpSpPr/>
            <p:nvPr/>
          </p:nvGrpSpPr>
          <p:grpSpPr>
            <a:xfrm>
              <a:off x="274018" y="376366"/>
              <a:ext cx="108619" cy="102493"/>
              <a:chOff x="0" y="0"/>
              <a:chExt cx="108617" cy="102491"/>
            </a:xfrm>
          </p:grpSpPr>
          <p:sp>
            <p:nvSpPr>
              <p:cNvPr id="942" name="Oval 7"/>
              <p:cNvSpPr/>
              <p:nvPr/>
            </p:nvSpPr>
            <p:spPr>
              <a:xfrm>
                <a:off x="56481" y="-1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3" name="Oval 80"/>
              <p:cNvSpPr/>
              <p:nvPr/>
            </p:nvSpPr>
            <p:spPr>
              <a:xfrm>
                <a:off x="-1" y="-1"/>
                <a:ext cx="52138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4" name="Oval 81"/>
              <p:cNvSpPr/>
              <p:nvPr/>
            </p:nvSpPr>
            <p:spPr>
              <a:xfrm>
                <a:off x="-1" y="53295"/>
                <a:ext cx="52138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5" name="Oval 82"/>
              <p:cNvSpPr/>
              <p:nvPr/>
            </p:nvSpPr>
            <p:spPr>
              <a:xfrm>
                <a:off x="56481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47" name="Oval 84"/>
            <p:cNvSpPr/>
            <p:nvPr/>
          </p:nvSpPr>
          <p:spPr>
            <a:xfrm>
              <a:off x="0" y="-1"/>
              <a:ext cx="1447800" cy="854284"/>
            </a:xfrm>
            <a:prstGeom prst="ellipse">
              <a:avLst/>
            </a:prstGeom>
            <a:solidFill>
              <a:srgbClr val="5CADFF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57" name="Group 74"/>
            <p:cNvGrpSpPr/>
            <p:nvPr/>
          </p:nvGrpSpPr>
          <p:grpSpPr>
            <a:xfrm>
              <a:off x="1070941" y="371768"/>
              <a:ext cx="165824" cy="158520"/>
              <a:chOff x="0" y="0"/>
              <a:chExt cx="165822" cy="158518"/>
            </a:xfrm>
          </p:grpSpPr>
          <p:sp>
            <p:nvSpPr>
              <p:cNvPr id="948" name="Oval 7"/>
              <p:cNvSpPr/>
              <p:nvPr/>
            </p:nvSpPr>
            <p:spPr>
              <a:xfrm>
                <a:off x="57205" y="-1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9" name="Oval 87"/>
              <p:cNvSpPr/>
              <p:nvPr/>
            </p:nvSpPr>
            <p:spPr>
              <a:xfrm>
                <a:off x="723" y="-1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0" name="Oval 88"/>
              <p:cNvSpPr/>
              <p:nvPr/>
            </p:nvSpPr>
            <p:spPr>
              <a:xfrm>
                <a:off x="723" y="53295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1" name="Oval 89"/>
              <p:cNvSpPr/>
              <p:nvPr/>
            </p:nvSpPr>
            <p:spPr>
              <a:xfrm>
                <a:off x="57205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2" name="Oval 7"/>
              <p:cNvSpPr/>
              <p:nvPr/>
            </p:nvSpPr>
            <p:spPr>
              <a:xfrm>
                <a:off x="56481" y="106590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3" name="Oval 91"/>
              <p:cNvSpPr/>
              <p:nvPr/>
            </p:nvSpPr>
            <p:spPr>
              <a:xfrm>
                <a:off x="0" y="106590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4" name="Oval 92"/>
              <p:cNvSpPr/>
              <p:nvPr/>
            </p:nvSpPr>
            <p:spPr>
              <a:xfrm>
                <a:off x="113686" y="273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5" name="Oval 93"/>
              <p:cNvSpPr/>
              <p:nvPr/>
            </p:nvSpPr>
            <p:spPr>
              <a:xfrm>
                <a:off x="113686" y="56027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6" name="Oval 94"/>
              <p:cNvSpPr/>
              <p:nvPr/>
            </p:nvSpPr>
            <p:spPr>
              <a:xfrm>
                <a:off x="112962" y="10932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75" name="Group 158"/>
          <p:cNvGrpSpPr/>
          <p:nvPr/>
        </p:nvGrpSpPr>
        <p:grpSpPr>
          <a:xfrm>
            <a:off x="4591939" y="3956278"/>
            <a:ext cx="1427861" cy="890859"/>
            <a:chOff x="0" y="0"/>
            <a:chExt cx="1427860" cy="890857"/>
          </a:xfrm>
        </p:grpSpPr>
        <p:sp>
          <p:nvSpPr>
            <p:cNvPr id="959" name="Freeform 157"/>
            <p:cNvSpPr/>
            <p:nvPr/>
          </p:nvSpPr>
          <p:spPr>
            <a:xfrm>
              <a:off x="0" y="0"/>
              <a:ext cx="1427861" cy="89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19936" extrusionOk="0">
                  <a:moveTo>
                    <a:pt x="40" y="10307"/>
                  </a:moveTo>
                  <a:cubicBezTo>
                    <a:pt x="377" y="8112"/>
                    <a:pt x="3576" y="4775"/>
                    <a:pt x="6207" y="3107"/>
                  </a:cubicBezTo>
                  <a:cubicBezTo>
                    <a:pt x="8838" y="1439"/>
                    <a:pt x="13311" y="-815"/>
                    <a:pt x="15827" y="297"/>
                  </a:cubicBezTo>
                  <a:cubicBezTo>
                    <a:pt x="18343" y="1409"/>
                    <a:pt x="21303" y="6546"/>
                    <a:pt x="21303" y="9780"/>
                  </a:cubicBezTo>
                  <a:cubicBezTo>
                    <a:pt x="21303" y="13014"/>
                    <a:pt x="18680" y="18619"/>
                    <a:pt x="15827" y="19702"/>
                  </a:cubicBezTo>
                  <a:cubicBezTo>
                    <a:pt x="12974" y="20785"/>
                    <a:pt x="6815" y="17858"/>
                    <a:pt x="4184" y="16278"/>
                  </a:cubicBezTo>
                  <a:cubicBezTo>
                    <a:pt x="1553" y="14697"/>
                    <a:pt x="-297" y="12502"/>
                    <a:pt x="40" y="10307"/>
                  </a:cubicBezTo>
                  <a:close/>
                </a:path>
              </a:pathLst>
            </a:custGeom>
            <a:solidFill>
              <a:srgbClr val="0A85FF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64" name="Group 12"/>
            <p:cNvGrpSpPr/>
            <p:nvPr/>
          </p:nvGrpSpPr>
          <p:grpSpPr>
            <a:xfrm>
              <a:off x="218519" y="403422"/>
              <a:ext cx="108619" cy="102492"/>
              <a:chOff x="0" y="0"/>
              <a:chExt cx="108617" cy="102491"/>
            </a:xfrm>
          </p:grpSpPr>
          <p:sp>
            <p:nvSpPr>
              <p:cNvPr id="960" name="Oval 7"/>
              <p:cNvSpPr/>
              <p:nvPr/>
            </p:nvSpPr>
            <p:spPr>
              <a:xfrm>
                <a:off x="56481" y="-1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1" name="Oval 118"/>
              <p:cNvSpPr/>
              <p:nvPr/>
            </p:nvSpPr>
            <p:spPr>
              <a:xfrm>
                <a:off x="-1" y="-1"/>
                <a:ext cx="52138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2" name="Oval 119"/>
              <p:cNvSpPr/>
              <p:nvPr/>
            </p:nvSpPr>
            <p:spPr>
              <a:xfrm>
                <a:off x="-1" y="53295"/>
                <a:ext cx="52138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3" name="Oval 120"/>
              <p:cNvSpPr/>
              <p:nvPr/>
            </p:nvSpPr>
            <p:spPr>
              <a:xfrm>
                <a:off x="56481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74" name="Group 74"/>
            <p:cNvGrpSpPr/>
            <p:nvPr/>
          </p:nvGrpSpPr>
          <p:grpSpPr>
            <a:xfrm>
              <a:off x="1015442" y="398824"/>
              <a:ext cx="165823" cy="158519"/>
              <a:chOff x="0" y="0"/>
              <a:chExt cx="165822" cy="158518"/>
            </a:xfrm>
          </p:grpSpPr>
          <p:sp>
            <p:nvSpPr>
              <p:cNvPr id="965" name="Oval 7"/>
              <p:cNvSpPr/>
              <p:nvPr/>
            </p:nvSpPr>
            <p:spPr>
              <a:xfrm>
                <a:off x="57205" y="-1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6" name="Oval 125"/>
              <p:cNvSpPr/>
              <p:nvPr/>
            </p:nvSpPr>
            <p:spPr>
              <a:xfrm>
                <a:off x="723" y="-1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7" name="Oval 126"/>
              <p:cNvSpPr/>
              <p:nvPr/>
            </p:nvSpPr>
            <p:spPr>
              <a:xfrm>
                <a:off x="723" y="53295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8" name="Oval 127"/>
              <p:cNvSpPr/>
              <p:nvPr/>
            </p:nvSpPr>
            <p:spPr>
              <a:xfrm>
                <a:off x="57205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9" name="Oval 7"/>
              <p:cNvSpPr/>
              <p:nvPr/>
            </p:nvSpPr>
            <p:spPr>
              <a:xfrm>
                <a:off x="56481" y="106590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0" name="Oval 129"/>
              <p:cNvSpPr/>
              <p:nvPr/>
            </p:nvSpPr>
            <p:spPr>
              <a:xfrm>
                <a:off x="0" y="106590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1" name="Oval 130"/>
              <p:cNvSpPr/>
              <p:nvPr/>
            </p:nvSpPr>
            <p:spPr>
              <a:xfrm>
                <a:off x="113686" y="273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2" name="Oval 131"/>
              <p:cNvSpPr/>
              <p:nvPr/>
            </p:nvSpPr>
            <p:spPr>
              <a:xfrm>
                <a:off x="113686" y="56027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3" name="Oval 132"/>
              <p:cNvSpPr/>
              <p:nvPr/>
            </p:nvSpPr>
            <p:spPr>
              <a:xfrm>
                <a:off x="112962" y="10932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97" name="Group 159"/>
          <p:cNvGrpSpPr/>
          <p:nvPr/>
        </p:nvGrpSpPr>
        <p:grpSpPr>
          <a:xfrm>
            <a:off x="4561840" y="5436215"/>
            <a:ext cx="1676401" cy="990601"/>
            <a:chOff x="0" y="0"/>
            <a:chExt cx="1676400" cy="990600"/>
          </a:xfrm>
        </p:grpSpPr>
        <p:grpSp>
          <p:nvGrpSpPr>
            <p:cNvPr id="982" name="Group 13"/>
            <p:cNvGrpSpPr/>
            <p:nvPr/>
          </p:nvGrpSpPr>
          <p:grpSpPr>
            <a:xfrm>
              <a:off x="0" y="193039"/>
              <a:ext cx="609600" cy="599442"/>
              <a:chOff x="0" y="0"/>
              <a:chExt cx="609600" cy="599440"/>
            </a:xfrm>
          </p:grpSpPr>
          <p:sp>
            <p:nvSpPr>
              <p:cNvPr id="976" name="Oval 134"/>
              <p:cNvSpPr/>
              <p:nvPr/>
            </p:nvSpPr>
            <p:spPr>
              <a:xfrm>
                <a:off x="0" y="-1"/>
                <a:ext cx="609600" cy="599442"/>
              </a:xfrm>
              <a:prstGeom prst="ellipse">
                <a:avLst/>
              </a:prstGeom>
              <a:solidFill>
                <a:srgbClr val="0A85FF">
                  <a:alpha val="3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981" name="Group 12"/>
              <p:cNvGrpSpPr/>
              <p:nvPr/>
            </p:nvGrpSpPr>
            <p:grpSpPr>
              <a:xfrm>
                <a:off x="248619" y="254444"/>
                <a:ext cx="108619" cy="102493"/>
                <a:chOff x="0" y="0"/>
                <a:chExt cx="108617" cy="102491"/>
              </a:xfrm>
            </p:grpSpPr>
            <p:sp>
              <p:nvSpPr>
                <p:cNvPr id="977" name="Oval 7"/>
                <p:cNvSpPr/>
                <p:nvPr/>
              </p:nvSpPr>
              <p:spPr>
                <a:xfrm>
                  <a:off x="56481" y="-1"/>
                  <a:ext cx="52137" cy="4919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78" name="Oval 137"/>
                <p:cNvSpPr/>
                <p:nvPr/>
              </p:nvSpPr>
              <p:spPr>
                <a:xfrm>
                  <a:off x="-1" y="-1"/>
                  <a:ext cx="52137" cy="4919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79" name="Oval 138"/>
                <p:cNvSpPr/>
                <p:nvPr/>
              </p:nvSpPr>
              <p:spPr>
                <a:xfrm>
                  <a:off x="-1" y="53295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0" name="Oval 139"/>
                <p:cNvSpPr/>
                <p:nvPr/>
              </p:nvSpPr>
              <p:spPr>
                <a:xfrm>
                  <a:off x="56481" y="51245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994" name="Group 140"/>
            <p:cNvGrpSpPr/>
            <p:nvPr/>
          </p:nvGrpSpPr>
          <p:grpSpPr>
            <a:xfrm>
              <a:off x="609600" y="0"/>
              <a:ext cx="1066800" cy="990600"/>
              <a:chOff x="0" y="0"/>
              <a:chExt cx="1066800" cy="990600"/>
            </a:xfrm>
          </p:grpSpPr>
          <p:sp>
            <p:nvSpPr>
              <p:cNvPr id="983" name="Oval 141"/>
              <p:cNvSpPr/>
              <p:nvPr/>
            </p:nvSpPr>
            <p:spPr>
              <a:xfrm>
                <a:off x="0" y="0"/>
                <a:ext cx="1066800" cy="990600"/>
              </a:xfrm>
              <a:prstGeom prst="ellipse">
                <a:avLst/>
              </a:prstGeom>
              <a:solidFill>
                <a:srgbClr val="0A85FF">
                  <a:alpha val="3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993" name="Group 74"/>
              <p:cNvGrpSpPr/>
              <p:nvPr/>
            </p:nvGrpSpPr>
            <p:grpSpPr>
              <a:xfrm>
                <a:off x="435942" y="442887"/>
                <a:ext cx="165823" cy="158519"/>
                <a:chOff x="0" y="0"/>
                <a:chExt cx="165822" cy="158518"/>
              </a:xfrm>
            </p:grpSpPr>
            <p:sp>
              <p:nvSpPr>
                <p:cNvPr id="984" name="Oval 7"/>
                <p:cNvSpPr/>
                <p:nvPr/>
              </p:nvSpPr>
              <p:spPr>
                <a:xfrm>
                  <a:off x="57205" y="-1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5" name="Oval 144"/>
                <p:cNvSpPr/>
                <p:nvPr/>
              </p:nvSpPr>
              <p:spPr>
                <a:xfrm>
                  <a:off x="723" y="-1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6" name="Oval 145"/>
                <p:cNvSpPr/>
                <p:nvPr/>
              </p:nvSpPr>
              <p:spPr>
                <a:xfrm>
                  <a:off x="723" y="53295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7" name="Oval 146"/>
                <p:cNvSpPr/>
                <p:nvPr/>
              </p:nvSpPr>
              <p:spPr>
                <a:xfrm>
                  <a:off x="57205" y="51245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8" name="Oval 7"/>
                <p:cNvSpPr/>
                <p:nvPr/>
              </p:nvSpPr>
              <p:spPr>
                <a:xfrm>
                  <a:off x="56481" y="106590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9" name="Oval 148"/>
                <p:cNvSpPr/>
                <p:nvPr/>
              </p:nvSpPr>
              <p:spPr>
                <a:xfrm>
                  <a:off x="-1" y="106590"/>
                  <a:ext cx="52138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0" name="Oval 149"/>
                <p:cNvSpPr/>
                <p:nvPr/>
              </p:nvSpPr>
              <p:spPr>
                <a:xfrm>
                  <a:off x="113686" y="2732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1" name="Oval 150"/>
                <p:cNvSpPr/>
                <p:nvPr/>
              </p:nvSpPr>
              <p:spPr>
                <a:xfrm>
                  <a:off x="113686" y="56027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2" name="Oval 151"/>
                <p:cNvSpPr/>
                <p:nvPr/>
              </p:nvSpPr>
              <p:spPr>
                <a:xfrm>
                  <a:off x="112962" y="109322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995" name="TextBox 152"/>
            <p:cNvSpPr/>
            <p:nvPr/>
          </p:nvSpPr>
          <p:spPr>
            <a:xfrm>
              <a:off x="86360" y="883919"/>
              <a:ext cx="457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DE0000"/>
                  </a:solidFill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996" name="TextBox 153"/>
            <p:cNvSpPr/>
            <p:nvPr/>
          </p:nvSpPr>
          <p:spPr>
            <a:xfrm>
              <a:off x="924560" y="883919"/>
              <a:ext cx="457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solidFill>
                    <a:srgbClr val="66CCFF"/>
                  </a:solidFill>
                </a:defRPr>
              </a:lvl1pPr>
            </a:lstStyle>
            <a:p>
              <a:r>
                <a:t>-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solidFill>
                  <a:srgbClr val="DEFFFF"/>
                </a:solidFill>
              </a:defRPr>
            </a:lvl1pPr>
          </a:lstStyle>
          <a:p>
            <a:r>
              <a:t>Solar cell materials MUST allow some electron movement, then:</a:t>
            </a:r>
          </a:p>
        </p:txBody>
      </p:sp>
      <p:sp>
        <p:nvSpPr>
          <p:cNvPr id="1000" name="Subtitle 248"/>
          <p:cNvSpPr txBox="1">
            <a:spLocks noGrp="1"/>
          </p:cNvSpPr>
          <p:nvPr>
            <p:ph type="body" sz="quarter" idx="1"/>
          </p:nvPr>
        </p:nvSpPr>
        <p:spPr>
          <a:xfrm>
            <a:off x="7239000" y="914400"/>
            <a:ext cx="1600200" cy="1219200"/>
          </a:xfrm>
          <a:prstGeom prst="rect">
            <a:avLst/>
          </a:prstGeom>
        </p:spPr>
        <p:txBody>
          <a:bodyPr/>
          <a:lstStyle>
            <a:lvl1pPr defTabSz="877823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								</a:t>
            </a:r>
          </a:p>
        </p:txBody>
      </p:sp>
      <p:sp>
        <p:nvSpPr>
          <p:cNvPr id="1001" name="Rectangle 3"/>
          <p:cNvSpPr txBox="1"/>
          <p:nvPr/>
        </p:nvSpPr>
        <p:spPr>
          <a:xfrm>
            <a:off x="228600" y="914400"/>
            <a:ext cx="8915400" cy="500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At junction of </a:t>
            </a:r>
            <a:r>
              <a:rPr b="1"/>
              <a:t>two different materials</a:t>
            </a:r>
            <a:r>
              <a:t>, interfacial bonding </a:t>
            </a:r>
            <a:r>
              <a:rPr b="1"/>
              <a:t>can</a:t>
            </a:r>
            <a:r>
              <a:t> be polar or ionic:</a:t>
            </a:r>
          </a:p>
          <a:p>
            <a:pPr defTabSz="457200">
              <a:spcBef>
                <a:spcPts val="4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OR:						Both =&gt; Interfacial Electric field </a:t>
            </a:r>
          </a:p>
          <a:p>
            <a:pPr defTabSz="457200">
              <a:spcBef>
                <a:spcPts val="400"/>
              </a:spcBef>
              <a:defRPr sz="3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UNLESS</a:t>
            </a:r>
            <a:r>
              <a:rPr b="0"/>
              <a:t> the electron energy levels of the two materials are too similar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Then electron in one material may not find a lower energy state in the other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And the interfacial bonding will remain covalent (and E field =&gt;0)</a:t>
            </a:r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If layers are of </a:t>
            </a:r>
            <a:r>
              <a:rPr b="1"/>
              <a:t>same material </a:t>
            </a:r>
            <a:r>
              <a:t>there's no reason for electrons to shift (and E =&gt;0)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But we can then, instead, add </a:t>
            </a:r>
            <a:r>
              <a:rPr b="1"/>
              <a:t>different impurities </a:t>
            </a:r>
            <a:r>
              <a:t>to layers (as in Si cells):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				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				Impurities =&gt; Interfacial Electric field</a:t>
            </a:r>
          </a:p>
        </p:txBody>
      </p:sp>
      <p:grpSp>
        <p:nvGrpSpPr>
          <p:cNvPr id="1018" name="Group 158"/>
          <p:cNvGrpSpPr/>
          <p:nvPr/>
        </p:nvGrpSpPr>
        <p:grpSpPr>
          <a:xfrm>
            <a:off x="553339" y="1438520"/>
            <a:ext cx="1427862" cy="890859"/>
            <a:chOff x="0" y="0"/>
            <a:chExt cx="1427860" cy="890857"/>
          </a:xfrm>
        </p:grpSpPr>
        <p:sp>
          <p:nvSpPr>
            <p:cNvPr id="1002" name="Freeform 157"/>
            <p:cNvSpPr/>
            <p:nvPr/>
          </p:nvSpPr>
          <p:spPr>
            <a:xfrm>
              <a:off x="0" y="0"/>
              <a:ext cx="1427861" cy="89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19936" extrusionOk="0">
                  <a:moveTo>
                    <a:pt x="40" y="10307"/>
                  </a:moveTo>
                  <a:cubicBezTo>
                    <a:pt x="377" y="8112"/>
                    <a:pt x="3576" y="4775"/>
                    <a:pt x="6207" y="3107"/>
                  </a:cubicBezTo>
                  <a:cubicBezTo>
                    <a:pt x="8838" y="1439"/>
                    <a:pt x="13311" y="-815"/>
                    <a:pt x="15827" y="297"/>
                  </a:cubicBezTo>
                  <a:cubicBezTo>
                    <a:pt x="18343" y="1409"/>
                    <a:pt x="21303" y="6546"/>
                    <a:pt x="21303" y="9780"/>
                  </a:cubicBezTo>
                  <a:cubicBezTo>
                    <a:pt x="21303" y="13014"/>
                    <a:pt x="18680" y="18619"/>
                    <a:pt x="15827" y="19702"/>
                  </a:cubicBezTo>
                  <a:cubicBezTo>
                    <a:pt x="12974" y="20785"/>
                    <a:pt x="6815" y="17858"/>
                    <a:pt x="4184" y="16278"/>
                  </a:cubicBezTo>
                  <a:cubicBezTo>
                    <a:pt x="1553" y="14697"/>
                    <a:pt x="-297" y="12502"/>
                    <a:pt x="40" y="10307"/>
                  </a:cubicBezTo>
                  <a:close/>
                </a:path>
              </a:pathLst>
            </a:custGeom>
            <a:solidFill>
              <a:srgbClr val="0A85FF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07" name="Group 12"/>
            <p:cNvGrpSpPr/>
            <p:nvPr/>
          </p:nvGrpSpPr>
          <p:grpSpPr>
            <a:xfrm>
              <a:off x="218519" y="403422"/>
              <a:ext cx="108619" cy="102492"/>
              <a:chOff x="0" y="0"/>
              <a:chExt cx="108617" cy="102491"/>
            </a:xfrm>
          </p:grpSpPr>
          <p:sp>
            <p:nvSpPr>
              <p:cNvPr id="1003" name="Oval 7"/>
              <p:cNvSpPr/>
              <p:nvPr/>
            </p:nvSpPr>
            <p:spPr>
              <a:xfrm>
                <a:off x="56481" y="-1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4" name="Oval 118"/>
              <p:cNvSpPr/>
              <p:nvPr/>
            </p:nvSpPr>
            <p:spPr>
              <a:xfrm>
                <a:off x="-1" y="-1"/>
                <a:ext cx="52138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5" name="Oval 119"/>
              <p:cNvSpPr/>
              <p:nvPr/>
            </p:nvSpPr>
            <p:spPr>
              <a:xfrm>
                <a:off x="-1" y="53295"/>
                <a:ext cx="52138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6" name="Oval 120"/>
              <p:cNvSpPr/>
              <p:nvPr/>
            </p:nvSpPr>
            <p:spPr>
              <a:xfrm>
                <a:off x="56481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17" name="Group 74"/>
            <p:cNvGrpSpPr/>
            <p:nvPr/>
          </p:nvGrpSpPr>
          <p:grpSpPr>
            <a:xfrm>
              <a:off x="1015442" y="398824"/>
              <a:ext cx="165823" cy="158519"/>
              <a:chOff x="0" y="0"/>
              <a:chExt cx="165822" cy="158518"/>
            </a:xfrm>
          </p:grpSpPr>
          <p:sp>
            <p:nvSpPr>
              <p:cNvPr id="1008" name="Oval 7"/>
              <p:cNvSpPr/>
              <p:nvPr/>
            </p:nvSpPr>
            <p:spPr>
              <a:xfrm>
                <a:off x="57205" y="-1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9" name="Oval 125"/>
              <p:cNvSpPr/>
              <p:nvPr/>
            </p:nvSpPr>
            <p:spPr>
              <a:xfrm>
                <a:off x="723" y="-1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0" name="Oval 126"/>
              <p:cNvSpPr/>
              <p:nvPr/>
            </p:nvSpPr>
            <p:spPr>
              <a:xfrm>
                <a:off x="723" y="53295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1" name="Oval 127"/>
              <p:cNvSpPr/>
              <p:nvPr/>
            </p:nvSpPr>
            <p:spPr>
              <a:xfrm>
                <a:off x="57205" y="51245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2" name="Oval 7"/>
              <p:cNvSpPr/>
              <p:nvPr/>
            </p:nvSpPr>
            <p:spPr>
              <a:xfrm>
                <a:off x="56481" y="106590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3" name="Oval 129"/>
              <p:cNvSpPr/>
              <p:nvPr/>
            </p:nvSpPr>
            <p:spPr>
              <a:xfrm>
                <a:off x="0" y="106590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4" name="Oval 130"/>
              <p:cNvSpPr/>
              <p:nvPr/>
            </p:nvSpPr>
            <p:spPr>
              <a:xfrm>
                <a:off x="113686" y="273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5" name="Oval 131"/>
              <p:cNvSpPr/>
              <p:nvPr/>
            </p:nvSpPr>
            <p:spPr>
              <a:xfrm>
                <a:off x="113686" y="56027"/>
                <a:ext cx="52137" cy="4919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6" name="Oval 132"/>
              <p:cNvSpPr/>
              <p:nvPr/>
            </p:nvSpPr>
            <p:spPr>
              <a:xfrm>
                <a:off x="112962" y="109322"/>
                <a:ext cx="52137" cy="49197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040" name="Group 159"/>
          <p:cNvGrpSpPr/>
          <p:nvPr/>
        </p:nvGrpSpPr>
        <p:grpSpPr>
          <a:xfrm>
            <a:off x="2819400" y="1402080"/>
            <a:ext cx="1676400" cy="990601"/>
            <a:chOff x="0" y="0"/>
            <a:chExt cx="1676400" cy="990600"/>
          </a:xfrm>
        </p:grpSpPr>
        <p:grpSp>
          <p:nvGrpSpPr>
            <p:cNvPr id="1025" name="Group 13"/>
            <p:cNvGrpSpPr/>
            <p:nvPr/>
          </p:nvGrpSpPr>
          <p:grpSpPr>
            <a:xfrm>
              <a:off x="0" y="193039"/>
              <a:ext cx="609600" cy="599442"/>
              <a:chOff x="0" y="0"/>
              <a:chExt cx="609600" cy="599440"/>
            </a:xfrm>
          </p:grpSpPr>
          <p:sp>
            <p:nvSpPr>
              <p:cNvPr id="1019" name="Oval 134"/>
              <p:cNvSpPr/>
              <p:nvPr/>
            </p:nvSpPr>
            <p:spPr>
              <a:xfrm>
                <a:off x="0" y="-1"/>
                <a:ext cx="609600" cy="599442"/>
              </a:xfrm>
              <a:prstGeom prst="ellipse">
                <a:avLst/>
              </a:prstGeom>
              <a:solidFill>
                <a:srgbClr val="0A85FF">
                  <a:alpha val="3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024" name="Group 12"/>
              <p:cNvGrpSpPr/>
              <p:nvPr/>
            </p:nvGrpSpPr>
            <p:grpSpPr>
              <a:xfrm>
                <a:off x="248619" y="254444"/>
                <a:ext cx="108619" cy="102493"/>
                <a:chOff x="0" y="0"/>
                <a:chExt cx="108617" cy="102491"/>
              </a:xfrm>
            </p:grpSpPr>
            <p:sp>
              <p:nvSpPr>
                <p:cNvPr id="1020" name="Oval 7"/>
                <p:cNvSpPr/>
                <p:nvPr/>
              </p:nvSpPr>
              <p:spPr>
                <a:xfrm>
                  <a:off x="56481" y="-1"/>
                  <a:ext cx="52137" cy="4919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1" name="Oval 137"/>
                <p:cNvSpPr/>
                <p:nvPr/>
              </p:nvSpPr>
              <p:spPr>
                <a:xfrm>
                  <a:off x="-1" y="-1"/>
                  <a:ext cx="52137" cy="4919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2" name="Oval 138"/>
                <p:cNvSpPr/>
                <p:nvPr/>
              </p:nvSpPr>
              <p:spPr>
                <a:xfrm>
                  <a:off x="-1" y="53295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3" name="Oval 139"/>
                <p:cNvSpPr/>
                <p:nvPr/>
              </p:nvSpPr>
              <p:spPr>
                <a:xfrm>
                  <a:off x="56481" y="51245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037" name="Group 140"/>
            <p:cNvGrpSpPr/>
            <p:nvPr/>
          </p:nvGrpSpPr>
          <p:grpSpPr>
            <a:xfrm>
              <a:off x="609600" y="0"/>
              <a:ext cx="1066800" cy="990600"/>
              <a:chOff x="0" y="0"/>
              <a:chExt cx="1066800" cy="990600"/>
            </a:xfrm>
          </p:grpSpPr>
          <p:sp>
            <p:nvSpPr>
              <p:cNvPr id="1026" name="Oval 141"/>
              <p:cNvSpPr/>
              <p:nvPr/>
            </p:nvSpPr>
            <p:spPr>
              <a:xfrm>
                <a:off x="0" y="0"/>
                <a:ext cx="1066800" cy="990600"/>
              </a:xfrm>
              <a:prstGeom prst="ellipse">
                <a:avLst/>
              </a:prstGeom>
              <a:solidFill>
                <a:srgbClr val="0A85FF">
                  <a:alpha val="3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036" name="Group 74"/>
              <p:cNvGrpSpPr/>
              <p:nvPr/>
            </p:nvGrpSpPr>
            <p:grpSpPr>
              <a:xfrm>
                <a:off x="435942" y="442887"/>
                <a:ext cx="165823" cy="158519"/>
                <a:chOff x="0" y="0"/>
                <a:chExt cx="165822" cy="158518"/>
              </a:xfrm>
            </p:grpSpPr>
            <p:sp>
              <p:nvSpPr>
                <p:cNvPr id="1027" name="Oval 7"/>
                <p:cNvSpPr/>
                <p:nvPr/>
              </p:nvSpPr>
              <p:spPr>
                <a:xfrm>
                  <a:off x="57205" y="-1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8" name="Oval 144"/>
                <p:cNvSpPr/>
                <p:nvPr/>
              </p:nvSpPr>
              <p:spPr>
                <a:xfrm>
                  <a:off x="723" y="-1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9" name="Oval 145"/>
                <p:cNvSpPr/>
                <p:nvPr/>
              </p:nvSpPr>
              <p:spPr>
                <a:xfrm>
                  <a:off x="723" y="53295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0" name="Oval 146"/>
                <p:cNvSpPr/>
                <p:nvPr/>
              </p:nvSpPr>
              <p:spPr>
                <a:xfrm>
                  <a:off x="57205" y="51245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1" name="Oval 7"/>
                <p:cNvSpPr/>
                <p:nvPr/>
              </p:nvSpPr>
              <p:spPr>
                <a:xfrm>
                  <a:off x="56481" y="106590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2" name="Oval 148"/>
                <p:cNvSpPr/>
                <p:nvPr/>
              </p:nvSpPr>
              <p:spPr>
                <a:xfrm>
                  <a:off x="-1" y="106590"/>
                  <a:ext cx="52138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3" name="Oval 149"/>
                <p:cNvSpPr/>
                <p:nvPr/>
              </p:nvSpPr>
              <p:spPr>
                <a:xfrm>
                  <a:off x="113686" y="2732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4" name="Oval 150"/>
                <p:cNvSpPr/>
                <p:nvPr/>
              </p:nvSpPr>
              <p:spPr>
                <a:xfrm>
                  <a:off x="113686" y="56027"/>
                  <a:ext cx="52137" cy="4919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5" name="Oval 151"/>
                <p:cNvSpPr/>
                <p:nvPr/>
              </p:nvSpPr>
              <p:spPr>
                <a:xfrm>
                  <a:off x="112962" y="109322"/>
                  <a:ext cx="52137" cy="491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1038" name="TextBox 152"/>
            <p:cNvSpPr/>
            <p:nvPr/>
          </p:nvSpPr>
          <p:spPr>
            <a:xfrm>
              <a:off x="86360" y="883919"/>
              <a:ext cx="457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DE0000"/>
                  </a:solidFill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039" name="TextBox 153"/>
            <p:cNvSpPr/>
            <p:nvPr/>
          </p:nvSpPr>
          <p:spPr>
            <a:xfrm>
              <a:off x="924560" y="883919"/>
              <a:ext cx="457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solidFill>
                    <a:srgbClr val="66CCFF"/>
                  </a:solidFill>
                </a:defRPr>
              </a:lvl1pPr>
            </a:lstStyle>
            <a:p>
              <a:r>
                <a:t>-</a:t>
              </a:r>
            </a:p>
          </p:txBody>
        </p:sp>
      </p:grpSp>
      <p:grpSp>
        <p:nvGrpSpPr>
          <p:cNvPr id="1115" name="Group 167"/>
          <p:cNvGrpSpPr/>
          <p:nvPr/>
        </p:nvGrpSpPr>
        <p:grpSpPr>
          <a:xfrm>
            <a:off x="990600" y="5410200"/>
            <a:ext cx="3581401" cy="1066800"/>
            <a:chOff x="0" y="0"/>
            <a:chExt cx="3581399" cy="1066800"/>
          </a:xfrm>
        </p:grpSpPr>
        <p:sp>
          <p:nvSpPr>
            <p:cNvPr id="1041" name="Rectangle 112"/>
            <p:cNvSpPr/>
            <p:nvPr/>
          </p:nvSpPr>
          <p:spPr>
            <a:xfrm flipH="1">
              <a:off x="1801085" y="0"/>
              <a:ext cx="1780315" cy="1066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2" name="Straight Connector 95"/>
            <p:cNvSpPr/>
            <p:nvPr/>
          </p:nvSpPr>
          <p:spPr>
            <a:xfrm flipV="1">
              <a:off x="3184887" y="582529"/>
              <a:ext cx="109788" cy="117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3" name="Straight Connector 96"/>
            <p:cNvSpPr/>
            <p:nvPr/>
          </p:nvSpPr>
          <p:spPr>
            <a:xfrm flipV="1">
              <a:off x="2980236" y="291265"/>
              <a:ext cx="111920" cy="1170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4" name="Straight Connector 97"/>
            <p:cNvSpPr/>
            <p:nvPr/>
          </p:nvSpPr>
          <p:spPr>
            <a:xfrm flipV="1">
              <a:off x="2914151" y="969712"/>
              <a:ext cx="110853" cy="1170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5" name="Straight Connector 98"/>
            <p:cNvSpPr/>
            <p:nvPr/>
          </p:nvSpPr>
          <p:spPr>
            <a:xfrm>
              <a:off x="2446224" y="195446"/>
              <a:ext cx="111919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6" name="Straight Connector 99"/>
            <p:cNvSpPr/>
            <p:nvPr/>
          </p:nvSpPr>
          <p:spPr>
            <a:xfrm flipV="1">
              <a:off x="2602910" y="630488"/>
              <a:ext cx="110853" cy="1170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7" name="Straight Connector 100"/>
            <p:cNvSpPr/>
            <p:nvPr/>
          </p:nvSpPr>
          <p:spPr>
            <a:xfrm flipV="1">
              <a:off x="2335371" y="921752"/>
              <a:ext cx="110853" cy="117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8" name="Straight Connector 101"/>
            <p:cNvSpPr/>
            <p:nvPr/>
          </p:nvSpPr>
          <p:spPr>
            <a:xfrm flipV="1">
              <a:off x="2156301" y="484271"/>
              <a:ext cx="111919" cy="117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51" name="Group 75"/>
            <p:cNvGrpSpPr/>
            <p:nvPr/>
          </p:nvGrpSpPr>
          <p:grpSpPr>
            <a:xfrm>
              <a:off x="2157148" y="96981"/>
              <a:ext cx="178033" cy="193965"/>
              <a:chOff x="0" y="0"/>
              <a:chExt cx="178031" cy="193964"/>
            </a:xfrm>
          </p:grpSpPr>
          <p:sp>
            <p:nvSpPr>
              <p:cNvPr id="1049" name="Oval 147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0" name="Cross 148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4" name="Group 78"/>
            <p:cNvGrpSpPr/>
            <p:nvPr/>
          </p:nvGrpSpPr>
          <p:grpSpPr>
            <a:xfrm>
              <a:off x="1890100" y="436418"/>
              <a:ext cx="178033" cy="193965"/>
              <a:chOff x="0" y="0"/>
              <a:chExt cx="178031" cy="193964"/>
            </a:xfrm>
          </p:grpSpPr>
          <p:sp>
            <p:nvSpPr>
              <p:cNvPr id="1052" name="Oval 145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3" name="Cross 146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7" name="Group 81"/>
            <p:cNvGrpSpPr/>
            <p:nvPr/>
          </p:nvGrpSpPr>
          <p:grpSpPr>
            <a:xfrm>
              <a:off x="2112639" y="678872"/>
              <a:ext cx="178033" cy="193965"/>
              <a:chOff x="0" y="0"/>
              <a:chExt cx="178031" cy="193964"/>
            </a:xfrm>
          </p:grpSpPr>
          <p:sp>
            <p:nvSpPr>
              <p:cNvPr id="1055" name="Oval 143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6" name="Cross 144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0" name="Group 84"/>
            <p:cNvGrpSpPr/>
            <p:nvPr/>
          </p:nvGrpSpPr>
          <p:grpSpPr>
            <a:xfrm>
              <a:off x="2379687" y="339436"/>
              <a:ext cx="178033" cy="193965"/>
              <a:chOff x="0" y="0"/>
              <a:chExt cx="178031" cy="193964"/>
            </a:xfrm>
          </p:grpSpPr>
          <p:sp>
            <p:nvSpPr>
              <p:cNvPr id="1058" name="Oval 141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9" name="Cross 142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3" name="Group 87"/>
            <p:cNvGrpSpPr/>
            <p:nvPr/>
          </p:nvGrpSpPr>
          <p:grpSpPr>
            <a:xfrm>
              <a:off x="2691242" y="145472"/>
              <a:ext cx="178033" cy="193965"/>
              <a:chOff x="0" y="0"/>
              <a:chExt cx="178031" cy="193964"/>
            </a:xfrm>
          </p:grpSpPr>
          <p:sp>
            <p:nvSpPr>
              <p:cNvPr id="1061" name="Oval 139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2" name="Cross 140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6" name="Group 90"/>
            <p:cNvGrpSpPr/>
            <p:nvPr/>
          </p:nvGrpSpPr>
          <p:grpSpPr>
            <a:xfrm>
              <a:off x="2602226" y="824345"/>
              <a:ext cx="178033" cy="193965"/>
              <a:chOff x="0" y="0"/>
              <a:chExt cx="178031" cy="193964"/>
            </a:xfrm>
          </p:grpSpPr>
          <p:sp>
            <p:nvSpPr>
              <p:cNvPr id="1064" name="Oval 137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5" name="Cross 138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9" name="Group 93"/>
            <p:cNvGrpSpPr/>
            <p:nvPr/>
          </p:nvGrpSpPr>
          <p:grpSpPr>
            <a:xfrm>
              <a:off x="2913781" y="533399"/>
              <a:ext cx="178033" cy="193966"/>
              <a:chOff x="0" y="0"/>
              <a:chExt cx="178031" cy="193964"/>
            </a:xfrm>
          </p:grpSpPr>
          <p:sp>
            <p:nvSpPr>
              <p:cNvPr id="1067" name="Oval 135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8" name="Cross 136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72" name="Group 96"/>
            <p:cNvGrpSpPr/>
            <p:nvPr/>
          </p:nvGrpSpPr>
          <p:grpSpPr>
            <a:xfrm>
              <a:off x="3269844" y="145472"/>
              <a:ext cx="178033" cy="193965"/>
              <a:chOff x="0" y="0"/>
              <a:chExt cx="178031" cy="193964"/>
            </a:xfrm>
          </p:grpSpPr>
          <p:sp>
            <p:nvSpPr>
              <p:cNvPr id="1070" name="Oval 133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1" name="Cross 134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75" name="Group 99"/>
            <p:cNvGrpSpPr/>
            <p:nvPr/>
          </p:nvGrpSpPr>
          <p:grpSpPr>
            <a:xfrm>
              <a:off x="3225336" y="775854"/>
              <a:ext cx="178033" cy="193965"/>
              <a:chOff x="0" y="0"/>
              <a:chExt cx="178031" cy="193964"/>
            </a:xfrm>
          </p:grpSpPr>
          <p:sp>
            <p:nvSpPr>
              <p:cNvPr id="1073" name="Oval 131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4" name="Cross 132"/>
              <p:cNvSpPr/>
              <p:nvPr/>
            </p:nvSpPr>
            <p:spPr>
              <a:xfrm>
                <a:off x="44507" y="51723"/>
                <a:ext cx="89017" cy="96983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76" name="Rectangle 150"/>
            <p:cNvSpPr/>
            <p:nvPr/>
          </p:nvSpPr>
          <p:spPr>
            <a:xfrm>
              <a:off x="0" y="0"/>
              <a:ext cx="1780315" cy="1066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79" name="Group 31"/>
            <p:cNvGrpSpPr/>
            <p:nvPr/>
          </p:nvGrpSpPr>
          <p:grpSpPr>
            <a:xfrm>
              <a:off x="222539" y="145472"/>
              <a:ext cx="178033" cy="193965"/>
              <a:chOff x="0" y="0"/>
              <a:chExt cx="178031" cy="193964"/>
            </a:xfrm>
          </p:grpSpPr>
          <p:sp>
            <p:nvSpPr>
              <p:cNvPr id="1077" name="Oval 185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8" name="Straight Connector 180"/>
              <p:cNvSpPr/>
              <p:nvPr/>
            </p:nvSpPr>
            <p:spPr>
              <a:xfrm flipV="1">
                <a:off x="34341" y="96664"/>
                <a:ext cx="110854" cy="1170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82" name="Group 34"/>
            <p:cNvGrpSpPr/>
            <p:nvPr/>
          </p:nvGrpSpPr>
          <p:grpSpPr>
            <a:xfrm>
              <a:off x="445078" y="581890"/>
              <a:ext cx="178033" cy="193965"/>
              <a:chOff x="0" y="0"/>
              <a:chExt cx="178031" cy="193964"/>
            </a:xfrm>
          </p:grpSpPr>
          <p:sp>
            <p:nvSpPr>
              <p:cNvPr id="1080" name="Oval 183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1" name="Straight Connector 178"/>
              <p:cNvSpPr/>
              <p:nvPr/>
            </p:nvSpPr>
            <p:spPr>
              <a:xfrm flipV="1">
                <a:off x="33507" y="96556"/>
                <a:ext cx="110854" cy="117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85" name="Group 37"/>
            <p:cNvGrpSpPr/>
            <p:nvPr/>
          </p:nvGrpSpPr>
          <p:grpSpPr>
            <a:xfrm>
              <a:off x="1513267" y="387927"/>
              <a:ext cx="178033" cy="193965"/>
              <a:chOff x="0" y="0"/>
              <a:chExt cx="178031" cy="193964"/>
            </a:xfrm>
          </p:grpSpPr>
          <p:sp>
            <p:nvSpPr>
              <p:cNvPr id="1083" name="Oval 181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4" name="Straight Connector 176"/>
              <p:cNvSpPr/>
              <p:nvPr/>
            </p:nvSpPr>
            <p:spPr>
              <a:xfrm>
                <a:off x="34408" y="98783"/>
                <a:ext cx="10978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88" name="Group 40"/>
            <p:cNvGrpSpPr/>
            <p:nvPr/>
          </p:nvGrpSpPr>
          <p:grpSpPr>
            <a:xfrm>
              <a:off x="1290728" y="678872"/>
              <a:ext cx="178033" cy="193965"/>
              <a:chOff x="0" y="0"/>
              <a:chExt cx="178031" cy="193964"/>
            </a:xfrm>
          </p:grpSpPr>
          <p:sp>
            <p:nvSpPr>
              <p:cNvPr id="1086" name="Oval 179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7" name="Straight Connector 174"/>
              <p:cNvSpPr/>
              <p:nvPr/>
            </p:nvSpPr>
            <p:spPr>
              <a:xfrm flipV="1">
                <a:off x="33111" y="96664"/>
                <a:ext cx="110854" cy="1170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91" name="Group 43"/>
            <p:cNvGrpSpPr/>
            <p:nvPr/>
          </p:nvGrpSpPr>
          <p:grpSpPr>
            <a:xfrm>
              <a:off x="1068189" y="387927"/>
              <a:ext cx="178033" cy="193965"/>
              <a:chOff x="0" y="0"/>
              <a:chExt cx="178031" cy="193964"/>
            </a:xfrm>
          </p:grpSpPr>
          <p:sp>
            <p:nvSpPr>
              <p:cNvPr id="1089" name="Oval 177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0" name="Straight Connector 172"/>
              <p:cNvSpPr/>
              <p:nvPr/>
            </p:nvSpPr>
            <p:spPr>
              <a:xfrm>
                <a:off x="33943" y="98783"/>
                <a:ext cx="110854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94" name="Group 46"/>
            <p:cNvGrpSpPr/>
            <p:nvPr/>
          </p:nvGrpSpPr>
          <p:grpSpPr>
            <a:xfrm>
              <a:off x="667618" y="242454"/>
              <a:ext cx="178033" cy="193965"/>
              <a:chOff x="0" y="0"/>
              <a:chExt cx="178031" cy="193964"/>
            </a:xfrm>
          </p:grpSpPr>
          <p:sp>
            <p:nvSpPr>
              <p:cNvPr id="1092" name="Oval 175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3" name="Straight Connector 170"/>
              <p:cNvSpPr/>
              <p:nvPr/>
            </p:nvSpPr>
            <p:spPr>
              <a:xfrm>
                <a:off x="33739" y="99208"/>
                <a:ext cx="10978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97" name="Group 49"/>
            <p:cNvGrpSpPr/>
            <p:nvPr/>
          </p:nvGrpSpPr>
          <p:grpSpPr>
            <a:xfrm>
              <a:off x="89015" y="775854"/>
              <a:ext cx="178033" cy="193965"/>
              <a:chOff x="0" y="0"/>
              <a:chExt cx="178031" cy="193964"/>
            </a:xfrm>
          </p:grpSpPr>
          <p:sp>
            <p:nvSpPr>
              <p:cNvPr id="1095" name="Oval 173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6" name="Straight Connector 168"/>
              <p:cNvSpPr/>
              <p:nvPr/>
            </p:nvSpPr>
            <p:spPr>
              <a:xfrm>
                <a:off x="33562" y="99208"/>
                <a:ext cx="110854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00" name="Group 52"/>
            <p:cNvGrpSpPr/>
            <p:nvPr/>
          </p:nvGrpSpPr>
          <p:grpSpPr>
            <a:xfrm>
              <a:off x="845649" y="727363"/>
              <a:ext cx="178033" cy="193965"/>
              <a:chOff x="0" y="0"/>
              <a:chExt cx="178031" cy="193964"/>
            </a:xfrm>
          </p:grpSpPr>
          <p:sp>
            <p:nvSpPr>
              <p:cNvPr id="1098" name="Oval 171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9" name="Straight Connector 166"/>
              <p:cNvSpPr/>
              <p:nvPr/>
            </p:nvSpPr>
            <p:spPr>
              <a:xfrm flipV="1">
                <a:off x="33712" y="97302"/>
                <a:ext cx="109787" cy="1170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03" name="Group 55"/>
            <p:cNvGrpSpPr/>
            <p:nvPr/>
          </p:nvGrpSpPr>
          <p:grpSpPr>
            <a:xfrm>
              <a:off x="1335236" y="48490"/>
              <a:ext cx="178033" cy="193965"/>
              <a:chOff x="0" y="0"/>
              <a:chExt cx="178031" cy="193964"/>
            </a:xfrm>
          </p:grpSpPr>
          <p:sp>
            <p:nvSpPr>
              <p:cNvPr id="1101" name="Oval 169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2" name="Straight Connector 164"/>
              <p:cNvSpPr/>
              <p:nvPr/>
            </p:nvSpPr>
            <p:spPr>
              <a:xfrm flipV="1">
                <a:off x="34436" y="96556"/>
                <a:ext cx="109787" cy="117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04" name="Cross 163"/>
            <p:cNvSpPr/>
            <p:nvPr/>
          </p:nvSpPr>
          <p:spPr>
            <a:xfrm>
              <a:off x="1023681" y="145472"/>
              <a:ext cx="89016" cy="96983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5" name="Cross 164"/>
            <p:cNvSpPr/>
            <p:nvPr/>
          </p:nvSpPr>
          <p:spPr>
            <a:xfrm>
              <a:off x="1068189" y="872836"/>
              <a:ext cx="89016" cy="96983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6" name="Cross 165"/>
            <p:cNvSpPr/>
            <p:nvPr/>
          </p:nvSpPr>
          <p:spPr>
            <a:xfrm>
              <a:off x="845649" y="533400"/>
              <a:ext cx="89016" cy="96982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7" name="Cross 166"/>
            <p:cNvSpPr/>
            <p:nvPr/>
          </p:nvSpPr>
          <p:spPr>
            <a:xfrm>
              <a:off x="489586" y="290945"/>
              <a:ext cx="89016" cy="96982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8" name="Cross 167"/>
            <p:cNvSpPr/>
            <p:nvPr/>
          </p:nvSpPr>
          <p:spPr>
            <a:xfrm>
              <a:off x="578602" y="872836"/>
              <a:ext cx="89017" cy="96983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9" name="Cross 168"/>
            <p:cNvSpPr/>
            <p:nvPr/>
          </p:nvSpPr>
          <p:spPr>
            <a:xfrm>
              <a:off x="267047" y="581890"/>
              <a:ext cx="89016" cy="96983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0" name="Left Arrow 157"/>
            <p:cNvSpPr/>
            <p:nvPr/>
          </p:nvSpPr>
          <p:spPr>
            <a:xfrm>
              <a:off x="1513267" y="727363"/>
              <a:ext cx="534095" cy="145473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1" name="Left Arrow 158"/>
            <p:cNvSpPr/>
            <p:nvPr/>
          </p:nvSpPr>
          <p:spPr>
            <a:xfrm>
              <a:off x="1539972" y="96981"/>
              <a:ext cx="578604" cy="145474"/>
            </a:xfrm>
            <a:prstGeom prst="leftArrow">
              <a:avLst>
                <a:gd name="adj1" fmla="val 50000"/>
                <a:gd name="adj2" fmla="val 49994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2" name="Left Arrow 159"/>
            <p:cNvSpPr/>
            <p:nvPr/>
          </p:nvSpPr>
          <p:spPr>
            <a:xfrm>
              <a:off x="1694266" y="436418"/>
              <a:ext cx="178032" cy="145473"/>
            </a:xfrm>
            <a:prstGeom prst="leftArrow">
              <a:avLst>
                <a:gd name="adj1" fmla="val 50000"/>
                <a:gd name="adj2" fmla="val 49997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3" name="Rectangle 240"/>
            <p:cNvSpPr/>
            <p:nvPr/>
          </p:nvSpPr>
          <p:spPr>
            <a:xfrm>
              <a:off x="3390391" y="480059"/>
              <a:ext cx="143257" cy="5334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4" name="Cross 29"/>
            <p:cNvSpPr/>
            <p:nvPr/>
          </p:nvSpPr>
          <p:spPr>
            <a:xfrm>
              <a:off x="3414267" y="586740"/>
              <a:ext cx="95505" cy="106681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2"/>
          <p:cNvSpPr txBox="1">
            <a:spLocks noGrp="1"/>
          </p:cNvSpPr>
          <p:nvPr>
            <p:ph type="title"/>
          </p:nvPr>
        </p:nvSpPr>
        <p:spPr>
          <a:xfrm>
            <a:off x="4953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solidFill>
                  <a:srgbClr val="DEFFFF"/>
                </a:solidFill>
              </a:defRPr>
            </a:lvl1pPr>
          </a:lstStyle>
          <a:p>
            <a:r>
              <a:t>But remember, charge only shifts NEAR the interface:</a:t>
            </a:r>
          </a:p>
        </p:txBody>
      </p:sp>
      <p:sp>
        <p:nvSpPr>
          <p:cNvPr id="1118" name="Subtitle 248"/>
          <p:cNvSpPr txBox="1">
            <a:spLocks noGrp="1"/>
          </p:cNvSpPr>
          <p:nvPr>
            <p:ph type="body" sz="quarter" idx="1"/>
          </p:nvPr>
        </p:nvSpPr>
        <p:spPr>
          <a:xfrm>
            <a:off x="7239000" y="914400"/>
            <a:ext cx="1600200" cy="1219200"/>
          </a:xfrm>
          <a:prstGeom prst="rect">
            <a:avLst/>
          </a:prstGeom>
        </p:spPr>
        <p:txBody>
          <a:bodyPr/>
          <a:lstStyle>
            <a:lvl1pPr defTabSz="877823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								</a:t>
            </a:r>
          </a:p>
        </p:txBody>
      </p:sp>
      <p:sp>
        <p:nvSpPr>
          <p:cNvPr id="1119" name="Rectangle 3"/>
          <p:cNvSpPr txBox="1"/>
          <p:nvPr/>
        </p:nvSpPr>
        <p:spPr>
          <a:xfrm>
            <a:off x="199033" y="901700"/>
            <a:ext cx="8915401" cy="6320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Materials are composed of </a:t>
            </a:r>
            <a:r>
              <a:rPr b="1"/>
              <a:t>atoms which are intrinsically charge neutral</a:t>
            </a:r>
          </a:p>
          <a:p>
            <a:pPr defTabSz="457200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 natural state of any single layer is ALSO neutral: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And junction between two materials also "starts out" neutral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if energy levels in materials are different enough, charge can cross interface: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However, charge shift builds electric field eventually blocking further charge transfer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						</a:t>
            </a:r>
            <a:r>
              <a:rPr>
                <a:solidFill>
                  <a:srgbClr val="FFD900"/>
                </a:solidFill>
              </a:rPr>
              <a:t>So charge </a:t>
            </a:r>
            <a:r>
              <a:rPr b="1">
                <a:solidFill>
                  <a:srgbClr val="FFD900"/>
                </a:solidFill>
              </a:rPr>
              <a:t>DEEPER</a:t>
            </a:r>
            <a:r>
              <a:rPr>
                <a:solidFill>
                  <a:srgbClr val="FFD900"/>
                </a:solidFill>
              </a:rPr>
              <a:t> in layers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						will not get chance to cross! 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		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</a:t>
            </a:r>
            <a:endParaRPr sz="900"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sp>
        <p:nvSpPr>
          <p:cNvPr id="1120" name="Rectangle 150"/>
          <p:cNvSpPr/>
          <p:nvPr/>
        </p:nvSpPr>
        <p:spPr>
          <a:xfrm>
            <a:off x="5791201" y="1447800"/>
            <a:ext cx="1143001" cy="609600"/>
          </a:xfrm>
          <a:prstGeom prst="rect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3" name="Group 209"/>
          <p:cNvGrpSpPr/>
          <p:nvPr/>
        </p:nvGrpSpPr>
        <p:grpSpPr>
          <a:xfrm>
            <a:off x="6553199" y="2362200"/>
            <a:ext cx="2286001" cy="609600"/>
            <a:chOff x="0" y="0"/>
            <a:chExt cx="2286000" cy="609600"/>
          </a:xfrm>
        </p:grpSpPr>
        <p:sp>
          <p:nvSpPr>
            <p:cNvPr id="1121" name="Rectangle 150"/>
            <p:cNvSpPr/>
            <p:nvPr/>
          </p:nvSpPr>
          <p:spPr>
            <a:xfrm>
              <a:off x="-1" y="0"/>
              <a:ext cx="1143001" cy="6096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2" name="Rectangle 150"/>
            <p:cNvSpPr/>
            <p:nvPr/>
          </p:nvSpPr>
          <p:spPr>
            <a:xfrm>
              <a:off x="1143000" y="0"/>
              <a:ext cx="1143000" cy="609600"/>
            </a:xfrm>
            <a:prstGeom prst="rect">
              <a:avLst/>
            </a:prstGeom>
            <a:solidFill>
              <a:srgbClr val="6D6D6D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37" name="Group 246"/>
          <p:cNvGrpSpPr/>
          <p:nvPr/>
        </p:nvGrpSpPr>
        <p:grpSpPr>
          <a:xfrm>
            <a:off x="3047999" y="3764279"/>
            <a:ext cx="2286001" cy="924561"/>
            <a:chOff x="0" y="0"/>
            <a:chExt cx="2286000" cy="924560"/>
          </a:xfrm>
        </p:grpSpPr>
        <p:grpSp>
          <p:nvGrpSpPr>
            <p:cNvPr id="1132" name="Group 210"/>
            <p:cNvGrpSpPr/>
            <p:nvPr/>
          </p:nvGrpSpPr>
          <p:grpSpPr>
            <a:xfrm>
              <a:off x="-1" y="314960"/>
              <a:ext cx="2286001" cy="609601"/>
              <a:chOff x="0" y="0"/>
              <a:chExt cx="2286000" cy="609600"/>
            </a:xfrm>
          </p:grpSpPr>
          <p:sp>
            <p:nvSpPr>
              <p:cNvPr id="1124" name="Rectangle 150"/>
              <p:cNvSpPr/>
              <p:nvPr/>
            </p:nvSpPr>
            <p:spPr>
              <a:xfrm>
                <a:off x="-1" y="0"/>
                <a:ext cx="1143001" cy="6096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25" name="Rectangle 150"/>
              <p:cNvSpPr/>
              <p:nvPr/>
            </p:nvSpPr>
            <p:spPr>
              <a:xfrm>
                <a:off x="1143000" y="0"/>
                <a:ext cx="1143000" cy="6096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128" name="Group 202"/>
              <p:cNvGrpSpPr/>
              <p:nvPr/>
            </p:nvGrpSpPr>
            <p:grpSpPr>
              <a:xfrm>
                <a:off x="762000" y="182030"/>
                <a:ext cx="178032" cy="193966"/>
                <a:chOff x="0" y="0"/>
                <a:chExt cx="178031" cy="193964"/>
              </a:xfrm>
            </p:grpSpPr>
            <p:sp>
              <p:nvSpPr>
                <p:cNvPr id="1126" name="Oval 181"/>
                <p:cNvSpPr/>
                <p:nvPr/>
              </p:nvSpPr>
              <p:spPr>
                <a:xfrm>
                  <a:off x="0" y="-1"/>
                  <a:ext cx="178032" cy="193966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27" name="Straight Connector 201"/>
                <p:cNvSpPr/>
                <p:nvPr/>
              </p:nvSpPr>
              <p:spPr>
                <a:xfrm>
                  <a:off x="34409" y="98783"/>
                  <a:ext cx="10978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131" name="Group 205"/>
              <p:cNvGrpSpPr/>
              <p:nvPr/>
            </p:nvGrpSpPr>
            <p:grpSpPr>
              <a:xfrm>
                <a:off x="1401849" y="182030"/>
                <a:ext cx="178033" cy="193966"/>
                <a:chOff x="0" y="0"/>
                <a:chExt cx="178031" cy="193964"/>
              </a:xfrm>
            </p:grpSpPr>
            <p:sp>
              <p:nvSpPr>
                <p:cNvPr id="1129" name="Oval 145"/>
                <p:cNvSpPr/>
                <p:nvPr/>
              </p:nvSpPr>
              <p:spPr>
                <a:xfrm>
                  <a:off x="0" y="-1"/>
                  <a:ext cx="178032" cy="193966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30" name="Cross 146"/>
                <p:cNvSpPr/>
                <p:nvPr/>
              </p:nvSpPr>
              <p:spPr>
                <a:xfrm>
                  <a:off x="44508" y="51722"/>
                  <a:ext cx="89017" cy="96984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136" name="Group 235"/>
            <p:cNvGrpSpPr/>
            <p:nvPr/>
          </p:nvGrpSpPr>
          <p:grpSpPr>
            <a:xfrm>
              <a:off x="833119" y="0"/>
              <a:ext cx="762001" cy="304801"/>
              <a:chOff x="0" y="0"/>
              <a:chExt cx="762000" cy="304800"/>
            </a:xfrm>
          </p:grpSpPr>
          <p:sp>
            <p:nvSpPr>
              <p:cNvPr id="1133" name="Bent Arrow 226"/>
              <p:cNvSpPr/>
              <p:nvPr/>
            </p:nvSpPr>
            <p:spPr>
              <a:xfrm rot="16200000" flipH="1">
                <a:off x="-23282" y="52916"/>
                <a:ext cx="275165" cy="228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2150"/>
                    </a:lnTo>
                    <a:cubicBezTo>
                      <a:pt x="0" y="6931"/>
                      <a:pt x="3515" y="2700"/>
                      <a:pt x="7851" y="2700"/>
                    </a:cubicBezTo>
                    <a:lnTo>
                      <a:pt x="17114" y="2700"/>
                    </a:lnTo>
                    <a:lnTo>
                      <a:pt x="17114" y="0"/>
                    </a:lnTo>
                    <a:lnTo>
                      <a:pt x="21600" y="5400"/>
                    </a:lnTo>
                    <a:lnTo>
                      <a:pt x="17114" y="10800"/>
                    </a:lnTo>
                    <a:lnTo>
                      <a:pt x="17114" y="8100"/>
                    </a:lnTo>
                    <a:lnTo>
                      <a:pt x="7851" y="8100"/>
                    </a:lnTo>
                    <a:cubicBezTo>
                      <a:pt x="5993" y="8100"/>
                      <a:pt x="4486" y="9913"/>
                      <a:pt x="4486" y="12150"/>
                    </a:cubicBezTo>
                    <a:lnTo>
                      <a:pt x="448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4" name="Straight Connector 227"/>
              <p:cNvSpPr/>
              <p:nvPr/>
            </p:nvSpPr>
            <p:spPr>
              <a:xfrm>
                <a:off x="335279" y="43599"/>
                <a:ext cx="10978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5" name="Bent Arrow 231"/>
              <p:cNvSpPr/>
              <p:nvPr/>
            </p:nvSpPr>
            <p:spPr>
              <a:xfrm flipH="1">
                <a:off x="558792" y="-1"/>
                <a:ext cx="203208" cy="268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9185"/>
                    </a:lnTo>
                    <a:cubicBezTo>
                      <a:pt x="0" y="5239"/>
                      <a:pt x="4231" y="2041"/>
                      <a:pt x="9450" y="2041"/>
                    </a:cubicBezTo>
                    <a:lnTo>
                      <a:pt x="16200" y="2041"/>
                    </a:lnTo>
                    <a:lnTo>
                      <a:pt x="16200" y="0"/>
                    </a:lnTo>
                    <a:lnTo>
                      <a:pt x="21600" y="4082"/>
                    </a:lnTo>
                    <a:lnTo>
                      <a:pt x="16200" y="8164"/>
                    </a:lnTo>
                    <a:lnTo>
                      <a:pt x="16200" y="6123"/>
                    </a:lnTo>
                    <a:lnTo>
                      <a:pt x="9450" y="6123"/>
                    </a:lnTo>
                    <a:cubicBezTo>
                      <a:pt x="7213" y="6123"/>
                      <a:pt x="5400" y="7494"/>
                      <a:pt x="5400" y="9185"/>
                    </a:cubicBezTo>
                    <a:lnTo>
                      <a:pt x="54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152" name="Group"/>
          <p:cNvGrpSpPr/>
          <p:nvPr/>
        </p:nvGrpSpPr>
        <p:grpSpPr>
          <a:xfrm>
            <a:off x="3048000" y="5420798"/>
            <a:ext cx="2286000" cy="985082"/>
            <a:chOff x="0" y="0"/>
            <a:chExt cx="2286000" cy="985081"/>
          </a:xfrm>
        </p:grpSpPr>
        <p:sp>
          <p:nvSpPr>
            <p:cNvPr id="1138" name="Rectangle 150"/>
            <p:cNvSpPr/>
            <p:nvPr/>
          </p:nvSpPr>
          <p:spPr>
            <a:xfrm>
              <a:off x="0" y="375481"/>
              <a:ext cx="1143000" cy="609601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9" name="Rectangle 150"/>
            <p:cNvSpPr/>
            <p:nvPr/>
          </p:nvSpPr>
          <p:spPr>
            <a:xfrm>
              <a:off x="1143000" y="375481"/>
              <a:ext cx="1143000" cy="609601"/>
            </a:xfrm>
            <a:prstGeom prst="rect">
              <a:avLst/>
            </a:prstGeom>
            <a:solidFill>
              <a:srgbClr val="6D6D6D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42" name="Group 202"/>
            <p:cNvGrpSpPr/>
            <p:nvPr/>
          </p:nvGrpSpPr>
          <p:grpSpPr>
            <a:xfrm>
              <a:off x="762000" y="557512"/>
              <a:ext cx="178032" cy="193965"/>
              <a:chOff x="0" y="0"/>
              <a:chExt cx="178031" cy="193964"/>
            </a:xfrm>
          </p:grpSpPr>
          <p:sp>
            <p:nvSpPr>
              <p:cNvPr id="1140" name="Oval 181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1" name="Straight Connector 245"/>
              <p:cNvSpPr/>
              <p:nvPr/>
            </p:nvSpPr>
            <p:spPr>
              <a:xfrm>
                <a:off x="34409" y="98783"/>
                <a:ext cx="109788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45" name="Group 205"/>
            <p:cNvGrpSpPr/>
            <p:nvPr/>
          </p:nvGrpSpPr>
          <p:grpSpPr>
            <a:xfrm>
              <a:off x="1401848" y="557512"/>
              <a:ext cx="178033" cy="193965"/>
              <a:chOff x="0" y="0"/>
              <a:chExt cx="178031" cy="193964"/>
            </a:xfrm>
          </p:grpSpPr>
          <p:sp>
            <p:nvSpPr>
              <p:cNvPr id="1143" name="Oval 145"/>
              <p:cNvSpPr/>
              <p:nvPr/>
            </p:nvSpPr>
            <p:spPr>
              <a:xfrm>
                <a:off x="0" y="-1"/>
                <a:ext cx="178032" cy="193966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4" name="Cross 146"/>
              <p:cNvSpPr/>
              <p:nvPr/>
            </p:nvSpPr>
            <p:spPr>
              <a:xfrm>
                <a:off x="44508" y="51722"/>
                <a:ext cx="89017" cy="96984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46" name="Left Arrow 159"/>
            <p:cNvSpPr/>
            <p:nvPr/>
          </p:nvSpPr>
          <p:spPr>
            <a:xfrm>
              <a:off x="1005609" y="583761"/>
              <a:ext cx="299952" cy="177801"/>
            </a:xfrm>
            <a:prstGeom prst="leftArrow">
              <a:avLst>
                <a:gd name="adj1" fmla="val 50000"/>
                <a:gd name="adj2" fmla="val 49997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7" name="Bent Arrow 232"/>
            <p:cNvSpPr/>
            <p:nvPr/>
          </p:nvSpPr>
          <p:spPr>
            <a:xfrm rot="16200000" flipH="1">
              <a:off x="726018" y="107148"/>
              <a:ext cx="275165" cy="22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150"/>
                  </a:lnTo>
                  <a:cubicBezTo>
                    <a:pt x="0" y="6931"/>
                    <a:pt x="3515" y="2700"/>
                    <a:pt x="7851" y="2700"/>
                  </a:cubicBezTo>
                  <a:lnTo>
                    <a:pt x="17114" y="2700"/>
                  </a:lnTo>
                  <a:lnTo>
                    <a:pt x="17114" y="0"/>
                  </a:lnTo>
                  <a:lnTo>
                    <a:pt x="21600" y="5400"/>
                  </a:lnTo>
                  <a:lnTo>
                    <a:pt x="17114" y="10800"/>
                  </a:lnTo>
                  <a:lnTo>
                    <a:pt x="17114" y="8100"/>
                  </a:lnTo>
                  <a:lnTo>
                    <a:pt x="7851" y="8100"/>
                  </a:lnTo>
                  <a:cubicBezTo>
                    <a:pt x="5993" y="8100"/>
                    <a:pt x="4486" y="9913"/>
                    <a:pt x="4486" y="12150"/>
                  </a:cubicBezTo>
                  <a:lnTo>
                    <a:pt x="448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8" name="Bent Arrow 234"/>
            <p:cNvSpPr/>
            <p:nvPr/>
          </p:nvSpPr>
          <p:spPr>
            <a:xfrm flipH="1">
              <a:off x="1346191" y="66931"/>
              <a:ext cx="203209" cy="26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9185"/>
                  </a:lnTo>
                  <a:cubicBezTo>
                    <a:pt x="0" y="5239"/>
                    <a:pt x="4231" y="2041"/>
                    <a:pt x="9450" y="2041"/>
                  </a:cubicBezTo>
                  <a:lnTo>
                    <a:pt x="16200" y="2041"/>
                  </a:lnTo>
                  <a:lnTo>
                    <a:pt x="16200" y="0"/>
                  </a:lnTo>
                  <a:lnTo>
                    <a:pt x="21600" y="4082"/>
                  </a:lnTo>
                  <a:lnTo>
                    <a:pt x="16200" y="8164"/>
                  </a:lnTo>
                  <a:lnTo>
                    <a:pt x="16200" y="6123"/>
                  </a:lnTo>
                  <a:lnTo>
                    <a:pt x="9450" y="6123"/>
                  </a:lnTo>
                  <a:cubicBezTo>
                    <a:pt x="7213" y="6123"/>
                    <a:pt x="5400" y="7494"/>
                    <a:pt x="5400" y="9185"/>
                  </a:cubicBezTo>
                  <a:lnTo>
                    <a:pt x="54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51" name="Group"/>
            <p:cNvGrpSpPr/>
            <p:nvPr/>
          </p:nvGrpSpPr>
          <p:grpSpPr>
            <a:xfrm>
              <a:off x="1062986" y="-1"/>
              <a:ext cx="215909" cy="193966"/>
              <a:chOff x="0" y="0"/>
              <a:chExt cx="215907" cy="193964"/>
            </a:xfrm>
          </p:grpSpPr>
          <p:sp>
            <p:nvSpPr>
              <p:cNvPr id="1149" name="Oval"/>
              <p:cNvSpPr/>
              <p:nvPr/>
            </p:nvSpPr>
            <p:spPr>
              <a:xfrm>
                <a:off x="-1" y="-1"/>
                <a:ext cx="215909" cy="193966"/>
              </a:xfrm>
              <a:prstGeom prst="ellips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0" name="Line"/>
              <p:cNvSpPr/>
              <p:nvPr/>
            </p:nvSpPr>
            <p:spPr>
              <a:xfrm flipH="1" flipV="1">
                <a:off x="24804" y="25576"/>
                <a:ext cx="145124" cy="144006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rgbClr val="DEFFFF"/>
                </a:solidFill>
              </a:defRPr>
            </a:lvl1pPr>
          </a:lstStyle>
          <a:p>
            <a:r>
              <a:t>Leading to common rules for almost all photovoltaics (solar cells):</a:t>
            </a:r>
          </a:p>
        </p:txBody>
      </p:sp>
      <p:sp>
        <p:nvSpPr>
          <p:cNvPr id="1155" name="Subtitle 248"/>
          <p:cNvSpPr txBox="1">
            <a:spLocks noGrp="1"/>
          </p:cNvSpPr>
          <p:nvPr>
            <p:ph type="body" sz="quarter" idx="1"/>
          </p:nvPr>
        </p:nvSpPr>
        <p:spPr>
          <a:xfrm>
            <a:off x="7239000" y="990600"/>
            <a:ext cx="1600200" cy="1219200"/>
          </a:xfrm>
          <a:prstGeom prst="rect">
            <a:avLst/>
          </a:prstGeom>
        </p:spPr>
        <p:txBody>
          <a:bodyPr/>
          <a:lstStyle>
            <a:lvl1pPr defTabSz="877823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								</a:t>
            </a:r>
          </a:p>
        </p:txBody>
      </p:sp>
      <p:sp>
        <p:nvSpPr>
          <p:cNvPr id="1156" name="Rectangle 3"/>
          <p:cNvSpPr txBox="1"/>
          <p:nvPr/>
        </p:nvSpPr>
        <p:spPr>
          <a:xfrm>
            <a:off x="228600" y="838200"/>
            <a:ext cx="8915400" cy="617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You must have at least one set of paired materials: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Be it two distinctly different materials OR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One basic material (e.g., silicon) modified into two differently acting layers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In that pair, one layer/material must cling onto electrons more tightly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sz="900"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So that electrons will flow into it from the second material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Until shift of charge across boundary builds the INTERFACIAL ELECTRIC FIELD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to a level that stops further shifting of charge</a:t>
            </a:r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That interfacial electric field will then provide the critical push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sz="1000"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When light IS added, it liberates more electrons from bonds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But the ELECTRIC FIELD then pushes freed electrons all in one direction</a:t>
            </a:r>
            <a:endParaRPr>
              <a:solidFill>
                <a:srgbClr val="FECF29"/>
              </a:solidFill>
            </a:endParaRPr>
          </a:p>
          <a:p>
            <a:pPr defTabSz="457200">
              <a:spcBef>
                <a:spcPts val="400"/>
              </a:spcBef>
              <a:defRPr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Rectangle 3"/>
          <p:cNvSpPr txBox="1"/>
          <p:nvPr/>
        </p:nvSpPr>
        <p:spPr>
          <a:xfrm>
            <a:off x="152400" y="762000"/>
            <a:ext cx="8991600" cy="574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Power = Current x Voltage</a:t>
            </a:r>
          </a:p>
          <a:p>
            <a:pPr defTabSz="457200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Current</a:t>
            </a:r>
            <a:r>
              <a:rPr sz="1800"/>
              <a:t> comes from the number of electrons liberated by light / second</a:t>
            </a:r>
          </a:p>
          <a:p>
            <a:pPr defTabSz="457200"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- A </a:t>
            </a:r>
            <a:r>
              <a:rPr sz="1600"/>
              <a:t>function of how strongly </a:t>
            </a:r>
            <a:r>
              <a:rPr sz="1600" b="1"/>
              <a:t>that</a:t>
            </a:r>
            <a:r>
              <a:rPr sz="1600"/>
              <a:t> material absorbs photons of </a:t>
            </a:r>
            <a:r>
              <a:rPr sz="1600" b="1"/>
              <a:t>that</a:t>
            </a:r>
            <a:r>
              <a:rPr sz="1600"/>
              <a:t> color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- AND of </a:t>
            </a:r>
            <a:r>
              <a:rPr b="1"/>
              <a:t>how much </a:t>
            </a:r>
            <a:r>
              <a:t>material is doing the absorbing (due to its layer thickness)</a:t>
            </a:r>
          </a:p>
          <a:p>
            <a:pPr defTabSz="457200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Voltage</a:t>
            </a:r>
            <a:r>
              <a:rPr sz="1800"/>
              <a:t> comes from charge driving/separating junction ELECTRIC FIELD </a:t>
            </a:r>
          </a:p>
          <a:p>
            <a:pPr defTabSz="457200"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600"/>
              <a:t>Which was created by process of bond filling/liberating.   Leading to fact that: </a:t>
            </a:r>
          </a:p>
          <a:p>
            <a:pPr defTabSz="457200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Photo-electrons/holes are driven out of cell by ~ 60-70% of the liberation energy =&gt;</a:t>
            </a:r>
          </a:p>
          <a:p>
            <a:pPr defTabSz="457200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Solar cell voltage ~ (0.65) (liberation energy) / (electron charge = "e")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For Si solar cell, "V</a:t>
            </a:r>
            <a:r>
              <a:rPr b="1" baseline="-25000"/>
              <a:t>oc</a:t>
            </a:r>
            <a:r>
              <a:t>" ~ (0.65) (Si electron liberation energy = 1.1 eV) / e ~ 0.7 Volt</a:t>
            </a:r>
          </a:p>
          <a:p>
            <a:pPr defTabSz="457200">
              <a:spcBef>
                <a:spcPts val="4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400"/>
              </a:spcBef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Larger liberation-energies  =&gt; More VOLTAGE but Less CURRENT:</a:t>
            </a:r>
            <a:endParaRPr>
              <a:solidFill>
                <a:srgbClr val="FFFFFF"/>
              </a:solidFill>
            </a:endParaRPr>
          </a:p>
          <a:p>
            <a:pPr algn="ctr" defTabSz="457200">
              <a:spcBef>
                <a:spcPts val="400"/>
              </a:spcBef>
              <a:defRPr sz="1000"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400"/>
              </a:spcBef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Why?</a:t>
            </a:r>
          </a:p>
        </p:txBody>
      </p:sp>
      <p:sp>
        <p:nvSpPr>
          <p:cNvPr id="115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25396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"/>
              </a:spcBef>
              <a:defRPr sz="2000" i="1">
                <a:solidFill>
                  <a:srgbClr val="DEFFFF"/>
                </a:solidFill>
              </a:defRPr>
            </a:lvl1pPr>
          </a:lstStyle>
          <a:p>
            <a:r>
              <a:t>But how much POWER will such a solar cell PRODUCE?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>
            <a:lvl1pPr defTabSz="457200">
              <a:defRPr sz="2200" i="1"/>
            </a:lvl1pPr>
          </a:lstStyle>
          <a:p>
            <a:r>
              <a:t>The somewhat complicated answer starts with the solar spectrum:</a:t>
            </a:r>
          </a:p>
        </p:txBody>
      </p:sp>
      <p:sp>
        <p:nvSpPr>
          <p:cNvPr id="116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915400" cy="58674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			Energy									Wavelength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000"/>
            </a:pPr>
            <a:endParaRPr/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If this strikes a solar cell made of a material having </a:t>
            </a:r>
            <a:r>
              <a:rPr b="1"/>
              <a:t>Small liberation energy</a:t>
            </a:r>
            <a:r>
              <a:rPr sz="1400" b="1"/>
              <a:t> </a:t>
            </a:r>
            <a:r>
              <a:rPr sz="1400"/>
              <a:t>=&gt; 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400"/>
            </a:pPr>
            <a:r>
              <a:t>	</a:t>
            </a:r>
            <a:r>
              <a:rPr sz="1800"/>
              <a:t>MOST colors liberate electrons, but they're driven out of cell by small voltages</a:t>
            </a:r>
          </a:p>
          <a:p>
            <a:pPr defTabSz="457200">
              <a:defRPr sz="1600"/>
            </a:pPr>
            <a:endParaRPr/>
          </a:p>
          <a:p>
            <a:pPr defTabSz="457200">
              <a:defRPr sz="1800"/>
            </a:pPr>
            <a:r>
              <a:t>If this strikes a solar cell made of a material having </a:t>
            </a:r>
            <a:r>
              <a:rPr b="1"/>
              <a:t>Large liberation energy </a:t>
            </a:r>
            <a:r>
              <a:t>=&gt;  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400"/>
            </a:pPr>
            <a:r>
              <a:t>	</a:t>
            </a:r>
            <a:r>
              <a:rPr sz="1800"/>
              <a:t>Only HIGH ENERGY light liberates electrons</a:t>
            </a:r>
          </a:p>
          <a:p>
            <a:pPr defTabSz="457200">
              <a:defRPr sz="700"/>
            </a:pPr>
            <a:endParaRPr/>
          </a:p>
          <a:p>
            <a:pPr defTabSz="457200">
              <a:defRPr sz="1800"/>
            </a:pPr>
            <a:r>
              <a:t>		But fewer electrons that ARE liberated will be driven by higher voltages!</a:t>
            </a:r>
          </a:p>
          <a:p>
            <a:pPr defTabSz="457200">
              <a:defRPr sz="1200">
                <a:solidFill>
                  <a:srgbClr val="FFD119"/>
                </a:solidFill>
              </a:defRPr>
            </a:pPr>
            <a:endParaRPr/>
          </a:p>
          <a:p>
            <a:pPr algn="ctr" defTabSz="457200">
              <a:defRPr sz="1800">
                <a:solidFill>
                  <a:srgbClr val="FFD119"/>
                </a:solidFill>
              </a:defRPr>
            </a:pPr>
            <a:r>
              <a:t>So now try to find optimum combination (based on choice of optimum material):</a:t>
            </a:r>
            <a:r>
              <a:rPr sz="2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0025" y="800051"/>
            <a:ext cx="3127375" cy="2324150"/>
          </a:xfrm>
          <a:prstGeom prst="rect">
            <a:avLst/>
          </a:prstGeom>
          <a:ln w="12700">
            <a:miter lim="400000"/>
          </a:ln>
        </p:spPr>
      </p:pic>
      <p:sp>
        <p:nvSpPr>
          <p:cNvPr id="1164" name="Straight Arrow Connector 9"/>
          <p:cNvSpPr/>
          <p:nvPr/>
        </p:nvSpPr>
        <p:spPr>
          <a:xfrm>
            <a:off x="7619999" y="2209799"/>
            <a:ext cx="457201" cy="1589"/>
          </a:xfrm>
          <a:prstGeom prst="line">
            <a:avLst/>
          </a:prstGeom>
          <a:ln w="57150">
            <a:solidFill>
              <a:srgbClr val="FFD11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5" name="Straight Arrow Connector 10"/>
          <p:cNvSpPr/>
          <p:nvPr/>
        </p:nvSpPr>
        <p:spPr>
          <a:xfrm flipH="1" flipV="1">
            <a:off x="1066800" y="2209799"/>
            <a:ext cx="457201" cy="1589"/>
          </a:xfrm>
          <a:prstGeom prst="line">
            <a:avLst/>
          </a:prstGeom>
          <a:ln w="57150">
            <a:solidFill>
              <a:srgbClr val="FFD11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168" name="Rectangle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533400"/>
          </a:xfrm>
          <a:prstGeom prst="rect">
            <a:avLst/>
          </a:prstGeom>
        </p:spPr>
        <p:txBody>
          <a:bodyPr/>
          <a:lstStyle>
            <a:lvl1pPr defTabSz="457200">
              <a:defRPr sz="2200" i="1"/>
            </a:lvl1pPr>
          </a:lstStyle>
          <a:p>
            <a:r>
              <a:t>Figuring out energy absorbed by cells made of different materials:</a:t>
            </a:r>
          </a:p>
        </p:txBody>
      </p:sp>
      <p:sp>
        <p:nvSpPr>
          <p:cNvPr id="1169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914400"/>
            <a:ext cx="8763000" cy="1827332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On the horizontal axis, plot the energy of variously colored solar photons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On the vertical axis, plot the energy such a photon can deliver to the material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	Ideal result is a simple straight line:  Photon Energy = Energy Deliverable</a:t>
            </a:r>
          </a:p>
        </p:txBody>
      </p:sp>
      <p:grpSp>
        <p:nvGrpSpPr>
          <p:cNvPr id="1187" name="Group"/>
          <p:cNvGrpSpPr/>
          <p:nvPr/>
        </p:nvGrpSpPr>
        <p:grpSpPr>
          <a:xfrm>
            <a:off x="2895601" y="2832101"/>
            <a:ext cx="2819400" cy="3013325"/>
            <a:chOff x="0" y="0"/>
            <a:chExt cx="2819398" cy="3013324"/>
          </a:xfrm>
        </p:grpSpPr>
        <p:sp>
          <p:nvSpPr>
            <p:cNvPr id="1170" name="Straight Arrow Connector 8"/>
            <p:cNvSpPr/>
            <p:nvPr/>
          </p:nvSpPr>
          <p:spPr>
            <a:xfrm flipV="1">
              <a:off x="386517" y="228599"/>
              <a:ext cx="1408" cy="219221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77" name="Group 19"/>
            <p:cNvGrpSpPr/>
            <p:nvPr/>
          </p:nvGrpSpPr>
          <p:grpSpPr>
            <a:xfrm>
              <a:off x="387925" y="2354383"/>
              <a:ext cx="2431474" cy="132862"/>
              <a:chOff x="0" y="0"/>
              <a:chExt cx="2431472" cy="132861"/>
            </a:xfrm>
          </p:grpSpPr>
          <p:sp>
            <p:nvSpPr>
              <p:cNvPr id="1171" name="Straight Arrow Connector 7"/>
              <p:cNvSpPr/>
              <p:nvPr/>
            </p:nvSpPr>
            <p:spPr>
              <a:xfrm>
                <a:off x="0" y="66430"/>
                <a:ext cx="2431473" cy="1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2" name="Straight Connector 13"/>
              <p:cNvSpPr/>
              <p:nvPr/>
            </p:nvSpPr>
            <p:spPr>
              <a:xfrm flipV="1">
                <a:off x="404541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3" name="Straight Connector 14"/>
              <p:cNvSpPr/>
              <p:nvPr/>
            </p:nvSpPr>
            <p:spPr>
              <a:xfrm flipV="1">
                <a:off x="81049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4" name="Straight Connector 15"/>
              <p:cNvSpPr/>
              <p:nvPr/>
            </p:nvSpPr>
            <p:spPr>
              <a:xfrm flipV="1">
                <a:off x="1214328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5" name="Straight Connector 16"/>
              <p:cNvSpPr/>
              <p:nvPr/>
            </p:nvSpPr>
            <p:spPr>
              <a:xfrm flipV="1">
                <a:off x="1619574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6" name="Straight Connector 17"/>
              <p:cNvSpPr/>
              <p:nvPr/>
            </p:nvSpPr>
            <p:spPr>
              <a:xfrm flipV="1">
                <a:off x="2024819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78" name="Rectangle 3"/>
            <p:cNvSpPr txBox="1"/>
            <p:nvPr/>
          </p:nvSpPr>
          <p:spPr>
            <a:xfrm>
              <a:off x="117761" y="2498318"/>
              <a:ext cx="644236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179" name="Rectangle 3"/>
            <p:cNvSpPr txBox="1"/>
            <p:nvPr/>
          </p:nvSpPr>
          <p:spPr>
            <a:xfrm>
              <a:off x="2181509" y="2525996"/>
              <a:ext cx="561688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180" name="Rectangle 3"/>
            <p:cNvSpPr txBox="1"/>
            <p:nvPr/>
          </p:nvSpPr>
          <p:spPr>
            <a:xfrm>
              <a:off x="845696" y="2553675"/>
              <a:ext cx="1298293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181" name="Straight Arrow Connector 31"/>
            <p:cNvSpPr/>
            <p:nvPr/>
          </p:nvSpPr>
          <p:spPr>
            <a:xfrm>
              <a:off x="1130875" y="295028"/>
              <a:ext cx="5403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2" name="Straight Arrow Connector 35"/>
            <p:cNvSpPr/>
            <p:nvPr/>
          </p:nvSpPr>
          <p:spPr>
            <a:xfrm flipH="1" flipV="1">
              <a:off x="1738744" y="295030"/>
              <a:ext cx="945573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3" name="Straight Arrow Connector 39"/>
            <p:cNvSpPr/>
            <p:nvPr/>
          </p:nvSpPr>
          <p:spPr>
            <a:xfrm flipV="1">
              <a:off x="590547" y="295029"/>
              <a:ext cx="472787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4" name="Rectangle 3"/>
            <p:cNvSpPr txBox="1"/>
            <p:nvPr/>
          </p:nvSpPr>
          <p:spPr>
            <a:xfrm>
              <a:off x="1177776" y="324555"/>
              <a:ext cx="472787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185" name="Rectangle 3"/>
            <p:cNvSpPr txBox="1"/>
            <p:nvPr/>
          </p:nvSpPr>
          <p:spPr>
            <a:xfrm rot="16200000">
              <a:off x="-1163273" y="1163272"/>
              <a:ext cx="25908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solar cell</a:t>
              </a:r>
            </a:p>
          </p:txBody>
        </p:sp>
        <p:sp>
          <p:nvSpPr>
            <p:cNvPr id="1186" name="Straight Connector 44"/>
            <p:cNvSpPr/>
            <p:nvPr/>
          </p:nvSpPr>
          <p:spPr>
            <a:xfrm flipV="1">
              <a:off x="387925" y="427891"/>
              <a:ext cx="2296392" cy="199292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24841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But why </a:t>
            </a:r>
            <a:r>
              <a:rPr b="1"/>
              <a:t>CAN'T</a:t>
            </a:r>
            <a:r>
              <a:t> we just squeeze electrons out (and then USE them)?</a:t>
            </a:r>
          </a:p>
        </p:txBody>
      </p:sp>
      <p:sp>
        <p:nvSpPr>
          <p:cNvPr id="120" name="Rectangle 3"/>
          <p:cNvSpPr txBox="1">
            <a:spLocks noGrp="1"/>
          </p:cNvSpPr>
          <p:nvPr>
            <p:ph type="body" idx="1"/>
          </p:nvPr>
        </p:nvSpPr>
        <p:spPr>
          <a:xfrm>
            <a:off x="88900" y="838200"/>
            <a:ext cx="8966200" cy="5588000"/>
          </a:xfrm>
          <a:prstGeom prst="rect">
            <a:avLst/>
          </a:prstGeom>
        </p:spPr>
        <p:txBody>
          <a:bodyPr/>
          <a:lstStyle/>
          <a:p>
            <a:pPr defTabSz="425195">
              <a:defRPr sz="1674">
                <a:solidFill>
                  <a:srgbClr val="DEFFFF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From notes on </a:t>
            </a:r>
            <a:r>
              <a:rPr sz="1581" b="1"/>
              <a:t>Electricity &amp; Magnetism</a:t>
            </a:r>
            <a:r>
              <a:rPr sz="1581"/>
              <a:t> (</a:t>
            </a:r>
            <a:r>
              <a:rPr sz="1581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 sz="1581"/>
              <a:t> / </a:t>
            </a:r>
            <a:r>
              <a:rPr sz="1581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 sz="1581"/>
              <a:t> / </a:t>
            </a:r>
            <a:r>
              <a:rPr sz="1581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sz="1581"/>
              <a:t>) </a:t>
            </a:r>
            <a:r>
              <a:t>&amp; </a:t>
            </a:r>
            <a:r>
              <a:rPr sz="1581" b="1"/>
              <a:t>Magnetic Induction</a:t>
            </a:r>
            <a:r>
              <a:rPr sz="1581"/>
              <a:t> (</a:t>
            </a:r>
            <a:r>
              <a:rPr sz="1581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5"/>
              </a:rPr>
              <a:t>pptx</a:t>
            </a:r>
            <a:r>
              <a:rPr sz="1581"/>
              <a:t> / </a:t>
            </a:r>
            <a:r>
              <a:rPr sz="1581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6"/>
              </a:rPr>
              <a:t>pdf</a:t>
            </a:r>
            <a:r>
              <a:rPr sz="1581"/>
              <a:t> / </a:t>
            </a:r>
            <a:r>
              <a:rPr sz="1581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7"/>
              </a:rPr>
              <a:t>key</a:t>
            </a:r>
            <a:r>
              <a:rPr sz="1581"/>
              <a:t>):</a:t>
            </a:r>
          </a:p>
          <a:p>
            <a:pPr defTabSz="425195">
              <a:defRPr sz="930">
                <a:solidFill>
                  <a:srgbClr val="DEFFFF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tabLst>
                <a:tab pos="406400" algn="l"/>
              </a:tabLst>
              <a:defRPr sz="1674" b="1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	Maxwell's 1</a:t>
            </a:r>
            <a:r>
              <a:rPr baseline="29849"/>
              <a:t>st</a:t>
            </a:r>
            <a:r>
              <a:t> Equation</a:t>
            </a:r>
            <a:r>
              <a:rPr b="0"/>
              <a:t> says </a:t>
            </a:r>
            <a:r>
              <a:t>Electric Fields </a:t>
            </a:r>
            <a:r>
              <a:rPr b="0"/>
              <a:t>build in proportion to net charge</a:t>
            </a:r>
          </a:p>
          <a:p>
            <a:pPr defTabSz="425195">
              <a:defRPr sz="744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defRPr sz="1674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		"Net charge" = Positive charge density – Negative charge density</a:t>
            </a:r>
          </a:p>
          <a:p>
            <a:pPr defTabSz="425195">
              <a:defRPr sz="1116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defRPr sz="1674" b="1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Electric Force </a:t>
            </a:r>
            <a:r>
              <a:rPr b="0"/>
              <a:t>is then proportional to the strength of that electric field</a:t>
            </a:r>
          </a:p>
          <a:p>
            <a:pPr defTabSz="425195">
              <a:defRPr sz="744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25195">
              <a:defRPr sz="1674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So just a TINY ACCUMULATION of net charge =&gt; HUGE FORCE</a:t>
            </a:r>
          </a:p>
          <a:p>
            <a:pPr defTabSz="425195">
              <a:defRPr sz="930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defRPr sz="837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defRPr sz="1674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	For a second or two this may happen:						</a:t>
            </a:r>
          </a:p>
          <a:p>
            <a:pPr defTabSz="425195">
              <a:defRPr sz="651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defRPr sz="1674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		Then there's a snap as charge dissipates</a:t>
            </a:r>
          </a:p>
          <a:p>
            <a:pPr defTabSz="425195">
              <a:defRPr sz="1488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5195">
              <a:defRPr sz="651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25195">
              <a:defRPr sz="1674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BOTTOM LINE:</a:t>
            </a:r>
          </a:p>
          <a:p>
            <a:pPr algn="ctr" defTabSz="425195">
              <a:defRPr sz="744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25195">
              <a:defRPr sz="1674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On scales much greater than molecular dimensions</a:t>
            </a:r>
          </a:p>
          <a:p>
            <a:pPr algn="ctr" defTabSz="425195">
              <a:defRPr sz="744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25195">
              <a:defRPr sz="1674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Nature will not LET you add or remove significant net charge!</a:t>
            </a:r>
          </a:p>
          <a:p>
            <a:pPr algn="ctr" defTabSz="425195">
              <a:defRPr sz="837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25195">
              <a:defRPr sz="1674" b="1">
                <a:solidFill>
                  <a:srgbClr val="FFD119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(because the resulting HUGE force would then EXPEL that net charge)</a:t>
            </a:r>
          </a:p>
        </p:txBody>
      </p:sp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62601" y="3352800"/>
            <a:ext cx="1295401" cy="1170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5"/>
          <p:cNvSpPr txBox="1"/>
          <p:nvPr/>
        </p:nvSpPr>
        <p:spPr>
          <a:xfrm>
            <a:off x="7010400" y="3620868"/>
            <a:ext cx="1981200" cy="61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t>joyerickson.wordpress.com/2012/08/05/pull-up-something-cool/</a:t>
            </a:r>
          </a:p>
        </p:txBody>
      </p:sp>
      <p:sp>
        <p:nvSpPr>
          <p:cNvPr id="123" name="Text"/>
          <p:cNvSpPr txBox="1"/>
          <p:nvPr/>
        </p:nvSpPr>
        <p:spPr>
          <a:xfrm>
            <a:off x="4265489" y="3243579"/>
            <a:ext cx="557211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533400"/>
          </a:xfrm>
          <a:prstGeom prst="rect">
            <a:avLst/>
          </a:prstGeom>
        </p:spPr>
        <p:txBody>
          <a:bodyPr/>
          <a:lstStyle>
            <a:lvl1pPr defTabSz="457200">
              <a:defRPr sz="2200" i="1"/>
            </a:lvl1pPr>
          </a:lstStyle>
          <a:p>
            <a:r>
              <a:t>Now take into account our solar cell's chosen material</a:t>
            </a:r>
          </a:p>
        </p:txBody>
      </p:sp>
      <p:sp>
        <p:nvSpPr>
          <p:cNvPr id="119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09195" y="721947"/>
            <a:ext cx="8991601" cy="1527909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Say our solar cell's material has a low "electron-liberation energy" ( = </a:t>
            </a:r>
            <a:r>
              <a:rPr b="1"/>
              <a:t>bandgap</a:t>
            </a:r>
            <a:r>
              <a:t>)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Below that energy, light is NOT strongly absorbed (mostly passing through)</a:t>
            </a:r>
          </a:p>
          <a:p>
            <a:pPr defTabSz="457200">
              <a:defRPr sz="1400"/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r>
              <a:t>But key thing is HOW energy that IS absorbed is USED by the material:</a:t>
            </a:r>
          </a:p>
        </p:txBody>
      </p:sp>
      <p:grpSp>
        <p:nvGrpSpPr>
          <p:cNvPr id="1212" name="Group"/>
          <p:cNvGrpSpPr/>
          <p:nvPr/>
        </p:nvGrpSpPr>
        <p:grpSpPr>
          <a:xfrm>
            <a:off x="5715001" y="2362202"/>
            <a:ext cx="2819400" cy="3013326"/>
            <a:chOff x="0" y="0"/>
            <a:chExt cx="2819398" cy="3013324"/>
          </a:xfrm>
        </p:grpSpPr>
        <p:sp>
          <p:nvSpPr>
            <p:cNvPr id="1191" name="Straight Arrow Connector 8"/>
            <p:cNvSpPr/>
            <p:nvPr/>
          </p:nvSpPr>
          <p:spPr>
            <a:xfrm flipV="1">
              <a:off x="386517" y="228599"/>
              <a:ext cx="1408" cy="219221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98" name="Group 19"/>
            <p:cNvGrpSpPr/>
            <p:nvPr/>
          </p:nvGrpSpPr>
          <p:grpSpPr>
            <a:xfrm>
              <a:off x="387925" y="2354383"/>
              <a:ext cx="2431474" cy="132862"/>
              <a:chOff x="0" y="0"/>
              <a:chExt cx="2431472" cy="132861"/>
            </a:xfrm>
          </p:grpSpPr>
          <p:sp>
            <p:nvSpPr>
              <p:cNvPr id="1192" name="Straight Arrow Connector 7"/>
              <p:cNvSpPr/>
              <p:nvPr/>
            </p:nvSpPr>
            <p:spPr>
              <a:xfrm>
                <a:off x="0" y="66430"/>
                <a:ext cx="2431473" cy="1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3" name="Straight Connector 13"/>
              <p:cNvSpPr/>
              <p:nvPr/>
            </p:nvSpPr>
            <p:spPr>
              <a:xfrm flipV="1">
                <a:off x="404541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4" name="Straight Connector 14"/>
              <p:cNvSpPr/>
              <p:nvPr/>
            </p:nvSpPr>
            <p:spPr>
              <a:xfrm flipV="1">
                <a:off x="81049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5" name="Straight Connector 15"/>
              <p:cNvSpPr/>
              <p:nvPr/>
            </p:nvSpPr>
            <p:spPr>
              <a:xfrm flipV="1">
                <a:off x="1214328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6" name="Straight Connector 16"/>
              <p:cNvSpPr/>
              <p:nvPr/>
            </p:nvSpPr>
            <p:spPr>
              <a:xfrm flipV="1">
                <a:off x="1619574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7" name="Straight Connector 17"/>
              <p:cNvSpPr/>
              <p:nvPr/>
            </p:nvSpPr>
            <p:spPr>
              <a:xfrm flipV="1">
                <a:off x="2024819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99" name="Rectangle 3"/>
            <p:cNvSpPr txBox="1"/>
            <p:nvPr/>
          </p:nvSpPr>
          <p:spPr>
            <a:xfrm>
              <a:off x="117761" y="2498318"/>
              <a:ext cx="644236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200" name="Rectangle 3"/>
            <p:cNvSpPr txBox="1"/>
            <p:nvPr/>
          </p:nvSpPr>
          <p:spPr>
            <a:xfrm>
              <a:off x="2181509" y="2525996"/>
              <a:ext cx="561688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201" name="Rectangle 3"/>
            <p:cNvSpPr txBox="1"/>
            <p:nvPr/>
          </p:nvSpPr>
          <p:spPr>
            <a:xfrm>
              <a:off x="845696" y="2553675"/>
              <a:ext cx="1298293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202" name="Straight Arrow Connector 31"/>
            <p:cNvSpPr/>
            <p:nvPr/>
          </p:nvSpPr>
          <p:spPr>
            <a:xfrm>
              <a:off x="1130874" y="295028"/>
              <a:ext cx="5403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3" name="Straight Arrow Connector 35"/>
            <p:cNvSpPr/>
            <p:nvPr/>
          </p:nvSpPr>
          <p:spPr>
            <a:xfrm flipH="1" flipV="1">
              <a:off x="1738744" y="295030"/>
              <a:ext cx="945573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4" name="Straight Arrow Connector 39"/>
            <p:cNvSpPr/>
            <p:nvPr/>
          </p:nvSpPr>
          <p:spPr>
            <a:xfrm flipV="1">
              <a:off x="590548" y="295029"/>
              <a:ext cx="472787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5" name="Rectangle 3"/>
            <p:cNvSpPr txBox="1"/>
            <p:nvPr/>
          </p:nvSpPr>
          <p:spPr>
            <a:xfrm>
              <a:off x="1177777" y="324555"/>
              <a:ext cx="472787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206" name="Rectangle 3"/>
            <p:cNvSpPr txBox="1"/>
            <p:nvPr/>
          </p:nvSpPr>
          <p:spPr>
            <a:xfrm rot="16200000">
              <a:off x="-1163273" y="1163272"/>
              <a:ext cx="25908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solar cell</a:t>
              </a:r>
            </a:p>
          </p:txBody>
        </p:sp>
        <p:sp>
          <p:nvSpPr>
            <p:cNvPr id="1207" name="Straight Connector 44"/>
            <p:cNvSpPr/>
            <p:nvPr/>
          </p:nvSpPr>
          <p:spPr>
            <a:xfrm flipV="1">
              <a:off x="387925" y="427891"/>
              <a:ext cx="2296392" cy="199292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8" name="Rectangle 69"/>
            <p:cNvSpPr/>
            <p:nvPr/>
          </p:nvSpPr>
          <p:spPr>
            <a:xfrm>
              <a:off x="774700" y="2084320"/>
              <a:ext cx="1756064" cy="332154"/>
            </a:xfrm>
            <a:prstGeom prst="rect">
              <a:avLst/>
            </a:prstGeom>
            <a:solidFill>
              <a:srgbClr val="FF0000">
                <a:alpha val="7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9" name="Rectangle 3"/>
            <p:cNvSpPr txBox="1"/>
            <p:nvPr/>
          </p:nvSpPr>
          <p:spPr>
            <a:xfrm>
              <a:off x="774700" y="2121715"/>
              <a:ext cx="1756064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Liberation</a:t>
              </a:r>
            </a:p>
          </p:txBody>
        </p:sp>
        <p:sp>
          <p:nvSpPr>
            <p:cNvPr id="1210" name="Right Triangle 71"/>
            <p:cNvSpPr/>
            <p:nvPr/>
          </p:nvSpPr>
          <p:spPr>
            <a:xfrm flipH="1">
              <a:off x="774701" y="554565"/>
              <a:ext cx="1756064" cy="152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1" name="Rectangle 3"/>
            <p:cNvSpPr txBox="1"/>
            <p:nvPr/>
          </p:nvSpPr>
          <p:spPr>
            <a:xfrm>
              <a:off x="1216305" y="1523997"/>
              <a:ext cx="1298294" cy="674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Electron</a:t>
              </a:r>
              <a:endParaRPr>
                <a:solidFill>
                  <a:srgbClr val="FFFFFF"/>
                </a:solidFill>
              </a:endParaRPr>
            </a:p>
            <a:p>
              <a:pPr algn="ct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Butt Kicking</a:t>
              </a:r>
            </a:p>
          </p:txBody>
        </p:sp>
      </p:grpSp>
      <p:grpSp>
        <p:nvGrpSpPr>
          <p:cNvPr id="1234" name="Group"/>
          <p:cNvGrpSpPr/>
          <p:nvPr/>
        </p:nvGrpSpPr>
        <p:grpSpPr>
          <a:xfrm>
            <a:off x="381000" y="2362200"/>
            <a:ext cx="2820308" cy="3013328"/>
            <a:chOff x="0" y="0"/>
            <a:chExt cx="2820307" cy="3013326"/>
          </a:xfrm>
        </p:grpSpPr>
        <p:sp>
          <p:nvSpPr>
            <p:cNvPr id="1213" name="Straight Arrow Connector 95"/>
            <p:cNvSpPr/>
            <p:nvPr/>
          </p:nvSpPr>
          <p:spPr>
            <a:xfrm flipV="1">
              <a:off x="386642" y="228600"/>
              <a:ext cx="1408" cy="2192217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20" name="Group 19"/>
            <p:cNvGrpSpPr/>
            <p:nvPr/>
          </p:nvGrpSpPr>
          <p:grpSpPr>
            <a:xfrm>
              <a:off x="388050" y="2354385"/>
              <a:ext cx="2432258" cy="132862"/>
              <a:chOff x="0" y="0"/>
              <a:chExt cx="2432256" cy="132861"/>
            </a:xfrm>
          </p:grpSpPr>
          <p:sp>
            <p:nvSpPr>
              <p:cNvPr id="1214" name="Straight Arrow Connector 106"/>
              <p:cNvSpPr/>
              <p:nvPr/>
            </p:nvSpPr>
            <p:spPr>
              <a:xfrm>
                <a:off x="0" y="66431"/>
                <a:ext cx="2432257" cy="138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5" name="Straight Connector 108"/>
              <p:cNvSpPr/>
              <p:nvPr/>
            </p:nvSpPr>
            <p:spPr>
              <a:xfrm flipV="1">
                <a:off x="404672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6" name="Straight Connector 124"/>
              <p:cNvSpPr/>
              <p:nvPr/>
            </p:nvSpPr>
            <p:spPr>
              <a:xfrm flipV="1">
                <a:off x="810752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7" name="Straight Connector 126"/>
              <p:cNvSpPr/>
              <p:nvPr/>
            </p:nvSpPr>
            <p:spPr>
              <a:xfrm flipV="1">
                <a:off x="121472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8" name="Straight Connector 142"/>
              <p:cNvSpPr/>
              <p:nvPr/>
            </p:nvSpPr>
            <p:spPr>
              <a:xfrm flipV="1">
                <a:off x="1620097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9" name="Straight Connector 143"/>
              <p:cNvSpPr/>
              <p:nvPr/>
            </p:nvSpPr>
            <p:spPr>
              <a:xfrm flipV="1">
                <a:off x="2025473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21" name="Rectangle 3"/>
            <p:cNvSpPr txBox="1"/>
            <p:nvPr/>
          </p:nvSpPr>
          <p:spPr>
            <a:xfrm>
              <a:off x="117799" y="2498319"/>
              <a:ext cx="644444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222" name="Rectangle 3"/>
            <p:cNvSpPr txBox="1"/>
            <p:nvPr/>
          </p:nvSpPr>
          <p:spPr>
            <a:xfrm>
              <a:off x="2182213" y="2525998"/>
              <a:ext cx="561870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223" name="Rectangle 3"/>
            <p:cNvSpPr txBox="1"/>
            <p:nvPr/>
          </p:nvSpPr>
          <p:spPr>
            <a:xfrm>
              <a:off x="845969" y="2553677"/>
              <a:ext cx="1298712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224" name="Straight Arrow Connector 100"/>
            <p:cNvSpPr/>
            <p:nvPr/>
          </p:nvSpPr>
          <p:spPr>
            <a:xfrm>
              <a:off x="1131240" y="295028"/>
              <a:ext cx="540502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5" name="Straight Arrow Connector 101"/>
            <p:cNvSpPr/>
            <p:nvPr/>
          </p:nvSpPr>
          <p:spPr>
            <a:xfrm flipH="1" flipV="1">
              <a:off x="1739304" y="295030"/>
              <a:ext cx="945879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6" name="Straight Arrow Connector 102"/>
            <p:cNvSpPr/>
            <p:nvPr/>
          </p:nvSpPr>
          <p:spPr>
            <a:xfrm flipV="1">
              <a:off x="590738" y="295029"/>
              <a:ext cx="472940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7" name="Rectangle 3"/>
            <p:cNvSpPr txBox="1"/>
            <p:nvPr/>
          </p:nvSpPr>
          <p:spPr>
            <a:xfrm>
              <a:off x="1178157" y="324555"/>
              <a:ext cx="472940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228" name="Rectangle 3"/>
            <p:cNvSpPr txBox="1"/>
            <p:nvPr/>
          </p:nvSpPr>
          <p:spPr>
            <a:xfrm rot="16200000">
              <a:off x="-1163274" y="1163273"/>
              <a:ext cx="2590802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solar cell</a:t>
              </a:r>
            </a:p>
          </p:txBody>
        </p:sp>
        <p:sp>
          <p:nvSpPr>
            <p:cNvPr id="1229" name="Straight Connector 149"/>
            <p:cNvSpPr/>
            <p:nvPr/>
          </p:nvSpPr>
          <p:spPr>
            <a:xfrm>
              <a:off x="794656" y="2067984"/>
              <a:ext cx="4" cy="381000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0" name="Straight Connector 150"/>
            <p:cNvSpPr/>
            <p:nvPr/>
          </p:nvSpPr>
          <p:spPr>
            <a:xfrm flipV="1">
              <a:off x="794656" y="469902"/>
              <a:ext cx="1828801" cy="16002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1" name="Right Triangle 160"/>
            <p:cNvSpPr/>
            <p:nvPr/>
          </p:nvSpPr>
          <p:spPr>
            <a:xfrm flipH="1">
              <a:off x="773491" y="584526"/>
              <a:ext cx="1756064" cy="152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2" name="Rectangle 161"/>
            <p:cNvSpPr/>
            <p:nvPr/>
          </p:nvSpPr>
          <p:spPr>
            <a:xfrm>
              <a:off x="772145" y="2106246"/>
              <a:ext cx="1756064" cy="33215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3" name="Rectangle 3"/>
            <p:cNvSpPr txBox="1"/>
            <p:nvPr/>
          </p:nvSpPr>
          <p:spPr>
            <a:xfrm>
              <a:off x="1067707" y="1715477"/>
              <a:ext cx="1450695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152A41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Material</a:t>
              </a:r>
            </a:p>
          </p:txBody>
        </p:sp>
      </p:grpSp>
      <p:sp>
        <p:nvSpPr>
          <p:cNvPr id="1235" name="Rectangle 3"/>
          <p:cNvSpPr txBox="1"/>
          <p:nvPr/>
        </p:nvSpPr>
        <p:spPr>
          <a:xfrm>
            <a:off x="533400" y="5638800"/>
            <a:ext cx="8077200" cy="95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1</a:t>
            </a:r>
            <a:r>
              <a:rPr baseline="30000"/>
              <a:t>st</a:t>
            </a:r>
            <a:r>
              <a:t> part of photon's energy is used to </a:t>
            </a:r>
            <a:r>
              <a:rPr b="1">
                <a:solidFill>
                  <a:srgbClr val="DE0000"/>
                </a:solidFill>
              </a:rPr>
              <a:t>liberate an electron</a:t>
            </a:r>
          </a:p>
          <a:p>
            <a:pPr algn="ctr" defTabSz="457200">
              <a:spcBef>
                <a:spcPts val="4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remainder of energy only accelerates that electron = </a:t>
            </a:r>
            <a:r>
              <a:rPr b="1">
                <a:solidFill>
                  <a:srgbClr val="A4A4A4"/>
                </a:solidFill>
              </a:rPr>
              <a:t>Butt Kicking</a:t>
            </a:r>
          </a:p>
        </p:txBody>
      </p:sp>
      <p:sp>
        <p:nvSpPr>
          <p:cNvPr id="1236" name="Rectangle 3"/>
          <p:cNvSpPr txBox="1"/>
          <p:nvPr/>
        </p:nvSpPr>
        <p:spPr>
          <a:xfrm>
            <a:off x="3733800" y="4148666"/>
            <a:ext cx="1524001" cy="73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300"/>
              </a:spcBef>
              <a:defRPr sz="1400"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Material's</a:t>
            </a:r>
            <a:endParaRPr>
              <a:solidFill>
                <a:srgbClr val="FFFFFF"/>
              </a:solidFill>
            </a:endParaRPr>
          </a:p>
          <a:p>
            <a:pPr algn="ctr" defTabSz="457200">
              <a:spcBef>
                <a:spcPts val="300"/>
              </a:spcBef>
              <a:defRPr sz="140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Bandgap</a:t>
            </a:r>
          </a:p>
        </p:txBody>
      </p:sp>
      <p:sp>
        <p:nvSpPr>
          <p:cNvPr id="1237" name="Straight Arrow Connector 164"/>
          <p:cNvSpPr/>
          <p:nvPr/>
        </p:nvSpPr>
        <p:spPr>
          <a:xfrm flipH="1" flipV="1">
            <a:off x="3429002" y="4453467"/>
            <a:ext cx="457199" cy="1589"/>
          </a:xfrm>
          <a:prstGeom prst="line">
            <a:avLst/>
          </a:prstGeom>
          <a:ln w="38100">
            <a:solidFill>
              <a:srgbClr val="FFD9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8" name="Straight Arrow Connector 56"/>
          <p:cNvSpPr/>
          <p:nvPr/>
        </p:nvSpPr>
        <p:spPr>
          <a:xfrm>
            <a:off x="5073651" y="4453466"/>
            <a:ext cx="457201" cy="10585"/>
          </a:xfrm>
          <a:prstGeom prst="line">
            <a:avLst/>
          </a:prstGeom>
          <a:ln w="38100">
            <a:solidFill>
              <a:srgbClr val="FFD9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Butt-kicked electron WASTES that extra energy:</a:t>
            </a:r>
          </a:p>
        </p:txBody>
      </p:sp>
      <p:sp>
        <p:nvSpPr>
          <p:cNvPr id="12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534400" cy="609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1) Excessively energetic photon is absorbed by bonding electron: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2) Electron is freed and, with extra energy, crashes madly through the crystal: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endParaRPr sz="1800"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3) Struck atoms absorb energy: </a:t>
            </a:r>
          </a:p>
          <a:p>
            <a:pPr>
              <a:defRPr sz="10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=&gt; Atomic vibrations (= Heat) + Slowed down electron</a:t>
            </a:r>
          </a:p>
          <a:p>
            <a:pPr>
              <a:tabLst>
                <a:tab pos="444500" algn="l"/>
              </a:tabLst>
              <a:defRPr sz="10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	</a:t>
            </a:r>
            <a:r>
              <a:rPr b="1">
                <a:solidFill>
                  <a:srgbClr val="FFD900"/>
                </a:solidFill>
              </a:rPr>
              <a:t>Heat energy is not converted to electrical power!</a:t>
            </a:r>
          </a:p>
        </p:txBody>
      </p:sp>
      <p:grpSp>
        <p:nvGrpSpPr>
          <p:cNvPr id="1260" name="Group 76"/>
          <p:cNvGrpSpPr/>
          <p:nvPr/>
        </p:nvGrpSpPr>
        <p:grpSpPr>
          <a:xfrm>
            <a:off x="646505" y="1295400"/>
            <a:ext cx="1639495" cy="1295401"/>
            <a:chOff x="0" y="0"/>
            <a:chExt cx="1639493" cy="1295401"/>
          </a:xfrm>
        </p:grpSpPr>
        <p:grpSp>
          <p:nvGrpSpPr>
            <p:cNvPr id="1248" name="Group 30"/>
            <p:cNvGrpSpPr/>
            <p:nvPr/>
          </p:nvGrpSpPr>
          <p:grpSpPr>
            <a:xfrm>
              <a:off x="559234" y="111672"/>
              <a:ext cx="941320" cy="1037972"/>
              <a:chOff x="0" y="0"/>
              <a:chExt cx="941319" cy="1037971"/>
            </a:xfrm>
          </p:grpSpPr>
          <p:sp>
            <p:nvSpPr>
              <p:cNvPr id="1242" name="Straight Connector 91"/>
              <p:cNvSpPr/>
              <p:nvPr/>
            </p:nvSpPr>
            <p:spPr>
              <a:xfrm>
                <a:off x="-1" y="6863"/>
                <a:ext cx="885745" cy="116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3" name="Straight Connector 92"/>
              <p:cNvSpPr/>
              <p:nvPr/>
            </p:nvSpPr>
            <p:spPr>
              <a:xfrm>
                <a:off x="-1" y="534282"/>
                <a:ext cx="885745" cy="1164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4" name="Straight Connector 93"/>
              <p:cNvSpPr/>
              <p:nvPr/>
            </p:nvSpPr>
            <p:spPr>
              <a:xfrm>
                <a:off x="-1" y="1036808"/>
                <a:ext cx="885745" cy="116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5" name="Straight Connector 94"/>
              <p:cNvSpPr/>
              <p:nvPr/>
            </p:nvSpPr>
            <p:spPr>
              <a:xfrm flipH="1">
                <a:off x="16825" y="-1"/>
                <a:ext cx="1086" cy="100505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6" name="Straight Connector 95"/>
              <p:cNvSpPr/>
              <p:nvPr/>
            </p:nvSpPr>
            <p:spPr>
              <a:xfrm flipH="1">
                <a:off x="478258" y="14889"/>
                <a:ext cx="1086" cy="100505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7" name="Straight Connector 97"/>
              <p:cNvSpPr/>
              <p:nvPr/>
            </p:nvSpPr>
            <p:spPr>
              <a:xfrm flipH="1">
                <a:off x="940234" y="32919"/>
                <a:ext cx="1086" cy="100505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49" name="Oval 78"/>
            <p:cNvSpPr/>
            <p:nvPr/>
          </p:nvSpPr>
          <p:spPr>
            <a:xfrm>
              <a:off x="910058" y="502525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0" name="Curved Connector 52"/>
            <p:cNvSpPr/>
            <p:nvPr/>
          </p:nvSpPr>
          <p:spPr>
            <a:xfrm rot="10800000" flipH="1">
              <a:off x="0" y="390854"/>
              <a:ext cx="441136" cy="22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1" name="Oval 81"/>
            <p:cNvSpPr/>
            <p:nvPr/>
          </p:nvSpPr>
          <p:spPr>
            <a:xfrm>
              <a:off x="531446" y="335017"/>
              <a:ext cx="104207" cy="111673"/>
            </a:xfrm>
            <a:prstGeom prst="ellipse">
              <a:avLst/>
            </a:pr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2" name="Oval 82"/>
            <p:cNvSpPr/>
            <p:nvPr/>
          </p:nvSpPr>
          <p:spPr>
            <a:xfrm>
              <a:off x="441135" y="502525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3" name="Oval 84"/>
            <p:cNvSpPr/>
            <p:nvPr/>
          </p:nvSpPr>
          <p:spPr>
            <a:xfrm>
              <a:off x="1378981" y="509970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4" name="Oval 85"/>
            <p:cNvSpPr/>
            <p:nvPr/>
          </p:nvSpPr>
          <p:spPr>
            <a:xfrm>
              <a:off x="910058" y="-1"/>
              <a:ext cx="260513" cy="279184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5" name="Oval 86"/>
            <p:cNvSpPr/>
            <p:nvPr/>
          </p:nvSpPr>
          <p:spPr>
            <a:xfrm>
              <a:off x="441135" y="-1"/>
              <a:ext cx="260513" cy="279184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6" name="Oval 87"/>
            <p:cNvSpPr/>
            <p:nvPr/>
          </p:nvSpPr>
          <p:spPr>
            <a:xfrm>
              <a:off x="1378981" y="7444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7" name="Oval 88"/>
            <p:cNvSpPr/>
            <p:nvPr/>
          </p:nvSpPr>
          <p:spPr>
            <a:xfrm>
              <a:off x="910058" y="1008774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8" name="Oval 89"/>
            <p:cNvSpPr/>
            <p:nvPr/>
          </p:nvSpPr>
          <p:spPr>
            <a:xfrm>
              <a:off x="441135" y="1008774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9" name="Oval 90"/>
            <p:cNvSpPr/>
            <p:nvPr/>
          </p:nvSpPr>
          <p:spPr>
            <a:xfrm>
              <a:off x="1378981" y="1016218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81" name="Group 98"/>
          <p:cNvGrpSpPr/>
          <p:nvPr/>
        </p:nvGrpSpPr>
        <p:grpSpPr>
          <a:xfrm>
            <a:off x="3907039" y="3390900"/>
            <a:ext cx="1198362" cy="1295401"/>
            <a:chOff x="0" y="0"/>
            <a:chExt cx="1198360" cy="1295401"/>
          </a:xfrm>
        </p:grpSpPr>
        <p:grpSp>
          <p:nvGrpSpPr>
            <p:cNvPr id="1267" name="Group 38"/>
            <p:cNvGrpSpPr/>
            <p:nvPr/>
          </p:nvGrpSpPr>
          <p:grpSpPr>
            <a:xfrm>
              <a:off x="118099" y="111672"/>
              <a:ext cx="941321" cy="1037972"/>
              <a:chOff x="0" y="0"/>
              <a:chExt cx="941320" cy="1037971"/>
            </a:xfrm>
          </p:grpSpPr>
          <p:sp>
            <p:nvSpPr>
              <p:cNvPr id="1261" name="Straight Connector 116"/>
              <p:cNvSpPr/>
              <p:nvPr/>
            </p:nvSpPr>
            <p:spPr>
              <a:xfrm>
                <a:off x="-1" y="6863"/>
                <a:ext cx="885745" cy="116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2" name="Straight Connector 117"/>
              <p:cNvSpPr/>
              <p:nvPr/>
            </p:nvSpPr>
            <p:spPr>
              <a:xfrm>
                <a:off x="-1" y="534282"/>
                <a:ext cx="885745" cy="1164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3" name="Straight Connector 118"/>
              <p:cNvSpPr/>
              <p:nvPr/>
            </p:nvSpPr>
            <p:spPr>
              <a:xfrm>
                <a:off x="-1" y="1036808"/>
                <a:ext cx="885745" cy="116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4" name="Straight Connector 119"/>
              <p:cNvSpPr/>
              <p:nvPr/>
            </p:nvSpPr>
            <p:spPr>
              <a:xfrm flipH="1">
                <a:off x="16825" y="-1"/>
                <a:ext cx="1086" cy="100505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5" name="Straight Connector 120"/>
              <p:cNvSpPr/>
              <p:nvPr/>
            </p:nvSpPr>
            <p:spPr>
              <a:xfrm flipH="1">
                <a:off x="478258" y="14889"/>
                <a:ext cx="1087" cy="100505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6" name="Straight Connector 121"/>
              <p:cNvSpPr/>
              <p:nvPr/>
            </p:nvSpPr>
            <p:spPr>
              <a:xfrm flipH="1">
                <a:off x="940235" y="32919"/>
                <a:ext cx="1086" cy="100505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68" name="Oval 101"/>
            <p:cNvSpPr/>
            <p:nvPr/>
          </p:nvSpPr>
          <p:spPr>
            <a:xfrm>
              <a:off x="468923" y="502525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9" name="Oval 102"/>
            <p:cNvSpPr/>
            <p:nvPr/>
          </p:nvSpPr>
          <p:spPr>
            <a:xfrm>
              <a:off x="156307" y="346184"/>
              <a:ext cx="104207" cy="111673"/>
            </a:xfrm>
            <a:prstGeom prst="ellipse">
              <a:avLst/>
            </a:pr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0" name="Oval 105"/>
            <p:cNvSpPr/>
            <p:nvPr/>
          </p:nvSpPr>
          <p:spPr>
            <a:xfrm>
              <a:off x="-1" y="502525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1" name="Oval 106"/>
            <p:cNvSpPr/>
            <p:nvPr/>
          </p:nvSpPr>
          <p:spPr>
            <a:xfrm>
              <a:off x="937846" y="509970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2" name="Oval 107"/>
            <p:cNvSpPr/>
            <p:nvPr/>
          </p:nvSpPr>
          <p:spPr>
            <a:xfrm>
              <a:off x="468923" y="-1"/>
              <a:ext cx="260515" cy="279184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3" name="Oval 108"/>
            <p:cNvSpPr/>
            <p:nvPr/>
          </p:nvSpPr>
          <p:spPr>
            <a:xfrm>
              <a:off x="-1" y="-1"/>
              <a:ext cx="260515" cy="279184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4" name="Oval 109"/>
            <p:cNvSpPr/>
            <p:nvPr/>
          </p:nvSpPr>
          <p:spPr>
            <a:xfrm>
              <a:off x="937846" y="7444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5" name="Oval 110"/>
            <p:cNvSpPr/>
            <p:nvPr/>
          </p:nvSpPr>
          <p:spPr>
            <a:xfrm>
              <a:off x="468923" y="1008774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6" name="Oval 111"/>
            <p:cNvSpPr/>
            <p:nvPr/>
          </p:nvSpPr>
          <p:spPr>
            <a:xfrm>
              <a:off x="-1" y="1008774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7" name="Oval 112"/>
            <p:cNvSpPr/>
            <p:nvPr/>
          </p:nvSpPr>
          <p:spPr>
            <a:xfrm>
              <a:off x="937846" y="1016218"/>
              <a:ext cx="260515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8" name="Straight Arrow Connector 113"/>
            <p:cNvSpPr/>
            <p:nvPr/>
          </p:nvSpPr>
          <p:spPr>
            <a:xfrm flipV="1">
              <a:off x="260513" y="279181"/>
              <a:ext cx="338667" cy="122840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9" name="Straight Arrow Connector 114"/>
            <p:cNvSpPr/>
            <p:nvPr/>
          </p:nvSpPr>
          <p:spPr>
            <a:xfrm>
              <a:off x="599180" y="279181"/>
              <a:ext cx="338666" cy="37038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0" name="Straight Arrow Connector 115"/>
            <p:cNvSpPr/>
            <p:nvPr/>
          </p:nvSpPr>
          <p:spPr>
            <a:xfrm flipH="1">
              <a:off x="599180" y="649561"/>
              <a:ext cx="338667" cy="359213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03" name="Group 122"/>
          <p:cNvGrpSpPr/>
          <p:nvPr/>
        </p:nvGrpSpPr>
        <p:grpSpPr>
          <a:xfrm>
            <a:off x="7467599" y="5105400"/>
            <a:ext cx="1219202" cy="1295401"/>
            <a:chOff x="0" y="0"/>
            <a:chExt cx="1219200" cy="1295401"/>
          </a:xfrm>
        </p:grpSpPr>
        <p:grpSp>
          <p:nvGrpSpPr>
            <p:cNvPr id="1288" name="Group 56"/>
            <p:cNvGrpSpPr/>
            <p:nvPr/>
          </p:nvGrpSpPr>
          <p:grpSpPr>
            <a:xfrm>
              <a:off x="118099" y="111672"/>
              <a:ext cx="941320" cy="1037972"/>
              <a:chOff x="0" y="0"/>
              <a:chExt cx="941319" cy="1037971"/>
            </a:xfrm>
          </p:grpSpPr>
          <p:sp>
            <p:nvSpPr>
              <p:cNvPr id="1282" name="Straight Connector 138"/>
              <p:cNvSpPr/>
              <p:nvPr/>
            </p:nvSpPr>
            <p:spPr>
              <a:xfrm>
                <a:off x="-1" y="6863"/>
                <a:ext cx="885745" cy="116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3" name="Straight Connector 139"/>
              <p:cNvSpPr/>
              <p:nvPr/>
            </p:nvSpPr>
            <p:spPr>
              <a:xfrm>
                <a:off x="-1" y="534282"/>
                <a:ext cx="885745" cy="1164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4" name="Straight Connector 140"/>
              <p:cNvSpPr/>
              <p:nvPr/>
            </p:nvSpPr>
            <p:spPr>
              <a:xfrm>
                <a:off x="-1" y="1036808"/>
                <a:ext cx="885745" cy="116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5" name="Straight Connector 141"/>
              <p:cNvSpPr/>
              <p:nvPr/>
            </p:nvSpPr>
            <p:spPr>
              <a:xfrm flipH="1">
                <a:off x="16825" y="-1"/>
                <a:ext cx="1086" cy="100505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6" name="Straight Connector 142"/>
              <p:cNvSpPr/>
              <p:nvPr/>
            </p:nvSpPr>
            <p:spPr>
              <a:xfrm flipH="1">
                <a:off x="478258" y="14889"/>
                <a:ext cx="1086" cy="100505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7" name="Straight Connector 143"/>
              <p:cNvSpPr/>
              <p:nvPr/>
            </p:nvSpPr>
            <p:spPr>
              <a:xfrm flipH="1">
                <a:off x="940234" y="32919"/>
                <a:ext cx="1086" cy="100505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89" name="Oval 124"/>
            <p:cNvSpPr/>
            <p:nvPr/>
          </p:nvSpPr>
          <p:spPr>
            <a:xfrm>
              <a:off x="468923" y="502525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0" name="Oval 125"/>
            <p:cNvSpPr/>
            <p:nvPr/>
          </p:nvSpPr>
          <p:spPr>
            <a:xfrm>
              <a:off x="364717" y="837543"/>
              <a:ext cx="104207" cy="111673"/>
            </a:xfrm>
            <a:prstGeom prst="ellipse">
              <a:avLst/>
            </a:pr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1" name="Oval 126"/>
            <p:cNvSpPr/>
            <p:nvPr/>
          </p:nvSpPr>
          <p:spPr>
            <a:xfrm>
              <a:off x="-1" y="502525"/>
              <a:ext cx="260514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2" name="Oval 127"/>
            <p:cNvSpPr/>
            <p:nvPr/>
          </p:nvSpPr>
          <p:spPr>
            <a:xfrm>
              <a:off x="937846" y="509970"/>
              <a:ext cx="260513" cy="27918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3" name="Oval 128"/>
            <p:cNvSpPr/>
            <p:nvPr/>
          </p:nvSpPr>
          <p:spPr>
            <a:xfrm>
              <a:off x="468923" y="-1"/>
              <a:ext cx="260513" cy="279184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4" name="Oval 129"/>
            <p:cNvSpPr/>
            <p:nvPr/>
          </p:nvSpPr>
          <p:spPr>
            <a:xfrm>
              <a:off x="-1" y="-1"/>
              <a:ext cx="260514" cy="279184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5" name="Oval 130"/>
            <p:cNvSpPr/>
            <p:nvPr/>
          </p:nvSpPr>
          <p:spPr>
            <a:xfrm>
              <a:off x="937846" y="7444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6" name="Oval 131"/>
            <p:cNvSpPr/>
            <p:nvPr/>
          </p:nvSpPr>
          <p:spPr>
            <a:xfrm>
              <a:off x="468923" y="1008774"/>
              <a:ext cx="260513" cy="27918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7" name="Oval 132"/>
            <p:cNvSpPr/>
            <p:nvPr/>
          </p:nvSpPr>
          <p:spPr>
            <a:xfrm>
              <a:off x="-1" y="1008774"/>
              <a:ext cx="260514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8" name="Oval 133"/>
            <p:cNvSpPr/>
            <p:nvPr/>
          </p:nvSpPr>
          <p:spPr>
            <a:xfrm>
              <a:off x="937846" y="1016218"/>
              <a:ext cx="260513" cy="279183"/>
            </a:xfrm>
            <a:prstGeom prst="ellipse">
              <a:avLst/>
            </a:prstGeom>
            <a:solidFill>
              <a:srgbClr val="FF625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9" name="Straight Arrow Connector 134"/>
            <p:cNvSpPr/>
            <p:nvPr/>
          </p:nvSpPr>
          <p:spPr>
            <a:xfrm flipH="1" flipV="1">
              <a:off x="227514" y="759372"/>
              <a:ext cx="145517" cy="11393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0" name="Straight Arrow Connector 135"/>
            <p:cNvSpPr/>
            <p:nvPr/>
          </p:nvSpPr>
          <p:spPr>
            <a:xfrm flipH="1">
              <a:off x="456765" y="137727"/>
              <a:ext cx="293512" cy="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1" name="Straight Arrow Connector 136"/>
            <p:cNvSpPr/>
            <p:nvPr/>
          </p:nvSpPr>
          <p:spPr>
            <a:xfrm flipH="1">
              <a:off x="449818" y="1157668"/>
              <a:ext cx="293512" cy="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2" name="Straight Arrow Connector 137"/>
            <p:cNvSpPr/>
            <p:nvPr/>
          </p:nvSpPr>
          <p:spPr>
            <a:xfrm flipH="1">
              <a:off x="925689" y="655142"/>
              <a:ext cx="293512" cy="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533400"/>
          </a:xfrm>
          <a:prstGeom prst="rect">
            <a:avLst/>
          </a:prstGeom>
        </p:spPr>
        <p:txBody>
          <a:bodyPr/>
          <a:lstStyle/>
          <a:p>
            <a:pPr defTabSz="457200">
              <a:defRPr sz="2200" i="1"/>
            </a:pPr>
            <a:r>
              <a:t>Energy absorbed by cells made of </a:t>
            </a:r>
            <a:r>
              <a:rPr b="1"/>
              <a:t>different</a:t>
            </a:r>
            <a:r>
              <a:t> solar cell materials:</a:t>
            </a:r>
          </a:p>
        </p:txBody>
      </p:sp>
      <p:sp>
        <p:nvSpPr>
          <p:cNvPr id="130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838200"/>
            <a:ext cx="2895600" cy="4572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300"/>
              </a:spcBef>
              <a:defRPr sz="1600"/>
            </a:lvl1pPr>
          </a:lstStyle>
          <a:p>
            <a:r>
              <a:t>Cell with small "bandgap"</a:t>
            </a:r>
          </a:p>
        </p:txBody>
      </p:sp>
      <p:grpSp>
        <p:nvGrpSpPr>
          <p:cNvPr id="1328" name="Group"/>
          <p:cNvGrpSpPr/>
          <p:nvPr/>
        </p:nvGrpSpPr>
        <p:grpSpPr>
          <a:xfrm>
            <a:off x="47802" y="1295401"/>
            <a:ext cx="2819399" cy="3013326"/>
            <a:chOff x="0" y="0"/>
            <a:chExt cx="2819398" cy="3013324"/>
          </a:xfrm>
        </p:grpSpPr>
        <p:sp>
          <p:nvSpPr>
            <p:cNvPr id="1307" name="Straight Arrow Connector 8"/>
            <p:cNvSpPr/>
            <p:nvPr/>
          </p:nvSpPr>
          <p:spPr>
            <a:xfrm flipV="1">
              <a:off x="386517" y="228599"/>
              <a:ext cx="1408" cy="219221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14" name="Group 19"/>
            <p:cNvGrpSpPr/>
            <p:nvPr/>
          </p:nvGrpSpPr>
          <p:grpSpPr>
            <a:xfrm>
              <a:off x="387925" y="2354383"/>
              <a:ext cx="2431474" cy="132862"/>
              <a:chOff x="0" y="0"/>
              <a:chExt cx="2431472" cy="132861"/>
            </a:xfrm>
          </p:grpSpPr>
          <p:sp>
            <p:nvSpPr>
              <p:cNvPr id="1308" name="Straight Arrow Connector 7"/>
              <p:cNvSpPr/>
              <p:nvPr/>
            </p:nvSpPr>
            <p:spPr>
              <a:xfrm>
                <a:off x="0" y="66430"/>
                <a:ext cx="2431473" cy="1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9" name="Straight Connector 13"/>
              <p:cNvSpPr/>
              <p:nvPr/>
            </p:nvSpPr>
            <p:spPr>
              <a:xfrm flipV="1">
                <a:off x="404541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0" name="Straight Connector 14"/>
              <p:cNvSpPr/>
              <p:nvPr/>
            </p:nvSpPr>
            <p:spPr>
              <a:xfrm flipV="1">
                <a:off x="81049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1" name="Straight Connector 15"/>
              <p:cNvSpPr/>
              <p:nvPr/>
            </p:nvSpPr>
            <p:spPr>
              <a:xfrm flipV="1">
                <a:off x="1214328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2" name="Straight Connector 16"/>
              <p:cNvSpPr/>
              <p:nvPr/>
            </p:nvSpPr>
            <p:spPr>
              <a:xfrm flipV="1">
                <a:off x="1619574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3" name="Straight Connector 17"/>
              <p:cNvSpPr/>
              <p:nvPr/>
            </p:nvSpPr>
            <p:spPr>
              <a:xfrm flipV="1">
                <a:off x="2024819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15" name="Rectangle 3"/>
            <p:cNvSpPr txBox="1"/>
            <p:nvPr/>
          </p:nvSpPr>
          <p:spPr>
            <a:xfrm>
              <a:off x="117761" y="2498318"/>
              <a:ext cx="644236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316" name="Rectangle 3"/>
            <p:cNvSpPr txBox="1"/>
            <p:nvPr/>
          </p:nvSpPr>
          <p:spPr>
            <a:xfrm>
              <a:off x="2181509" y="2525996"/>
              <a:ext cx="561688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317" name="Rectangle 3"/>
            <p:cNvSpPr txBox="1"/>
            <p:nvPr/>
          </p:nvSpPr>
          <p:spPr>
            <a:xfrm>
              <a:off x="845696" y="2553675"/>
              <a:ext cx="1298293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318" name="Straight Arrow Connector 31"/>
            <p:cNvSpPr/>
            <p:nvPr/>
          </p:nvSpPr>
          <p:spPr>
            <a:xfrm>
              <a:off x="1130875" y="295028"/>
              <a:ext cx="5403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9" name="Straight Arrow Connector 35"/>
            <p:cNvSpPr/>
            <p:nvPr/>
          </p:nvSpPr>
          <p:spPr>
            <a:xfrm flipH="1" flipV="1">
              <a:off x="1738744" y="295030"/>
              <a:ext cx="945573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0" name="Straight Arrow Connector 39"/>
            <p:cNvSpPr/>
            <p:nvPr/>
          </p:nvSpPr>
          <p:spPr>
            <a:xfrm flipV="1">
              <a:off x="590547" y="295029"/>
              <a:ext cx="472787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1" name="Rectangle 3"/>
            <p:cNvSpPr txBox="1"/>
            <p:nvPr/>
          </p:nvSpPr>
          <p:spPr>
            <a:xfrm>
              <a:off x="1177777" y="324555"/>
              <a:ext cx="472787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322" name="Rectangle 3"/>
            <p:cNvSpPr txBox="1"/>
            <p:nvPr/>
          </p:nvSpPr>
          <p:spPr>
            <a:xfrm rot="16200000">
              <a:off x="-1163273" y="1163272"/>
              <a:ext cx="25908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solar cell</a:t>
              </a:r>
            </a:p>
          </p:txBody>
        </p:sp>
        <p:sp>
          <p:nvSpPr>
            <p:cNvPr id="1323" name="Straight Connector 44"/>
            <p:cNvSpPr/>
            <p:nvPr/>
          </p:nvSpPr>
          <p:spPr>
            <a:xfrm flipV="1">
              <a:off x="387925" y="427891"/>
              <a:ext cx="2296392" cy="199292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4" name="Rectangle 69"/>
            <p:cNvSpPr/>
            <p:nvPr/>
          </p:nvSpPr>
          <p:spPr>
            <a:xfrm>
              <a:off x="774700" y="2084320"/>
              <a:ext cx="1756063" cy="332154"/>
            </a:xfrm>
            <a:prstGeom prst="rect">
              <a:avLst/>
            </a:prstGeom>
            <a:solidFill>
              <a:srgbClr val="FF0000">
                <a:alpha val="7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5" name="Rectangle 3"/>
            <p:cNvSpPr txBox="1"/>
            <p:nvPr/>
          </p:nvSpPr>
          <p:spPr>
            <a:xfrm>
              <a:off x="774700" y="2132298"/>
              <a:ext cx="1756063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Liberation</a:t>
              </a:r>
            </a:p>
          </p:txBody>
        </p:sp>
        <p:sp>
          <p:nvSpPr>
            <p:cNvPr id="1326" name="Right Triangle 71"/>
            <p:cNvSpPr/>
            <p:nvPr/>
          </p:nvSpPr>
          <p:spPr>
            <a:xfrm flipH="1">
              <a:off x="774700" y="554565"/>
              <a:ext cx="1756064" cy="152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7" name="Rectangle 3"/>
            <p:cNvSpPr txBox="1"/>
            <p:nvPr/>
          </p:nvSpPr>
          <p:spPr>
            <a:xfrm>
              <a:off x="1292506" y="1600197"/>
              <a:ext cx="1298294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Butt Kicking</a:t>
              </a:r>
            </a:p>
          </p:txBody>
        </p:sp>
      </p:grpSp>
      <p:grpSp>
        <p:nvGrpSpPr>
          <p:cNvPr id="1350" name="Group"/>
          <p:cNvGrpSpPr/>
          <p:nvPr/>
        </p:nvGrpSpPr>
        <p:grpSpPr>
          <a:xfrm>
            <a:off x="3164603" y="2362199"/>
            <a:ext cx="2819400" cy="3013325"/>
            <a:chOff x="0" y="0"/>
            <a:chExt cx="2819399" cy="3013323"/>
          </a:xfrm>
        </p:grpSpPr>
        <p:sp>
          <p:nvSpPr>
            <p:cNvPr id="1329" name="Rectangle 80"/>
            <p:cNvSpPr/>
            <p:nvPr/>
          </p:nvSpPr>
          <p:spPr>
            <a:xfrm>
              <a:off x="1219199" y="1676399"/>
              <a:ext cx="1485900" cy="741813"/>
            </a:xfrm>
            <a:prstGeom prst="rect">
              <a:avLst/>
            </a:prstGeom>
            <a:solidFill>
              <a:srgbClr val="FFFFFF">
                <a:alpha val="9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0" name="Rectangle 3"/>
            <p:cNvSpPr txBox="1"/>
            <p:nvPr/>
          </p:nvSpPr>
          <p:spPr>
            <a:xfrm>
              <a:off x="1219199" y="1891316"/>
              <a:ext cx="1553441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2B5481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Liberation</a:t>
              </a:r>
            </a:p>
          </p:txBody>
        </p:sp>
        <p:sp>
          <p:nvSpPr>
            <p:cNvPr id="1331" name="Right Triangle 78"/>
            <p:cNvSpPr/>
            <p:nvPr/>
          </p:nvSpPr>
          <p:spPr>
            <a:xfrm flipH="1">
              <a:off x="1219200" y="413233"/>
              <a:ext cx="1485900" cy="12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6D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2" name="Rectangle 3"/>
            <p:cNvSpPr txBox="1"/>
            <p:nvPr/>
          </p:nvSpPr>
          <p:spPr>
            <a:xfrm>
              <a:off x="1504762" y="1295399"/>
              <a:ext cx="1298292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Butt Kicking</a:t>
              </a:r>
            </a:p>
          </p:txBody>
        </p:sp>
        <p:sp>
          <p:nvSpPr>
            <p:cNvPr id="1333" name="Straight Arrow Connector 107"/>
            <p:cNvSpPr/>
            <p:nvPr/>
          </p:nvSpPr>
          <p:spPr>
            <a:xfrm flipV="1">
              <a:off x="386519" y="228599"/>
              <a:ext cx="1408" cy="2192215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40" name="Group 19"/>
            <p:cNvGrpSpPr/>
            <p:nvPr/>
          </p:nvGrpSpPr>
          <p:grpSpPr>
            <a:xfrm>
              <a:off x="387927" y="2354382"/>
              <a:ext cx="2431473" cy="132862"/>
              <a:chOff x="0" y="0"/>
              <a:chExt cx="2431472" cy="132861"/>
            </a:xfrm>
          </p:grpSpPr>
          <p:sp>
            <p:nvSpPr>
              <p:cNvPr id="1334" name="Straight Arrow Connector 118"/>
              <p:cNvSpPr/>
              <p:nvPr/>
            </p:nvSpPr>
            <p:spPr>
              <a:xfrm>
                <a:off x="-1" y="66430"/>
                <a:ext cx="2431474" cy="1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5" name="Straight Connector 119"/>
              <p:cNvSpPr/>
              <p:nvPr/>
            </p:nvSpPr>
            <p:spPr>
              <a:xfrm flipV="1">
                <a:off x="404541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6" name="Straight Connector 120"/>
              <p:cNvSpPr/>
              <p:nvPr/>
            </p:nvSpPr>
            <p:spPr>
              <a:xfrm flipV="1">
                <a:off x="81049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7" name="Straight Connector 121"/>
              <p:cNvSpPr/>
              <p:nvPr/>
            </p:nvSpPr>
            <p:spPr>
              <a:xfrm flipV="1">
                <a:off x="1214328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8" name="Straight Connector 122"/>
              <p:cNvSpPr/>
              <p:nvPr/>
            </p:nvSpPr>
            <p:spPr>
              <a:xfrm flipV="1">
                <a:off x="1619574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9" name="Straight Connector 123"/>
              <p:cNvSpPr/>
              <p:nvPr/>
            </p:nvSpPr>
            <p:spPr>
              <a:xfrm flipV="1">
                <a:off x="2024819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41" name="Rectangle 3"/>
            <p:cNvSpPr txBox="1"/>
            <p:nvPr/>
          </p:nvSpPr>
          <p:spPr>
            <a:xfrm>
              <a:off x="117763" y="2498316"/>
              <a:ext cx="644236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342" name="Rectangle 3"/>
            <p:cNvSpPr txBox="1"/>
            <p:nvPr/>
          </p:nvSpPr>
          <p:spPr>
            <a:xfrm>
              <a:off x="2181511" y="2525995"/>
              <a:ext cx="561688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343" name="Rectangle 3"/>
            <p:cNvSpPr txBox="1"/>
            <p:nvPr/>
          </p:nvSpPr>
          <p:spPr>
            <a:xfrm>
              <a:off x="845698" y="2553673"/>
              <a:ext cx="1298293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344" name="Straight Arrow Connector 112"/>
            <p:cNvSpPr/>
            <p:nvPr/>
          </p:nvSpPr>
          <p:spPr>
            <a:xfrm>
              <a:off x="1130877" y="295027"/>
              <a:ext cx="5403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5" name="Straight Arrow Connector 113"/>
            <p:cNvSpPr/>
            <p:nvPr/>
          </p:nvSpPr>
          <p:spPr>
            <a:xfrm flipH="1" flipV="1">
              <a:off x="1738745" y="295029"/>
              <a:ext cx="945573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6" name="Straight Arrow Connector 114"/>
            <p:cNvSpPr/>
            <p:nvPr/>
          </p:nvSpPr>
          <p:spPr>
            <a:xfrm flipV="1">
              <a:off x="590549" y="295028"/>
              <a:ext cx="472787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7" name="Rectangle 3"/>
            <p:cNvSpPr txBox="1"/>
            <p:nvPr/>
          </p:nvSpPr>
          <p:spPr>
            <a:xfrm>
              <a:off x="1177778" y="324554"/>
              <a:ext cx="472787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348" name="Rectangle 3"/>
            <p:cNvSpPr txBox="1"/>
            <p:nvPr/>
          </p:nvSpPr>
          <p:spPr>
            <a:xfrm rot="16200000">
              <a:off x="-1201373" y="1201372"/>
              <a:ext cx="26670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 by solar cell</a:t>
              </a:r>
            </a:p>
          </p:txBody>
        </p:sp>
        <p:sp>
          <p:nvSpPr>
            <p:cNvPr id="1349" name="Straight Connector 117"/>
            <p:cNvSpPr/>
            <p:nvPr/>
          </p:nvSpPr>
          <p:spPr>
            <a:xfrm flipV="1">
              <a:off x="387927" y="427890"/>
              <a:ext cx="2296391" cy="199292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51" name="Rectangle 3"/>
          <p:cNvSpPr txBox="1"/>
          <p:nvPr/>
        </p:nvSpPr>
        <p:spPr>
          <a:xfrm>
            <a:off x="3124200" y="1905000"/>
            <a:ext cx="3200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Cell with medium "bandgap"</a:t>
            </a:r>
          </a:p>
        </p:txBody>
      </p:sp>
      <p:sp>
        <p:nvSpPr>
          <p:cNvPr id="1352" name="Rectangle 3"/>
          <p:cNvSpPr txBox="1"/>
          <p:nvPr/>
        </p:nvSpPr>
        <p:spPr>
          <a:xfrm>
            <a:off x="6400800" y="3124200"/>
            <a:ext cx="2667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Cell with large "bandgap"</a:t>
            </a:r>
          </a:p>
        </p:txBody>
      </p:sp>
      <p:grpSp>
        <p:nvGrpSpPr>
          <p:cNvPr id="1375" name="Group"/>
          <p:cNvGrpSpPr/>
          <p:nvPr/>
        </p:nvGrpSpPr>
        <p:grpSpPr>
          <a:xfrm>
            <a:off x="76200" y="3657601"/>
            <a:ext cx="8991599" cy="2937125"/>
            <a:chOff x="0" y="0"/>
            <a:chExt cx="8991598" cy="2937123"/>
          </a:xfrm>
        </p:grpSpPr>
        <p:sp>
          <p:nvSpPr>
            <p:cNvPr id="1353" name="Rectangle 86"/>
            <p:cNvSpPr/>
            <p:nvPr/>
          </p:nvSpPr>
          <p:spPr>
            <a:xfrm>
              <a:off x="7969825" y="1078845"/>
              <a:ext cx="878033" cy="1262186"/>
            </a:xfrm>
            <a:prstGeom prst="rect">
              <a:avLst/>
            </a:prstGeom>
            <a:solidFill>
              <a:srgbClr val="FF00FF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4" name="Rectangle 3"/>
            <p:cNvSpPr txBox="1"/>
            <p:nvPr/>
          </p:nvSpPr>
          <p:spPr>
            <a:xfrm>
              <a:off x="7834744" y="1489479"/>
              <a:ext cx="1080655" cy="674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Electron</a:t>
              </a:r>
            </a:p>
            <a:p>
              <a: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Liberation</a:t>
              </a:r>
            </a:p>
          </p:txBody>
        </p:sp>
        <p:sp>
          <p:nvSpPr>
            <p:cNvPr id="1355" name="Right Triangle 84"/>
            <p:cNvSpPr/>
            <p:nvPr/>
          </p:nvSpPr>
          <p:spPr>
            <a:xfrm flipH="1">
              <a:off x="7969825" y="360155"/>
              <a:ext cx="878033" cy="73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6D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6" name="Rectangle 3"/>
            <p:cNvSpPr txBox="1"/>
            <p:nvPr/>
          </p:nvSpPr>
          <p:spPr>
            <a:xfrm>
              <a:off x="8079698" y="625879"/>
              <a:ext cx="810492" cy="674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Butt </a:t>
              </a:r>
              <a:endParaRPr>
                <a:solidFill>
                  <a:srgbClr val="FFFFFF"/>
                </a:solidFill>
              </a:endParaRPr>
            </a:p>
            <a:p>
              <a:pPr algn="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Kicking</a:t>
              </a:r>
            </a:p>
          </p:txBody>
        </p:sp>
        <p:sp>
          <p:nvSpPr>
            <p:cNvPr id="1357" name="Straight Arrow Connector 125"/>
            <p:cNvSpPr/>
            <p:nvPr/>
          </p:nvSpPr>
          <p:spPr>
            <a:xfrm flipV="1">
              <a:off x="6558719" y="152399"/>
              <a:ext cx="1408" cy="219221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64" name="Group 19"/>
            <p:cNvGrpSpPr/>
            <p:nvPr/>
          </p:nvGrpSpPr>
          <p:grpSpPr>
            <a:xfrm>
              <a:off x="6560126" y="2278183"/>
              <a:ext cx="2431473" cy="132862"/>
              <a:chOff x="0" y="0"/>
              <a:chExt cx="2431472" cy="132861"/>
            </a:xfrm>
          </p:grpSpPr>
          <p:sp>
            <p:nvSpPr>
              <p:cNvPr id="1358" name="Straight Arrow Connector 136"/>
              <p:cNvSpPr/>
              <p:nvPr/>
            </p:nvSpPr>
            <p:spPr>
              <a:xfrm>
                <a:off x="-1" y="66430"/>
                <a:ext cx="2431474" cy="1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9" name="Straight Connector 137"/>
              <p:cNvSpPr/>
              <p:nvPr/>
            </p:nvSpPr>
            <p:spPr>
              <a:xfrm flipV="1">
                <a:off x="404541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0" name="Straight Connector 138"/>
              <p:cNvSpPr/>
              <p:nvPr/>
            </p:nvSpPr>
            <p:spPr>
              <a:xfrm flipV="1">
                <a:off x="81049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1" name="Straight Connector 139"/>
              <p:cNvSpPr/>
              <p:nvPr/>
            </p:nvSpPr>
            <p:spPr>
              <a:xfrm flipV="1">
                <a:off x="1214328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2" name="Straight Connector 140"/>
              <p:cNvSpPr/>
              <p:nvPr/>
            </p:nvSpPr>
            <p:spPr>
              <a:xfrm flipV="1">
                <a:off x="1619574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3" name="Straight Connector 141"/>
              <p:cNvSpPr/>
              <p:nvPr/>
            </p:nvSpPr>
            <p:spPr>
              <a:xfrm flipV="1">
                <a:off x="2024819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65" name="Rectangle 3"/>
            <p:cNvSpPr txBox="1"/>
            <p:nvPr/>
          </p:nvSpPr>
          <p:spPr>
            <a:xfrm>
              <a:off x="6289963" y="2422117"/>
              <a:ext cx="644236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366" name="Rectangle 3"/>
            <p:cNvSpPr txBox="1"/>
            <p:nvPr/>
          </p:nvSpPr>
          <p:spPr>
            <a:xfrm>
              <a:off x="8353711" y="2449796"/>
              <a:ext cx="561688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367" name="Rectangle 3"/>
            <p:cNvSpPr txBox="1"/>
            <p:nvPr/>
          </p:nvSpPr>
          <p:spPr>
            <a:xfrm>
              <a:off x="7017898" y="2477474"/>
              <a:ext cx="1298293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368" name="Straight Arrow Connector 130"/>
            <p:cNvSpPr/>
            <p:nvPr/>
          </p:nvSpPr>
          <p:spPr>
            <a:xfrm>
              <a:off x="7303076" y="218828"/>
              <a:ext cx="5403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9" name="Straight Arrow Connector 131"/>
            <p:cNvSpPr/>
            <p:nvPr/>
          </p:nvSpPr>
          <p:spPr>
            <a:xfrm flipH="1" flipV="1">
              <a:off x="7910945" y="218830"/>
              <a:ext cx="945573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0" name="Straight Arrow Connector 132"/>
            <p:cNvSpPr/>
            <p:nvPr/>
          </p:nvSpPr>
          <p:spPr>
            <a:xfrm flipV="1">
              <a:off x="6762749" y="218829"/>
              <a:ext cx="472787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1" name="Rectangle 3"/>
            <p:cNvSpPr txBox="1"/>
            <p:nvPr/>
          </p:nvSpPr>
          <p:spPr>
            <a:xfrm>
              <a:off x="7349979" y="248354"/>
              <a:ext cx="472787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372" name="Rectangle 3"/>
            <p:cNvSpPr txBox="1"/>
            <p:nvPr/>
          </p:nvSpPr>
          <p:spPr>
            <a:xfrm rot="16200000">
              <a:off x="5043564" y="1087072"/>
              <a:ext cx="2438401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solar cell</a:t>
              </a:r>
            </a:p>
          </p:txBody>
        </p:sp>
        <p:sp>
          <p:nvSpPr>
            <p:cNvPr id="1373" name="Straight Connector 135"/>
            <p:cNvSpPr/>
            <p:nvPr/>
          </p:nvSpPr>
          <p:spPr>
            <a:xfrm flipV="1">
              <a:off x="6560126" y="351691"/>
              <a:ext cx="2296391" cy="199292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4" name="Rectangle 3"/>
            <p:cNvSpPr txBox="1"/>
            <p:nvPr/>
          </p:nvSpPr>
          <p:spPr>
            <a:xfrm>
              <a:off x="0" y="1904998"/>
              <a:ext cx="6400800" cy="759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tabLst>
                  <a:tab pos="457200" algn="l"/>
                  <a:tab pos="914400" algn="l"/>
                  <a:tab pos="1371600" algn="l"/>
                </a:tabLst>
                <a:defRPr sz="1600" b="0">
                  <a:solidFill>
                    <a:srgbClr val="FFD900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Gray Triangles =&gt; Energy lost to heating of the cell</a:t>
              </a:r>
              <a:endParaRPr>
                <a:solidFill>
                  <a:srgbClr val="FFFFFF"/>
                </a:solidFill>
              </a:endParaRPr>
            </a:p>
            <a:p>
              <a:pPr defTabSz="457200">
                <a:spcBef>
                  <a:spcPts val="400"/>
                </a:spcBef>
                <a:tabLst>
                  <a:tab pos="457200" algn="l"/>
                  <a:tab pos="914400" algn="l"/>
                  <a:tab pos="1371600" algn="l"/>
                </a:tabLst>
                <a:defRPr sz="800" b="0">
                  <a:solidFill>
                    <a:srgbClr val="FFD900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tabLst>
                  <a:tab pos="457200" algn="l"/>
                  <a:tab pos="914400" algn="l"/>
                  <a:tab pos="1371600" algn="l"/>
                </a:tabLst>
                <a:defRPr sz="1600" b="0">
                  <a:solidFill>
                    <a:srgbClr val="FFD900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Rectangles (only) =&gt; Electrical energy out of the cell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609164"/>
          </a:xfrm>
          <a:prstGeom prst="rect">
            <a:avLst/>
          </a:prstGeom>
        </p:spPr>
        <p:txBody>
          <a:bodyPr/>
          <a:lstStyle/>
          <a:p>
            <a:pPr defTabSz="457200">
              <a:defRPr sz="2000" i="1"/>
            </a:pPr>
            <a:r>
              <a:t>Using that to plot the maximum possible </a:t>
            </a:r>
            <a:r>
              <a:rPr b="1"/>
              <a:t>efficiency</a:t>
            </a:r>
            <a:r>
              <a:t> of a solar cell:</a:t>
            </a:r>
          </a:p>
        </p:txBody>
      </p:sp>
      <p:sp>
        <p:nvSpPr>
          <p:cNvPr id="1378" name="Rectangle 3"/>
          <p:cNvSpPr txBox="1"/>
          <p:nvPr/>
        </p:nvSpPr>
        <p:spPr>
          <a:xfrm>
            <a:off x="228600" y="1079496"/>
            <a:ext cx="8763000" cy="305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SOLAR CELL EFFICIENCY = (Electrical Energy Out) / (Total Energy Absorbed)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= (Area of lower rectangle) / (Area of rectangle + Butt-Kicking triangle):</a:t>
            </a:r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For our solar cell using small bandgap material: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Energy Absorbed vs. Light's Energy:		Cell Efficiency vs. Light's Energy:			</a:t>
            </a:r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grpSp>
        <p:nvGrpSpPr>
          <p:cNvPr id="1400" name="Group"/>
          <p:cNvGrpSpPr/>
          <p:nvPr/>
        </p:nvGrpSpPr>
        <p:grpSpPr>
          <a:xfrm>
            <a:off x="1143160" y="3352796"/>
            <a:ext cx="2820309" cy="3013327"/>
            <a:chOff x="0" y="0"/>
            <a:chExt cx="2820307" cy="3013326"/>
          </a:xfrm>
        </p:grpSpPr>
        <p:sp>
          <p:nvSpPr>
            <p:cNvPr id="1379" name="Straight Arrow Connector 57"/>
            <p:cNvSpPr/>
            <p:nvPr/>
          </p:nvSpPr>
          <p:spPr>
            <a:xfrm flipV="1">
              <a:off x="386642" y="228600"/>
              <a:ext cx="1408" cy="2192217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86" name="Group 19"/>
            <p:cNvGrpSpPr/>
            <p:nvPr/>
          </p:nvGrpSpPr>
          <p:grpSpPr>
            <a:xfrm>
              <a:off x="388050" y="2354385"/>
              <a:ext cx="2432258" cy="132862"/>
              <a:chOff x="0" y="0"/>
              <a:chExt cx="2432256" cy="132861"/>
            </a:xfrm>
          </p:grpSpPr>
          <p:sp>
            <p:nvSpPr>
              <p:cNvPr id="1380" name="Straight Arrow Connector 68"/>
              <p:cNvSpPr/>
              <p:nvPr/>
            </p:nvSpPr>
            <p:spPr>
              <a:xfrm>
                <a:off x="0" y="66431"/>
                <a:ext cx="2432257" cy="138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1" name="Straight Connector 69"/>
              <p:cNvSpPr/>
              <p:nvPr/>
            </p:nvSpPr>
            <p:spPr>
              <a:xfrm flipV="1">
                <a:off x="404672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2" name="Straight Connector 70"/>
              <p:cNvSpPr/>
              <p:nvPr/>
            </p:nvSpPr>
            <p:spPr>
              <a:xfrm flipV="1">
                <a:off x="810752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3" name="Straight Connector 71"/>
              <p:cNvSpPr/>
              <p:nvPr/>
            </p:nvSpPr>
            <p:spPr>
              <a:xfrm flipV="1">
                <a:off x="121472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4" name="Straight Connector 72"/>
              <p:cNvSpPr/>
              <p:nvPr/>
            </p:nvSpPr>
            <p:spPr>
              <a:xfrm flipV="1">
                <a:off x="1620097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5" name="Straight Connector 73"/>
              <p:cNvSpPr/>
              <p:nvPr/>
            </p:nvSpPr>
            <p:spPr>
              <a:xfrm flipV="1">
                <a:off x="2025473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87" name="Rectangle 3"/>
            <p:cNvSpPr txBox="1"/>
            <p:nvPr/>
          </p:nvSpPr>
          <p:spPr>
            <a:xfrm>
              <a:off x="117799" y="2498319"/>
              <a:ext cx="644444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388" name="Rectangle 3"/>
            <p:cNvSpPr txBox="1"/>
            <p:nvPr/>
          </p:nvSpPr>
          <p:spPr>
            <a:xfrm>
              <a:off x="2182213" y="2525998"/>
              <a:ext cx="561870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389" name="Rectangle 3"/>
            <p:cNvSpPr txBox="1"/>
            <p:nvPr/>
          </p:nvSpPr>
          <p:spPr>
            <a:xfrm>
              <a:off x="845969" y="2553677"/>
              <a:ext cx="1298712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390" name="Straight Arrow Connector 62"/>
            <p:cNvSpPr/>
            <p:nvPr/>
          </p:nvSpPr>
          <p:spPr>
            <a:xfrm>
              <a:off x="1131240" y="295028"/>
              <a:ext cx="540502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1" name="Straight Arrow Connector 63"/>
            <p:cNvSpPr/>
            <p:nvPr/>
          </p:nvSpPr>
          <p:spPr>
            <a:xfrm flipH="1" flipV="1">
              <a:off x="1739304" y="295031"/>
              <a:ext cx="945879" cy="1385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2" name="Straight Arrow Connector 64"/>
            <p:cNvSpPr/>
            <p:nvPr/>
          </p:nvSpPr>
          <p:spPr>
            <a:xfrm flipV="1">
              <a:off x="590738" y="295030"/>
              <a:ext cx="472940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3" name="Rectangle 3"/>
            <p:cNvSpPr txBox="1"/>
            <p:nvPr/>
          </p:nvSpPr>
          <p:spPr>
            <a:xfrm>
              <a:off x="1178157" y="324555"/>
              <a:ext cx="472940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394" name="Rectangle 3"/>
            <p:cNvSpPr txBox="1"/>
            <p:nvPr/>
          </p:nvSpPr>
          <p:spPr>
            <a:xfrm rot="16200000">
              <a:off x="-1163274" y="1163273"/>
              <a:ext cx="2590802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Energy absorbed by solar cell</a:t>
              </a:r>
            </a:p>
          </p:txBody>
        </p:sp>
        <p:sp>
          <p:nvSpPr>
            <p:cNvPr id="1395" name="Straight Connector 67"/>
            <p:cNvSpPr/>
            <p:nvPr/>
          </p:nvSpPr>
          <p:spPr>
            <a:xfrm flipV="1">
              <a:off x="388050" y="427891"/>
              <a:ext cx="2297133" cy="1992925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6" name="Rectangle 55"/>
            <p:cNvSpPr/>
            <p:nvPr/>
          </p:nvSpPr>
          <p:spPr>
            <a:xfrm>
              <a:off x="774541" y="2084322"/>
              <a:ext cx="1756064" cy="332155"/>
            </a:xfrm>
            <a:prstGeom prst="rect">
              <a:avLst/>
            </a:prstGeom>
            <a:solidFill>
              <a:srgbClr val="FF0000">
                <a:alpha val="7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7" name="Rectangle 3"/>
            <p:cNvSpPr txBox="1"/>
            <p:nvPr/>
          </p:nvSpPr>
          <p:spPr>
            <a:xfrm>
              <a:off x="774541" y="2132300"/>
              <a:ext cx="1756064" cy="459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Liberation</a:t>
              </a:r>
            </a:p>
          </p:txBody>
        </p:sp>
        <p:sp>
          <p:nvSpPr>
            <p:cNvPr id="1398" name="Right Triangle 53"/>
            <p:cNvSpPr/>
            <p:nvPr/>
          </p:nvSpPr>
          <p:spPr>
            <a:xfrm flipH="1">
              <a:off x="774542" y="554566"/>
              <a:ext cx="1756064" cy="152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9" name="Rectangle 3"/>
            <p:cNvSpPr txBox="1"/>
            <p:nvPr/>
          </p:nvSpPr>
          <p:spPr>
            <a:xfrm>
              <a:off x="1216146" y="1523998"/>
              <a:ext cx="1298294" cy="67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Electron</a:t>
              </a:r>
              <a:endParaRPr>
                <a:solidFill>
                  <a:srgbClr val="FFFFFF"/>
                </a:solidFill>
              </a:endParaRPr>
            </a:p>
            <a:p>
              <a:pPr algn="ctr" defTabSz="457200">
                <a:spcBef>
                  <a:spcPts val="200"/>
                </a:spcBef>
                <a:defRPr sz="1200" b="0">
                  <a:solidFill>
                    <a:srgbClr val="C4C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Butt Kicking</a:t>
              </a:r>
            </a:p>
          </p:txBody>
        </p:sp>
      </p:grpSp>
      <p:grpSp>
        <p:nvGrpSpPr>
          <p:cNvPr id="1421" name="Group"/>
          <p:cNvGrpSpPr/>
          <p:nvPr/>
        </p:nvGrpSpPr>
        <p:grpSpPr>
          <a:xfrm>
            <a:off x="4925485" y="3581397"/>
            <a:ext cx="3305184" cy="2784729"/>
            <a:chOff x="0" y="0"/>
            <a:chExt cx="3305183" cy="2784728"/>
          </a:xfrm>
        </p:grpSpPr>
        <p:sp>
          <p:nvSpPr>
            <p:cNvPr id="1401" name="Straight Arrow Connector 103"/>
            <p:cNvSpPr/>
            <p:nvPr/>
          </p:nvSpPr>
          <p:spPr>
            <a:xfrm flipV="1">
              <a:off x="871518" y="0"/>
              <a:ext cx="1408" cy="2192219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08" name="Group 19"/>
            <p:cNvGrpSpPr/>
            <p:nvPr/>
          </p:nvGrpSpPr>
          <p:grpSpPr>
            <a:xfrm>
              <a:off x="872926" y="2125787"/>
              <a:ext cx="2432258" cy="132862"/>
              <a:chOff x="0" y="0"/>
              <a:chExt cx="2432256" cy="132861"/>
            </a:xfrm>
          </p:grpSpPr>
          <p:sp>
            <p:nvSpPr>
              <p:cNvPr id="1402" name="Straight Arrow Connector 116"/>
              <p:cNvSpPr/>
              <p:nvPr/>
            </p:nvSpPr>
            <p:spPr>
              <a:xfrm>
                <a:off x="0" y="66431"/>
                <a:ext cx="2432257" cy="138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3" name="Straight Connector 117"/>
              <p:cNvSpPr/>
              <p:nvPr/>
            </p:nvSpPr>
            <p:spPr>
              <a:xfrm flipV="1">
                <a:off x="404672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4" name="Straight Connector 118"/>
              <p:cNvSpPr/>
              <p:nvPr/>
            </p:nvSpPr>
            <p:spPr>
              <a:xfrm flipV="1">
                <a:off x="810752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5" name="Straight Connector 119"/>
              <p:cNvSpPr/>
              <p:nvPr/>
            </p:nvSpPr>
            <p:spPr>
              <a:xfrm flipV="1">
                <a:off x="1214720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6" name="Straight Connector 120"/>
              <p:cNvSpPr/>
              <p:nvPr/>
            </p:nvSpPr>
            <p:spPr>
              <a:xfrm flipV="1">
                <a:off x="1620097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7" name="Straight Connector 121"/>
              <p:cNvSpPr/>
              <p:nvPr/>
            </p:nvSpPr>
            <p:spPr>
              <a:xfrm flipV="1">
                <a:off x="2025473" y="0"/>
                <a:ext cx="1408" cy="13286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409" name="Rectangle 3"/>
            <p:cNvSpPr txBox="1"/>
            <p:nvPr/>
          </p:nvSpPr>
          <p:spPr>
            <a:xfrm>
              <a:off x="602675" y="2269721"/>
              <a:ext cx="644444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0 eV  </a:t>
              </a:r>
            </a:p>
          </p:txBody>
        </p:sp>
        <p:sp>
          <p:nvSpPr>
            <p:cNvPr id="1410" name="Rectangle 3"/>
            <p:cNvSpPr txBox="1"/>
            <p:nvPr/>
          </p:nvSpPr>
          <p:spPr>
            <a:xfrm>
              <a:off x="2667089" y="2297400"/>
              <a:ext cx="561870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5 eV  </a:t>
              </a:r>
            </a:p>
          </p:txBody>
        </p:sp>
        <p:sp>
          <p:nvSpPr>
            <p:cNvPr id="1411" name="Rectangle 3"/>
            <p:cNvSpPr txBox="1"/>
            <p:nvPr/>
          </p:nvSpPr>
          <p:spPr>
            <a:xfrm>
              <a:off x="1330845" y="2325079"/>
              <a:ext cx="1298712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Light's  Energy</a:t>
              </a:r>
            </a:p>
          </p:txBody>
        </p:sp>
        <p:sp>
          <p:nvSpPr>
            <p:cNvPr id="1412" name="Straight Arrow Connector 110"/>
            <p:cNvSpPr/>
            <p:nvPr/>
          </p:nvSpPr>
          <p:spPr>
            <a:xfrm>
              <a:off x="1616116" y="66428"/>
              <a:ext cx="540502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3" name="Straight Arrow Connector 111"/>
            <p:cNvSpPr/>
            <p:nvPr/>
          </p:nvSpPr>
          <p:spPr>
            <a:xfrm flipH="1" flipV="1">
              <a:off x="2224180" y="66430"/>
              <a:ext cx="945879" cy="1386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4" name="Straight Arrow Connector 112"/>
            <p:cNvSpPr/>
            <p:nvPr/>
          </p:nvSpPr>
          <p:spPr>
            <a:xfrm flipV="1">
              <a:off x="1075614" y="66429"/>
              <a:ext cx="472940" cy="138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5" name="Rectangle 3"/>
            <p:cNvSpPr txBox="1"/>
            <p:nvPr/>
          </p:nvSpPr>
          <p:spPr>
            <a:xfrm>
              <a:off x="1663033" y="95955"/>
              <a:ext cx="472940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VIS  </a:t>
              </a:r>
            </a:p>
          </p:txBody>
        </p:sp>
        <p:sp>
          <p:nvSpPr>
            <p:cNvPr id="1416" name="Rectangle 3"/>
            <p:cNvSpPr txBox="1"/>
            <p:nvPr/>
          </p:nvSpPr>
          <p:spPr>
            <a:xfrm rot="16200000">
              <a:off x="-449799" y="1239474"/>
              <a:ext cx="2133606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Solar Cell Efficiency</a:t>
              </a:r>
            </a:p>
          </p:txBody>
        </p:sp>
        <p:sp>
          <p:nvSpPr>
            <p:cNvPr id="1417" name="Freeform 122"/>
            <p:cNvSpPr/>
            <p:nvPr/>
          </p:nvSpPr>
          <p:spPr>
            <a:xfrm>
              <a:off x="1278464" y="325965"/>
              <a:ext cx="1905001" cy="157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81" y="4967"/>
                    <a:pt x="5962" y="9934"/>
                    <a:pt x="9562" y="13534"/>
                  </a:cubicBezTo>
                  <a:cubicBezTo>
                    <a:pt x="13162" y="17134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DE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8" name="Straight Connector 124"/>
            <p:cNvSpPr/>
            <p:nvPr/>
          </p:nvSpPr>
          <p:spPr>
            <a:xfrm>
              <a:off x="1278463" y="325965"/>
              <a:ext cx="1590" cy="1883833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DE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9" name="Straight Connector 125"/>
            <p:cNvSpPr/>
            <p:nvPr/>
          </p:nvSpPr>
          <p:spPr>
            <a:xfrm>
              <a:off x="791634" y="338666"/>
              <a:ext cx="152401" cy="158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0" name="Rectangle 3"/>
            <p:cNvSpPr txBox="1"/>
            <p:nvPr/>
          </p:nvSpPr>
          <p:spPr>
            <a:xfrm>
              <a:off x="0" y="184147"/>
              <a:ext cx="754071" cy="459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100%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6200" y="1828800"/>
            <a:ext cx="2590800" cy="990600"/>
          </a:xfrm>
          <a:prstGeom prst="rect">
            <a:avLst/>
          </a:prstGeom>
        </p:spPr>
        <p:txBody>
          <a:bodyPr/>
          <a:lstStyle>
            <a:lvl1pPr algn="ctr" defTabSz="448055">
              <a:spcBef>
                <a:spcPts val="300"/>
              </a:spcBef>
              <a:defRPr sz="1568">
                <a:solidFill>
                  <a:srgbClr val="FF00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lvl1pPr>
          </a:lstStyle>
          <a:p>
            <a:r>
              <a:t>For solar cell using material with 0.5 eV electron liberation energy (bandgap):</a:t>
            </a:r>
          </a:p>
        </p:txBody>
      </p:sp>
      <p:sp>
        <p:nvSpPr>
          <p:cNvPr id="1424" name="Rectangle 3"/>
          <p:cNvSpPr txBox="1"/>
          <p:nvPr/>
        </p:nvSpPr>
        <p:spPr>
          <a:xfrm>
            <a:off x="76200" y="5105400"/>
            <a:ext cx="2286000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300"/>
              </a:spcBef>
              <a:defRPr sz="1600" b="0">
                <a:solidFill>
                  <a:srgbClr val="FFA75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For solar cell using material with 0.75 eV electron liberation energy (bandgap):</a:t>
            </a:r>
          </a:p>
        </p:txBody>
      </p:sp>
      <p:sp>
        <p:nvSpPr>
          <p:cNvPr id="1425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533400"/>
          </a:xfrm>
          <a:prstGeom prst="rect">
            <a:avLst/>
          </a:prstGeom>
        </p:spPr>
        <p:txBody>
          <a:bodyPr/>
          <a:lstStyle/>
          <a:p>
            <a:pPr defTabSz="457200">
              <a:defRPr sz="2000" i="1"/>
            </a:pPr>
            <a:r>
              <a:t>Instead plotting cell efficiency vs. light </a:t>
            </a:r>
            <a:r>
              <a:rPr b="1"/>
              <a:t>wavelength</a:t>
            </a:r>
            <a:r>
              <a:t> (~ flipping right-left)</a:t>
            </a:r>
          </a:p>
        </p:txBody>
      </p:sp>
      <p:grpSp>
        <p:nvGrpSpPr>
          <p:cNvPr id="1470" name="Group"/>
          <p:cNvGrpSpPr/>
          <p:nvPr/>
        </p:nvGrpSpPr>
        <p:grpSpPr>
          <a:xfrm>
            <a:off x="2538522" y="836081"/>
            <a:ext cx="6370969" cy="8873464"/>
            <a:chOff x="0" y="0"/>
            <a:chExt cx="6370967" cy="8873463"/>
          </a:xfrm>
        </p:grpSpPr>
        <p:sp>
          <p:nvSpPr>
            <p:cNvPr id="1426" name="Rectangle 3"/>
            <p:cNvSpPr txBox="1"/>
            <p:nvPr/>
          </p:nvSpPr>
          <p:spPr>
            <a:xfrm>
              <a:off x="52277" y="2220883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27" name="Rectangle 3"/>
            <p:cNvSpPr txBox="1"/>
            <p:nvPr/>
          </p:nvSpPr>
          <p:spPr>
            <a:xfrm>
              <a:off x="1163103" y="2220883"/>
              <a:ext cx="34713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28" name="Rectangle 3"/>
            <p:cNvSpPr txBox="1"/>
            <p:nvPr/>
          </p:nvSpPr>
          <p:spPr>
            <a:xfrm>
              <a:off x="1440810" y="2220883"/>
              <a:ext cx="55541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1.5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29" name="Rectangle 3"/>
            <p:cNvSpPr txBox="1"/>
            <p:nvPr/>
          </p:nvSpPr>
          <p:spPr>
            <a:xfrm>
              <a:off x="1857370" y="2220883"/>
              <a:ext cx="55541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1.25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0" name="Rectangle 3"/>
            <p:cNvSpPr txBox="1"/>
            <p:nvPr/>
          </p:nvSpPr>
          <p:spPr>
            <a:xfrm>
              <a:off x="2412783" y="2220883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1" name="Rectangle 3"/>
            <p:cNvSpPr txBox="1"/>
            <p:nvPr/>
          </p:nvSpPr>
          <p:spPr>
            <a:xfrm>
              <a:off x="3315330" y="2220883"/>
              <a:ext cx="76369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0.75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2" name="Rectangle 3"/>
            <p:cNvSpPr txBox="1"/>
            <p:nvPr/>
          </p:nvSpPr>
          <p:spPr>
            <a:xfrm>
              <a:off x="5189850" y="2220883"/>
              <a:ext cx="76369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0.5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3" name="Rectangle 3"/>
            <p:cNvSpPr txBox="1"/>
            <p:nvPr/>
          </p:nvSpPr>
          <p:spPr>
            <a:xfrm>
              <a:off x="121703" y="297954"/>
              <a:ext cx="624840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250 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4" name="Rectangle 3"/>
            <p:cNvSpPr txBox="1"/>
            <p:nvPr/>
          </p:nvSpPr>
          <p:spPr>
            <a:xfrm>
              <a:off x="607690" y="297954"/>
              <a:ext cx="555414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5" name="Rectangle 3"/>
            <p:cNvSpPr txBox="1"/>
            <p:nvPr/>
          </p:nvSpPr>
          <p:spPr>
            <a:xfrm>
              <a:off x="1163103" y="297954"/>
              <a:ext cx="555414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750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6" name="Rectangle 3"/>
            <p:cNvSpPr txBox="1"/>
            <p:nvPr/>
          </p:nvSpPr>
          <p:spPr>
            <a:xfrm>
              <a:off x="1718517" y="297954"/>
              <a:ext cx="624840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1000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7" name="Rectangle 3"/>
            <p:cNvSpPr txBox="1"/>
            <p:nvPr/>
          </p:nvSpPr>
          <p:spPr>
            <a:xfrm>
              <a:off x="2829343" y="297954"/>
              <a:ext cx="624840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1500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8" name="Rectangle 3"/>
            <p:cNvSpPr txBox="1"/>
            <p:nvPr/>
          </p:nvSpPr>
          <p:spPr>
            <a:xfrm>
              <a:off x="3940170" y="297954"/>
              <a:ext cx="624840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2000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39" name="Rectangle 3"/>
            <p:cNvSpPr txBox="1"/>
            <p:nvPr/>
          </p:nvSpPr>
          <p:spPr>
            <a:xfrm>
              <a:off x="5050997" y="297954"/>
              <a:ext cx="624840" cy="314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2500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40" name="Rectangle 3"/>
            <p:cNvSpPr txBox="1"/>
            <p:nvPr/>
          </p:nvSpPr>
          <p:spPr>
            <a:xfrm>
              <a:off x="988282" y="0"/>
              <a:ext cx="3957320" cy="2712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Sun wavelengths (in nm)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41" name="Rectangle 3"/>
            <p:cNvSpPr txBox="1"/>
            <p:nvPr/>
          </p:nvSpPr>
          <p:spPr>
            <a:xfrm>
              <a:off x="5614877" y="535518"/>
              <a:ext cx="624840" cy="4908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100%</a:t>
              </a:r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50%</a:t>
              </a:r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0%</a:t>
              </a:r>
              <a:endParaRPr sz="2400"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pic>
          <p:nvPicPr>
            <p:cNvPr id="1442" name="Picture 28" descr="Picture 2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9699" y="656170"/>
              <a:ext cx="5405638" cy="15872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3" name="Right Triangle 30"/>
            <p:cNvSpPr/>
            <p:nvPr/>
          </p:nvSpPr>
          <p:spPr>
            <a:xfrm flipH="1">
              <a:off x="271013" y="685800"/>
              <a:ext cx="5061455" cy="12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4" name="Rectangle 32"/>
            <p:cNvSpPr/>
            <p:nvPr/>
          </p:nvSpPr>
          <p:spPr>
            <a:xfrm>
              <a:off x="288579" y="1917703"/>
              <a:ext cx="5040125" cy="152401"/>
            </a:xfrm>
            <a:prstGeom prst="rect">
              <a:avLst/>
            </a:prstGeom>
            <a:solidFill>
              <a:srgbClr val="FF0000">
                <a:alpha val="6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5" name="Rectangle 3"/>
            <p:cNvSpPr txBox="1"/>
            <p:nvPr/>
          </p:nvSpPr>
          <p:spPr>
            <a:xfrm>
              <a:off x="1510237" y="1539566"/>
              <a:ext cx="3887894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Liberation</a:t>
              </a:r>
            </a:p>
          </p:txBody>
        </p:sp>
        <p:sp>
          <p:nvSpPr>
            <p:cNvPr id="1446" name="Rectangle 3"/>
            <p:cNvSpPr txBox="1"/>
            <p:nvPr/>
          </p:nvSpPr>
          <p:spPr>
            <a:xfrm>
              <a:off x="52278" y="853766"/>
              <a:ext cx="271015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Butt Kicking</a:t>
              </a:r>
            </a:p>
          </p:txBody>
        </p:sp>
        <p:sp>
          <p:nvSpPr>
            <p:cNvPr id="1447" name="Rectangle 3"/>
            <p:cNvSpPr txBox="1"/>
            <p:nvPr/>
          </p:nvSpPr>
          <p:spPr>
            <a:xfrm rot="16200000">
              <a:off x="5362540" y="1203491"/>
              <a:ext cx="1752601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Cell Efficiency</a:t>
              </a:r>
            </a:p>
          </p:txBody>
        </p:sp>
        <p:pic>
          <p:nvPicPr>
            <p:cNvPr id="1448" name="Picture 105" descr="Picture 10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5845" y="4040718"/>
              <a:ext cx="5420300" cy="15790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9" name="Rectangle 3"/>
            <p:cNvSpPr txBox="1"/>
            <p:nvPr/>
          </p:nvSpPr>
          <p:spPr>
            <a:xfrm>
              <a:off x="0" y="5649883"/>
              <a:ext cx="624839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0" name="Rectangle 3"/>
            <p:cNvSpPr txBox="1"/>
            <p:nvPr/>
          </p:nvSpPr>
          <p:spPr>
            <a:xfrm>
              <a:off x="1110826" y="5649883"/>
              <a:ext cx="34713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1" name="Rectangle 3"/>
            <p:cNvSpPr txBox="1"/>
            <p:nvPr/>
          </p:nvSpPr>
          <p:spPr>
            <a:xfrm>
              <a:off x="1388533" y="5649883"/>
              <a:ext cx="55541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1.5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2" name="Rectangle 3"/>
            <p:cNvSpPr txBox="1"/>
            <p:nvPr/>
          </p:nvSpPr>
          <p:spPr>
            <a:xfrm>
              <a:off x="1805093" y="5649883"/>
              <a:ext cx="55541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1.25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3" name="Rectangle 3"/>
            <p:cNvSpPr txBox="1"/>
            <p:nvPr/>
          </p:nvSpPr>
          <p:spPr>
            <a:xfrm>
              <a:off x="2360506" y="5649883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4" name="Rectangle 3"/>
            <p:cNvSpPr txBox="1"/>
            <p:nvPr/>
          </p:nvSpPr>
          <p:spPr>
            <a:xfrm>
              <a:off x="3263053" y="5649883"/>
              <a:ext cx="76369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0.75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5" name="Rectangle 3"/>
            <p:cNvSpPr txBox="1"/>
            <p:nvPr/>
          </p:nvSpPr>
          <p:spPr>
            <a:xfrm>
              <a:off x="5137573" y="5649883"/>
              <a:ext cx="76369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0.5 eV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6" name="Rectangle 3"/>
            <p:cNvSpPr txBox="1"/>
            <p:nvPr/>
          </p:nvSpPr>
          <p:spPr>
            <a:xfrm>
              <a:off x="111248" y="3705787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250 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7" name="Rectangle 3"/>
            <p:cNvSpPr txBox="1"/>
            <p:nvPr/>
          </p:nvSpPr>
          <p:spPr>
            <a:xfrm>
              <a:off x="597235" y="3705787"/>
              <a:ext cx="55541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8" name="Rectangle 3"/>
            <p:cNvSpPr txBox="1"/>
            <p:nvPr/>
          </p:nvSpPr>
          <p:spPr>
            <a:xfrm>
              <a:off x="1152648" y="3705787"/>
              <a:ext cx="555414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750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59" name="Rectangle 3"/>
            <p:cNvSpPr txBox="1"/>
            <p:nvPr/>
          </p:nvSpPr>
          <p:spPr>
            <a:xfrm>
              <a:off x="1708061" y="3705787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1000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60" name="Rectangle 3"/>
            <p:cNvSpPr txBox="1"/>
            <p:nvPr/>
          </p:nvSpPr>
          <p:spPr>
            <a:xfrm>
              <a:off x="2818888" y="3705787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1500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61" name="Rectangle 3"/>
            <p:cNvSpPr txBox="1"/>
            <p:nvPr/>
          </p:nvSpPr>
          <p:spPr>
            <a:xfrm>
              <a:off x="3929715" y="3705787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2000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62" name="Rectangle 3"/>
            <p:cNvSpPr txBox="1"/>
            <p:nvPr/>
          </p:nvSpPr>
          <p:spPr>
            <a:xfrm>
              <a:off x="5040541" y="3705787"/>
              <a:ext cx="624840" cy="3144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2500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63" name="Rectangle 3"/>
            <p:cNvSpPr txBox="1"/>
            <p:nvPr/>
          </p:nvSpPr>
          <p:spPr>
            <a:xfrm>
              <a:off x="874941" y="3409952"/>
              <a:ext cx="3957320" cy="2712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Sun wavelengths (in nm)</a:t>
              </a:r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64" name="Rectangle 3"/>
            <p:cNvSpPr txBox="1"/>
            <p:nvPr/>
          </p:nvSpPr>
          <p:spPr>
            <a:xfrm>
              <a:off x="5614877" y="3964518"/>
              <a:ext cx="624840" cy="4908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100%</a:t>
              </a:r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50%</a:t>
              </a:r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0%</a:t>
              </a:r>
              <a:endParaRPr sz="2400"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65" name="Right Triangle 99"/>
            <p:cNvSpPr/>
            <p:nvPr/>
          </p:nvSpPr>
          <p:spPr>
            <a:xfrm flipH="1">
              <a:off x="225846" y="4064999"/>
              <a:ext cx="3312405" cy="119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7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6" name="Rectangle 100"/>
            <p:cNvSpPr/>
            <p:nvPr/>
          </p:nvSpPr>
          <p:spPr>
            <a:xfrm rot="10800000" flipH="1">
              <a:off x="239647" y="5259916"/>
              <a:ext cx="3296511" cy="169335"/>
            </a:xfrm>
            <a:prstGeom prst="rect">
              <a:avLst/>
            </a:prstGeom>
            <a:solidFill>
              <a:srgbClr val="FF6600">
                <a:alpha val="7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7" name="Rectangle 3"/>
            <p:cNvSpPr txBox="1"/>
            <p:nvPr/>
          </p:nvSpPr>
          <p:spPr>
            <a:xfrm>
              <a:off x="1279792" y="4923369"/>
              <a:ext cx="1929727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Liberation</a:t>
              </a:r>
            </a:p>
          </p:txBody>
        </p:sp>
        <p:sp>
          <p:nvSpPr>
            <p:cNvPr id="1468" name="Rectangle 3"/>
            <p:cNvSpPr txBox="1"/>
            <p:nvPr/>
          </p:nvSpPr>
          <p:spPr>
            <a:xfrm>
              <a:off x="75282" y="4169833"/>
              <a:ext cx="2559585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Electron Butt Kicking</a:t>
              </a:r>
            </a:p>
          </p:txBody>
        </p:sp>
        <p:sp>
          <p:nvSpPr>
            <p:cNvPr id="1469" name="Rectangle 3"/>
            <p:cNvSpPr txBox="1"/>
            <p:nvPr/>
          </p:nvSpPr>
          <p:spPr>
            <a:xfrm rot="16200000">
              <a:off x="5359653" y="4632491"/>
              <a:ext cx="1752601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Cell Efficiency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858519"/>
            <a:ext cx="2286000" cy="1852954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/>
            </a:pPr>
            <a:r>
              <a:t>PERCENTAGE of light's energy captured as electricity by different bandgap solar cells:</a:t>
            </a:r>
          </a:p>
          <a:p>
            <a:pPr defTabSz="457200"/>
            <a:r>
              <a:t>					</a:t>
            </a:r>
          </a:p>
        </p:txBody>
      </p:sp>
      <p:sp>
        <p:nvSpPr>
          <p:cNvPr id="1473" name="Rectangle 3"/>
          <p:cNvSpPr txBox="1"/>
          <p:nvPr/>
        </p:nvSpPr>
        <p:spPr>
          <a:xfrm>
            <a:off x="76200" y="3124200"/>
            <a:ext cx="2362200" cy="660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defRPr sz="1600"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Sun's Energy Spectrum:</a:t>
            </a:r>
            <a:endParaRPr>
              <a:solidFill>
                <a:srgbClr val="FFFFFF"/>
              </a:solidFill>
            </a:endParaRPr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Energy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A759"/>
                </a:solidFill>
              </a:rPr>
              <a:t>captured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A759"/>
                </a:solidFill>
              </a:rPr>
              <a:t>by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chemeClr val="accent1"/>
                </a:solidFill>
              </a:rPr>
              <a:t>different bandgap </a:t>
            </a:r>
            <a:r>
              <a:rPr>
                <a:solidFill>
                  <a:srgbClr val="FF00FF"/>
                </a:solidFill>
              </a:rPr>
              <a:t>cells:</a:t>
            </a:r>
          </a:p>
          <a:p>
            <a:pPr defTabSz="457200">
              <a:spcBef>
                <a:spcPts val="400"/>
              </a:spcBef>
              <a:defRPr sz="1600" b="0">
                <a:solidFill>
                  <a:srgbClr val="FF00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    = Top lines x AM0</a:t>
            </a:r>
          </a:p>
          <a:p>
            <a:pPr defTabSz="457200">
              <a:spcBef>
                <a:spcPts val="400"/>
              </a:spcBef>
              <a:defRPr sz="1600" b="0">
                <a:solidFill>
                  <a:srgbClr val="FF00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600" b="0">
                <a:solidFill>
                  <a:srgbClr val="FF00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600" b="0">
                <a:solidFill>
                  <a:srgbClr val="FF00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600" b="0">
                <a:solidFill>
                  <a:srgbClr val="FF00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* I really should've used</a:t>
            </a:r>
          </a:p>
          <a:p>
            <a:pPr defTabSz="457200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 complex AM1.5 spectrum</a:t>
            </a:r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</a:t>
            </a:r>
          </a:p>
        </p:txBody>
      </p:sp>
      <p:grpSp>
        <p:nvGrpSpPr>
          <p:cNvPr id="1493" name="Group"/>
          <p:cNvGrpSpPr/>
          <p:nvPr/>
        </p:nvGrpSpPr>
        <p:grpSpPr>
          <a:xfrm>
            <a:off x="2286000" y="597137"/>
            <a:ext cx="6858000" cy="5366783"/>
            <a:chOff x="0" y="0"/>
            <a:chExt cx="6858000" cy="5366782"/>
          </a:xfrm>
        </p:grpSpPr>
        <p:pic>
          <p:nvPicPr>
            <p:cNvPr id="1474" name="Picture 29" descr="Picture 2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2400" y="108982"/>
              <a:ext cx="6019802" cy="488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5" name="Rectangle 3"/>
            <p:cNvSpPr/>
            <p:nvPr/>
          </p:nvSpPr>
          <p:spPr>
            <a:xfrm>
              <a:off x="0" y="1632983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 eV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76" name="Rectangle 3"/>
            <p:cNvSpPr/>
            <p:nvPr/>
          </p:nvSpPr>
          <p:spPr>
            <a:xfrm>
              <a:off x="1219200" y="1632983"/>
              <a:ext cx="3810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77" name="Rectangle 3"/>
            <p:cNvSpPr/>
            <p:nvPr/>
          </p:nvSpPr>
          <p:spPr>
            <a:xfrm>
              <a:off x="1524000" y="1632983"/>
              <a:ext cx="609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1.5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78" name="Rectangle 3"/>
            <p:cNvSpPr/>
            <p:nvPr/>
          </p:nvSpPr>
          <p:spPr>
            <a:xfrm>
              <a:off x="1981200" y="1632983"/>
              <a:ext cx="609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1.25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79" name="Rectangle 3"/>
            <p:cNvSpPr/>
            <p:nvPr/>
          </p:nvSpPr>
          <p:spPr>
            <a:xfrm>
              <a:off x="2590800" y="1632983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 eV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0" name="Rectangle 3"/>
            <p:cNvSpPr/>
            <p:nvPr/>
          </p:nvSpPr>
          <p:spPr>
            <a:xfrm>
              <a:off x="3581400" y="1632983"/>
              <a:ext cx="838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0.75 eV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1" name="Rectangle 3"/>
            <p:cNvSpPr/>
            <p:nvPr/>
          </p:nvSpPr>
          <p:spPr>
            <a:xfrm>
              <a:off x="5638800" y="1632983"/>
              <a:ext cx="838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0.5 eV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2" name="Rectangle 3"/>
            <p:cNvSpPr/>
            <p:nvPr/>
          </p:nvSpPr>
          <p:spPr>
            <a:xfrm>
              <a:off x="152400" y="4985782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250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3" name="Rectangle 3"/>
            <p:cNvSpPr/>
            <p:nvPr/>
          </p:nvSpPr>
          <p:spPr>
            <a:xfrm>
              <a:off x="685800" y="4985782"/>
              <a:ext cx="609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500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4" name="Rectangle 3"/>
            <p:cNvSpPr/>
            <p:nvPr/>
          </p:nvSpPr>
          <p:spPr>
            <a:xfrm>
              <a:off x="1295400" y="4985782"/>
              <a:ext cx="609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750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5" name="Rectangle 3"/>
            <p:cNvSpPr/>
            <p:nvPr/>
          </p:nvSpPr>
          <p:spPr>
            <a:xfrm>
              <a:off x="1905000" y="4985782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1000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6" name="Rectangle 3"/>
            <p:cNvSpPr/>
            <p:nvPr/>
          </p:nvSpPr>
          <p:spPr>
            <a:xfrm>
              <a:off x="3124200" y="4985782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1500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7" name="Rectangle 3"/>
            <p:cNvSpPr/>
            <p:nvPr/>
          </p:nvSpPr>
          <p:spPr>
            <a:xfrm>
              <a:off x="4343400" y="4985782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2000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8" name="Rectangle 3"/>
            <p:cNvSpPr/>
            <p:nvPr/>
          </p:nvSpPr>
          <p:spPr>
            <a:xfrm>
              <a:off x="5562600" y="4985782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2500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89" name="Rectangle 3"/>
            <p:cNvSpPr/>
            <p:nvPr/>
          </p:nvSpPr>
          <p:spPr>
            <a:xfrm>
              <a:off x="533400" y="5366782"/>
              <a:ext cx="5181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Wavelength in nm (or above, equivalent energy in eV) 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90" name="Rectangle 3"/>
            <p:cNvSpPr/>
            <p:nvPr/>
          </p:nvSpPr>
          <p:spPr>
            <a:xfrm>
              <a:off x="6172200" y="0"/>
              <a:ext cx="6858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100%</a:t>
              </a:r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50%</a:t>
              </a:r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2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0%</a:t>
              </a:r>
              <a:endParaRPr sz="2400"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91" name="Rectangle 3"/>
            <p:cNvSpPr/>
            <p:nvPr/>
          </p:nvSpPr>
          <p:spPr>
            <a:xfrm>
              <a:off x="1981200" y="2394983"/>
              <a:ext cx="3200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Sun's AM0 Spectrum *</a:t>
              </a:r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</a:t>
              </a:r>
            </a:p>
            <a:p>
              <a:pPr defTabSz="457200">
                <a:spcBef>
                  <a:spcPts val="400"/>
                </a:spcBef>
                <a:defRPr sz="9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defTabSz="457200">
                <a:spcBef>
                  <a:spcPts val="400"/>
                </a:spcBef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					</a:t>
              </a:r>
            </a:p>
          </p:txBody>
        </p:sp>
        <p:sp>
          <p:nvSpPr>
            <p:cNvPr id="1492" name="Straight Connector 27"/>
            <p:cNvSpPr/>
            <p:nvPr/>
          </p:nvSpPr>
          <p:spPr>
            <a:xfrm flipV="1">
              <a:off x="1523999" y="2623583"/>
              <a:ext cx="457201" cy="7620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94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53340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FINALLY: Comparing solar cells with a LOT of different bandgaps: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Rectangle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45720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Larger the area under a bottom curve =&gt; More solar energy captured</a:t>
            </a:r>
          </a:p>
        </p:txBody>
      </p:sp>
      <p:sp>
        <p:nvSpPr>
          <p:cNvPr id="1497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838200"/>
            <a:ext cx="8991600" cy="56388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BIGGEST area comes between </a:t>
            </a:r>
            <a:r>
              <a:rPr>
                <a:solidFill>
                  <a:schemeClr val="accent1"/>
                </a:solidFill>
              </a:rPr>
              <a:t>1 eV</a:t>
            </a:r>
            <a:r>
              <a:t> and </a:t>
            </a:r>
            <a:r>
              <a:rPr>
                <a:solidFill>
                  <a:srgbClr val="F573FC"/>
                </a:solidFill>
              </a:rPr>
              <a:t>1.5 eV </a:t>
            </a:r>
            <a:r>
              <a:t>curves</a:t>
            </a:r>
            <a:endParaRPr>
              <a:solidFill>
                <a:srgbClr val="FFD900"/>
              </a:solidFill>
            </a:endParaRP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Material with a 1.3 eV bandgap could capture &amp; convert ~ 35% of Sun's energy 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It's called the  </a:t>
            </a:r>
            <a:r>
              <a:rPr b="1">
                <a:solidFill>
                  <a:srgbClr val="FFD900"/>
                </a:solidFill>
              </a:rPr>
              <a:t>Shockley-Queisser Limit </a:t>
            </a:r>
            <a:r>
              <a:t>after William Shockley &amp; Hans Queisser</a:t>
            </a:r>
          </a:p>
          <a:p>
            <a:pPr defTabSz="457200">
              <a:defRPr sz="2800"/>
            </a:pPr>
            <a:endParaRPr/>
          </a:p>
          <a:p>
            <a:pPr algn="ctr" defTabSz="457200">
              <a:defRPr sz="1800"/>
            </a:pPr>
            <a:r>
              <a:t>This 35% efficiency limit is NOT because of poor engineering!</a:t>
            </a:r>
          </a:p>
          <a:p>
            <a:pPr algn="ctr" defTabSz="457200">
              <a:defRPr sz="500"/>
            </a:pPr>
            <a:endParaRPr/>
          </a:p>
          <a:p>
            <a:pPr algn="ctr" defTabSz="457200">
              <a:defRPr sz="1800"/>
            </a:pPr>
            <a:r>
              <a:t>It is instead because:</a:t>
            </a:r>
          </a:p>
          <a:p>
            <a:pPr defTabSz="457200">
              <a:defRPr sz="2800" b="1"/>
            </a:pPr>
            <a:endParaRPr/>
          </a:p>
          <a:p>
            <a:pPr defTabSz="457200">
              <a:defRPr sz="1800" b="1"/>
            </a:pPr>
            <a:r>
              <a:t>We ONLY CAPTURE that part of light energy liberating electron from bond,</a:t>
            </a:r>
            <a:endParaRPr sz="1100"/>
          </a:p>
          <a:p>
            <a:pPr defTabSz="457200">
              <a:defRPr sz="900" b="1"/>
            </a:pPr>
            <a:endParaRPr/>
          </a:p>
          <a:p>
            <a:pPr algn="r" defTabSz="457200">
              <a:defRPr sz="1800" b="1"/>
            </a:pPr>
            <a:r>
              <a:t>REST of light energy is wasted giving liberated electron kick in the butt</a:t>
            </a:r>
          </a:p>
          <a:p>
            <a:pPr algn="ctr" defTabSz="457200">
              <a:defRPr sz="1800" b="1">
                <a:solidFill>
                  <a:srgbClr val="FFD900"/>
                </a:solidFill>
              </a:defRPr>
            </a:pPr>
            <a:endParaRPr/>
          </a:p>
          <a:p>
            <a:pPr algn="ctr" defTabSz="457200">
              <a:defRPr sz="1800" b="1">
                <a:solidFill>
                  <a:srgbClr val="FFD900"/>
                </a:solidFill>
              </a:defRPr>
            </a:pPr>
            <a:r>
              <a:t>All because a photon insists on giving ALL of its energy to a single electron</a:t>
            </a:r>
          </a:p>
          <a:p>
            <a:pPr algn="ctr" defTabSz="457200">
              <a:defRPr sz="1100" b="1">
                <a:solidFill>
                  <a:srgbClr val="FFD900"/>
                </a:solidFill>
              </a:defRPr>
            </a:pPr>
            <a:endParaRPr/>
          </a:p>
          <a:p>
            <a:pPr algn="ctr" defTabSz="457200">
              <a:defRPr sz="1800">
                <a:solidFill>
                  <a:srgbClr val="FFD900"/>
                </a:solidFill>
              </a:defRPr>
            </a:pPr>
            <a:r>
              <a:t>(even photons with enough energy to liberate multiple electrons!)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Rectangle 5"/>
          <p:cNvSpPr txBox="1"/>
          <p:nvPr/>
        </p:nvSpPr>
        <p:spPr>
          <a:xfrm>
            <a:off x="304800" y="6034945"/>
            <a:ext cx="3581400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Periodic table from: </a:t>
            </a:r>
            <a:endParaRPr>
              <a:solidFill>
                <a:srgbClr val="E5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http://byjus.com/chemistry/periodic-properties/</a:t>
            </a:r>
          </a:p>
        </p:txBody>
      </p:sp>
      <p:sp>
        <p:nvSpPr>
          <p:cNvPr id="1500" name="Rectangle 2"/>
          <p:cNvSpPr txBox="1">
            <a:spLocks noGrp="1"/>
          </p:cNvSpPr>
          <p:nvPr>
            <p:ph type="title"/>
          </p:nvPr>
        </p:nvSpPr>
        <p:spPr>
          <a:xfrm>
            <a:off x="76200" y="101600"/>
            <a:ext cx="8991600" cy="594455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But in addition to having a 1.3 eV bandgap, the ideal material must also:</a:t>
            </a:r>
          </a:p>
        </p:txBody>
      </p:sp>
      <p:sp>
        <p:nvSpPr>
          <p:cNvPr id="1501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686800" cy="57912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Be made of atoms that try to hold their own valence electrons within bonds 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While allowing foreign </a:t>
            </a:r>
            <a:r>
              <a:rPr b="1"/>
              <a:t>acceptor</a:t>
            </a:r>
            <a:r>
              <a:t> atoms to steal electrons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and foreign </a:t>
            </a:r>
            <a:r>
              <a:rPr b="1"/>
              <a:t>donor</a:t>
            </a:r>
            <a:r>
              <a:t> atoms to liberate their electrons</a:t>
            </a:r>
          </a:p>
          <a:p>
            <a:pPr defTabSz="457200">
              <a:defRPr sz="1400"/>
            </a:pPr>
            <a:endParaRPr/>
          </a:p>
          <a:p>
            <a:pPr defTabSz="457200">
              <a:defRPr sz="1800"/>
            </a:pPr>
            <a:r>
              <a:t>Which sets up the necessary electron-pumping configuration (explained earlier):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24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Materials meeting those added requirements are called </a:t>
            </a:r>
            <a:r>
              <a:rPr b="1">
                <a:solidFill>
                  <a:srgbClr val="FFD900"/>
                </a:solidFill>
              </a:rPr>
              <a:t>SEMICONDUCTORS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000"/>
            </a:pPr>
            <a:endParaRPr/>
          </a:p>
          <a:p>
            <a:pPr defTabSz="457200">
              <a:tabLst>
                <a:tab pos="444500" algn="l"/>
              </a:tabLst>
              <a:defRPr sz="1800"/>
            </a:pPr>
            <a:r>
              <a:t>	They're built of atoms from this </a:t>
            </a:r>
          </a:p>
          <a:p>
            <a:pPr defTabSz="457200">
              <a:tabLst>
                <a:tab pos="444500" algn="l"/>
              </a:tabLst>
              <a:defRPr sz="1800"/>
            </a:pPr>
            <a:r>
              <a:t>	region of the periodic table:				</a:t>
            </a:r>
          </a:p>
        </p:txBody>
      </p:sp>
      <p:grpSp>
        <p:nvGrpSpPr>
          <p:cNvPr id="1573" name="Group 144"/>
          <p:cNvGrpSpPr/>
          <p:nvPr/>
        </p:nvGrpSpPr>
        <p:grpSpPr>
          <a:xfrm>
            <a:off x="2819400" y="2971800"/>
            <a:ext cx="3276601" cy="914400"/>
            <a:chOff x="0" y="0"/>
            <a:chExt cx="3276599" cy="914400"/>
          </a:xfrm>
        </p:grpSpPr>
        <p:sp>
          <p:nvSpPr>
            <p:cNvPr id="1502" name="Rectangle 112"/>
            <p:cNvSpPr/>
            <p:nvPr/>
          </p:nvSpPr>
          <p:spPr>
            <a:xfrm flipH="1">
              <a:off x="1647801" y="0"/>
              <a:ext cx="1628799" cy="9144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3" name="Straight Connector 5"/>
            <p:cNvSpPr/>
            <p:nvPr/>
          </p:nvSpPr>
          <p:spPr>
            <a:xfrm flipV="1">
              <a:off x="2913148" y="499311"/>
              <a:ext cx="101472" cy="1003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4" name="Straight Connector 6"/>
            <p:cNvSpPr/>
            <p:nvPr/>
          </p:nvSpPr>
          <p:spPr>
            <a:xfrm flipV="1">
              <a:off x="2726810" y="249655"/>
              <a:ext cx="102395" cy="1003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5" name="Straight Connector 7"/>
            <p:cNvSpPr/>
            <p:nvPr/>
          </p:nvSpPr>
          <p:spPr>
            <a:xfrm flipV="1">
              <a:off x="2665927" y="831182"/>
              <a:ext cx="101472" cy="1003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6" name="Straight Connector 8"/>
            <p:cNvSpPr/>
            <p:nvPr/>
          </p:nvSpPr>
          <p:spPr>
            <a:xfrm>
              <a:off x="2237903" y="167706"/>
              <a:ext cx="102395" cy="1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7" name="Straight Connector 9"/>
            <p:cNvSpPr/>
            <p:nvPr/>
          </p:nvSpPr>
          <p:spPr>
            <a:xfrm flipV="1">
              <a:off x="2380885" y="540419"/>
              <a:ext cx="102394" cy="1003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8" name="Straight Connector 10"/>
            <p:cNvSpPr/>
            <p:nvPr/>
          </p:nvSpPr>
          <p:spPr>
            <a:xfrm flipV="1">
              <a:off x="2136431" y="790074"/>
              <a:ext cx="101472" cy="1003"/>
            </a:xfrm>
            <a:prstGeom prst="line">
              <a:avLst/>
            </a:prstGeom>
            <a:solidFill>
              <a:srgbClr val="969696"/>
            </a:solidFill>
            <a:ln w="57150" cap="flat">
              <a:solidFill>
                <a:srgbClr val="00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11" name="Group 75"/>
            <p:cNvGrpSpPr/>
            <p:nvPr/>
          </p:nvGrpSpPr>
          <p:grpSpPr>
            <a:xfrm>
              <a:off x="1973561" y="83127"/>
              <a:ext cx="162881" cy="166255"/>
              <a:chOff x="0" y="0"/>
              <a:chExt cx="162879" cy="166253"/>
            </a:xfrm>
          </p:grpSpPr>
          <p:sp>
            <p:nvSpPr>
              <p:cNvPr id="1509" name="Oval 147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0" name="Cross 148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14" name="Group 78"/>
            <p:cNvGrpSpPr/>
            <p:nvPr/>
          </p:nvGrpSpPr>
          <p:grpSpPr>
            <a:xfrm>
              <a:off x="1729240" y="374072"/>
              <a:ext cx="162881" cy="166255"/>
              <a:chOff x="0" y="0"/>
              <a:chExt cx="162879" cy="166253"/>
            </a:xfrm>
          </p:grpSpPr>
          <p:sp>
            <p:nvSpPr>
              <p:cNvPr id="1512" name="Oval 145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3" name="Cross 146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17" name="Group 81"/>
            <p:cNvGrpSpPr/>
            <p:nvPr/>
          </p:nvGrpSpPr>
          <p:grpSpPr>
            <a:xfrm>
              <a:off x="1932840" y="581890"/>
              <a:ext cx="162881" cy="166255"/>
              <a:chOff x="0" y="0"/>
              <a:chExt cx="162879" cy="166253"/>
            </a:xfrm>
          </p:grpSpPr>
          <p:sp>
            <p:nvSpPr>
              <p:cNvPr id="1515" name="Oval 143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6" name="Cross 144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0" name="Group 84"/>
            <p:cNvGrpSpPr/>
            <p:nvPr/>
          </p:nvGrpSpPr>
          <p:grpSpPr>
            <a:xfrm>
              <a:off x="2177160" y="290945"/>
              <a:ext cx="162881" cy="166255"/>
              <a:chOff x="0" y="0"/>
              <a:chExt cx="162879" cy="166253"/>
            </a:xfrm>
          </p:grpSpPr>
          <p:sp>
            <p:nvSpPr>
              <p:cNvPr id="1518" name="Oval 141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9" name="Cross 142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3" name="Group 87"/>
            <p:cNvGrpSpPr/>
            <p:nvPr/>
          </p:nvGrpSpPr>
          <p:grpSpPr>
            <a:xfrm>
              <a:off x="2462200" y="124690"/>
              <a:ext cx="162881" cy="166255"/>
              <a:chOff x="0" y="0"/>
              <a:chExt cx="162879" cy="166253"/>
            </a:xfrm>
          </p:grpSpPr>
          <p:sp>
            <p:nvSpPr>
              <p:cNvPr id="1521" name="Oval 139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2" name="Cross 140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6" name="Group 90"/>
            <p:cNvGrpSpPr/>
            <p:nvPr/>
          </p:nvGrpSpPr>
          <p:grpSpPr>
            <a:xfrm>
              <a:off x="2380760" y="706581"/>
              <a:ext cx="162881" cy="166255"/>
              <a:chOff x="0" y="0"/>
              <a:chExt cx="162879" cy="166253"/>
            </a:xfrm>
          </p:grpSpPr>
          <p:sp>
            <p:nvSpPr>
              <p:cNvPr id="1524" name="Oval 137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5" name="Cross 138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9" name="Group 93"/>
            <p:cNvGrpSpPr/>
            <p:nvPr/>
          </p:nvGrpSpPr>
          <p:grpSpPr>
            <a:xfrm>
              <a:off x="2665800" y="457200"/>
              <a:ext cx="162881" cy="166254"/>
              <a:chOff x="0" y="0"/>
              <a:chExt cx="162879" cy="166253"/>
            </a:xfrm>
          </p:grpSpPr>
          <p:sp>
            <p:nvSpPr>
              <p:cNvPr id="1527" name="Oval 135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8" name="Cross 136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32" name="Group 96"/>
            <p:cNvGrpSpPr/>
            <p:nvPr/>
          </p:nvGrpSpPr>
          <p:grpSpPr>
            <a:xfrm>
              <a:off x="2991560" y="124690"/>
              <a:ext cx="162881" cy="166255"/>
              <a:chOff x="0" y="0"/>
              <a:chExt cx="162879" cy="166253"/>
            </a:xfrm>
          </p:grpSpPr>
          <p:sp>
            <p:nvSpPr>
              <p:cNvPr id="1530" name="Oval 133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1" name="Cross 134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35" name="Group 99"/>
            <p:cNvGrpSpPr/>
            <p:nvPr/>
          </p:nvGrpSpPr>
          <p:grpSpPr>
            <a:xfrm>
              <a:off x="2950840" y="665018"/>
              <a:ext cx="162881" cy="166255"/>
              <a:chOff x="0" y="0"/>
              <a:chExt cx="162879" cy="166253"/>
            </a:xfrm>
          </p:grpSpPr>
          <p:sp>
            <p:nvSpPr>
              <p:cNvPr id="1533" name="Oval 131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4" name="Cross 132"/>
              <p:cNvSpPr/>
              <p:nvPr/>
            </p:nvSpPr>
            <p:spPr>
              <a:xfrm>
                <a:off x="40719" y="44334"/>
                <a:ext cx="81441" cy="83128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536" name="Rectangle 150"/>
            <p:cNvSpPr/>
            <p:nvPr/>
          </p:nvSpPr>
          <p:spPr>
            <a:xfrm>
              <a:off x="0" y="0"/>
              <a:ext cx="1628799" cy="9144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39" name="Group 31"/>
            <p:cNvGrpSpPr/>
            <p:nvPr/>
          </p:nvGrpSpPr>
          <p:grpSpPr>
            <a:xfrm>
              <a:off x="203599" y="124690"/>
              <a:ext cx="162881" cy="166255"/>
              <a:chOff x="0" y="0"/>
              <a:chExt cx="162879" cy="166253"/>
            </a:xfrm>
          </p:grpSpPr>
          <p:sp>
            <p:nvSpPr>
              <p:cNvPr id="1537" name="Oval 185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8" name="Straight Connector 56"/>
              <p:cNvSpPr/>
              <p:nvPr/>
            </p:nvSpPr>
            <p:spPr>
              <a:xfrm flipV="1">
                <a:off x="31629" y="82854"/>
                <a:ext cx="100549" cy="1003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2" name="Group 34"/>
            <p:cNvGrpSpPr/>
            <p:nvPr/>
          </p:nvGrpSpPr>
          <p:grpSpPr>
            <a:xfrm>
              <a:off x="407199" y="498763"/>
              <a:ext cx="162881" cy="166255"/>
              <a:chOff x="0" y="0"/>
              <a:chExt cx="162879" cy="166253"/>
            </a:xfrm>
          </p:grpSpPr>
          <p:sp>
            <p:nvSpPr>
              <p:cNvPr id="1540" name="Oval 183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1" name="Straight Connector 54"/>
              <p:cNvSpPr/>
              <p:nvPr/>
            </p:nvSpPr>
            <p:spPr>
              <a:xfrm flipV="1">
                <a:off x="30049" y="82762"/>
                <a:ext cx="101472" cy="1004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5" name="Group 37"/>
            <p:cNvGrpSpPr/>
            <p:nvPr/>
          </p:nvGrpSpPr>
          <p:grpSpPr>
            <a:xfrm>
              <a:off x="1384479" y="332509"/>
              <a:ext cx="162881" cy="166255"/>
              <a:chOff x="0" y="0"/>
              <a:chExt cx="162879" cy="166253"/>
            </a:xfrm>
          </p:grpSpPr>
          <p:sp>
            <p:nvSpPr>
              <p:cNvPr id="1543" name="Oval 181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4" name="Straight Connector 52"/>
              <p:cNvSpPr/>
              <p:nvPr/>
            </p:nvSpPr>
            <p:spPr>
              <a:xfrm>
                <a:off x="30583" y="84853"/>
                <a:ext cx="100549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8" name="Group 40"/>
            <p:cNvGrpSpPr/>
            <p:nvPr/>
          </p:nvGrpSpPr>
          <p:grpSpPr>
            <a:xfrm>
              <a:off x="1180879" y="581890"/>
              <a:ext cx="162881" cy="166255"/>
              <a:chOff x="0" y="0"/>
              <a:chExt cx="162879" cy="166253"/>
            </a:xfrm>
          </p:grpSpPr>
          <p:sp>
            <p:nvSpPr>
              <p:cNvPr id="1546" name="Oval 179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7" name="Straight Connector 50"/>
              <p:cNvSpPr/>
              <p:nvPr/>
            </p:nvSpPr>
            <p:spPr>
              <a:xfrm flipV="1">
                <a:off x="30319" y="82854"/>
                <a:ext cx="101472" cy="1003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1" name="Group 43"/>
            <p:cNvGrpSpPr/>
            <p:nvPr/>
          </p:nvGrpSpPr>
          <p:grpSpPr>
            <a:xfrm>
              <a:off x="977279" y="332509"/>
              <a:ext cx="162881" cy="166255"/>
              <a:chOff x="0" y="0"/>
              <a:chExt cx="162879" cy="166253"/>
            </a:xfrm>
          </p:grpSpPr>
          <p:sp>
            <p:nvSpPr>
              <p:cNvPr id="1549" name="Oval 177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0" name="Straight Connector 48"/>
              <p:cNvSpPr/>
              <p:nvPr/>
            </p:nvSpPr>
            <p:spPr>
              <a:xfrm>
                <a:off x="30976" y="84853"/>
                <a:ext cx="101472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4" name="Group 46"/>
            <p:cNvGrpSpPr/>
            <p:nvPr/>
          </p:nvGrpSpPr>
          <p:grpSpPr>
            <a:xfrm>
              <a:off x="610799" y="207818"/>
              <a:ext cx="162881" cy="166255"/>
              <a:chOff x="0" y="0"/>
              <a:chExt cx="162879" cy="166253"/>
            </a:xfrm>
          </p:grpSpPr>
          <p:sp>
            <p:nvSpPr>
              <p:cNvPr id="1552" name="Oval 175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3" name="Straight Connector 46"/>
              <p:cNvSpPr/>
              <p:nvPr/>
            </p:nvSpPr>
            <p:spPr>
              <a:xfrm>
                <a:off x="31237" y="85217"/>
                <a:ext cx="100549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7" name="Group 49"/>
            <p:cNvGrpSpPr/>
            <p:nvPr/>
          </p:nvGrpSpPr>
          <p:grpSpPr>
            <a:xfrm>
              <a:off x="81439" y="665018"/>
              <a:ext cx="162881" cy="166255"/>
              <a:chOff x="0" y="0"/>
              <a:chExt cx="162879" cy="166253"/>
            </a:xfrm>
          </p:grpSpPr>
          <p:sp>
            <p:nvSpPr>
              <p:cNvPr id="1555" name="Oval 173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6" name="Straight Connector 44"/>
              <p:cNvSpPr/>
              <p:nvPr/>
            </p:nvSpPr>
            <p:spPr>
              <a:xfrm>
                <a:off x="30179" y="85217"/>
                <a:ext cx="101472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60" name="Group 52"/>
            <p:cNvGrpSpPr/>
            <p:nvPr/>
          </p:nvGrpSpPr>
          <p:grpSpPr>
            <a:xfrm>
              <a:off x="773679" y="623454"/>
              <a:ext cx="162881" cy="166255"/>
              <a:chOff x="0" y="0"/>
              <a:chExt cx="162879" cy="166253"/>
            </a:xfrm>
          </p:grpSpPr>
          <p:sp>
            <p:nvSpPr>
              <p:cNvPr id="1558" name="Oval 171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9" name="Straight Connector 42"/>
              <p:cNvSpPr/>
              <p:nvPr/>
            </p:nvSpPr>
            <p:spPr>
              <a:xfrm flipV="1">
                <a:off x="30711" y="83402"/>
                <a:ext cx="101472" cy="1003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63" name="Group 55"/>
            <p:cNvGrpSpPr/>
            <p:nvPr/>
          </p:nvGrpSpPr>
          <p:grpSpPr>
            <a:xfrm>
              <a:off x="1221599" y="41563"/>
              <a:ext cx="162881" cy="166255"/>
              <a:chOff x="0" y="0"/>
              <a:chExt cx="162879" cy="166253"/>
            </a:xfrm>
          </p:grpSpPr>
          <p:sp>
            <p:nvSpPr>
              <p:cNvPr id="1561" name="Oval 169"/>
              <p:cNvSpPr/>
              <p:nvPr/>
            </p:nvSpPr>
            <p:spPr>
              <a:xfrm>
                <a:off x="0" y="0"/>
                <a:ext cx="162880" cy="166254"/>
              </a:xfrm>
              <a:prstGeom prst="ellipse">
                <a:avLst/>
              </a:prstGeom>
              <a:solidFill>
                <a:srgbClr val="969696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62" name="Straight Connector 40"/>
              <p:cNvSpPr/>
              <p:nvPr/>
            </p:nvSpPr>
            <p:spPr>
              <a:xfrm flipV="1">
                <a:off x="30187" y="82762"/>
                <a:ext cx="101472" cy="1004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564" name="Cross 163"/>
            <p:cNvSpPr/>
            <p:nvPr/>
          </p:nvSpPr>
          <p:spPr>
            <a:xfrm>
              <a:off x="936559" y="124690"/>
              <a:ext cx="81441" cy="8312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5" name="Cross 164"/>
            <p:cNvSpPr/>
            <p:nvPr/>
          </p:nvSpPr>
          <p:spPr>
            <a:xfrm>
              <a:off x="977279" y="748145"/>
              <a:ext cx="81441" cy="8312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6" name="Cross 165"/>
            <p:cNvSpPr/>
            <p:nvPr/>
          </p:nvSpPr>
          <p:spPr>
            <a:xfrm>
              <a:off x="773679" y="457200"/>
              <a:ext cx="81440" cy="8312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7" name="Cross 166"/>
            <p:cNvSpPr/>
            <p:nvPr/>
          </p:nvSpPr>
          <p:spPr>
            <a:xfrm>
              <a:off x="447919" y="249381"/>
              <a:ext cx="81441" cy="8312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8" name="Cross 167"/>
            <p:cNvSpPr/>
            <p:nvPr/>
          </p:nvSpPr>
          <p:spPr>
            <a:xfrm>
              <a:off x="529359" y="748145"/>
              <a:ext cx="81441" cy="8312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9" name="Cross 168"/>
            <p:cNvSpPr/>
            <p:nvPr/>
          </p:nvSpPr>
          <p:spPr>
            <a:xfrm>
              <a:off x="244319" y="498763"/>
              <a:ext cx="81441" cy="8312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0" name="Left Arrow 157"/>
            <p:cNvSpPr/>
            <p:nvPr/>
          </p:nvSpPr>
          <p:spPr>
            <a:xfrm>
              <a:off x="1384479" y="623454"/>
              <a:ext cx="488640" cy="124692"/>
            </a:xfrm>
            <a:prstGeom prst="leftArrow">
              <a:avLst>
                <a:gd name="adj1" fmla="val 50000"/>
                <a:gd name="adj2" fmla="val 49988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1" name="Left Arrow 158"/>
            <p:cNvSpPr/>
            <p:nvPr/>
          </p:nvSpPr>
          <p:spPr>
            <a:xfrm>
              <a:off x="1408911" y="83127"/>
              <a:ext cx="529360" cy="124691"/>
            </a:xfrm>
            <a:prstGeom prst="leftArrow">
              <a:avLst>
                <a:gd name="adj1" fmla="val 50000"/>
                <a:gd name="adj2" fmla="val 50010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2" name="Left Arrow 159"/>
            <p:cNvSpPr/>
            <p:nvPr/>
          </p:nvSpPr>
          <p:spPr>
            <a:xfrm>
              <a:off x="1550073" y="374072"/>
              <a:ext cx="162881" cy="124692"/>
            </a:xfrm>
            <a:prstGeom prst="leftArrow">
              <a:avLst>
                <a:gd name="adj1" fmla="val 50000"/>
                <a:gd name="adj2" fmla="val 49995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576" name="Group 78"/>
          <p:cNvGrpSpPr/>
          <p:nvPr/>
        </p:nvGrpSpPr>
        <p:grpSpPr>
          <a:xfrm>
            <a:off x="4343399" y="4745470"/>
            <a:ext cx="4572001" cy="1945401"/>
            <a:chOff x="0" y="0"/>
            <a:chExt cx="4572000" cy="1945400"/>
          </a:xfrm>
        </p:grpSpPr>
        <p:pic>
          <p:nvPicPr>
            <p:cNvPr id="1574" name="Picture 75" descr="Picture 7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375" r="6375" b="34000"/>
            <a:stretch>
              <a:fillRect/>
            </a:stretch>
          </p:blipFill>
          <p:spPr>
            <a:xfrm>
              <a:off x="-1" y="-1"/>
              <a:ext cx="4572001" cy="1945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5" name="Oval 76"/>
            <p:cNvSpPr/>
            <p:nvPr/>
          </p:nvSpPr>
          <p:spPr>
            <a:xfrm>
              <a:off x="2635250" y="283730"/>
              <a:ext cx="1524001" cy="1295401"/>
            </a:xfrm>
            <a:prstGeom prst="ellipse">
              <a:avLst/>
            </a:prstGeom>
            <a:noFill/>
            <a:ln w="57150" cap="flat">
              <a:solidFill>
                <a:srgbClr val="FFD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Rectangle 2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686800" cy="381000"/>
          </a:xfrm>
          <a:prstGeom prst="rect">
            <a:avLst/>
          </a:prstGeom>
        </p:spPr>
        <p:txBody>
          <a:bodyPr/>
          <a:lstStyle/>
          <a:p>
            <a:pPr defTabSz="438911">
              <a:defRPr sz="2112" i="1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At the center of that region is </a:t>
            </a:r>
            <a:r>
              <a:rPr b="1"/>
              <a:t>silicon</a:t>
            </a:r>
          </a:p>
        </p:txBody>
      </p:sp>
      <p:sp>
        <p:nvSpPr>
          <p:cNvPr id="157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686800" cy="57912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Which is already the king of semiconductors based on its use in integrated circuits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But it </a:t>
            </a:r>
            <a:r>
              <a:rPr b="1"/>
              <a:t>also</a:t>
            </a:r>
            <a:r>
              <a:t> has a 1.1 eV bandgap near the Shockley-Queisser efficiency sweet spot!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However:  Solar-cell-quality silicon is strangely expensive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Which stems from the peculiar way photons interact with it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In many semiconductors, energetic photons simply liberate electrons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But in silicon </a:t>
            </a:r>
            <a:r>
              <a:rPr b="1"/>
              <a:t>photons must get an assist from vibrating atoms</a:t>
            </a:r>
          </a:p>
          <a:p>
            <a:pPr defTabSz="457200">
              <a:spcBef>
                <a:spcPts val="200"/>
              </a:spcBef>
              <a:defRPr sz="900"/>
            </a:pPr>
            <a:r>
              <a:t>		</a:t>
            </a:r>
          </a:p>
          <a:p>
            <a:pPr defTabSz="457200">
              <a:defRPr sz="1800"/>
            </a:pPr>
            <a:r>
              <a:t>		(Making silicon what is called an </a:t>
            </a:r>
            <a:r>
              <a:rPr b="1">
                <a:solidFill>
                  <a:srgbClr val="FFD900"/>
                </a:solidFill>
              </a:rPr>
              <a:t>indirect</a:t>
            </a:r>
            <a:r>
              <a:rPr>
                <a:solidFill>
                  <a:srgbClr val="FFD900"/>
                </a:solidFill>
              </a:rPr>
              <a:t> bandgap semiconductor</a:t>
            </a:r>
            <a:r>
              <a:t>) 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That makes it harder for silicon to absorb light, particularly low energy light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</a:t>
            </a:r>
            <a:r>
              <a:rPr b="1">
                <a:solidFill>
                  <a:srgbClr val="FFD900"/>
                </a:solidFill>
              </a:rPr>
              <a:t>Which means that silicon solar cells must be unusually thick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	(Hundreds of thousands of atoms thick = Tens of microns)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Rectangle 2"/>
          <p:cNvSpPr txBox="1">
            <a:spLocks noGrp="1"/>
          </p:cNvSpPr>
          <p:nvPr>
            <p:ph type="title"/>
          </p:nvPr>
        </p:nvSpPr>
        <p:spPr>
          <a:xfrm>
            <a:off x="149007" y="78637"/>
            <a:ext cx="8839201" cy="53340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Making the cross-section of a silicon solar cell more like this:</a:t>
            </a:r>
          </a:p>
        </p:txBody>
      </p:sp>
      <p:sp>
        <p:nvSpPr>
          <p:cNvPr id="1582" name="Rectangle 3"/>
          <p:cNvSpPr txBox="1"/>
          <p:nvPr/>
        </p:nvSpPr>
        <p:spPr>
          <a:xfrm>
            <a:off x="152400" y="2667000"/>
            <a:ext cx="8915400" cy="454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Different photons are absorbed </a:t>
            </a:r>
            <a:r>
              <a:rPr b="1"/>
              <a:t>throughout</a:t>
            </a:r>
            <a:r>
              <a:t> the thick right layer </a:t>
            </a: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for a photon absorbed early, there is a big problem: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The electron &amp; hole it liberates have a </a:t>
            </a:r>
            <a:r>
              <a:rPr b="1"/>
              <a:t>long way to wander 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before reaching the electric field at the boundary between the cell's layers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REMEMBER: That field is what makes this a solar cell (vs. a mere photoconductor)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5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Because that field sorts things out, sending </a:t>
            </a:r>
            <a:r>
              <a:rPr sz="2000" b="1">
                <a:solidFill>
                  <a:srgbClr val="FF0000"/>
                </a:solidFill>
              </a:rPr>
              <a:t>+</a:t>
            </a:r>
            <a:r>
              <a:t> to the left and </a:t>
            </a:r>
            <a:r>
              <a:rPr sz="2400" b="1">
                <a:solidFill>
                  <a:schemeClr val="accent1"/>
                </a:solidFill>
              </a:rPr>
              <a:t>–</a:t>
            </a:r>
            <a:r>
              <a:t> to the right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= The absolutely essential </a:t>
            </a:r>
            <a:r>
              <a:rPr b="1"/>
              <a:t>solar cell pumping action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 </a:t>
            </a:r>
            <a:endParaRPr sz="1400"/>
          </a:p>
        </p:txBody>
      </p:sp>
      <p:grpSp>
        <p:nvGrpSpPr>
          <p:cNvPr id="1601" name="Group"/>
          <p:cNvGrpSpPr/>
          <p:nvPr/>
        </p:nvGrpSpPr>
        <p:grpSpPr>
          <a:xfrm>
            <a:off x="787922" y="896208"/>
            <a:ext cx="7822678" cy="1434796"/>
            <a:chOff x="0" y="0"/>
            <a:chExt cx="7822676" cy="1434794"/>
          </a:xfrm>
        </p:grpSpPr>
        <p:sp>
          <p:nvSpPr>
            <p:cNvPr id="1583" name="Rectangle 112"/>
            <p:cNvSpPr/>
            <p:nvPr/>
          </p:nvSpPr>
          <p:spPr>
            <a:xfrm flipH="1">
              <a:off x="1439970" y="0"/>
              <a:ext cx="5037030" cy="904776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4" name="Rectangle 150"/>
            <p:cNvSpPr/>
            <p:nvPr/>
          </p:nvSpPr>
          <p:spPr>
            <a:xfrm>
              <a:off x="0" y="535"/>
              <a:ext cx="1414778" cy="904776"/>
            </a:xfrm>
            <a:prstGeom prst="rect">
              <a:avLst/>
            </a:prstGeom>
            <a:solidFill>
              <a:srgbClr val="6D6D6D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5" name="Left Arrow 157"/>
            <p:cNvSpPr/>
            <p:nvPr/>
          </p:nvSpPr>
          <p:spPr>
            <a:xfrm>
              <a:off x="1090853" y="676532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6" name="Rectangle 240"/>
            <p:cNvSpPr/>
            <p:nvPr/>
          </p:nvSpPr>
          <p:spPr>
            <a:xfrm>
              <a:off x="5769833" y="94391"/>
              <a:ext cx="173768" cy="4524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7" name="Cross 29"/>
            <p:cNvSpPr/>
            <p:nvPr/>
          </p:nvSpPr>
          <p:spPr>
            <a:xfrm>
              <a:off x="5797275" y="229470"/>
              <a:ext cx="115846" cy="9047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8" name="Left Arrow 247"/>
            <p:cNvSpPr/>
            <p:nvPr/>
          </p:nvSpPr>
          <p:spPr>
            <a:xfrm>
              <a:off x="6070862" y="94391"/>
              <a:ext cx="558539" cy="16117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9" name="Left Arrow 157"/>
            <p:cNvSpPr/>
            <p:nvPr/>
          </p:nvSpPr>
          <p:spPr>
            <a:xfrm>
              <a:off x="1089825" y="488217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0" name="Left Arrow 157"/>
            <p:cNvSpPr/>
            <p:nvPr/>
          </p:nvSpPr>
          <p:spPr>
            <a:xfrm>
              <a:off x="1089825" y="295574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1" name="Left Arrow 157"/>
            <p:cNvSpPr/>
            <p:nvPr/>
          </p:nvSpPr>
          <p:spPr>
            <a:xfrm>
              <a:off x="1088798" y="107260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2" name="TextBox 28"/>
            <p:cNvSpPr txBox="1"/>
            <p:nvPr/>
          </p:nvSpPr>
          <p:spPr>
            <a:xfrm>
              <a:off x="6705600" y="321853"/>
              <a:ext cx="1117077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Sunlight in</a:t>
              </a:r>
            </a:p>
          </p:txBody>
        </p:sp>
        <p:sp>
          <p:nvSpPr>
            <p:cNvPr id="1593" name="TextBox 29"/>
            <p:cNvSpPr txBox="1"/>
            <p:nvPr/>
          </p:nvSpPr>
          <p:spPr>
            <a:xfrm>
              <a:off x="806777" y="942771"/>
              <a:ext cx="1303257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D900"/>
                  </a:solidFill>
                </a:defRPr>
              </a:lvl1pPr>
            </a:lstStyle>
            <a:p>
              <a:r>
                <a:t>Electric Field</a:t>
              </a:r>
            </a:p>
          </p:txBody>
        </p:sp>
        <p:sp>
          <p:nvSpPr>
            <p:cNvPr id="1594" name="TextBox 30"/>
            <p:cNvSpPr txBox="1"/>
            <p:nvPr/>
          </p:nvSpPr>
          <p:spPr>
            <a:xfrm>
              <a:off x="3037787" y="942771"/>
              <a:ext cx="2296213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Light-liberated electrons</a:t>
              </a:r>
            </a:p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(and bond holes) created</a:t>
              </a:r>
            </a:p>
          </p:txBody>
        </p:sp>
        <p:sp>
          <p:nvSpPr>
            <p:cNvPr id="1595" name="Rectangle 240"/>
            <p:cNvSpPr/>
            <p:nvPr/>
          </p:nvSpPr>
          <p:spPr>
            <a:xfrm>
              <a:off x="4245833" y="610513"/>
              <a:ext cx="173768" cy="4524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6" name="Cross 29"/>
            <p:cNvSpPr/>
            <p:nvPr/>
          </p:nvSpPr>
          <p:spPr>
            <a:xfrm>
              <a:off x="4273274" y="745592"/>
              <a:ext cx="115846" cy="9047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7" name="Rectangle 240"/>
            <p:cNvSpPr/>
            <p:nvPr/>
          </p:nvSpPr>
          <p:spPr>
            <a:xfrm>
              <a:off x="2493233" y="305713"/>
              <a:ext cx="173768" cy="4524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8" name="Cross 29"/>
            <p:cNvSpPr/>
            <p:nvPr/>
          </p:nvSpPr>
          <p:spPr>
            <a:xfrm>
              <a:off x="2520674" y="440792"/>
              <a:ext cx="115846" cy="9047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9" name="Left Arrow 247"/>
            <p:cNvSpPr/>
            <p:nvPr/>
          </p:nvSpPr>
          <p:spPr>
            <a:xfrm>
              <a:off x="4531935" y="640492"/>
              <a:ext cx="2097465" cy="15240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0" name="Left Arrow 247"/>
            <p:cNvSpPr/>
            <p:nvPr/>
          </p:nvSpPr>
          <p:spPr>
            <a:xfrm>
              <a:off x="2819400" y="368287"/>
              <a:ext cx="3810000" cy="17272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26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sz="2200" i="1"/>
            </a:pPr>
            <a:r>
              <a:t>So "electricity" is instead all about </a:t>
            </a:r>
            <a:r>
              <a:rPr b="1"/>
              <a:t>pumping</a:t>
            </a:r>
            <a:r>
              <a:t> charge</a:t>
            </a:r>
          </a:p>
        </p:txBody>
      </p:sp>
      <p:sp>
        <p:nvSpPr>
          <p:cNvPr id="12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91600" cy="5181600"/>
          </a:xfrm>
          <a:prstGeom prst="rect">
            <a:avLst/>
          </a:prstGeom>
        </p:spPr>
        <p:txBody>
          <a:bodyPr/>
          <a:lstStyle/>
          <a:p>
            <a:pPr defTabSz="457200">
              <a:tabLst>
                <a:tab pos="444500" algn="l"/>
              </a:tabLst>
              <a:defRPr sz="1800"/>
            </a:pPr>
            <a:r>
              <a:t>We </a:t>
            </a:r>
            <a:r>
              <a:rPr b="1"/>
              <a:t>PUMP</a:t>
            </a:r>
            <a:r>
              <a:t> charge in one end of something and out the other end:</a:t>
            </a:r>
          </a:p>
          <a:p>
            <a:pPr defTabSz="457200">
              <a:tabLst>
                <a:tab pos="444500" algn="l"/>
              </a:tabLst>
              <a:defRPr sz="900"/>
            </a:pPr>
            <a:endParaRPr/>
          </a:p>
          <a:p>
            <a:pPr defTabSz="457200">
              <a:tabLst>
                <a:tab pos="444500" algn="l"/>
              </a:tabLst>
              <a:defRPr sz="1800"/>
            </a:pPr>
            <a:r>
              <a:t>	</a:t>
            </a:r>
            <a:r>
              <a:rPr sz="1600"/>
              <a:t>"Something" = Generator, solar cell, battery . . .</a:t>
            </a:r>
            <a:endParaRPr sz="1400"/>
          </a:p>
          <a:p>
            <a:pPr defTabSz="457200">
              <a:tabLst>
                <a:tab pos="444500" algn="l"/>
              </a:tabLst>
              <a:defRPr sz="1800"/>
            </a:pPr>
            <a:endParaRPr/>
          </a:p>
          <a:p>
            <a:pPr defTabSz="457200">
              <a:tabLst>
                <a:tab pos="444500" algn="l"/>
              </a:tabLst>
              <a:defRPr sz="1800"/>
            </a:pPr>
            <a:r>
              <a:t>That's WHY it's called electrical </a:t>
            </a:r>
            <a:r>
              <a:rPr b="1"/>
              <a:t>current</a:t>
            </a:r>
            <a:r>
              <a:t> = An analogy to incompressible water:</a:t>
            </a:r>
          </a:p>
          <a:p>
            <a:pPr defTabSz="457200">
              <a:tabLst>
                <a:tab pos="444500" algn="l"/>
              </a:tabLst>
              <a:defRPr sz="900"/>
            </a:pPr>
            <a:endParaRPr/>
          </a:p>
          <a:p>
            <a:pPr defTabSz="457200">
              <a:spcBef>
                <a:spcPts val="300"/>
              </a:spcBef>
              <a:tabLst>
                <a:tab pos="444500" algn="l"/>
              </a:tabLst>
              <a:defRPr sz="1600"/>
            </a:pPr>
            <a:r>
              <a:t>	</a:t>
            </a:r>
            <a:r>
              <a:rPr>
                <a:solidFill>
                  <a:srgbClr val="FFD119"/>
                </a:solidFill>
              </a:rPr>
              <a:t>We pump water THROUGH pipes, but if we try to increase water IN pipes =&gt; Explosion!</a:t>
            </a:r>
          </a:p>
          <a:p>
            <a:pPr defTabSz="457200">
              <a:tabLst>
                <a:tab pos="444500" algn="l"/>
              </a:tabLst>
              <a:defRPr sz="1800"/>
            </a:pPr>
            <a:endParaRPr/>
          </a:p>
          <a:p>
            <a:pPr defTabSz="457200">
              <a:tabLst>
                <a:tab pos="444500" algn="l"/>
              </a:tabLst>
              <a:defRPr sz="1800"/>
            </a:pPr>
            <a:r>
              <a:t>Generators, solar cells, batteries, . . . are all CHARGE PUMPS</a:t>
            </a:r>
          </a:p>
          <a:p>
            <a:pPr defTabSz="457200">
              <a:tabLst>
                <a:tab pos="444500" algn="l"/>
              </a:tabLst>
              <a:defRPr sz="1800"/>
            </a:pPr>
            <a:endParaRPr/>
          </a:p>
          <a:p>
            <a:pPr defTabSz="457200">
              <a:tabLst>
                <a:tab pos="444500" algn="l"/>
              </a:tabLst>
              <a:defRPr sz="1800"/>
            </a:pPr>
            <a:r>
              <a:t>And pumps are judged on basis of the </a:t>
            </a:r>
            <a:r>
              <a:rPr b="1">
                <a:solidFill>
                  <a:srgbClr val="FFD900"/>
                </a:solidFill>
              </a:rPr>
              <a:t>flow</a:t>
            </a:r>
            <a:r>
              <a:t> and </a:t>
            </a:r>
            <a:r>
              <a:rPr b="1">
                <a:solidFill>
                  <a:srgbClr val="FFD900"/>
                </a:solidFill>
              </a:rPr>
              <a:t>pressure</a:t>
            </a:r>
            <a:r>
              <a:t> they can generate:</a:t>
            </a:r>
          </a:p>
          <a:p>
            <a:pPr defTabSz="457200">
              <a:tabLst>
                <a:tab pos="444500" algn="l"/>
              </a:tabLst>
              <a:defRPr sz="1400"/>
            </a:pPr>
            <a:endParaRPr/>
          </a:p>
          <a:p>
            <a:pPr algn="ctr" defTabSz="457200">
              <a:tabLst>
                <a:tab pos="444500" algn="l"/>
              </a:tabLst>
              <a:defRPr sz="1800"/>
            </a:pPr>
            <a:r>
              <a:t>Water Power = Flow x Pressure   		which is analogous to:</a:t>
            </a:r>
          </a:p>
          <a:p>
            <a:pPr algn="ctr" defTabSz="457200">
              <a:tabLst>
                <a:tab pos="444500" algn="l"/>
              </a:tabLst>
              <a:defRPr sz="1200"/>
            </a:pPr>
            <a:endParaRPr/>
          </a:p>
          <a:p>
            <a:pPr algn="ctr" defTabSz="457200">
              <a:tabLst>
                <a:tab pos="444500" algn="l"/>
              </a:tabLst>
              <a:defRPr sz="1800"/>
            </a:pPr>
            <a:r>
              <a:t>Electrical Power = "Current" x "Voltage"</a:t>
            </a:r>
          </a:p>
          <a:p>
            <a:pPr algn="ctr" defTabSz="457200">
              <a:tabLst>
                <a:tab pos="444500" algn="l"/>
              </a:tabLst>
              <a:defRPr sz="1800" b="1">
                <a:solidFill>
                  <a:srgbClr val="FFD900"/>
                </a:solidFill>
              </a:defRPr>
            </a:pPr>
            <a:endParaRPr/>
          </a:p>
          <a:p>
            <a:pPr algn="ctr" defTabSz="457200">
              <a:defRPr sz="1800" b="1">
                <a:solidFill>
                  <a:srgbClr val="FFD900"/>
                </a:solidFill>
              </a:defRPr>
            </a:pPr>
            <a:r>
              <a:t>So what we are NOW looking for is a solar-powered electron pump!</a:t>
            </a:r>
          </a:p>
        </p:txBody>
      </p:sp>
      <p:grpSp>
        <p:nvGrpSpPr>
          <p:cNvPr id="131" name="Group 7"/>
          <p:cNvGrpSpPr/>
          <p:nvPr/>
        </p:nvGrpSpPr>
        <p:grpSpPr>
          <a:xfrm>
            <a:off x="7315200" y="990599"/>
            <a:ext cx="990600" cy="533401"/>
            <a:chOff x="0" y="0"/>
            <a:chExt cx="990600" cy="533400"/>
          </a:xfrm>
        </p:grpSpPr>
        <p:sp>
          <p:nvSpPr>
            <p:cNvPr id="128" name="Left Arrow 5"/>
            <p:cNvSpPr/>
            <p:nvPr/>
          </p:nvSpPr>
          <p:spPr>
            <a:xfrm>
              <a:off x="0" y="228600"/>
              <a:ext cx="990600" cy="304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36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9" name="Oval 4"/>
            <p:cNvSpPr/>
            <p:nvPr/>
          </p:nvSpPr>
          <p:spPr>
            <a:xfrm>
              <a:off x="304800" y="-1"/>
              <a:ext cx="457200" cy="457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36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0" name="Circular Arrow 6"/>
            <p:cNvSpPr/>
            <p:nvPr/>
          </p:nvSpPr>
          <p:spPr>
            <a:xfrm rot="5400000">
              <a:off x="358694" y="74073"/>
              <a:ext cx="349419" cy="33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19300" extrusionOk="0">
                  <a:moveTo>
                    <a:pt x="19055" y="12539"/>
                  </a:moveTo>
                  <a:cubicBezTo>
                    <a:pt x="17442" y="17622"/>
                    <a:pt x="11971" y="20450"/>
                    <a:pt x="6833" y="18854"/>
                  </a:cubicBezTo>
                  <a:cubicBezTo>
                    <a:pt x="1696" y="17259"/>
                    <a:pt x="-1162" y="11845"/>
                    <a:pt x="450" y="6761"/>
                  </a:cubicBezTo>
                  <a:cubicBezTo>
                    <a:pt x="2063" y="1678"/>
                    <a:pt x="7535" y="-1150"/>
                    <a:pt x="12672" y="446"/>
                  </a:cubicBezTo>
                  <a:cubicBezTo>
                    <a:pt x="15784" y="1412"/>
                    <a:pt x="18202" y="3854"/>
                    <a:pt x="19113" y="6953"/>
                  </a:cubicBezTo>
                  <a:lnTo>
                    <a:pt x="20438" y="6953"/>
                  </a:lnTo>
                  <a:lnTo>
                    <a:pt x="18110" y="9650"/>
                  </a:lnTo>
                  <a:lnTo>
                    <a:pt x="14867" y="6953"/>
                  </a:lnTo>
                  <a:lnTo>
                    <a:pt x="16161" y="6953"/>
                  </a:lnTo>
                  <a:lnTo>
                    <a:pt x="16161" y="6953"/>
                  </a:lnTo>
                  <a:cubicBezTo>
                    <a:pt x="14655" y="3451"/>
                    <a:pt x="10566" y="1819"/>
                    <a:pt x="7027" y="3309"/>
                  </a:cubicBezTo>
                  <a:cubicBezTo>
                    <a:pt x="3487" y="4799"/>
                    <a:pt x="1839" y="8845"/>
                    <a:pt x="3344" y="12347"/>
                  </a:cubicBezTo>
                  <a:cubicBezTo>
                    <a:pt x="4850" y="15849"/>
                    <a:pt x="8939" y="17481"/>
                    <a:pt x="12479" y="15991"/>
                  </a:cubicBezTo>
                  <a:cubicBezTo>
                    <a:pt x="14355" y="15201"/>
                    <a:pt x="15787" y="13638"/>
                    <a:pt x="16397" y="11714"/>
                  </a:cubicBez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3600">
                  <a:solidFill>
                    <a:srgbClr val="CC33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Rectangle 5"/>
          <p:cNvSpPr txBox="1"/>
          <p:nvPr/>
        </p:nvSpPr>
        <p:spPr>
          <a:xfrm>
            <a:off x="241300" y="65588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Figure: http://www.sos.siena.edu/~jcummings/teaching/astronomy/lectures/reveal.js-master/ch10.html#/</a:t>
            </a:r>
          </a:p>
        </p:txBody>
      </p:sp>
      <p:sp>
        <p:nvSpPr>
          <p:cNvPr id="1604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98900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Before reaching the electric field, the electron &amp; hole </a:t>
            </a:r>
            <a:r>
              <a:rPr b="1"/>
              <a:t>ARE</a:t>
            </a:r>
            <a:r>
              <a:t> just wandering</a:t>
            </a:r>
          </a:p>
        </p:txBody>
      </p:sp>
      <p:sp>
        <p:nvSpPr>
          <p:cNvPr id="1605" name="Rectangle 3"/>
          <p:cNvSpPr txBox="1"/>
          <p:nvPr/>
        </p:nvSpPr>
        <p:spPr>
          <a:xfrm>
            <a:off x="228600" y="774700"/>
            <a:ext cx="8915400" cy="5486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Liberated &amp; created, they have no reason to move in ANY particular direction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This random wandering motion is called </a:t>
            </a:r>
            <a:r>
              <a:rPr b="1">
                <a:solidFill>
                  <a:srgbClr val="FFD900"/>
                </a:solidFill>
              </a:rPr>
              <a:t>diffusion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Which is famously explained by the </a:t>
            </a:r>
            <a:r>
              <a:rPr b="1"/>
              <a:t>drunkard's walk</a:t>
            </a:r>
            <a:r>
              <a:t> 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= Analogy of a drunk randomly bouncing off light posts: 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we've got </a:t>
            </a:r>
            <a:r>
              <a:rPr b="1"/>
              <a:t>two types of wandering drunks: electrons and holes</a:t>
            </a:r>
          </a:p>
          <a:p>
            <a:pPr>
              <a:spcBef>
                <a:spcPts val="4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And these unique types of drunks can "annihilate" one another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That is, the electron can just fill the hole (in the bond) =&gt; zip!</a:t>
            </a:r>
          </a:p>
          <a:p>
            <a:pPr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To create a net flow (=&gt; electricity) our drunks MUST reach boundary </a:t>
            </a:r>
            <a:r>
              <a:rPr b="1">
                <a:solidFill>
                  <a:srgbClr val="FFD900"/>
                </a:solidFill>
              </a:rPr>
              <a:t>cliff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Over which the "electron drunks" will fall (and the "hole drunks" ascend)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Or the way I was first taught it:  	Electrons ~ Ball bearings  (which fall DOWN)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800"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D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Holes ~ bubbles (which FLOAT up)</a:t>
            </a:r>
          </a:p>
        </p:txBody>
      </p:sp>
      <p:pic>
        <p:nvPicPr>
          <p:cNvPr id="160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0217" r="17207" b="7484"/>
          <a:stretch>
            <a:fillRect/>
          </a:stretch>
        </p:blipFill>
        <p:spPr>
          <a:xfrm>
            <a:off x="7162800" y="1309749"/>
            <a:ext cx="1731592" cy="1585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Rectangle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But there is an additional complication: "traps"</a:t>
            </a:r>
          </a:p>
        </p:txBody>
      </p:sp>
      <p:sp>
        <p:nvSpPr>
          <p:cNvPr id="1609" name="Rectangle 3"/>
          <p:cNvSpPr txBox="1"/>
          <p:nvPr/>
        </p:nvSpPr>
        <p:spPr>
          <a:xfrm>
            <a:off x="152400" y="838200"/>
            <a:ext cx="8915400" cy="3676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Light-liberated electron &amp; hole must not recombine before reaching the electric field</a:t>
            </a:r>
          </a:p>
          <a:p>
            <a:pPr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Normally, they cooperate by either </a:t>
            </a:r>
            <a:r>
              <a:rPr b="1"/>
              <a:t>not</a:t>
            </a:r>
            <a:r>
              <a:t> wandering into one another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OR by "orbiting" each other when then </a:t>
            </a:r>
            <a:r>
              <a:rPr b="1"/>
              <a:t>do</a:t>
            </a:r>
            <a:r>
              <a:t> meet (orbiting pair = an "exciton")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if there are crystal faults (misbonded atoms) or certain impurities:</a:t>
            </a:r>
            <a:endParaRPr b="0"/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Wandering electrons or holes tend to get "trapped" at these flaws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and if both end up at the same trap, they quickly recombine =&gt; zip!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Using black blobs to represent such traps, our solar cell can end up more like this</a:t>
            </a:r>
          </a:p>
        </p:txBody>
      </p:sp>
      <p:grpSp>
        <p:nvGrpSpPr>
          <p:cNvPr id="1646" name="Group"/>
          <p:cNvGrpSpPr/>
          <p:nvPr/>
        </p:nvGrpSpPr>
        <p:grpSpPr>
          <a:xfrm>
            <a:off x="940323" y="4934808"/>
            <a:ext cx="7822677" cy="1434796"/>
            <a:chOff x="0" y="0"/>
            <a:chExt cx="7822676" cy="1434794"/>
          </a:xfrm>
        </p:grpSpPr>
        <p:sp>
          <p:nvSpPr>
            <p:cNvPr id="1610" name="Rectangle 112"/>
            <p:cNvSpPr/>
            <p:nvPr/>
          </p:nvSpPr>
          <p:spPr>
            <a:xfrm flipH="1">
              <a:off x="1439969" y="0"/>
              <a:ext cx="5037030" cy="904776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1" name="Rectangle 150"/>
            <p:cNvSpPr/>
            <p:nvPr/>
          </p:nvSpPr>
          <p:spPr>
            <a:xfrm>
              <a:off x="0" y="534"/>
              <a:ext cx="1414778" cy="904776"/>
            </a:xfrm>
            <a:prstGeom prst="rect">
              <a:avLst/>
            </a:prstGeom>
            <a:solidFill>
              <a:srgbClr val="6D6D6D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2" name="Left Arrow 157"/>
            <p:cNvSpPr/>
            <p:nvPr/>
          </p:nvSpPr>
          <p:spPr>
            <a:xfrm>
              <a:off x="1090853" y="676531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3" name="Rectangle 240"/>
            <p:cNvSpPr/>
            <p:nvPr/>
          </p:nvSpPr>
          <p:spPr>
            <a:xfrm>
              <a:off x="5769833" y="94391"/>
              <a:ext cx="173768" cy="4524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4" name="Cross 29"/>
            <p:cNvSpPr/>
            <p:nvPr/>
          </p:nvSpPr>
          <p:spPr>
            <a:xfrm>
              <a:off x="5797275" y="229470"/>
              <a:ext cx="115846" cy="9047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5" name="Left Arrow 247"/>
            <p:cNvSpPr/>
            <p:nvPr/>
          </p:nvSpPr>
          <p:spPr>
            <a:xfrm>
              <a:off x="6070862" y="94391"/>
              <a:ext cx="558539" cy="16117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6" name="Left Arrow 157"/>
            <p:cNvSpPr/>
            <p:nvPr/>
          </p:nvSpPr>
          <p:spPr>
            <a:xfrm>
              <a:off x="1089826" y="488217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7" name="Left Arrow 157"/>
            <p:cNvSpPr/>
            <p:nvPr/>
          </p:nvSpPr>
          <p:spPr>
            <a:xfrm>
              <a:off x="1089826" y="295574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8" name="Left Arrow 157"/>
            <p:cNvSpPr/>
            <p:nvPr/>
          </p:nvSpPr>
          <p:spPr>
            <a:xfrm>
              <a:off x="1088797" y="107260"/>
              <a:ext cx="647849" cy="123379"/>
            </a:xfrm>
            <a:prstGeom prst="leftArrow">
              <a:avLst>
                <a:gd name="adj1" fmla="val 50000"/>
                <a:gd name="adj2" fmla="val 49991"/>
              </a:avLst>
            </a:prstGeom>
            <a:solidFill>
              <a:srgbClr val="FFD11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9" name="TextBox 28"/>
            <p:cNvSpPr txBox="1"/>
            <p:nvPr/>
          </p:nvSpPr>
          <p:spPr>
            <a:xfrm>
              <a:off x="6705600" y="321853"/>
              <a:ext cx="1117077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Sunlight in</a:t>
              </a:r>
            </a:p>
          </p:txBody>
        </p:sp>
        <p:sp>
          <p:nvSpPr>
            <p:cNvPr id="1620" name="TextBox 29"/>
            <p:cNvSpPr txBox="1"/>
            <p:nvPr/>
          </p:nvSpPr>
          <p:spPr>
            <a:xfrm>
              <a:off x="806777" y="942771"/>
              <a:ext cx="1303257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D900"/>
                  </a:solidFill>
                </a:defRPr>
              </a:lvl1pPr>
            </a:lstStyle>
            <a:p>
              <a:r>
                <a:t>Electric Field</a:t>
              </a:r>
            </a:p>
          </p:txBody>
        </p:sp>
        <p:sp>
          <p:nvSpPr>
            <p:cNvPr id="1621" name="TextBox 30"/>
            <p:cNvSpPr txBox="1"/>
            <p:nvPr/>
          </p:nvSpPr>
          <p:spPr>
            <a:xfrm>
              <a:off x="3037787" y="942771"/>
              <a:ext cx="2296213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Light-liberated electrons</a:t>
              </a:r>
            </a:p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(and bond holes) created</a:t>
              </a:r>
            </a:p>
          </p:txBody>
        </p:sp>
        <p:sp>
          <p:nvSpPr>
            <p:cNvPr id="1622" name="Rectangle 240"/>
            <p:cNvSpPr/>
            <p:nvPr/>
          </p:nvSpPr>
          <p:spPr>
            <a:xfrm>
              <a:off x="4245833" y="610513"/>
              <a:ext cx="173768" cy="4524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3" name="Cross 29"/>
            <p:cNvSpPr/>
            <p:nvPr/>
          </p:nvSpPr>
          <p:spPr>
            <a:xfrm>
              <a:off x="4273275" y="745592"/>
              <a:ext cx="115846" cy="9047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4" name="Rectangle 240"/>
            <p:cNvSpPr/>
            <p:nvPr/>
          </p:nvSpPr>
          <p:spPr>
            <a:xfrm>
              <a:off x="2493233" y="305713"/>
              <a:ext cx="173768" cy="4524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5" name="Cross 29"/>
            <p:cNvSpPr/>
            <p:nvPr/>
          </p:nvSpPr>
          <p:spPr>
            <a:xfrm>
              <a:off x="2520675" y="440792"/>
              <a:ext cx="115846" cy="9047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6" name="Left Arrow 247"/>
            <p:cNvSpPr/>
            <p:nvPr/>
          </p:nvSpPr>
          <p:spPr>
            <a:xfrm>
              <a:off x="4531936" y="640493"/>
              <a:ext cx="2097465" cy="15240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7" name="Left Arrow 247"/>
            <p:cNvSpPr/>
            <p:nvPr/>
          </p:nvSpPr>
          <p:spPr>
            <a:xfrm>
              <a:off x="2819400" y="368287"/>
              <a:ext cx="3810000" cy="17272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30" name="Cloud 37"/>
            <p:cNvGrpSpPr/>
            <p:nvPr/>
          </p:nvGrpSpPr>
          <p:grpSpPr>
            <a:xfrm>
              <a:off x="2793319" y="104393"/>
              <a:ext cx="186427" cy="143137"/>
              <a:chOff x="0" y="0"/>
              <a:chExt cx="186425" cy="143136"/>
            </a:xfrm>
          </p:grpSpPr>
          <p:sp>
            <p:nvSpPr>
              <p:cNvPr id="1628" name="Shape"/>
              <p:cNvSpPr/>
              <p:nvPr/>
            </p:nvSpPr>
            <p:spPr>
              <a:xfrm>
                <a:off x="0" y="-1"/>
                <a:ext cx="186426" cy="14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2A4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9" name="Shape"/>
              <p:cNvSpPr/>
              <p:nvPr/>
            </p:nvSpPr>
            <p:spPr>
              <a:xfrm>
                <a:off x="9466" y="7278"/>
                <a:ext cx="170829" cy="1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33" name="Cloud 38"/>
            <p:cNvGrpSpPr/>
            <p:nvPr/>
          </p:nvGrpSpPr>
          <p:grpSpPr>
            <a:xfrm>
              <a:off x="3521540" y="637793"/>
              <a:ext cx="186427" cy="143137"/>
              <a:chOff x="0" y="0"/>
              <a:chExt cx="186425" cy="143136"/>
            </a:xfrm>
          </p:grpSpPr>
          <p:sp>
            <p:nvSpPr>
              <p:cNvPr id="1631" name="Shape"/>
              <p:cNvSpPr/>
              <p:nvPr/>
            </p:nvSpPr>
            <p:spPr>
              <a:xfrm>
                <a:off x="0" y="-1"/>
                <a:ext cx="186426" cy="14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2A4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2" name="Shape"/>
              <p:cNvSpPr/>
              <p:nvPr/>
            </p:nvSpPr>
            <p:spPr>
              <a:xfrm>
                <a:off x="9466" y="7278"/>
                <a:ext cx="170829" cy="1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36" name="Cloud 39"/>
            <p:cNvGrpSpPr/>
            <p:nvPr/>
          </p:nvGrpSpPr>
          <p:grpSpPr>
            <a:xfrm>
              <a:off x="1726519" y="628252"/>
              <a:ext cx="186426" cy="143137"/>
              <a:chOff x="0" y="0"/>
              <a:chExt cx="186425" cy="143136"/>
            </a:xfrm>
          </p:grpSpPr>
          <p:sp>
            <p:nvSpPr>
              <p:cNvPr id="1634" name="Shape"/>
              <p:cNvSpPr/>
              <p:nvPr/>
            </p:nvSpPr>
            <p:spPr>
              <a:xfrm>
                <a:off x="0" y="-1"/>
                <a:ext cx="186426" cy="14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2A4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5" name="Shape"/>
              <p:cNvSpPr/>
              <p:nvPr/>
            </p:nvSpPr>
            <p:spPr>
              <a:xfrm>
                <a:off x="9466" y="7278"/>
                <a:ext cx="170829" cy="1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39" name="Cloud 40"/>
            <p:cNvGrpSpPr/>
            <p:nvPr/>
          </p:nvGrpSpPr>
          <p:grpSpPr>
            <a:xfrm>
              <a:off x="4512140" y="256793"/>
              <a:ext cx="186427" cy="143137"/>
              <a:chOff x="0" y="0"/>
              <a:chExt cx="186425" cy="143136"/>
            </a:xfrm>
          </p:grpSpPr>
          <p:sp>
            <p:nvSpPr>
              <p:cNvPr id="1637" name="Shape"/>
              <p:cNvSpPr/>
              <p:nvPr/>
            </p:nvSpPr>
            <p:spPr>
              <a:xfrm>
                <a:off x="0" y="-1"/>
                <a:ext cx="186426" cy="14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2A4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8" name="Shape"/>
              <p:cNvSpPr/>
              <p:nvPr/>
            </p:nvSpPr>
            <p:spPr>
              <a:xfrm>
                <a:off x="9466" y="7278"/>
                <a:ext cx="170829" cy="1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42" name="Cloud 41"/>
            <p:cNvGrpSpPr/>
            <p:nvPr/>
          </p:nvGrpSpPr>
          <p:grpSpPr>
            <a:xfrm>
              <a:off x="2793319" y="94852"/>
              <a:ext cx="186427" cy="143137"/>
              <a:chOff x="0" y="0"/>
              <a:chExt cx="186425" cy="143136"/>
            </a:xfrm>
          </p:grpSpPr>
          <p:sp>
            <p:nvSpPr>
              <p:cNvPr id="1640" name="Shape"/>
              <p:cNvSpPr/>
              <p:nvPr/>
            </p:nvSpPr>
            <p:spPr>
              <a:xfrm>
                <a:off x="0" y="-1"/>
                <a:ext cx="186426" cy="14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2A4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1" name="Shape"/>
              <p:cNvSpPr/>
              <p:nvPr/>
            </p:nvSpPr>
            <p:spPr>
              <a:xfrm>
                <a:off x="9466" y="7278"/>
                <a:ext cx="170829" cy="1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45" name="Cloud 42"/>
            <p:cNvGrpSpPr/>
            <p:nvPr/>
          </p:nvGrpSpPr>
          <p:grpSpPr>
            <a:xfrm>
              <a:off x="202519" y="399652"/>
              <a:ext cx="186427" cy="143137"/>
              <a:chOff x="0" y="0"/>
              <a:chExt cx="186425" cy="143136"/>
            </a:xfrm>
          </p:grpSpPr>
          <p:sp>
            <p:nvSpPr>
              <p:cNvPr id="1643" name="Shape"/>
              <p:cNvSpPr/>
              <p:nvPr/>
            </p:nvSpPr>
            <p:spPr>
              <a:xfrm>
                <a:off x="0" y="-1"/>
                <a:ext cx="186426" cy="14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2A4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4" name="Shape"/>
              <p:cNvSpPr/>
              <p:nvPr/>
            </p:nvSpPr>
            <p:spPr>
              <a:xfrm>
                <a:off x="9466" y="7278"/>
                <a:ext cx="170829" cy="1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Rectangle 2"/>
          <p:cNvSpPr txBox="1">
            <a:spLocks noGrp="1"/>
          </p:cNvSpPr>
          <p:nvPr>
            <p:ph type="title"/>
          </p:nvPr>
        </p:nvSpPr>
        <p:spPr>
          <a:xfrm>
            <a:off x="152400" y="114300"/>
            <a:ext cx="8686800" cy="533758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Crystalline silicon succumbs to one type of trap but not the other</a:t>
            </a:r>
          </a:p>
        </p:txBody>
      </p:sp>
      <p:sp>
        <p:nvSpPr>
          <p:cNvPr id="1649" name="Rectangle 3"/>
          <p:cNvSpPr txBox="1">
            <a:spLocks noGrp="1"/>
          </p:cNvSpPr>
          <p:nvPr>
            <p:ph type="body" idx="1"/>
          </p:nvPr>
        </p:nvSpPr>
        <p:spPr>
          <a:xfrm>
            <a:off x="254000" y="838200"/>
            <a:ext cx="8686800" cy="57912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Silicon's bonds are extraordinarily strong </a:t>
            </a:r>
          </a:p>
          <a:p>
            <a:pPr defTabSz="457200">
              <a:defRPr sz="1000"/>
            </a:pPr>
            <a:endParaRPr/>
          </a:p>
          <a:p>
            <a:pPr marL="0" lvl="1" indent="640896" defTabSz="457200">
              <a:buSzTx/>
              <a:buNone/>
              <a:defRPr sz="1800"/>
            </a:pPr>
            <a:r>
              <a:t>It is the 3</a:t>
            </a:r>
            <a:r>
              <a:rPr baseline="30000"/>
              <a:t>rd</a:t>
            </a:r>
            <a:r>
              <a:t> hardest material (after only diamond and silicon carbide)</a:t>
            </a:r>
          </a:p>
          <a:p>
            <a:pPr defTabSz="457200">
              <a:defRPr sz="1400"/>
            </a:pPr>
            <a:endParaRPr/>
          </a:p>
          <a:p>
            <a:pPr defTabSz="457200">
              <a:defRPr sz="1800"/>
            </a:pPr>
            <a:r>
              <a:t>That bond strength makes it possible to grow near perfect crystals: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Si solar cell crystals can have as few as one Si atom in 10</a:t>
            </a:r>
            <a:r>
              <a:rPr baseline="30000"/>
              <a:t>15</a:t>
            </a:r>
            <a:r>
              <a:t> mis-bonded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Which pretty much eliminates crystal flaws as traps</a:t>
            </a:r>
          </a:p>
          <a:p>
            <a:pPr defTabSz="457200">
              <a:defRPr sz="1300"/>
            </a:pPr>
            <a:endParaRPr/>
          </a:p>
          <a:p>
            <a:pPr defTabSz="457200">
              <a:defRPr sz="1800"/>
            </a:pPr>
            <a:r>
              <a:t>But in Silicon, </a:t>
            </a:r>
            <a:r>
              <a:rPr b="1"/>
              <a:t>metal impurities make exceptionally effective traps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Silicon for solar cells must thus pass through extra (expensive) purification steps</a:t>
            </a:r>
          </a:p>
          <a:p>
            <a:pPr defTabSz="457200">
              <a:defRPr sz="1600"/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r>
              <a:t>NET RESULT:  Crystalline Si solar cells define today's "gold standard" 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Commercial cell efficiencies are in the 20-25% range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	Research versions push 30%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		But (like gold) this comes with a steep price tag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Rectangle 5"/>
          <p:cNvSpPr txBox="1"/>
          <p:nvPr/>
        </p:nvSpPr>
        <p:spPr>
          <a:xfrm>
            <a:off x="254000" y="65334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Figures from my Virtual Lab website: https://www.wecanfigurethisout.org/VL/Semiconductor_crystals.htm</a:t>
            </a:r>
          </a:p>
        </p:txBody>
      </p:sp>
      <p:sp>
        <p:nvSpPr>
          <p:cNvPr id="1652" name="Rectangle 2"/>
          <p:cNvSpPr txBox="1">
            <a:spLocks noGrp="1"/>
          </p:cNvSpPr>
          <p:nvPr>
            <p:ph type="title"/>
          </p:nvPr>
        </p:nvSpPr>
        <p:spPr>
          <a:xfrm>
            <a:off x="152400" y="88900"/>
            <a:ext cx="8686800" cy="47698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Gallium Arsenide offers competition for that gold standard:</a:t>
            </a:r>
          </a:p>
        </p:txBody>
      </p:sp>
      <p:sp>
        <p:nvSpPr>
          <p:cNvPr id="1653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685800"/>
            <a:ext cx="8686800" cy="57912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It has a very similar crystal structure with weaker, but still strong, bonds: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GaAs's "zincblende" type crystal:		Si's "diamond" type crystal:</a:t>
            </a:r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endParaRPr/>
          </a:p>
          <a:p>
            <a:pPr defTabSz="457200">
              <a:defRPr sz="1400" b="1">
                <a:solidFill>
                  <a:srgbClr val="FFD900"/>
                </a:solidFill>
              </a:defRPr>
            </a:pPr>
            <a:endParaRPr/>
          </a:p>
          <a:p>
            <a:pPr defTabSz="457200">
              <a:defRPr sz="1800"/>
            </a:pPr>
            <a:r>
              <a:t>GaAs's 1.5 eV bandgap is slightly closer to the Shockley-Queisser optimum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And, unlike silicon, its bandgap is </a:t>
            </a:r>
            <a:r>
              <a:rPr b="1"/>
              <a:t>direct</a:t>
            </a:r>
            <a:r>
              <a:t> allowing for use of thinner layers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Which, together, boost its cells to almost the full S-Q 35% efficiency limit</a:t>
            </a:r>
          </a:p>
          <a:p>
            <a:pPr defTabSz="457200">
              <a:defRPr sz="1400"/>
            </a:pPr>
            <a:endParaRPr/>
          </a:p>
          <a:p>
            <a:pPr defTabSz="457200">
              <a:defRPr sz="1800"/>
            </a:pPr>
            <a:r>
              <a:t>However, containing arsenic, it raises concerns about toxicity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And its crystals are even more expensive to grow</a:t>
            </a:r>
          </a:p>
          <a:p>
            <a:pPr defTabSz="457200">
              <a:defRPr sz="800"/>
            </a:pPr>
            <a:endParaRPr/>
          </a:p>
          <a:p>
            <a:pPr defTabSz="457200">
              <a:defRPr sz="1800"/>
            </a:pPr>
            <a:r>
              <a:t>		Qualifying it more as an (impractical?) </a:t>
            </a:r>
            <a:r>
              <a:rPr b="1"/>
              <a:t>diamond standard</a:t>
            </a:r>
          </a:p>
        </p:txBody>
      </p:sp>
      <p:pic>
        <p:nvPicPr>
          <p:cNvPr id="16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068" y="1676400"/>
            <a:ext cx="2010785" cy="1599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676400"/>
            <a:ext cx="2076450" cy="160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686800" cy="58674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Today's </a:t>
            </a:r>
            <a:r>
              <a:rPr b="1"/>
              <a:t>silver standard </a:t>
            </a:r>
            <a:r>
              <a:t>is probably </a:t>
            </a:r>
            <a:r>
              <a:rPr b="1"/>
              <a:t>polycrystal silicon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Here crystal growth conditions are markedly relaxed yielding,  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instead of a single crystal, a tightly packed collection of "crystallites"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Which can be represented as: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But wandering electrons &amp; holes </a:t>
            </a:r>
            <a:r>
              <a:rPr b="1"/>
              <a:t>can</a:t>
            </a:r>
            <a:r>
              <a:t> now get trapped at crystallite edges</a:t>
            </a:r>
          </a:p>
          <a:p>
            <a:pPr defTabSz="457200">
              <a:defRPr sz="900"/>
            </a:pPr>
            <a:endParaRPr/>
          </a:p>
          <a:p>
            <a:pPr defTabSz="457200">
              <a:defRPr sz="1800"/>
            </a:pPr>
            <a:r>
              <a:t>	Where there are plenty of mis-bonded atoms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	Which might acquire a charge attractive to those wanderers</a:t>
            </a:r>
          </a:p>
          <a:p>
            <a:pPr defTabSz="457200">
              <a:defRPr sz="1400"/>
            </a:pPr>
            <a:endParaRPr/>
          </a:p>
          <a:p>
            <a:pPr defTabSz="457200">
              <a:defRPr sz="1800"/>
            </a:pPr>
            <a:r>
              <a:t>Result?  Polycrystal Si cells have efficiencies about 4/5</a:t>
            </a:r>
            <a:r>
              <a:rPr baseline="30000"/>
              <a:t>th</a:t>
            </a:r>
            <a:r>
              <a:t> that of single crystal Si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	But if cost is correspondingly reduced, they can still make sense! </a:t>
            </a:r>
          </a:p>
        </p:txBody>
      </p:sp>
      <p:sp>
        <p:nvSpPr>
          <p:cNvPr id="1658" name="Rectangle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38100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So what about more affordable silver or even bronze standards?</a:t>
            </a:r>
          </a:p>
        </p:txBody>
      </p:sp>
      <p:grpSp>
        <p:nvGrpSpPr>
          <p:cNvPr id="2118" name="Group 464"/>
          <p:cNvGrpSpPr/>
          <p:nvPr/>
        </p:nvGrpSpPr>
        <p:grpSpPr>
          <a:xfrm>
            <a:off x="3886200" y="2497565"/>
            <a:ext cx="4732867" cy="1311484"/>
            <a:chOff x="0" y="0"/>
            <a:chExt cx="4732866" cy="1311482"/>
          </a:xfrm>
        </p:grpSpPr>
        <p:grpSp>
          <p:nvGrpSpPr>
            <p:cNvPr id="1784" name="Group 267"/>
            <p:cNvGrpSpPr/>
            <p:nvPr/>
          </p:nvGrpSpPr>
          <p:grpSpPr>
            <a:xfrm>
              <a:off x="0" y="17034"/>
              <a:ext cx="1219201" cy="1134535"/>
              <a:chOff x="0" y="0"/>
              <a:chExt cx="1219200" cy="1134534"/>
            </a:xfrm>
          </p:grpSpPr>
          <p:grpSp>
            <p:nvGrpSpPr>
              <p:cNvPr id="1663" name="Group 138"/>
              <p:cNvGrpSpPr/>
              <p:nvPr/>
            </p:nvGrpSpPr>
            <p:grpSpPr>
              <a:xfrm>
                <a:off x="-1" y="-1"/>
                <a:ext cx="304801" cy="276915"/>
                <a:chOff x="0" y="0"/>
                <a:chExt cx="304800" cy="276914"/>
              </a:xfrm>
            </p:grpSpPr>
            <p:grpSp>
              <p:nvGrpSpPr>
                <p:cNvPr id="166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59" name="Straight Connector 111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60" name="Straight Connector 12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62" name="Oval 108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68" name="Group 139"/>
              <p:cNvGrpSpPr/>
              <p:nvPr/>
            </p:nvGrpSpPr>
            <p:grpSpPr>
              <a:xfrm>
                <a:off x="2285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166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64" name="Straight Connector 136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65" name="Straight Connector 137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67" name="Oval 10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73" name="Group 140"/>
              <p:cNvGrpSpPr/>
              <p:nvPr/>
            </p:nvGrpSpPr>
            <p:grpSpPr>
              <a:xfrm>
                <a:off x="-1" y="228599"/>
                <a:ext cx="304801" cy="276915"/>
                <a:chOff x="0" y="0"/>
                <a:chExt cx="304800" cy="276914"/>
              </a:xfrm>
            </p:grpSpPr>
            <p:grpSp>
              <p:nvGrpSpPr>
                <p:cNvPr id="1671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69" name="Straight Connector 143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70" name="Straight Connector 144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72" name="Oval 142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78" name="Group 145"/>
              <p:cNvGrpSpPr/>
              <p:nvPr/>
            </p:nvGrpSpPr>
            <p:grpSpPr>
              <a:xfrm>
                <a:off x="228599" y="231087"/>
                <a:ext cx="304801" cy="276915"/>
                <a:chOff x="0" y="0"/>
                <a:chExt cx="304800" cy="276914"/>
              </a:xfrm>
            </p:grpSpPr>
            <p:grpSp>
              <p:nvGrpSpPr>
                <p:cNvPr id="1676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74" name="Straight Connector 14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75" name="Straight Connector 14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77" name="Oval 147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83" name="Group 150"/>
              <p:cNvGrpSpPr/>
              <p:nvPr/>
            </p:nvGrpSpPr>
            <p:grpSpPr>
              <a:xfrm>
                <a:off x="4571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168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79" name="Straight Connector 153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80" name="Straight Connector 154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82" name="Oval 152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88" name="Group 164"/>
              <p:cNvGrpSpPr/>
              <p:nvPr/>
            </p:nvGrpSpPr>
            <p:grpSpPr>
              <a:xfrm>
                <a:off x="457199" y="232832"/>
                <a:ext cx="304801" cy="276915"/>
                <a:chOff x="0" y="0"/>
                <a:chExt cx="304800" cy="276914"/>
              </a:xfrm>
            </p:grpSpPr>
            <p:grpSp>
              <p:nvGrpSpPr>
                <p:cNvPr id="168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84" name="Straight Connector 167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85" name="Straight Connector 168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87" name="Oval 166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93" name="Group 169"/>
              <p:cNvGrpSpPr/>
              <p:nvPr/>
            </p:nvGrpSpPr>
            <p:grpSpPr>
              <a:xfrm>
                <a:off x="-1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169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89" name="Straight Connector 17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90" name="Straight Connector 17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92" name="Oval 17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98" name="Group 174"/>
              <p:cNvGrpSpPr/>
              <p:nvPr/>
            </p:nvGrpSpPr>
            <p:grpSpPr>
              <a:xfrm>
                <a:off x="2285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169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94" name="Straight Connector 177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95" name="Straight Connector 178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97" name="Oval 176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03" name="Group 179"/>
              <p:cNvGrpSpPr/>
              <p:nvPr/>
            </p:nvGrpSpPr>
            <p:grpSpPr>
              <a:xfrm>
                <a:off x="4571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170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699" name="Straight Connector 18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00" name="Straight Connector 18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02" name="Oval 18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08" name="Group 184"/>
              <p:cNvGrpSpPr/>
              <p:nvPr/>
            </p:nvGrpSpPr>
            <p:grpSpPr>
              <a:xfrm>
                <a:off x="6857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170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04" name="Straight Connector 187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05" name="Straight Connector 188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07" name="Oval 186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13" name="Group 189"/>
              <p:cNvGrpSpPr/>
              <p:nvPr/>
            </p:nvGrpSpPr>
            <p:grpSpPr>
              <a:xfrm>
                <a:off x="685799" y="231087"/>
                <a:ext cx="304801" cy="276915"/>
                <a:chOff x="0" y="0"/>
                <a:chExt cx="304800" cy="276914"/>
              </a:xfrm>
            </p:grpSpPr>
            <p:grpSp>
              <p:nvGrpSpPr>
                <p:cNvPr id="171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09" name="Straight Connector 19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10" name="Straight Connector 19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12" name="Oval 19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18" name="Group 194"/>
              <p:cNvGrpSpPr/>
              <p:nvPr/>
            </p:nvGrpSpPr>
            <p:grpSpPr>
              <a:xfrm>
                <a:off x="6857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171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14" name="Straight Connector 197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15" name="Straight Connector 198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17" name="Oval 196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23" name="Group 199"/>
              <p:cNvGrpSpPr/>
              <p:nvPr/>
            </p:nvGrpSpPr>
            <p:grpSpPr>
              <a:xfrm>
                <a:off x="-1" y="641718"/>
                <a:ext cx="304801" cy="276915"/>
                <a:chOff x="0" y="0"/>
                <a:chExt cx="304800" cy="276914"/>
              </a:xfrm>
            </p:grpSpPr>
            <p:grpSp>
              <p:nvGrpSpPr>
                <p:cNvPr id="1721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19" name="Straight Connector 20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20" name="Straight Connector 20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22" name="Oval 201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28" name="Group 204"/>
              <p:cNvGrpSpPr/>
              <p:nvPr/>
            </p:nvGrpSpPr>
            <p:grpSpPr>
              <a:xfrm>
                <a:off x="228599" y="644206"/>
                <a:ext cx="304801" cy="276915"/>
                <a:chOff x="0" y="0"/>
                <a:chExt cx="304800" cy="276914"/>
              </a:xfrm>
            </p:grpSpPr>
            <p:grpSp>
              <p:nvGrpSpPr>
                <p:cNvPr id="1726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24" name="Straight Connector 207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25" name="Straight Connector 208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27" name="Oval 206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33" name="Group 209"/>
              <p:cNvGrpSpPr/>
              <p:nvPr/>
            </p:nvGrpSpPr>
            <p:grpSpPr>
              <a:xfrm>
                <a:off x="457199" y="645951"/>
                <a:ext cx="304801" cy="276915"/>
                <a:chOff x="0" y="0"/>
                <a:chExt cx="304800" cy="276914"/>
              </a:xfrm>
            </p:grpSpPr>
            <p:grpSp>
              <p:nvGrpSpPr>
                <p:cNvPr id="1731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29" name="Straight Connector 213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30" name="Straight Connector 214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32" name="Oval 212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38" name="Group 215"/>
              <p:cNvGrpSpPr/>
              <p:nvPr/>
            </p:nvGrpSpPr>
            <p:grpSpPr>
              <a:xfrm>
                <a:off x="685799" y="644206"/>
                <a:ext cx="304801" cy="276915"/>
                <a:chOff x="0" y="0"/>
                <a:chExt cx="304800" cy="276914"/>
              </a:xfrm>
            </p:grpSpPr>
            <p:grpSp>
              <p:nvGrpSpPr>
                <p:cNvPr id="1736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34" name="Straight Connector 21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35" name="Straight Connector 21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37" name="Oval 217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43" name="Group 220"/>
              <p:cNvGrpSpPr/>
              <p:nvPr/>
            </p:nvGrpSpPr>
            <p:grpSpPr>
              <a:xfrm>
                <a:off x="9143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174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39" name="Straight Connector 223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40" name="Straight Connector 224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42" name="Oval 222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48" name="Group 225"/>
              <p:cNvGrpSpPr/>
              <p:nvPr/>
            </p:nvGrpSpPr>
            <p:grpSpPr>
              <a:xfrm>
                <a:off x="914399" y="232832"/>
                <a:ext cx="304801" cy="276915"/>
                <a:chOff x="0" y="0"/>
                <a:chExt cx="304800" cy="276914"/>
              </a:xfrm>
            </p:grpSpPr>
            <p:grpSp>
              <p:nvGrpSpPr>
                <p:cNvPr id="174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44" name="Straight Connector 22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45" name="Straight Connector 22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47" name="Oval 227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53" name="Group 230"/>
              <p:cNvGrpSpPr/>
              <p:nvPr/>
            </p:nvGrpSpPr>
            <p:grpSpPr>
              <a:xfrm>
                <a:off x="9143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175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49" name="Straight Connector 233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50" name="Straight Connector 235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52" name="Oval 232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58" name="Group 237"/>
              <p:cNvGrpSpPr/>
              <p:nvPr/>
            </p:nvGrpSpPr>
            <p:grpSpPr>
              <a:xfrm>
                <a:off x="914399" y="641718"/>
                <a:ext cx="304801" cy="276915"/>
                <a:chOff x="0" y="0"/>
                <a:chExt cx="304800" cy="276914"/>
              </a:xfrm>
            </p:grpSpPr>
            <p:grpSp>
              <p:nvGrpSpPr>
                <p:cNvPr id="175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54" name="Straight Connector 24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55" name="Straight Connector 24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57" name="Oval 23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63" name="Group 242"/>
              <p:cNvGrpSpPr/>
              <p:nvPr/>
            </p:nvGrpSpPr>
            <p:grpSpPr>
              <a:xfrm>
                <a:off x="-1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176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59" name="Straight Connector 245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60" name="Straight Connector 246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62" name="Oval 244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68" name="Group 247"/>
              <p:cNvGrpSpPr/>
              <p:nvPr/>
            </p:nvGrpSpPr>
            <p:grpSpPr>
              <a:xfrm>
                <a:off x="2285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176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64" name="Straight Connector 25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65" name="Straight Connector 25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67" name="Oval 24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73" name="Group 252"/>
              <p:cNvGrpSpPr/>
              <p:nvPr/>
            </p:nvGrpSpPr>
            <p:grpSpPr>
              <a:xfrm>
                <a:off x="4571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177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69" name="Straight Connector 255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70" name="Straight Connector 256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72" name="Oval 254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78" name="Group 257"/>
              <p:cNvGrpSpPr/>
              <p:nvPr/>
            </p:nvGrpSpPr>
            <p:grpSpPr>
              <a:xfrm>
                <a:off x="6857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1776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74" name="Straight Connector 26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75" name="Straight Connector 26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77" name="Oval 25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83" name="Group 262"/>
              <p:cNvGrpSpPr/>
              <p:nvPr/>
            </p:nvGrpSpPr>
            <p:grpSpPr>
              <a:xfrm>
                <a:off x="9143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1781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779" name="Straight Connector 265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80" name="Straight Connector 266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82" name="Oval 264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885" name="Group 268"/>
            <p:cNvGrpSpPr/>
            <p:nvPr/>
          </p:nvGrpSpPr>
          <p:grpSpPr>
            <a:xfrm>
              <a:off x="1216216" y="28457"/>
              <a:ext cx="1209206" cy="1169620"/>
              <a:chOff x="0" y="0"/>
              <a:chExt cx="1209204" cy="1169619"/>
            </a:xfrm>
          </p:grpSpPr>
          <p:grpSp>
            <p:nvGrpSpPr>
              <p:cNvPr id="1789" name="Group 145"/>
              <p:cNvGrpSpPr/>
              <p:nvPr/>
            </p:nvGrpSpPr>
            <p:grpSpPr>
              <a:xfrm>
                <a:off x="44190" y="466222"/>
                <a:ext cx="237712" cy="216826"/>
                <a:chOff x="0" y="0"/>
                <a:chExt cx="237711" cy="216825"/>
              </a:xfrm>
            </p:grpSpPr>
            <p:grpSp>
              <p:nvGrpSpPr>
                <p:cNvPr id="1787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785" name="Straight Connector 380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86" name="Straight Connector 381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88" name="Oval 379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94" name="Group 150"/>
              <p:cNvGrpSpPr/>
              <p:nvPr/>
            </p:nvGrpSpPr>
            <p:grpSpPr>
              <a:xfrm>
                <a:off x="76142" y="142743"/>
                <a:ext cx="237713" cy="216826"/>
                <a:chOff x="0" y="0"/>
                <a:chExt cx="237711" cy="216825"/>
              </a:xfrm>
            </p:grpSpPr>
            <p:grpSp>
              <p:nvGrpSpPr>
                <p:cNvPr id="1792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790" name="Straight Connector 376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91" name="Straight Connector 377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93" name="Oval 375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99" name="Group 164"/>
              <p:cNvGrpSpPr/>
              <p:nvPr/>
            </p:nvGrpSpPr>
            <p:grpSpPr>
              <a:xfrm>
                <a:off x="222822" y="324834"/>
                <a:ext cx="237713" cy="215556"/>
                <a:chOff x="0" y="0"/>
                <a:chExt cx="237711" cy="215555"/>
              </a:xfrm>
            </p:grpSpPr>
            <p:grpSp>
              <p:nvGrpSpPr>
                <p:cNvPr id="1797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795" name="Straight Connector 372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796" name="Straight Connector 373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798" name="Oval 371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04" name="Group 169"/>
              <p:cNvGrpSpPr/>
              <p:nvPr/>
            </p:nvGrpSpPr>
            <p:grpSpPr>
              <a:xfrm>
                <a:off x="-1" y="774614"/>
                <a:ext cx="237713" cy="216827"/>
                <a:chOff x="0" y="0"/>
                <a:chExt cx="237711" cy="216825"/>
              </a:xfrm>
            </p:grpSpPr>
            <p:grpSp>
              <p:nvGrpSpPr>
                <p:cNvPr id="1802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00" name="Straight Connector 368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01" name="Straight Connector 369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03" name="Oval 367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09" name="Group 174"/>
              <p:cNvGrpSpPr/>
              <p:nvPr/>
            </p:nvGrpSpPr>
            <p:grpSpPr>
              <a:xfrm>
                <a:off x="177533" y="631871"/>
                <a:ext cx="237712" cy="215556"/>
                <a:chOff x="0" y="0"/>
                <a:chExt cx="237711" cy="215555"/>
              </a:xfrm>
            </p:grpSpPr>
            <p:grpSp>
              <p:nvGrpSpPr>
                <p:cNvPr id="1807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05" name="Straight Connector 364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06" name="Straight Connector 365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08" name="Oval 363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14" name="Group 179"/>
              <p:cNvGrpSpPr/>
              <p:nvPr/>
            </p:nvGrpSpPr>
            <p:grpSpPr>
              <a:xfrm>
                <a:off x="355066" y="486587"/>
                <a:ext cx="237713" cy="216827"/>
                <a:chOff x="0" y="0"/>
                <a:chExt cx="237711" cy="216825"/>
              </a:xfrm>
            </p:grpSpPr>
            <p:grpSp>
              <p:nvGrpSpPr>
                <p:cNvPr id="1812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10" name="Straight Connector 360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11" name="Straight Connector 361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13" name="Oval 359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19" name="Group 184"/>
              <p:cNvGrpSpPr/>
              <p:nvPr/>
            </p:nvGrpSpPr>
            <p:grpSpPr>
              <a:xfrm>
                <a:off x="253676" y="0"/>
                <a:ext cx="237712" cy="215556"/>
                <a:chOff x="0" y="0"/>
                <a:chExt cx="237711" cy="215555"/>
              </a:xfrm>
            </p:grpSpPr>
            <p:grpSp>
              <p:nvGrpSpPr>
                <p:cNvPr id="1817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15" name="Straight Connector 356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16" name="Straight Connector 357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18" name="Oval 355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24" name="Group 189"/>
              <p:cNvGrpSpPr/>
              <p:nvPr/>
            </p:nvGrpSpPr>
            <p:grpSpPr>
              <a:xfrm>
                <a:off x="399256" y="178195"/>
                <a:ext cx="237713" cy="216826"/>
                <a:chOff x="0" y="0"/>
                <a:chExt cx="237711" cy="216825"/>
              </a:xfrm>
            </p:grpSpPr>
            <p:grpSp>
              <p:nvGrpSpPr>
                <p:cNvPr id="1822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20" name="Straight Connector 352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1" name="Straight Connector 353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23" name="Oval 351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29" name="Group 194"/>
              <p:cNvGrpSpPr/>
              <p:nvPr/>
            </p:nvGrpSpPr>
            <p:grpSpPr>
              <a:xfrm>
                <a:off x="532599" y="343844"/>
                <a:ext cx="237713" cy="215556"/>
                <a:chOff x="0" y="0"/>
                <a:chExt cx="237711" cy="215555"/>
              </a:xfrm>
            </p:grpSpPr>
            <p:grpSp>
              <p:nvGrpSpPr>
                <p:cNvPr id="1827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25" name="Straight Connector 348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6" name="Straight Connector 349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28" name="Oval 347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34" name="Group 199"/>
              <p:cNvGrpSpPr/>
              <p:nvPr/>
            </p:nvGrpSpPr>
            <p:grpSpPr>
              <a:xfrm>
                <a:off x="125346" y="930406"/>
                <a:ext cx="237713" cy="215556"/>
                <a:chOff x="0" y="0"/>
                <a:chExt cx="237711" cy="215555"/>
              </a:xfrm>
            </p:grpSpPr>
            <p:grpSp>
              <p:nvGrpSpPr>
                <p:cNvPr id="1832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30" name="Straight Connector 344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1" name="Straight Connector 345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33" name="Oval 343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39" name="Group 204"/>
              <p:cNvGrpSpPr/>
              <p:nvPr/>
            </p:nvGrpSpPr>
            <p:grpSpPr>
              <a:xfrm>
                <a:off x="304447" y="787055"/>
                <a:ext cx="237712" cy="216826"/>
                <a:chOff x="0" y="0"/>
                <a:chExt cx="237711" cy="216825"/>
              </a:xfrm>
            </p:grpSpPr>
            <p:grpSp>
              <p:nvGrpSpPr>
                <p:cNvPr id="1837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35" name="Straight Connector 340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6" name="Straight Connector 341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38" name="Oval 339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44" name="Group 209"/>
              <p:cNvGrpSpPr/>
              <p:nvPr/>
            </p:nvGrpSpPr>
            <p:grpSpPr>
              <a:xfrm>
                <a:off x="483079" y="645666"/>
                <a:ext cx="237713" cy="215557"/>
                <a:chOff x="0" y="0"/>
                <a:chExt cx="237711" cy="215555"/>
              </a:xfrm>
            </p:grpSpPr>
            <p:grpSp>
              <p:nvGrpSpPr>
                <p:cNvPr id="1842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40" name="Straight Connector 336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41" name="Straight Connector 337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43" name="Oval 335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49" name="Group 215"/>
              <p:cNvGrpSpPr/>
              <p:nvPr/>
            </p:nvGrpSpPr>
            <p:grpSpPr>
              <a:xfrm>
                <a:off x="659513" y="499027"/>
                <a:ext cx="237713" cy="216827"/>
                <a:chOff x="0" y="0"/>
                <a:chExt cx="237711" cy="216825"/>
              </a:xfrm>
            </p:grpSpPr>
            <p:grpSp>
              <p:nvGrpSpPr>
                <p:cNvPr id="1847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45" name="Straight Connector 332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46" name="Straight Connector 333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48" name="Oval 331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54" name="Group 225"/>
              <p:cNvGrpSpPr/>
              <p:nvPr/>
            </p:nvGrpSpPr>
            <p:grpSpPr>
              <a:xfrm>
                <a:off x="577889" y="36807"/>
                <a:ext cx="237712" cy="215556"/>
                <a:chOff x="0" y="0"/>
                <a:chExt cx="237711" cy="215555"/>
              </a:xfrm>
            </p:grpSpPr>
            <p:grpSp>
              <p:nvGrpSpPr>
                <p:cNvPr id="1852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50" name="Straight Connector 324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51" name="Straight Connector 325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53" name="Oval 323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59" name="Group 230"/>
              <p:cNvGrpSpPr/>
              <p:nvPr/>
            </p:nvGrpSpPr>
            <p:grpSpPr>
              <a:xfrm>
                <a:off x="710133" y="198560"/>
                <a:ext cx="237712" cy="216827"/>
                <a:chOff x="0" y="0"/>
                <a:chExt cx="237711" cy="216825"/>
              </a:xfrm>
            </p:grpSpPr>
            <p:grpSp>
              <p:nvGrpSpPr>
                <p:cNvPr id="1857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55" name="Straight Connector 320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56" name="Straight Connector 321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58" name="Oval 319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64" name="Group 237"/>
              <p:cNvGrpSpPr/>
              <p:nvPr/>
            </p:nvGrpSpPr>
            <p:grpSpPr>
              <a:xfrm>
                <a:off x="835479" y="354352"/>
                <a:ext cx="237713" cy="215556"/>
                <a:chOff x="0" y="0"/>
                <a:chExt cx="237711" cy="215555"/>
              </a:xfrm>
            </p:grpSpPr>
            <p:grpSp>
              <p:nvGrpSpPr>
                <p:cNvPr id="1862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60" name="Straight Connector 316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61" name="Straight Connector 317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63" name="Oval 315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69" name="Group 247"/>
              <p:cNvGrpSpPr/>
              <p:nvPr/>
            </p:nvGrpSpPr>
            <p:grpSpPr>
              <a:xfrm>
                <a:off x="438893" y="954064"/>
                <a:ext cx="237712" cy="215556"/>
                <a:chOff x="0" y="0"/>
                <a:chExt cx="237711" cy="215555"/>
              </a:xfrm>
            </p:grpSpPr>
            <p:grpSp>
              <p:nvGrpSpPr>
                <p:cNvPr id="1867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65" name="Straight Connector 308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66" name="Straight Connector 309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68" name="Oval 307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74" name="Group 252"/>
              <p:cNvGrpSpPr/>
              <p:nvPr/>
            </p:nvGrpSpPr>
            <p:grpSpPr>
              <a:xfrm>
                <a:off x="616426" y="808780"/>
                <a:ext cx="237712" cy="216826"/>
                <a:chOff x="0" y="0"/>
                <a:chExt cx="237711" cy="216825"/>
              </a:xfrm>
            </p:grpSpPr>
            <p:grpSp>
              <p:nvGrpSpPr>
                <p:cNvPr id="1872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70" name="Straight Connector 304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1" name="Straight Connector 305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73" name="Oval 303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79" name="Group 257"/>
              <p:cNvGrpSpPr/>
              <p:nvPr/>
            </p:nvGrpSpPr>
            <p:grpSpPr>
              <a:xfrm>
                <a:off x="793959" y="666037"/>
                <a:ext cx="237713" cy="215556"/>
                <a:chOff x="0" y="0"/>
                <a:chExt cx="237711" cy="215555"/>
              </a:xfrm>
            </p:grpSpPr>
            <p:grpSp>
              <p:nvGrpSpPr>
                <p:cNvPr id="1877" name="Group 135"/>
                <p:cNvGrpSpPr/>
                <p:nvPr/>
              </p:nvGrpSpPr>
              <p:grpSpPr>
                <a:xfrm>
                  <a:off x="-1" y="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75" name="Straight Connector 300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6" name="Straight Connector 301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78" name="Oval 299"/>
                <p:cNvSpPr/>
                <p:nvPr/>
              </p:nvSpPr>
              <p:spPr>
                <a:xfrm rot="19257079">
                  <a:off x="83616" y="68586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84" name="Group 262"/>
              <p:cNvGrpSpPr/>
              <p:nvPr/>
            </p:nvGrpSpPr>
            <p:grpSpPr>
              <a:xfrm>
                <a:off x="971493" y="520753"/>
                <a:ext cx="237712" cy="216826"/>
                <a:chOff x="0" y="0"/>
                <a:chExt cx="237711" cy="216825"/>
              </a:xfrm>
            </p:grpSpPr>
            <p:grpSp>
              <p:nvGrpSpPr>
                <p:cNvPr id="1882" name="Group 134"/>
                <p:cNvGrpSpPr/>
                <p:nvPr/>
              </p:nvGrpSpPr>
              <p:grpSpPr>
                <a:xfrm>
                  <a:off x="-1" y="1270"/>
                  <a:ext cx="237713" cy="215556"/>
                  <a:chOff x="0" y="0"/>
                  <a:chExt cx="237711" cy="215555"/>
                </a:xfrm>
              </p:grpSpPr>
              <p:sp>
                <p:nvSpPr>
                  <p:cNvPr id="1880" name="Straight Connector 296"/>
                  <p:cNvSpPr/>
                  <p:nvPr/>
                </p:nvSpPr>
                <p:spPr>
                  <a:xfrm>
                    <a:off x="34082" y="-1"/>
                    <a:ext cx="173834" cy="21555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81" name="Straight Connector 297"/>
                  <p:cNvSpPr/>
                  <p:nvPr/>
                </p:nvSpPr>
                <p:spPr>
                  <a:xfrm flipH="1">
                    <a:off x="-1" y="9110"/>
                    <a:ext cx="237713" cy="1907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83" name="Oval 295"/>
                <p:cNvSpPr/>
                <p:nvPr/>
              </p:nvSpPr>
              <p:spPr>
                <a:xfrm rot="19257079">
                  <a:off x="43798" y="30982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991" name="Group 394"/>
            <p:cNvGrpSpPr/>
            <p:nvPr/>
          </p:nvGrpSpPr>
          <p:grpSpPr>
            <a:xfrm>
              <a:off x="2283614" y="-1"/>
              <a:ext cx="1245237" cy="1311484"/>
              <a:chOff x="0" y="0"/>
              <a:chExt cx="1245235" cy="1311482"/>
            </a:xfrm>
          </p:grpSpPr>
          <p:grpSp>
            <p:nvGrpSpPr>
              <p:cNvPr id="1890" name="Group 138"/>
              <p:cNvGrpSpPr/>
              <p:nvPr/>
            </p:nvGrpSpPr>
            <p:grpSpPr>
              <a:xfrm>
                <a:off x="122281" y="-1"/>
                <a:ext cx="280277" cy="254887"/>
                <a:chOff x="0" y="0"/>
                <a:chExt cx="280276" cy="254885"/>
              </a:xfrm>
            </p:grpSpPr>
            <p:grpSp>
              <p:nvGrpSpPr>
                <p:cNvPr id="1888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886" name="Straight Connector 111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87" name="Straight Connector 123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89" name="Oval 517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95" name="Group 139"/>
              <p:cNvGrpSpPr/>
              <p:nvPr/>
            </p:nvGrpSpPr>
            <p:grpSpPr>
              <a:xfrm>
                <a:off x="332950" y="88748"/>
                <a:ext cx="280278" cy="254886"/>
                <a:chOff x="0" y="0"/>
                <a:chExt cx="280276" cy="254885"/>
              </a:xfrm>
            </p:grpSpPr>
            <p:grpSp>
              <p:nvGrpSpPr>
                <p:cNvPr id="1893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891" name="Straight Connector 514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92" name="Straight Connector 515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94" name="Oval 513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00" name="Group 140"/>
              <p:cNvGrpSpPr/>
              <p:nvPr/>
            </p:nvGrpSpPr>
            <p:grpSpPr>
              <a:xfrm>
                <a:off x="33532" y="210669"/>
                <a:ext cx="280277" cy="254886"/>
                <a:chOff x="0" y="0"/>
                <a:chExt cx="280276" cy="254885"/>
              </a:xfrm>
            </p:grpSpPr>
            <p:grpSp>
              <p:nvGrpSpPr>
                <p:cNvPr id="189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896" name="Straight Connector 510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97" name="Straight Connector 511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99" name="Oval 509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05" name="Group 145"/>
              <p:cNvGrpSpPr/>
              <p:nvPr/>
            </p:nvGrpSpPr>
            <p:grpSpPr>
              <a:xfrm>
                <a:off x="243236" y="301710"/>
                <a:ext cx="280277" cy="254887"/>
                <a:chOff x="0" y="0"/>
                <a:chExt cx="280276" cy="254885"/>
              </a:xfrm>
            </p:grpSpPr>
            <p:grpSp>
              <p:nvGrpSpPr>
                <p:cNvPr id="1903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01" name="Straight Connector 506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2" name="Straight Connector 507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04" name="Oval 505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10" name="Group 150"/>
              <p:cNvGrpSpPr/>
              <p:nvPr/>
            </p:nvGrpSpPr>
            <p:grpSpPr>
              <a:xfrm>
                <a:off x="543620" y="177497"/>
                <a:ext cx="280277" cy="254886"/>
                <a:chOff x="0" y="0"/>
                <a:chExt cx="280276" cy="254885"/>
              </a:xfrm>
            </p:grpSpPr>
            <p:grpSp>
              <p:nvGrpSpPr>
                <p:cNvPr id="1908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06" name="Straight Connector 502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7" name="Straight Connector 503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09" name="Oval 501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15" name="Group 164"/>
              <p:cNvGrpSpPr/>
              <p:nvPr/>
            </p:nvGrpSpPr>
            <p:grpSpPr>
              <a:xfrm>
                <a:off x="453228" y="392067"/>
                <a:ext cx="280277" cy="254887"/>
                <a:chOff x="0" y="0"/>
                <a:chExt cx="280276" cy="254885"/>
              </a:xfrm>
            </p:grpSpPr>
            <p:grpSp>
              <p:nvGrpSpPr>
                <p:cNvPr id="1913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11" name="Straight Connector 498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2" name="Straight Connector 499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14" name="Oval 497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20" name="Group 174"/>
              <p:cNvGrpSpPr/>
              <p:nvPr/>
            </p:nvGrpSpPr>
            <p:grpSpPr>
              <a:xfrm>
                <a:off x="161063" y="496771"/>
                <a:ext cx="280277" cy="254886"/>
                <a:chOff x="0" y="0"/>
                <a:chExt cx="280276" cy="254885"/>
              </a:xfrm>
            </p:grpSpPr>
            <p:grpSp>
              <p:nvGrpSpPr>
                <p:cNvPr id="191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16" name="Straight Connector 490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7" name="Straight Connector 491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19" name="Oval 489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25" name="Group 179"/>
              <p:cNvGrpSpPr/>
              <p:nvPr/>
            </p:nvGrpSpPr>
            <p:grpSpPr>
              <a:xfrm>
                <a:off x="371733" y="585519"/>
                <a:ext cx="280277" cy="254886"/>
                <a:chOff x="0" y="0"/>
                <a:chExt cx="280276" cy="254885"/>
              </a:xfrm>
            </p:grpSpPr>
            <p:grpSp>
              <p:nvGrpSpPr>
                <p:cNvPr id="1923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21" name="Straight Connector 486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22" name="Straight Connector 487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24" name="Oval 485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30" name="Group 184"/>
              <p:cNvGrpSpPr/>
              <p:nvPr/>
            </p:nvGrpSpPr>
            <p:grpSpPr>
              <a:xfrm>
                <a:off x="754289" y="266245"/>
                <a:ext cx="280278" cy="254887"/>
                <a:chOff x="0" y="0"/>
                <a:chExt cx="280276" cy="254885"/>
              </a:xfrm>
            </p:grpSpPr>
            <p:grpSp>
              <p:nvGrpSpPr>
                <p:cNvPr id="192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26" name="Straight Connector 482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27" name="Straight Connector 483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29" name="Oval 481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35" name="Group 189"/>
              <p:cNvGrpSpPr/>
              <p:nvPr/>
            </p:nvGrpSpPr>
            <p:grpSpPr>
              <a:xfrm>
                <a:off x="664575" y="479208"/>
                <a:ext cx="280277" cy="254886"/>
                <a:chOff x="0" y="0"/>
                <a:chExt cx="280276" cy="254885"/>
              </a:xfrm>
            </p:grpSpPr>
            <p:grpSp>
              <p:nvGrpSpPr>
                <p:cNvPr id="1933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31" name="Straight Connector 478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2" name="Straight Connector 479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34" name="Oval 477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40" name="Group 194"/>
              <p:cNvGrpSpPr/>
              <p:nvPr/>
            </p:nvGrpSpPr>
            <p:grpSpPr>
              <a:xfrm>
                <a:off x="582402" y="674268"/>
                <a:ext cx="280277" cy="254886"/>
                <a:chOff x="0" y="0"/>
                <a:chExt cx="280276" cy="254885"/>
              </a:xfrm>
            </p:grpSpPr>
            <p:grpSp>
              <p:nvGrpSpPr>
                <p:cNvPr id="193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36" name="Straight Connector 474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7" name="Straight Connector 475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39" name="Oval 473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45" name="Group 204"/>
              <p:cNvGrpSpPr/>
              <p:nvPr/>
            </p:nvGrpSpPr>
            <p:grpSpPr>
              <a:xfrm>
                <a:off x="82852" y="682426"/>
                <a:ext cx="280277" cy="254886"/>
                <a:chOff x="0" y="0"/>
                <a:chExt cx="280276" cy="254885"/>
              </a:xfrm>
            </p:grpSpPr>
            <p:grpSp>
              <p:nvGrpSpPr>
                <p:cNvPr id="1943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41" name="Straight Connector 466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2" name="Straight Connector 467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44" name="Oval 465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50" name="Group 209"/>
              <p:cNvGrpSpPr/>
              <p:nvPr/>
            </p:nvGrpSpPr>
            <p:grpSpPr>
              <a:xfrm>
                <a:off x="292844" y="772783"/>
                <a:ext cx="280277" cy="254886"/>
                <a:chOff x="0" y="0"/>
                <a:chExt cx="280276" cy="254885"/>
              </a:xfrm>
            </p:grpSpPr>
            <p:grpSp>
              <p:nvGrpSpPr>
                <p:cNvPr id="194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46" name="Straight Connector 462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7" name="Straight Connector 463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49" name="Oval 461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55" name="Group 215"/>
              <p:cNvGrpSpPr/>
              <p:nvPr/>
            </p:nvGrpSpPr>
            <p:grpSpPr>
              <a:xfrm>
                <a:off x="504191" y="859923"/>
                <a:ext cx="280277" cy="254887"/>
                <a:chOff x="0" y="0"/>
                <a:chExt cx="280276" cy="254885"/>
              </a:xfrm>
            </p:grpSpPr>
            <p:grpSp>
              <p:nvGrpSpPr>
                <p:cNvPr id="1953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51" name="Straight Connector 458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2" name="Straight Connector 459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54" name="Oval 457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60" name="Group 220"/>
              <p:cNvGrpSpPr/>
              <p:nvPr/>
            </p:nvGrpSpPr>
            <p:grpSpPr>
              <a:xfrm>
                <a:off x="964959" y="354994"/>
                <a:ext cx="280277" cy="254886"/>
                <a:chOff x="0" y="0"/>
                <a:chExt cx="280276" cy="254885"/>
              </a:xfrm>
            </p:grpSpPr>
            <p:grpSp>
              <p:nvGrpSpPr>
                <p:cNvPr id="1958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56" name="Straight Connector 454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7" name="Straight Connector 455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59" name="Oval 453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65" name="Group 225"/>
              <p:cNvGrpSpPr/>
              <p:nvPr/>
            </p:nvGrpSpPr>
            <p:grpSpPr>
              <a:xfrm>
                <a:off x="874567" y="569564"/>
                <a:ext cx="280277" cy="254887"/>
                <a:chOff x="0" y="0"/>
                <a:chExt cx="280276" cy="254885"/>
              </a:xfrm>
            </p:grpSpPr>
            <p:grpSp>
              <p:nvGrpSpPr>
                <p:cNvPr id="1963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61" name="Straight Connector 450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62" name="Straight Connector 451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64" name="Oval 449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70" name="Group 230"/>
              <p:cNvGrpSpPr/>
              <p:nvPr/>
            </p:nvGrpSpPr>
            <p:grpSpPr>
              <a:xfrm>
                <a:off x="793072" y="763016"/>
                <a:ext cx="280277" cy="254887"/>
                <a:chOff x="0" y="0"/>
                <a:chExt cx="280276" cy="254885"/>
              </a:xfrm>
            </p:grpSpPr>
            <p:grpSp>
              <p:nvGrpSpPr>
                <p:cNvPr id="1968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66" name="Straight Connector 446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67" name="Straight Connector 447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69" name="Oval 445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75" name="Group 237"/>
              <p:cNvGrpSpPr/>
              <p:nvPr/>
            </p:nvGrpSpPr>
            <p:grpSpPr>
              <a:xfrm>
                <a:off x="715827" y="946379"/>
                <a:ext cx="280277" cy="254886"/>
                <a:chOff x="0" y="0"/>
                <a:chExt cx="280276" cy="254885"/>
              </a:xfrm>
            </p:grpSpPr>
            <p:grpSp>
              <p:nvGrpSpPr>
                <p:cNvPr id="1973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71" name="Straight Connector 442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2" name="Straight Connector 443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74" name="Oval 441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80" name="Group 247"/>
              <p:cNvGrpSpPr/>
              <p:nvPr/>
            </p:nvGrpSpPr>
            <p:grpSpPr>
              <a:xfrm>
                <a:off x="-1" y="879100"/>
                <a:ext cx="280278" cy="254886"/>
                <a:chOff x="0" y="0"/>
                <a:chExt cx="280276" cy="254885"/>
              </a:xfrm>
            </p:grpSpPr>
            <p:grpSp>
              <p:nvGrpSpPr>
                <p:cNvPr id="197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76" name="Straight Connector 434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7" name="Straight Connector 435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79" name="Oval 433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85" name="Group 252"/>
              <p:cNvGrpSpPr/>
              <p:nvPr/>
            </p:nvGrpSpPr>
            <p:grpSpPr>
              <a:xfrm>
                <a:off x="210669" y="967848"/>
                <a:ext cx="280277" cy="254887"/>
                <a:chOff x="0" y="0"/>
                <a:chExt cx="280276" cy="254885"/>
              </a:xfrm>
            </p:grpSpPr>
            <p:grpSp>
              <p:nvGrpSpPr>
                <p:cNvPr id="1983" name="Group 134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81" name="Straight Connector 430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2" name="Straight Connector 431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84" name="Oval 429"/>
                <p:cNvSpPr/>
                <p:nvPr/>
              </p:nvSpPr>
              <p:spPr>
                <a:xfrm rot="1370652">
                  <a:off x="63233" y="49480"/>
                  <a:ext cx="152401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90" name="Group 257"/>
              <p:cNvGrpSpPr/>
              <p:nvPr/>
            </p:nvGrpSpPr>
            <p:grpSpPr>
              <a:xfrm>
                <a:off x="421339" y="1056597"/>
                <a:ext cx="280277" cy="254886"/>
                <a:chOff x="0" y="0"/>
                <a:chExt cx="280276" cy="254885"/>
              </a:xfrm>
            </p:grpSpPr>
            <p:grpSp>
              <p:nvGrpSpPr>
                <p:cNvPr id="1988" name="Group 135"/>
                <p:cNvGrpSpPr/>
                <p:nvPr/>
              </p:nvGrpSpPr>
              <p:grpSpPr>
                <a:xfrm>
                  <a:off x="-1" y="-1"/>
                  <a:ext cx="280278" cy="254887"/>
                  <a:chOff x="0" y="0"/>
                  <a:chExt cx="280276" cy="254885"/>
                </a:xfrm>
              </p:grpSpPr>
              <p:sp>
                <p:nvSpPr>
                  <p:cNvPr id="1986" name="Straight Connector 426"/>
                  <p:cNvSpPr/>
                  <p:nvPr/>
                </p:nvSpPr>
                <p:spPr>
                  <a:xfrm flipH="1">
                    <a:off x="84140" y="0"/>
                    <a:ext cx="108239" cy="25488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7" name="Straight Connector 427"/>
                  <p:cNvSpPr/>
                  <p:nvPr/>
                </p:nvSpPr>
                <p:spPr>
                  <a:xfrm flipH="1" flipV="1">
                    <a:off x="0" y="64111"/>
                    <a:ext cx="280277" cy="119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89" name="Oval 425"/>
                <p:cNvSpPr/>
                <p:nvPr/>
              </p:nvSpPr>
              <p:spPr>
                <a:xfrm rot="1370652">
                  <a:off x="101459" y="894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117" name="Group 520"/>
            <p:cNvGrpSpPr/>
            <p:nvPr/>
          </p:nvGrpSpPr>
          <p:grpSpPr>
            <a:xfrm>
              <a:off x="3513666" y="96572"/>
              <a:ext cx="1219201" cy="1134535"/>
              <a:chOff x="0" y="0"/>
              <a:chExt cx="1219200" cy="1134534"/>
            </a:xfrm>
          </p:grpSpPr>
          <p:grpSp>
            <p:nvGrpSpPr>
              <p:cNvPr id="1996" name="Group 138"/>
              <p:cNvGrpSpPr/>
              <p:nvPr/>
            </p:nvGrpSpPr>
            <p:grpSpPr>
              <a:xfrm>
                <a:off x="-1" y="-1"/>
                <a:ext cx="304801" cy="276915"/>
                <a:chOff x="0" y="0"/>
                <a:chExt cx="304800" cy="276914"/>
              </a:xfrm>
            </p:grpSpPr>
            <p:grpSp>
              <p:nvGrpSpPr>
                <p:cNvPr id="199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992" name="Straight Connector 111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93" name="Straight Connector 12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995" name="Oval 643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01" name="Group 139"/>
              <p:cNvGrpSpPr/>
              <p:nvPr/>
            </p:nvGrpSpPr>
            <p:grpSpPr>
              <a:xfrm>
                <a:off x="2285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199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1997" name="Straight Connector 64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98" name="Straight Connector 64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00" name="Oval 63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06" name="Group 140"/>
              <p:cNvGrpSpPr/>
              <p:nvPr/>
            </p:nvGrpSpPr>
            <p:grpSpPr>
              <a:xfrm>
                <a:off x="-1" y="228599"/>
                <a:ext cx="304801" cy="276915"/>
                <a:chOff x="0" y="0"/>
                <a:chExt cx="304800" cy="276914"/>
              </a:xfrm>
            </p:grpSpPr>
            <p:grpSp>
              <p:nvGrpSpPr>
                <p:cNvPr id="2004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02" name="Straight Connector 636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3" name="Straight Connector 637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05" name="Oval 635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11" name="Group 145"/>
              <p:cNvGrpSpPr/>
              <p:nvPr/>
            </p:nvGrpSpPr>
            <p:grpSpPr>
              <a:xfrm>
                <a:off x="228599" y="231087"/>
                <a:ext cx="304801" cy="276915"/>
                <a:chOff x="0" y="0"/>
                <a:chExt cx="304800" cy="276914"/>
              </a:xfrm>
            </p:grpSpPr>
            <p:grpSp>
              <p:nvGrpSpPr>
                <p:cNvPr id="2009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07" name="Straight Connector 63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8" name="Straight Connector 63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10" name="Oval 63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16" name="Group 150"/>
              <p:cNvGrpSpPr/>
              <p:nvPr/>
            </p:nvGrpSpPr>
            <p:grpSpPr>
              <a:xfrm>
                <a:off x="4571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201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12" name="Straight Connector 62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3" name="Straight Connector 62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15" name="Oval 627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21" name="Group 164"/>
              <p:cNvGrpSpPr/>
              <p:nvPr/>
            </p:nvGrpSpPr>
            <p:grpSpPr>
              <a:xfrm>
                <a:off x="457199" y="232832"/>
                <a:ext cx="304801" cy="276915"/>
                <a:chOff x="0" y="0"/>
                <a:chExt cx="304800" cy="276914"/>
              </a:xfrm>
            </p:grpSpPr>
            <p:grpSp>
              <p:nvGrpSpPr>
                <p:cNvPr id="201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17" name="Straight Connector 624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8" name="Straight Connector 625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20" name="Oval 623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26" name="Group 169"/>
              <p:cNvGrpSpPr/>
              <p:nvPr/>
            </p:nvGrpSpPr>
            <p:grpSpPr>
              <a:xfrm>
                <a:off x="-1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202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22" name="Straight Connector 62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23" name="Straight Connector 62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25" name="Oval 619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31" name="Group 174"/>
              <p:cNvGrpSpPr/>
              <p:nvPr/>
            </p:nvGrpSpPr>
            <p:grpSpPr>
              <a:xfrm>
                <a:off x="2285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202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27" name="Straight Connector 616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28" name="Straight Connector 617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30" name="Oval 615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36" name="Group 179"/>
              <p:cNvGrpSpPr/>
              <p:nvPr/>
            </p:nvGrpSpPr>
            <p:grpSpPr>
              <a:xfrm>
                <a:off x="4571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203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32" name="Straight Connector 61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33" name="Straight Connector 61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35" name="Oval 61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41" name="Group 184"/>
              <p:cNvGrpSpPr/>
              <p:nvPr/>
            </p:nvGrpSpPr>
            <p:grpSpPr>
              <a:xfrm>
                <a:off x="6857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203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37" name="Straight Connector 60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38" name="Straight Connector 60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40" name="Oval 607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46" name="Group 189"/>
              <p:cNvGrpSpPr/>
              <p:nvPr/>
            </p:nvGrpSpPr>
            <p:grpSpPr>
              <a:xfrm>
                <a:off x="685799" y="231087"/>
                <a:ext cx="304801" cy="276915"/>
                <a:chOff x="0" y="0"/>
                <a:chExt cx="304800" cy="276914"/>
              </a:xfrm>
            </p:grpSpPr>
            <p:grpSp>
              <p:nvGrpSpPr>
                <p:cNvPr id="204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42" name="Straight Connector 604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3" name="Straight Connector 605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45" name="Oval 603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51" name="Group 194"/>
              <p:cNvGrpSpPr/>
              <p:nvPr/>
            </p:nvGrpSpPr>
            <p:grpSpPr>
              <a:xfrm>
                <a:off x="6857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204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47" name="Straight Connector 60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8" name="Straight Connector 60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50" name="Oval 59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56" name="Group 199"/>
              <p:cNvGrpSpPr/>
              <p:nvPr/>
            </p:nvGrpSpPr>
            <p:grpSpPr>
              <a:xfrm>
                <a:off x="-1" y="641718"/>
                <a:ext cx="304801" cy="276915"/>
                <a:chOff x="0" y="0"/>
                <a:chExt cx="304800" cy="276914"/>
              </a:xfrm>
            </p:grpSpPr>
            <p:grpSp>
              <p:nvGrpSpPr>
                <p:cNvPr id="2054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52" name="Straight Connector 596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53" name="Straight Connector 597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55" name="Oval 595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61" name="Group 204"/>
              <p:cNvGrpSpPr/>
              <p:nvPr/>
            </p:nvGrpSpPr>
            <p:grpSpPr>
              <a:xfrm>
                <a:off x="228599" y="644206"/>
                <a:ext cx="304801" cy="276915"/>
                <a:chOff x="0" y="0"/>
                <a:chExt cx="304800" cy="276914"/>
              </a:xfrm>
            </p:grpSpPr>
            <p:grpSp>
              <p:nvGrpSpPr>
                <p:cNvPr id="2059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57" name="Straight Connector 59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58" name="Straight Connector 59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60" name="Oval 59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66" name="Group 209"/>
              <p:cNvGrpSpPr/>
              <p:nvPr/>
            </p:nvGrpSpPr>
            <p:grpSpPr>
              <a:xfrm>
                <a:off x="457199" y="645951"/>
                <a:ext cx="304801" cy="276915"/>
                <a:chOff x="0" y="0"/>
                <a:chExt cx="304800" cy="276914"/>
              </a:xfrm>
            </p:grpSpPr>
            <p:grpSp>
              <p:nvGrpSpPr>
                <p:cNvPr id="2064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62" name="Straight Connector 58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63" name="Straight Connector 58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65" name="Oval 587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71" name="Group 215"/>
              <p:cNvGrpSpPr/>
              <p:nvPr/>
            </p:nvGrpSpPr>
            <p:grpSpPr>
              <a:xfrm>
                <a:off x="685799" y="644206"/>
                <a:ext cx="304801" cy="276915"/>
                <a:chOff x="0" y="0"/>
                <a:chExt cx="304800" cy="276914"/>
              </a:xfrm>
            </p:grpSpPr>
            <p:grpSp>
              <p:nvGrpSpPr>
                <p:cNvPr id="2069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67" name="Straight Connector 584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68" name="Straight Connector 585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70" name="Oval 583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76" name="Group 220"/>
              <p:cNvGrpSpPr/>
              <p:nvPr/>
            </p:nvGrpSpPr>
            <p:grpSpPr>
              <a:xfrm>
                <a:off x="914399" y="-1"/>
                <a:ext cx="304801" cy="276915"/>
                <a:chOff x="0" y="0"/>
                <a:chExt cx="304800" cy="276914"/>
              </a:xfrm>
            </p:grpSpPr>
            <p:grpSp>
              <p:nvGrpSpPr>
                <p:cNvPr id="207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72" name="Straight Connector 58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3" name="Straight Connector 58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75" name="Oval 579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81" name="Group 225"/>
              <p:cNvGrpSpPr/>
              <p:nvPr/>
            </p:nvGrpSpPr>
            <p:grpSpPr>
              <a:xfrm>
                <a:off x="914399" y="232832"/>
                <a:ext cx="304801" cy="276915"/>
                <a:chOff x="0" y="0"/>
                <a:chExt cx="304800" cy="276914"/>
              </a:xfrm>
            </p:grpSpPr>
            <p:grpSp>
              <p:nvGrpSpPr>
                <p:cNvPr id="207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77" name="Straight Connector 576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8" name="Straight Connector 577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80" name="Oval 575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86" name="Group 230"/>
              <p:cNvGrpSpPr/>
              <p:nvPr/>
            </p:nvGrpSpPr>
            <p:grpSpPr>
              <a:xfrm>
                <a:off x="914399" y="442749"/>
                <a:ext cx="304801" cy="276915"/>
                <a:chOff x="0" y="0"/>
                <a:chExt cx="304800" cy="276914"/>
              </a:xfrm>
            </p:grpSpPr>
            <p:grpSp>
              <p:nvGrpSpPr>
                <p:cNvPr id="208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82" name="Straight Connector 57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3" name="Straight Connector 57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85" name="Oval 571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91" name="Group 237"/>
              <p:cNvGrpSpPr/>
              <p:nvPr/>
            </p:nvGrpSpPr>
            <p:grpSpPr>
              <a:xfrm>
                <a:off x="914399" y="641718"/>
                <a:ext cx="304801" cy="276915"/>
                <a:chOff x="0" y="0"/>
                <a:chExt cx="304800" cy="276914"/>
              </a:xfrm>
            </p:grpSpPr>
            <p:grpSp>
              <p:nvGrpSpPr>
                <p:cNvPr id="208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87" name="Straight Connector 56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8" name="Straight Connector 56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90" name="Oval 567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96" name="Group 242"/>
              <p:cNvGrpSpPr/>
              <p:nvPr/>
            </p:nvGrpSpPr>
            <p:grpSpPr>
              <a:xfrm>
                <a:off x="-1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209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92" name="Straight Connector 564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93" name="Straight Connector 565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95" name="Oval 563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01" name="Group 247"/>
              <p:cNvGrpSpPr/>
              <p:nvPr/>
            </p:nvGrpSpPr>
            <p:grpSpPr>
              <a:xfrm>
                <a:off x="2285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209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097" name="Straight Connector 560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98" name="Straight Connector 561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00" name="Oval 559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06" name="Group 252"/>
              <p:cNvGrpSpPr/>
              <p:nvPr/>
            </p:nvGrpSpPr>
            <p:grpSpPr>
              <a:xfrm>
                <a:off x="4571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210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102" name="Straight Connector 556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03" name="Straight Connector 557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05" name="Oval 555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11" name="Group 257"/>
              <p:cNvGrpSpPr/>
              <p:nvPr/>
            </p:nvGrpSpPr>
            <p:grpSpPr>
              <a:xfrm>
                <a:off x="6857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2109" name="Group 135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107" name="Straight Connector 552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08" name="Straight Connector 553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10" name="Oval 551"/>
                <p:cNvSpPr/>
                <p:nvPr/>
              </p:nvSpPr>
              <p:spPr>
                <a:xfrm>
                  <a:off x="115145" y="99961"/>
                  <a:ext cx="76201" cy="762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16" name="Group 262"/>
              <p:cNvGrpSpPr/>
              <p:nvPr/>
            </p:nvGrpSpPr>
            <p:grpSpPr>
              <a:xfrm>
                <a:off x="914399" y="857619"/>
                <a:ext cx="304801" cy="276915"/>
                <a:chOff x="0" y="0"/>
                <a:chExt cx="304800" cy="276914"/>
              </a:xfrm>
            </p:grpSpPr>
            <p:grpSp>
              <p:nvGrpSpPr>
                <p:cNvPr id="2114" name="Group 134"/>
                <p:cNvGrpSpPr/>
                <p:nvPr/>
              </p:nvGrpSpPr>
              <p:grpSpPr>
                <a:xfrm>
                  <a:off x="-1" y="-1"/>
                  <a:ext cx="304801" cy="276915"/>
                  <a:chOff x="0" y="0"/>
                  <a:chExt cx="304800" cy="276914"/>
                </a:xfrm>
              </p:grpSpPr>
              <p:sp>
                <p:nvSpPr>
                  <p:cNvPr id="2112" name="Straight Connector 548"/>
                  <p:cNvSpPr/>
                  <p:nvPr/>
                </p:nvSpPr>
                <p:spPr>
                  <a:xfrm flipH="1">
                    <a:off x="151604" y="-1"/>
                    <a:ext cx="796" cy="27691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13" name="Straight Connector 549"/>
                  <p:cNvSpPr/>
                  <p:nvPr/>
                </p:nvSpPr>
                <p:spPr>
                  <a:xfrm flipH="1" flipV="1">
                    <a:off x="-1" y="133769"/>
                    <a:ext cx="304802" cy="158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15" name="Oval 547"/>
                <p:cNvSpPr/>
                <p:nvPr/>
              </p:nvSpPr>
              <p:spPr>
                <a:xfrm>
                  <a:off x="76200" y="60177"/>
                  <a:ext cx="152400" cy="152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And "amorphous Si cells" yield a candidate for the bronze standard:</a:t>
            </a:r>
          </a:p>
        </p:txBody>
      </p:sp>
      <p:sp>
        <p:nvSpPr>
          <p:cNvPr id="212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609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By amorphous, we mean a cell in which there is almost no crystalline order:</a:t>
            </a:r>
          </a:p>
          <a:p>
            <a:pPr>
              <a:defRPr sz="1000"/>
            </a:pPr>
            <a:endParaRPr/>
          </a:p>
          <a:p>
            <a:pPr>
              <a:tabLst>
                <a:tab pos="444500" algn="l"/>
                <a:tab pos="3657600" algn="l"/>
                <a:tab pos="6858000" algn="l"/>
              </a:tabLst>
              <a:defRPr sz="1800"/>
            </a:pPr>
            <a:r>
              <a:t>	Multi-crystalline	Poly/microcrystalline:   	Amorphous: </a:t>
            </a:r>
          </a:p>
          <a:p>
            <a:pPr>
              <a:defRPr sz="11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900"/>
            </a:pPr>
            <a:endParaRPr/>
          </a:p>
          <a:p>
            <a:pPr>
              <a:defRPr sz="11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You'd think, with virtually every atom either mis-bonded or unbonded,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that a super-abundance of "traps" would make amorphous solar cells hopeless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2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Amorphous cells of pure silicon DID turn out to be hopeless!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But then people (including a friend) tried adding </a:t>
            </a:r>
            <a:r>
              <a:rPr b="1">
                <a:solidFill>
                  <a:srgbClr val="FFD900"/>
                </a:solidFill>
              </a:rPr>
              <a:t>hydrogen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which bonded with enough of those unhappy Si atoms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	that trapping of electron &amp; holes was radically decreased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/>
            </a:pPr>
            <a:r>
              <a:t>			=&gt; Efficiency ~ ½ of single crystal Si cells, but at a much lower price</a:t>
            </a:r>
          </a:p>
        </p:txBody>
      </p:sp>
      <p:grpSp>
        <p:nvGrpSpPr>
          <p:cNvPr id="2455" name="Group 1256"/>
          <p:cNvGrpSpPr/>
          <p:nvPr/>
        </p:nvGrpSpPr>
        <p:grpSpPr>
          <a:xfrm>
            <a:off x="838200" y="1848742"/>
            <a:ext cx="2295397" cy="899380"/>
            <a:chOff x="0" y="0"/>
            <a:chExt cx="2295395" cy="899379"/>
          </a:xfrm>
        </p:grpSpPr>
        <p:grpSp>
          <p:nvGrpSpPr>
            <p:cNvPr id="2247" name="Group 923"/>
            <p:cNvGrpSpPr/>
            <p:nvPr/>
          </p:nvGrpSpPr>
          <p:grpSpPr>
            <a:xfrm>
              <a:off x="-1" y="3485"/>
              <a:ext cx="790320" cy="788867"/>
              <a:chOff x="0" y="0"/>
              <a:chExt cx="790318" cy="788866"/>
            </a:xfrm>
          </p:grpSpPr>
          <p:grpSp>
            <p:nvGrpSpPr>
              <p:cNvPr id="2126" name="Group 138"/>
              <p:cNvGrpSpPr/>
              <p:nvPr/>
            </p:nvGrpSpPr>
            <p:grpSpPr>
              <a:xfrm>
                <a:off x="0" y="-1"/>
                <a:ext cx="197580" cy="192545"/>
                <a:chOff x="0" y="0"/>
                <a:chExt cx="197579" cy="192544"/>
              </a:xfrm>
            </p:grpSpPr>
            <p:grpSp>
              <p:nvGrpSpPr>
                <p:cNvPr id="212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22" name="Straight Connector 111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23" name="Straight Connector 123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25" name="Oval 1046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31" name="Group 139"/>
              <p:cNvGrpSpPr/>
              <p:nvPr/>
            </p:nvGrpSpPr>
            <p:grpSpPr>
              <a:xfrm>
                <a:off x="148185" y="-1"/>
                <a:ext cx="197580" cy="192545"/>
                <a:chOff x="0" y="0"/>
                <a:chExt cx="197579" cy="192544"/>
              </a:xfrm>
            </p:grpSpPr>
            <p:grpSp>
              <p:nvGrpSpPr>
                <p:cNvPr id="212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27" name="Straight Connector 1043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28" name="Straight Connector 1044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30" name="Oval 1042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36" name="Group 140"/>
              <p:cNvGrpSpPr/>
              <p:nvPr/>
            </p:nvGrpSpPr>
            <p:grpSpPr>
              <a:xfrm>
                <a:off x="0" y="158950"/>
                <a:ext cx="197580" cy="192545"/>
                <a:chOff x="0" y="0"/>
                <a:chExt cx="197579" cy="192544"/>
              </a:xfrm>
            </p:grpSpPr>
            <p:grpSp>
              <p:nvGrpSpPr>
                <p:cNvPr id="2134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32" name="Straight Connector 1039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33" name="Straight Connector 1040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35" name="Oval 1038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41" name="Group 145"/>
              <p:cNvGrpSpPr/>
              <p:nvPr/>
            </p:nvGrpSpPr>
            <p:grpSpPr>
              <a:xfrm>
                <a:off x="148185" y="160680"/>
                <a:ext cx="197580" cy="192545"/>
                <a:chOff x="0" y="0"/>
                <a:chExt cx="197579" cy="192544"/>
              </a:xfrm>
            </p:grpSpPr>
            <p:grpSp>
              <p:nvGrpSpPr>
                <p:cNvPr id="2139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37" name="Straight Connector 1035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38" name="Straight Connector 1036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40" name="Oval 1034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46" name="Group 150"/>
              <p:cNvGrpSpPr/>
              <p:nvPr/>
            </p:nvGrpSpPr>
            <p:grpSpPr>
              <a:xfrm>
                <a:off x="296370" y="-1"/>
                <a:ext cx="197580" cy="192545"/>
                <a:chOff x="0" y="0"/>
                <a:chExt cx="197579" cy="192544"/>
              </a:xfrm>
            </p:grpSpPr>
            <p:grpSp>
              <p:nvGrpSpPr>
                <p:cNvPr id="214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42" name="Straight Connector 1031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43" name="Straight Connector 1032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45" name="Oval 1030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51" name="Group 164"/>
              <p:cNvGrpSpPr/>
              <p:nvPr/>
            </p:nvGrpSpPr>
            <p:grpSpPr>
              <a:xfrm>
                <a:off x="296370" y="161893"/>
                <a:ext cx="197580" cy="192545"/>
                <a:chOff x="0" y="0"/>
                <a:chExt cx="197579" cy="192544"/>
              </a:xfrm>
            </p:grpSpPr>
            <p:grpSp>
              <p:nvGrpSpPr>
                <p:cNvPr id="214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47" name="Straight Connector 1027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48" name="Straight Connector 1028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50" name="Oval 1026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56" name="Group 169"/>
              <p:cNvGrpSpPr/>
              <p:nvPr/>
            </p:nvGrpSpPr>
            <p:grpSpPr>
              <a:xfrm>
                <a:off x="0" y="307853"/>
                <a:ext cx="197580" cy="192545"/>
                <a:chOff x="0" y="0"/>
                <a:chExt cx="197579" cy="192544"/>
              </a:xfrm>
            </p:grpSpPr>
            <p:grpSp>
              <p:nvGrpSpPr>
                <p:cNvPr id="215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52" name="Straight Connector 1023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53" name="Straight Connector 1024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55" name="Oval 1022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61" name="Group 174"/>
              <p:cNvGrpSpPr/>
              <p:nvPr/>
            </p:nvGrpSpPr>
            <p:grpSpPr>
              <a:xfrm>
                <a:off x="148185" y="307853"/>
                <a:ext cx="197580" cy="192545"/>
                <a:chOff x="0" y="0"/>
                <a:chExt cx="197579" cy="192544"/>
              </a:xfrm>
            </p:grpSpPr>
            <p:grpSp>
              <p:nvGrpSpPr>
                <p:cNvPr id="215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57" name="Straight Connector 1019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58" name="Straight Connector 1020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60" name="Oval 1018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66" name="Group 179"/>
              <p:cNvGrpSpPr/>
              <p:nvPr/>
            </p:nvGrpSpPr>
            <p:grpSpPr>
              <a:xfrm>
                <a:off x="296370" y="307853"/>
                <a:ext cx="197580" cy="192545"/>
                <a:chOff x="0" y="0"/>
                <a:chExt cx="197579" cy="192544"/>
              </a:xfrm>
            </p:grpSpPr>
            <p:grpSp>
              <p:nvGrpSpPr>
                <p:cNvPr id="216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62" name="Straight Connector 1015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63" name="Straight Connector 1016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65" name="Oval 1014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71" name="Group 184"/>
              <p:cNvGrpSpPr/>
              <p:nvPr/>
            </p:nvGrpSpPr>
            <p:grpSpPr>
              <a:xfrm>
                <a:off x="444555" y="-1"/>
                <a:ext cx="197580" cy="192545"/>
                <a:chOff x="0" y="0"/>
                <a:chExt cx="197579" cy="192544"/>
              </a:xfrm>
            </p:grpSpPr>
            <p:grpSp>
              <p:nvGrpSpPr>
                <p:cNvPr id="216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67" name="Straight Connector 1011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68" name="Straight Connector 1012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70" name="Oval 1010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76" name="Group 189"/>
              <p:cNvGrpSpPr/>
              <p:nvPr/>
            </p:nvGrpSpPr>
            <p:grpSpPr>
              <a:xfrm>
                <a:off x="444555" y="160680"/>
                <a:ext cx="197580" cy="192545"/>
                <a:chOff x="0" y="0"/>
                <a:chExt cx="197579" cy="192544"/>
              </a:xfrm>
            </p:grpSpPr>
            <p:grpSp>
              <p:nvGrpSpPr>
                <p:cNvPr id="217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72" name="Straight Connector 1007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73" name="Straight Connector 1008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75" name="Oval 1006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81" name="Group 194"/>
              <p:cNvGrpSpPr/>
              <p:nvPr/>
            </p:nvGrpSpPr>
            <p:grpSpPr>
              <a:xfrm>
                <a:off x="444555" y="307853"/>
                <a:ext cx="197580" cy="192545"/>
                <a:chOff x="0" y="0"/>
                <a:chExt cx="197579" cy="192544"/>
              </a:xfrm>
            </p:grpSpPr>
            <p:grpSp>
              <p:nvGrpSpPr>
                <p:cNvPr id="217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77" name="Straight Connector 1003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78" name="Straight Connector 1004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80" name="Oval 1002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86" name="Group 199"/>
              <p:cNvGrpSpPr/>
              <p:nvPr/>
            </p:nvGrpSpPr>
            <p:grpSpPr>
              <a:xfrm>
                <a:off x="0" y="446201"/>
                <a:ext cx="197580" cy="192545"/>
                <a:chOff x="0" y="0"/>
                <a:chExt cx="197579" cy="192544"/>
              </a:xfrm>
            </p:grpSpPr>
            <p:grpSp>
              <p:nvGrpSpPr>
                <p:cNvPr id="2184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82" name="Straight Connector 999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83" name="Straight Connector 1000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85" name="Oval 998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91" name="Group 204"/>
              <p:cNvGrpSpPr/>
              <p:nvPr/>
            </p:nvGrpSpPr>
            <p:grpSpPr>
              <a:xfrm>
                <a:off x="148185" y="447931"/>
                <a:ext cx="197580" cy="192545"/>
                <a:chOff x="0" y="0"/>
                <a:chExt cx="197579" cy="192544"/>
              </a:xfrm>
            </p:grpSpPr>
            <p:grpSp>
              <p:nvGrpSpPr>
                <p:cNvPr id="2189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87" name="Straight Connector 995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88" name="Straight Connector 996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90" name="Oval 994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96" name="Group 209"/>
              <p:cNvGrpSpPr/>
              <p:nvPr/>
            </p:nvGrpSpPr>
            <p:grpSpPr>
              <a:xfrm>
                <a:off x="296370" y="449144"/>
                <a:ext cx="197580" cy="192545"/>
                <a:chOff x="0" y="0"/>
                <a:chExt cx="197579" cy="192544"/>
              </a:xfrm>
            </p:grpSpPr>
            <p:grpSp>
              <p:nvGrpSpPr>
                <p:cNvPr id="2194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92" name="Straight Connector 991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93" name="Straight Connector 992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195" name="Oval 990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01" name="Group 215"/>
              <p:cNvGrpSpPr/>
              <p:nvPr/>
            </p:nvGrpSpPr>
            <p:grpSpPr>
              <a:xfrm>
                <a:off x="444555" y="447931"/>
                <a:ext cx="197580" cy="192545"/>
                <a:chOff x="0" y="0"/>
                <a:chExt cx="197579" cy="192544"/>
              </a:xfrm>
            </p:grpSpPr>
            <p:grpSp>
              <p:nvGrpSpPr>
                <p:cNvPr id="2199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197" name="Straight Connector 987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198" name="Straight Connector 988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00" name="Oval 986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06" name="Group 220"/>
              <p:cNvGrpSpPr/>
              <p:nvPr/>
            </p:nvGrpSpPr>
            <p:grpSpPr>
              <a:xfrm>
                <a:off x="592740" y="-1"/>
                <a:ext cx="197580" cy="192545"/>
                <a:chOff x="0" y="0"/>
                <a:chExt cx="197579" cy="192544"/>
              </a:xfrm>
            </p:grpSpPr>
            <p:grpSp>
              <p:nvGrpSpPr>
                <p:cNvPr id="220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02" name="Straight Connector 983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03" name="Straight Connector 984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05" name="Oval 982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11" name="Group 225"/>
              <p:cNvGrpSpPr/>
              <p:nvPr/>
            </p:nvGrpSpPr>
            <p:grpSpPr>
              <a:xfrm>
                <a:off x="592740" y="161893"/>
                <a:ext cx="197580" cy="192545"/>
                <a:chOff x="0" y="0"/>
                <a:chExt cx="197579" cy="192544"/>
              </a:xfrm>
            </p:grpSpPr>
            <p:grpSp>
              <p:nvGrpSpPr>
                <p:cNvPr id="220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07" name="Straight Connector 979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08" name="Straight Connector 980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10" name="Oval 978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16" name="Group 230"/>
              <p:cNvGrpSpPr/>
              <p:nvPr/>
            </p:nvGrpSpPr>
            <p:grpSpPr>
              <a:xfrm>
                <a:off x="592740" y="307853"/>
                <a:ext cx="197580" cy="192545"/>
                <a:chOff x="0" y="0"/>
                <a:chExt cx="197579" cy="192544"/>
              </a:xfrm>
            </p:grpSpPr>
            <p:grpSp>
              <p:nvGrpSpPr>
                <p:cNvPr id="221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12" name="Straight Connector 975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13" name="Straight Connector 976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15" name="Oval 974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21" name="Group 237"/>
              <p:cNvGrpSpPr/>
              <p:nvPr/>
            </p:nvGrpSpPr>
            <p:grpSpPr>
              <a:xfrm>
                <a:off x="592740" y="446201"/>
                <a:ext cx="197580" cy="192545"/>
                <a:chOff x="0" y="0"/>
                <a:chExt cx="197579" cy="192544"/>
              </a:xfrm>
            </p:grpSpPr>
            <p:grpSp>
              <p:nvGrpSpPr>
                <p:cNvPr id="221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17" name="Straight Connector 971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18" name="Straight Connector 972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20" name="Oval 970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26" name="Group 242"/>
              <p:cNvGrpSpPr/>
              <p:nvPr/>
            </p:nvGrpSpPr>
            <p:grpSpPr>
              <a:xfrm>
                <a:off x="0" y="596322"/>
                <a:ext cx="197580" cy="192545"/>
                <a:chOff x="0" y="0"/>
                <a:chExt cx="197579" cy="192544"/>
              </a:xfrm>
            </p:grpSpPr>
            <p:grpSp>
              <p:nvGrpSpPr>
                <p:cNvPr id="222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22" name="Straight Connector 967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23" name="Straight Connector 968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25" name="Oval 966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31" name="Group 247"/>
              <p:cNvGrpSpPr/>
              <p:nvPr/>
            </p:nvGrpSpPr>
            <p:grpSpPr>
              <a:xfrm>
                <a:off x="148185" y="596322"/>
                <a:ext cx="197580" cy="192545"/>
                <a:chOff x="0" y="0"/>
                <a:chExt cx="197579" cy="192544"/>
              </a:xfrm>
            </p:grpSpPr>
            <p:grpSp>
              <p:nvGrpSpPr>
                <p:cNvPr id="222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27" name="Straight Connector 963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28" name="Straight Connector 964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30" name="Oval 962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36" name="Group 252"/>
              <p:cNvGrpSpPr/>
              <p:nvPr/>
            </p:nvGrpSpPr>
            <p:grpSpPr>
              <a:xfrm>
                <a:off x="296370" y="596322"/>
                <a:ext cx="197580" cy="192545"/>
                <a:chOff x="0" y="0"/>
                <a:chExt cx="197579" cy="192544"/>
              </a:xfrm>
            </p:grpSpPr>
            <p:grpSp>
              <p:nvGrpSpPr>
                <p:cNvPr id="223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32" name="Straight Connector 959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33" name="Straight Connector 960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35" name="Oval 958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41" name="Group 257"/>
              <p:cNvGrpSpPr/>
              <p:nvPr/>
            </p:nvGrpSpPr>
            <p:grpSpPr>
              <a:xfrm>
                <a:off x="444555" y="596322"/>
                <a:ext cx="197580" cy="192545"/>
                <a:chOff x="0" y="0"/>
                <a:chExt cx="197579" cy="192544"/>
              </a:xfrm>
            </p:grpSpPr>
            <p:grpSp>
              <p:nvGrpSpPr>
                <p:cNvPr id="2239" name="Group 135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37" name="Straight Connector 955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38" name="Straight Connector 956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40" name="Oval 954"/>
                <p:cNvSpPr/>
                <p:nvPr/>
              </p:nvSpPr>
              <p:spPr>
                <a:xfrm>
                  <a:off x="74640" y="6950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46" name="Group 262"/>
              <p:cNvGrpSpPr/>
              <p:nvPr/>
            </p:nvGrpSpPr>
            <p:grpSpPr>
              <a:xfrm>
                <a:off x="592740" y="596322"/>
                <a:ext cx="197580" cy="192545"/>
                <a:chOff x="0" y="0"/>
                <a:chExt cx="197579" cy="192544"/>
              </a:xfrm>
            </p:grpSpPr>
            <p:grpSp>
              <p:nvGrpSpPr>
                <p:cNvPr id="2244" name="Group 134"/>
                <p:cNvGrpSpPr/>
                <p:nvPr/>
              </p:nvGrpSpPr>
              <p:grpSpPr>
                <a:xfrm>
                  <a:off x="0" y="-1"/>
                  <a:ext cx="197580" cy="192545"/>
                  <a:chOff x="0" y="0"/>
                  <a:chExt cx="197579" cy="192544"/>
                </a:xfrm>
              </p:grpSpPr>
              <p:sp>
                <p:nvSpPr>
                  <p:cNvPr id="2242" name="Straight Connector 951"/>
                  <p:cNvSpPr/>
                  <p:nvPr/>
                </p:nvSpPr>
                <p:spPr>
                  <a:xfrm flipH="1">
                    <a:off x="98274" y="-1"/>
                    <a:ext cx="516" cy="1925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43" name="Straight Connector 952"/>
                  <p:cNvSpPr/>
                  <p:nvPr/>
                </p:nvSpPr>
                <p:spPr>
                  <a:xfrm flipH="1" flipV="1">
                    <a:off x="0" y="93012"/>
                    <a:ext cx="197580" cy="110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45" name="Oval 950"/>
                <p:cNvSpPr/>
                <p:nvPr/>
              </p:nvSpPr>
              <p:spPr>
                <a:xfrm>
                  <a:off x="49394" y="41842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348" name="Group 1049"/>
            <p:cNvGrpSpPr/>
            <p:nvPr/>
          </p:nvGrpSpPr>
          <p:grpSpPr>
            <a:xfrm>
              <a:off x="788659" y="18210"/>
              <a:ext cx="796197" cy="799675"/>
              <a:chOff x="0" y="0"/>
              <a:chExt cx="796195" cy="799674"/>
            </a:xfrm>
          </p:grpSpPr>
          <p:grpSp>
            <p:nvGrpSpPr>
              <p:cNvPr id="2252" name="Group 145"/>
              <p:cNvGrpSpPr/>
              <p:nvPr/>
            </p:nvGrpSpPr>
            <p:grpSpPr>
              <a:xfrm>
                <a:off x="22365" y="311493"/>
                <a:ext cx="154139" cy="149857"/>
                <a:chOff x="0" y="0"/>
                <a:chExt cx="154137" cy="149856"/>
              </a:xfrm>
            </p:grpSpPr>
            <p:grpSp>
              <p:nvGrpSpPr>
                <p:cNvPr id="2250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48" name="Straight Connector 1148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49" name="Straight Connector 1149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51" name="Oval 1147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57" name="Group 150"/>
              <p:cNvGrpSpPr/>
              <p:nvPr/>
            </p:nvGrpSpPr>
            <p:grpSpPr>
              <a:xfrm>
                <a:off x="36222" y="93353"/>
                <a:ext cx="154138" cy="149857"/>
                <a:chOff x="0" y="0"/>
                <a:chExt cx="154137" cy="149856"/>
              </a:xfrm>
            </p:grpSpPr>
            <p:grpSp>
              <p:nvGrpSpPr>
                <p:cNvPr id="2255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53" name="Straight Connector 1144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54" name="Straight Connector 1145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56" name="Oval 1143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62" name="Group 164"/>
              <p:cNvGrpSpPr/>
              <p:nvPr/>
            </p:nvGrpSpPr>
            <p:grpSpPr>
              <a:xfrm>
                <a:off x="138212" y="219082"/>
                <a:ext cx="154138" cy="149857"/>
                <a:chOff x="0" y="0"/>
                <a:chExt cx="154137" cy="149856"/>
              </a:xfrm>
            </p:grpSpPr>
            <p:grpSp>
              <p:nvGrpSpPr>
                <p:cNvPr id="2260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58" name="Straight Connector 1140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59" name="Straight Connector 1141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61" name="Oval 1139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67" name="Group 169"/>
              <p:cNvGrpSpPr/>
              <p:nvPr/>
            </p:nvGrpSpPr>
            <p:grpSpPr>
              <a:xfrm>
                <a:off x="-1" y="519143"/>
                <a:ext cx="154139" cy="149857"/>
                <a:chOff x="0" y="0"/>
                <a:chExt cx="154137" cy="149856"/>
              </a:xfrm>
            </p:grpSpPr>
            <p:grpSp>
              <p:nvGrpSpPr>
                <p:cNvPr id="2265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63" name="Straight Connector 1136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64" name="Straight Connector 1137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66" name="Oval 1135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72" name="Group 174"/>
              <p:cNvGrpSpPr/>
              <p:nvPr/>
            </p:nvGrpSpPr>
            <p:grpSpPr>
              <a:xfrm>
                <a:off x="115082" y="425790"/>
                <a:ext cx="154138" cy="149857"/>
                <a:chOff x="0" y="0"/>
                <a:chExt cx="154137" cy="149856"/>
              </a:xfrm>
            </p:grpSpPr>
            <p:grpSp>
              <p:nvGrpSpPr>
                <p:cNvPr id="2270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68" name="Straight Connector 1132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69" name="Straight Connector 1133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71" name="Oval 1131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77" name="Group 179"/>
              <p:cNvGrpSpPr/>
              <p:nvPr/>
            </p:nvGrpSpPr>
            <p:grpSpPr>
              <a:xfrm>
                <a:off x="230164" y="332436"/>
                <a:ext cx="154138" cy="149857"/>
                <a:chOff x="0" y="0"/>
                <a:chExt cx="154137" cy="149856"/>
              </a:xfrm>
            </p:grpSpPr>
            <p:grpSp>
              <p:nvGrpSpPr>
                <p:cNvPr id="2275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73" name="Straight Connector 1128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74" name="Straight Connector 1129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76" name="Oval 1127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82" name="Group 184"/>
              <p:cNvGrpSpPr/>
              <p:nvPr/>
            </p:nvGrpSpPr>
            <p:grpSpPr>
              <a:xfrm>
                <a:off x="151304" y="-1"/>
                <a:ext cx="154138" cy="149858"/>
                <a:chOff x="0" y="0"/>
                <a:chExt cx="154137" cy="149856"/>
              </a:xfrm>
            </p:grpSpPr>
            <p:grpSp>
              <p:nvGrpSpPr>
                <p:cNvPr id="2280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78" name="Straight Connector 1124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79" name="Straight Connector 1125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81" name="Oval 1123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87" name="Group 189"/>
              <p:cNvGrpSpPr/>
              <p:nvPr/>
            </p:nvGrpSpPr>
            <p:grpSpPr>
              <a:xfrm>
                <a:off x="252529" y="124786"/>
                <a:ext cx="154139" cy="149857"/>
                <a:chOff x="0" y="0"/>
                <a:chExt cx="154137" cy="149856"/>
              </a:xfrm>
            </p:grpSpPr>
            <p:grpSp>
              <p:nvGrpSpPr>
                <p:cNvPr id="2285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83" name="Straight Connector 1120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84" name="Straight Connector 1121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86" name="Oval 1119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92" name="Group 194"/>
              <p:cNvGrpSpPr/>
              <p:nvPr/>
            </p:nvGrpSpPr>
            <p:grpSpPr>
              <a:xfrm>
                <a:off x="345246" y="239082"/>
                <a:ext cx="154138" cy="149858"/>
                <a:chOff x="0" y="0"/>
                <a:chExt cx="154137" cy="149856"/>
              </a:xfrm>
            </p:grpSpPr>
            <p:grpSp>
              <p:nvGrpSpPr>
                <p:cNvPr id="2290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88" name="Straight Connector 1116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89" name="Straight Connector 1117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91" name="Oval 1115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97" name="Group 199"/>
              <p:cNvGrpSpPr/>
              <p:nvPr/>
            </p:nvGrpSpPr>
            <p:grpSpPr>
              <a:xfrm>
                <a:off x="87156" y="626585"/>
                <a:ext cx="154138" cy="149858"/>
                <a:chOff x="0" y="0"/>
                <a:chExt cx="154137" cy="149856"/>
              </a:xfrm>
            </p:grpSpPr>
            <p:grpSp>
              <p:nvGrpSpPr>
                <p:cNvPr id="2295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93" name="Straight Connector 1112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94" name="Straight Connector 1113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296" name="Oval 1111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02" name="Group 204"/>
              <p:cNvGrpSpPr/>
              <p:nvPr/>
            </p:nvGrpSpPr>
            <p:grpSpPr>
              <a:xfrm>
                <a:off x="203328" y="534575"/>
                <a:ext cx="154138" cy="149858"/>
                <a:chOff x="0" y="0"/>
                <a:chExt cx="154137" cy="149856"/>
              </a:xfrm>
            </p:grpSpPr>
            <p:grpSp>
              <p:nvGrpSpPr>
                <p:cNvPr id="2300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298" name="Straight Connector 1108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299" name="Straight Connector 1109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01" name="Oval 1107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07" name="Group 209"/>
              <p:cNvGrpSpPr/>
              <p:nvPr/>
            </p:nvGrpSpPr>
            <p:grpSpPr>
              <a:xfrm>
                <a:off x="319174" y="442164"/>
                <a:ext cx="154139" cy="149857"/>
                <a:chOff x="0" y="0"/>
                <a:chExt cx="154137" cy="149856"/>
              </a:xfrm>
            </p:grpSpPr>
            <p:grpSp>
              <p:nvGrpSpPr>
                <p:cNvPr id="2305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03" name="Straight Connector 1104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04" name="Straight Connector 1105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06" name="Oval 1103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12" name="Group 215"/>
              <p:cNvGrpSpPr/>
              <p:nvPr/>
            </p:nvGrpSpPr>
            <p:grpSpPr>
              <a:xfrm>
                <a:off x="433492" y="347868"/>
                <a:ext cx="154138" cy="149857"/>
                <a:chOff x="0" y="0"/>
                <a:chExt cx="154137" cy="149856"/>
              </a:xfrm>
            </p:grpSpPr>
            <p:grpSp>
              <p:nvGrpSpPr>
                <p:cNvPr id="2310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08" name="Straight Connector 1100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09" name="Straight Connector 1101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11" name="Oval 1099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17" name="Group 225"/>
              <p:cNvGrpSpPr/>
              <p:nvPr/>
            </p:nvGrpSpPr>
            <p:grpSpPr>
              <a:xfrm>
                <a:off x="368376" y="32375"/>
                <a:ext cx="154138" cy="149857"/>
                <a:chOff x="0" y="0"/>
                <a:chExt cx="154137" cy="149856"/>
              </a:xfrm>
            </p:grpSpPr>
            <p:grpSp>
              <p:nvGrpSpPr>
                <p:cNvPr id="2315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13" name="Straight Connector 1096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14" name="Straight Connector 1097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16" name="Oval 1095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22" name="Group 230"/>
              <p:cNvGrpSpPr/>
              <p:nvPr/>
            </p:nvGrpSpPr>
            <p:grpSpPr>
              <a:xfrm>
                <a:off x="460328" y="145729"/>
                <a:ext cx="154138" cy="149857"/>
                <a:chOff x="0" y="0"/>
                <a:chExt cx="154137" cy="149856"/>
              </a:xfrm>
            </p:grpSpPr>
            <p:grpSp>
              <p:nvGrpSpPr>
                <p:cNvPr id="2320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18" name="Straight Connector 1092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19" name="Straight Connector 1093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21" name="Oval 1091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27" name="Group 237"/>
              <p:cNvGrpSpPr/>
              <p:nvPr/>
            </p:nvGrpSpPr>
            <p:grpSpPr>
              <a:xfrm>
                <a:off x="547484" y="253171"/>
                <a:ext cx="154138" cy="149857"/>
                <a:chOff x="0" y="0"/>
                <a:chExt cx="154137" cy="149856"/>
              </a:xfrm>
            </p:grpSpPr>
            <p:grpSp>
              <p:nvGrpSpPr>
                <p:cNvPr id="2325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23" name="Straight Connector 1088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24" name="Straight Connector 1089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26" name="Oval 1087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32" name="Group 247"/>
              <p:cNvGrpSpPr/>
              <p:nvPr/>
            </p:nvGrpSpPr>
            <p:grpSpPr>
              <a:xfrm>
                <a:off x="296811" y="649817"/>
                <a:ext cx="154139" cy="149858"/>
                <a:chOff x="0" y="0"/>
                <a:chExt cx="154137" cy="149856"/>
              </a:xfrm>
            </p:grpSpPr>
            <p:grpSp>
              <p:nvGrpSpPr>
                <p:cNvPr id="2330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28" name="Straight Connector 1084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29" name="Straight Connector 1085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31" name="Oval 1083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37" name="Group 252"/>
              <p:cNvGrpSpPr/>
              <p:nvPr/>
            </p:nvGrpSpPr>
            <p:grpSpPr>
              <a:xfrm>
                <a:off x="411893" y="556464"/>
                <a:ext cx="154139" cy="149857"/>
                <a:chOff x="0" y="0"/>
                <a:chExt cx="154137" cy="149856"/>
              </a:xfrm>
            </p:grpSpPr>
            <p:grpSp>
              <p:nvGrpSpPr>
                <p:cNvPr id="2335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33" name="Straight Connector 1080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34" name="Straight Connector 1081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36" name="Oval 1079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42" name="Group 257"/>
              <p:cNvGrpSpPr/>
              <p:nvPr/>
            </p:nvGrpSpPr>
            <p:grpSpPr>
              <a:xfrm>
                <a:off x="526975" y="463110"/>
                <a:ext cx="154139" cy="149857"/>
                <a:chOff x="0" y="0"/>
                <a:chExt cx="154137" cy="149856"/>
              </a:xfrm>
            </p:grpSpPr>
            <p:grpSp>
              <p:nvGrpSpPr>
                <p:cNvPr id="2340" name="Group 135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38" name="Straight Connector 1076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39" name="Straight Connector 1077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41" name="Oval 1075"/>
                <p:cNvSpPr/>
                <p:nvPr/>
              </p:nvSpPr>
              <p:spPr>
                <a:xfrm rot="19257079">
                  <a:off x="54329" y="47715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47" name="Group 262"/>
              <p:cNvGrpSpPr/>
              <p:nvPr/>
            </p:nvGrpSpPr>
            <p:grpSpPr>
              <a:xfrm>
                <a:off x="642057" y="369757"/>
                <a:ext cx="154139" cy="149857"/>
                <a:chOff x="0" y="0"/>
                <a:chExt cx="154137" cy="149856"/>
              </a:xfrm>
            </p:grpSpPr>
            <p:grpSp>
              <p:nvGrpSpPr>
                <p:cNvPr id="2345" name="Group 134"/>
                <p:cNvGrpSpPr/>
                <p:nvPr/>
              </p:nvGrpSpPr>
              <p:grpSpPr>
                <a:xfrm>
                  <a:off x="-1" y="-1"/>
                  <a:ext cx="154139" cy="149858"/>
                  <a:chOff x="0" y="0"/>
                  <a:chExt cx="154137" cy="149856"/>
                </a:xfrm>
              </p:grpSpPr>
              <p:sp>
                <p:nvSpPr>
                  <p:cNvPr id="2343" name="Straight Connector 1072"/>
                  <p:cNvSpPr/>
                  <p:nvPr/>
                </p:nvSpPr>
                <p:spPr>
                  <a:xfrm>
                    <a:off x="18123" y="-1"/>
                    <a:ext cx="120900" cy="14985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44" name="Straight Connector 1073"/>
                  <p:cNvSpPr/>
                  <p:nvPr/>
                </p:nvSpPr>
                <p:spPr>
                  <a:xfrm flipH="1">
                    <a:off x="0" y="10856"/>
                    <a:ext cx="154138" cy="12361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46" name="Oval 1071"/>
                <p:cNvSpPr/>
                <p:nvPr/>
              </p:nvSpPr>
              <p:spPr>
                <a:xfrm rot="19257079">
                  <a:off x="28468" y="20659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454" name="Group 1150"/>
            <p:cNvGrpSpPr/>
            <p:nvPr/>
          </p:nvGrpSpPr>
          <p:grpSpPr>
            <a:xfrm>
              <a:off x="1472548" y="0"/>
              <a:ext cx="822848" cy="899380"/>
              <a:chOff x="0" y="0"/>
              <a:chExt cx="822846" cy="899379"/>
            </a:xfrm>
          </p:grpSpPr>
          <p:grpSp>
            <p:nvGrpSpPr>
              <p:cNvPr id="2353" name="Group 138"/>
              <p:cNvGrpSpPr/>
              <p:nvPr/>
            </p:nvGrpSpPr>
            <p:grpSpPr>
              <a:xfrm>
                <a:off x="94946" y="0"/>
                <a:ext cx="181654" cy="177242"/>
                <a:chOff x="0" y="0"/>
                <a:chExt cx="181653" cy="177241"/>
              </a:xfrm>
            </p:grpSpPr>
            <p:grpSp>
              <p:nvGrpSpPr>
                <p:cNvPr id="2351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49" name="Straight Connector 111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50" name="Straight Connector 123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52" name="Oval 1253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58" name="Group 139"/>
              <p:cNvGrpSpPr/>
              <p:nvPr/>
            </p:nvGrpSpPr>
            <p:grpSpPr>
              <a:xfrm>
                <a:off x="231508" y="57529"/>
                <a:ext cx="181654" cy="177242"/>
                <a:chOff x="0" y="0"/>
                <a:chExt cx="181653" cy="177241"/>
              </a:xfrm>
            </p:grpSpPr>
            <p:grpSp>
              <p:nvGrpSpPr>
                <p:cNvPr id="2356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54" name="Straight Connector 1250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55" name="Straight Connector 1251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57" name="Oval 1249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63" name="Group 140"/>
              <p:cNvGrpSpPr/>
              <p:nvPr/>
            </p:nvGrpSpPr>
            <p:grpSpPr>
              <a:xfrm>
                <a:off x="33237" y="146483"/>
                <a:ext cx="181654" cy="177242"/>
                <a:chOff x="0" y="0"/>
                <a:chExt cx="181653" cy="177241"/>
              </a:xfrm>
            </p:grpSpPr>
            <p:grpSp>
              <p:nvGrpSpPr>
                <p:cNvPr id="236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59" name="Straight Connector 1246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60" name="Straight Connector 1247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62" name="Oval 1245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68" name="Group 145"/>
              <p:cNvGrpSpPr/>
              <p:nvPr/>
            </p:nvGrpSpPr>
            <p:grpSpPr>
              <a:xfrm>
                <a:off x="169127" y="205606"/>
                <a:ext cx="181654" cy="177243"/>
                <a:chOff x="0" y="0"/>
                <a:chExt cx="181653" cy="177241"/>
              </a:xfrm>
            </p:grpSpPr>
            <p:grpSp>
              <p:nvGrpSpPr>
                <p:cNvPr id="2366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64" name="Straight Connector 1242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65" name="Straight Connector 1243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67" name="Oval 1241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73" name="Group 150"/>
              <p:cNvGrpSpPr/>
              <p:nvPr/>
            </p:nvGrpSpPr>
            <p:grpSpPr>
              <a:xfrm>
                <a:off x="368070" y="115058"/>
                <a:ext cx="181654" cy="177243"/>
                <a:chOff x="0" y="0"/>
                <a:chExt cx="181653" cy="177241"/>
              </a:xfrm>
            </p:grpSpPr>
            <p:grpSp>
              <p:nvGrpSpPr>
                <p:cNvPr id="2371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69" name="Straight Connector 1238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70" name="Straight Connector 1239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72" name="Oval 1237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78" name="Group 164"/>
              <p:cNvGrpSpPr/>
              <p:nvPr/>
            </p:nvGrpSpPr>
            <p:grpSpPr>
              <a:xfrm>
                <a:off x="305218" y="264254"/>
                <a:ext cx="181654" cy="177243"/>
                <a:chOff x="0" y="0"/>
                <a:chExt cx="181653" cy="177241"/>
              </a:xfrm>
            </p:grpSpPr>
            <p:grpSp>
              <p:nvGrpSpPr>
                <p:cNvPr id="2376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74" name="Straight Connector 1234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75" name="Straight Connector 1235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77" name="Oval 1233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83" name="Group 174"/>
              <p:cNvGrpSpPr/>
              <p:nvPr/>
            </p:nvGrpSpPr>
            <p:grpSpPr>
              <a:xfrm>
                <a:off x="111991" y="341236"/>
                <a:ext cx="181654" cy="177243"/>
                <a:chOff x="0" y="0"/>
                <a:chExt cx="181653" cy="177241"/>
              </a:xfrm>
            </p:grpSpPr>
            <p:grpSp>
              <p:nvGrpSpPr>
                <p:cNvPr id="238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79" name="Straight Connector 1230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80" name="Straight Connector 1231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82" name="Oval 1229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88" name="Group 179"/>
              <p:cNvGrpSpPr/>
              <p:nvPr/>
            </p:nvGrpSpPr>
            <p:grpSpPr>
              <a:xfrm>
                <a:off x="248553" y="398765"/>
                <a:ext cx="181654" cy="177243"/>
                <a:chOff x="0" y="0"/>
                <a:chExt cx="181653" cy="177241"/>
              </a:xfrm>
            </p:grpSpPr>
            <p:grpSp>
              <p:nvGrpSpPr>
                <p:cNvPr id="2386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84" name="Straight Connector 1226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85" name="Straight Connector 1227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87" name="Oval 1225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93" name="Group 184"/>
              <p:cNvGrpSpPr/>
              <p:nvPr/>
            </p:nvGrpSpPr>
            <p:grpSpPr>
              <a:xfrm>
                <a:off x="504632" y="172587"/>
                <a:ext cx="181654" cy="177243"/>
                <a:chOff x="0" y="0"/>
                <a:chExt cx="181653" cy="177241"/>
              </a:xfrm>
            </p:grpSpPr>
            <p:grpSp>
              <p:nvGrpSpPr>
                <p:cNvPr id="239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89" name="Straight Connector 1222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90" name="Straight Connector 1223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92" name="Oval 1221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398" name="Group 189"/>
              <p:cNvGrpSpPr/>
              <p:nvPr/>
            </p:nvGrpSpPr>
            <p:grpSpPr>
              <a:xfrm>
                <a:off x="442251" y="320665"/>
                <a:ext cx="181654" cy="177243"/>
                <a:chOff x="0" y="0"/>
                <a:chExt cx="181653" cy="177241"/>
              </a:xfrm>
            </p:grpSpPr>
            <p:grpSp>
              <p:nvGrpSpPr>
                <p:cNvPr id="2396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94" name="Straight Connector 1218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395" name="Straight Connector 1219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397" name="Oval 1217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03" name="Group 194"/>
              <p:cNvGrpSpPr/>
              <p:nvPr/>
            </p:nvGrpSpPr>
            <p:grpSpPr>
              <a:xfrm>
                <a:off x="385114" y="456295"/>
                <a:ext cx="181654" cy="177242"/>
                <a:chOff x="0" y="0"/>
                <a:chExt cx="181653" cy="177241"/>
              </a:xfrm>
            </p:grpSpPr>
            <p:grpSp>
              <p:nvGrpSpPr>
                <p:cNvPr id="240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399" name="Straight Connector 1214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00" name="Straight Connector 1215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02" name="Oval 1213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08" name="Group 204"/>
              <p:cNvGrpSpPr/>
              <p:nvPr/>
            </p:nvGrpSpPr>
            <p:grpSpPr>
              <a:xfrm>
                <a:off x="57609" y="470327"/>
                <a:ext cx="181654" cy="177242"/>
                <a:chOff x="0" y="0"/>
                <a:chExt cx="181653" cy="177241"/>
              </a:xfrm>
            </p:grpSpPr>
            <p:grpSp>
              <p:nvGrpSpPr>
                <p:cNvPr id="2406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04" name="Straight Connector 1210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05" name="Straight Connector 1211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07" name="Oval 1209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13" name="Group 209"/>
              <p:cNvGrpSpPr/>
              <p:nvPr/>
            </p:nvGrpSpPr>
            <p:grpSpPr>
              <a:xfrm>
                <a:off x="193700" y="528974"/>
                <a:ext cx="181654" cy="177243"/>
                <a:chOff x="0" y="0"/>
                <a:chExt cx="181653" cy="177241"/>
              </a:xfrm>
            </p:grpSpPr>
            <p:grpSp>
              <p:nvGrpSpPr>
                <p:cNvPr id="241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09" name="Straight Connector 1206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10" name="Straight Connector 1207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12" name="Oval 1205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18" name="Group 215"/>
              <p:cNvGrpSpPr/>
              <p:nvPr/>
            </p:nvGrpSpPr>
            <p:grpSpPr>
              <a:xfrm>
                <a:off x="330733" y="585385"/>
                <a:ext cx="181654" cy="177243"/>
                <a:chOff x="0" y="0"/>
                <a:chExt cx="181653" cy="177241"/>
              </a:xfrm>
            </p:grpSpPr>
            <p:grpSp>
              <p:nvGrpSpPr>
                <p:cNvPr id="2416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14" name="Straight Connector 1202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15" name="Straight Connector 1203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17" name="Oval 1201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23" name="Group 220"/>
              <p:cNvGrpSpPr/>
              <p:nvPr/>
            </p:nvGrpSpPr>
            <p:grpSpPr>
              <a:xfrm>
                <a:off x="641193" y="230117"/>
                <a:ext cx="181654" cy="177242"/>
                <a:chOff x="0" y="0"/>
                <a:chExt cx="181653" cy="177241"/>
              </a:xfrm>
            </p:grpSpPr>
            <p:grpSp>
              <p:nvGrpSpPr>
                <p:cNvPr id="2421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19" name="Straight Connector 1198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20" name="Straight Connector 1199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22" name="Oval 1197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28" name="Group 225"/>
              <p:cNvGrpSpPr/>
              <p:nvPr/>
            </p:nvGrpSpPr>
            <p:grpSpPr>
              <a:xfrm>
                <a:off x="578342" y="379313"/>
                <a:ext cx="181654" cy="177242"/>
                <a:chOff x="0" y="0"/>
                <a:chExt cx="181653" cy="177241"/>
              </a:xfrm>
            </p:grpSpPr>
            <p:grpSp>
              <p:nvGrpSpPr>
                <p:cNvPr id="2426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24" name="Straight Connector 1194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25" name="Straight Connector 1195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27" name="Oval 1193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33" name="Group 230"/>
              <p:cNvGrpSpPr/>
              <p:nvPr/>
            </p:nvGrpSpPr>
            <p:grpSpPr>
              <a:xfrm>
                <a:off x="521676" y="513824"/>
                <a:ext cx="181654" cy="177243"/>
                <a:chOff x="0" y="0"/>
                <a:chExt cx="181653" cy="177241"/>
              </a:xfrm>
            </p:grpSpPr>
            <p:grpSp>
              <p:nvGrpSpPr>
                <p:cNvPr id="2431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29" name="Straight Connector 1190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30" name="Straight Connector 1191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32" name="Oval 1189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38" name="Group 237"/>
              <p:cNvGrpSpPr/>
              <p:nvPr/>
            </p:nvGrpSpPr>
            <p:grpSpPr>
              <a:xfrm>
                <a:off x="467966" y="641320"/>
                <a:ext cx="181654" cy="177243"/>
                <a:chOff x="0" y="0"/>
                <a:chExt cx="181653" cy="177241"/>
              </a:xfrm>
            </p:grpSpPr>
            <p:grpSp>
              <p:nvGrpSpPr>
                <p:cNvPr id="2436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34" name="Straight Connector 1186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35" name="Straight Connector 1187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37" name="Oval 1185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43" name="Group 247"/>
              <p:cNvGrpSpPr/>
              <p:nvPr/>
            </p:nvGrpSpPr>
            <p:grpSpPr>
              <a:xfrm>
                <a:off x="0" y="607078"/>
                <a:ext cx="181654" cy="177243"/>
                <a:chOff x="0" y="0"/>
                <a:chExt cx="181653" cy="177241"/>
              </a:xfrm>
            </p:grpSpPr>
            <p:grpSp>
              <p:nvGrpSpPr>
                <p:cNvPr id="244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39" name="Straight Connector 1182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40" name="Straight Connector 1183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42" name="Oval 1181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48" name="Group 252"/>
              <p:cNvGrpSpPr/>
              <p:nvPr/>
            </p:nvGrpSpPr>
            <p:grpSpPr>
              <a:xfrm>
                <a:off x="136561" y="664608"/>
                <a:ext cx="181654" cy="177242"/>
                <a:chOff x="0" y="0"/>
                <a:chExt cx="181653" cy="177241"/>
              </a:xfrm>
            </p:grpSpPr>
            <p:grpSp>
              <p:nvGrpSpPr>
                <p:cNvPr id="2446" name="Group 134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44" name="Straight Connector 1178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45" name="Straight Connector 1179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47" name="Oval 1177"/>
                <p:cNvSpPr/>
                <p:nvPr/>
              </p:nvSpPr>
              <p:spPr>
                <a:xfrm rot="1370652">
                  <a:off x="40941" y="34405"/>
                  <a:ext cx="98791" cy="1059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453" name="Group 257"/>
              <p:cNvGrpSpPr/>
              <p:nvPr/>
            </p:nvGrpSpPr>
            <p:grpSpPr>
              <a:xfrm>
                <a:off x="273123" y="722137"/>
                <a:ext cx="181654" cy="177243"/>
                <a:chOff x="0" y="0"/>
                <a:chExt cx="181653" cy="177241"/>
              </a:xfrm>
            </p:grpSpPr>
            <p:grpSp>
              <p:nvGrpSpPr>
                <p:cNvPr id="2451" name="Group 135"/>
                <p:cNvGrpSpPr/>
                <p:nvPr/>
              </p:nvGrpSpPr>
              <p:grpSpPr>
                <a:xfrm>
                  <a:off x="0" y="0"/>
                  <a:ext cx="181654" cy="177242"/>
                  <a:chOff x="0" y="0"/>
                  <a:chExt cx="181653" cy="177241"/>
                </a:xfrm>
              </p:grpSpPr>
              <p:sp>
                <p:nvSpPr>
                  <p:cNvPr id="2449" name="Straight Connector 1174"/>
                  <p:cNvSpPr/>
                  <p:nvPr/>
                </p:nvSpPr>
                <p:spPr>
                  <a:xfrm flipH="1">
                    <a:off x="51924" y="0"/>
                    <a:ext cx="75227" cy="1772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450" name="Straight Connector 1175"/>
                  <p:cNvSpPr/>
                  <p:nvPr/>
                </p:nvSpPr>
                <p:spPr>
                  <a:xfrm flipH="1" flipV="1">
                    <a:off x="0" y="47365"/>
                    <a:ext cx="181654" cy="7772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52" name="Oval 1173"/>
                <p:cNvSpPr/>
                <p:nvPr/>
              </p:nvSpPr>
              <p:spPr>
                <a:xfrm rot="1370652">
                  <a:off x="65689" y="62188"/>
                  <a:ext cx="49395" cy="5298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3355" name="Group 2167"/>
          <p:cNvGrpSpPr/>
          <p:nvPr/>
        </p:nvGrpSpPr>
        <p:grpSpPr>
          <a:xfrm>
            <a:off x="4190999" y="1767737"/>
            <a:ext cx="1989666" cy="1126797"/>
            <a:chOff x="0" y="0"/>
            <a:chExt cx="1989664" cy="1126796"/>
          </a:xfrm>
        </p:grpSpPr>
        <p:grpSp>
          <p:nvGrpSpPr>
            <p:cNvPr id="2905" name="Group 1716"/>
            <p:cNvGrpSpPr/>
            <p:nvPr/>
          </p:nvGrpSpPr>
          <p:grpSpPr>
            <a:xfrm>
              <a:off x="-1" y="0"/>
              <a:ext cx="1900986" cy="609141"/>
              <a:chOff x="0" y="0"/>
              <a:chExt cx="1900984" cy="609140"/>
            </a:xfrm>
          </p:grpSpPr>
          <p:grpSp>
            <p:nvGrpSpPr>
              <p:cNvPr id="2581" name="Group 1257"/>
              <p:cNvGrpSpPr/>
              <p:nvPr/>
            </p:nvGrpSpPr>
            <p:grpSpPr>
              <a:xfrm>
                <a:off x="-1" y="88298"/>
                <a:ext cx="489054" cy="456602"/>
                <a:chOff x="0" y="0"/>
                <a:chExt cx="489052" cy="456601"/>
              </a:xfrm>
            </p:grpSpPr>
            <p:grpSp>
              <p:nvGrpSpPr>
                <p:cNvPr id="2460" name="Group 138"/>
                <p:cNvGrpSpPr/>
                <p:nvPr/>
              </p:nvGrpSpPr>
              <p:grpSpPr>
                <a:xfrm>
                  <a:off x="0" y="-1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5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56" name="Straight Connector 111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57" name="Straight Connector 123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59" name="Oval 1380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65" name="Group 139"/>
                <p:cNvGrpSpPr/>
                <p:nvPr/>
              </p:nvGrpSpPr>
              <p:grpSpPr>
                <a:xfrm>
                  <a:off x="91697" y="-1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6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61" name="Straight Connector 1377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62" name="Straight Connector 1378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64" name="Oval 1376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70" name="Group 140"/>
                <p:cNvGrpSpPr/>
                <p:nvPr/>
              </p:nvGrpSpPr>
              <p:grpSpPr>
                <a:xfrm>
                  <a:off x="0" y="92001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68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66" name="Straight Connector 1373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67" name="Straight Connector 1374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69" name="Oval 1372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75" name="Group 145"/>
                <p:cNvGrpSpPr/>
                <p:nvPr/>
              </p:nvGrpSpPr>
              <p:grpSpPr>
                <a:xfrm>
                  <a:off x="91697" y="93002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73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71" name="Straight Connector 1369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72" name="Straight Connector 1370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74" name="Oval 1368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80" name="Group 150"/>
                <p:cNvGrpSpPr/>
                <p:nvPr/>
              </p:nvGrpSpPr>
              <p:grpSpPr>
                <a:xfrm>
                  <a:off x="183394" y="-1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7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76" name="Straight Connector 1365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77" name="Straight Connector 1366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79" name="Oval 1364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85" name="Group 164"/>
                <p:cNvGrpSpPr/>
                <p:nvPr/>
              </p:nvGrpSpPr>
              <p:grpSpPr>
                <a:xfrm>
                  <a:off x="183394" y="9370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8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81" name="Straight Connector 1361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82" name="Straight Connector 1362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84" name="Oval 1360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90" name="Group 169"/>
                <p:cNvGrpSpPr/>
                <p:nvPr/>
              </p:nvGrpSpPr>
              <p:grpSpPr>
                <a:xfrm>
                  <a:off x="0" y="178187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8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86" name="Straight Connector 1357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87" name="Straight Connector 1358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89" name="Oval 1356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95" name="Group 174"/>
                <p:cNvGrpSpPr/>
                <p:nvPr/>
              </p:nvGrpSpPr>
              <p:grpSpPr>
                <a:xfrm>
                  <a:off x="91697" y="178187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9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91" name="Straight Connector 1353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92" name="Straight Connector 1354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94" name="Oval 1352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00" name="Group 179"/>
                <p:cNvGrpSpPr/>
                <p:nvPr/>
              </p:nvGrpSpPr>
              <p:grpSpPr>
                <a:xfrm>
                  <a:off x="183394" y="178187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49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496" name="Straight Connector 1349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497" name="Straight Connector 1350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499" name="Oval 1348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05" name="Group 184"/>
                <p:cNvGrpSpPr/>
                <p:nvPr/>
              </p:nvGrpSpPr>
              <p:grpSpPr>
                <a:xfrm>
                  <a:off x="275092" y="-1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0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01" name="Straight Connector 1345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02" name="Straight Connector 1346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04" name="Oval 1344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10" name="Group 189"/>
                <p:cNvGrpSpPr/>
                <p:nvPr/>
              </p:nvGrpSpPr>
              <p:grpSpPr>
                <a:xfrm>
                  <a:off x="275092" y="93002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0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06" name="Straight Connector 1341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07" name="Straight Connector 1342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09" name="Oval 1340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15" name="Group 194"/>
                <p:cNvGrpSpPr/>
                <p:nvPr/>
              </p:nvGrpSpPr>
              <p:grpSpPr>
                <a:xfrm>
                  <a:off x="275092" y="178187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1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11" name="Straight Connector 1337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12" name="Straight Connector 1338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14" name="Oval 1336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20" name="Group 199"/>
                <p:cNvGrpSpPr/>
                <p:nvPr/>
              </p:nvGrpSpPr>
              <p:grpSpPr>
                <a:xfrm>
                  <a:off x="0" y="258264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18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16" name="Straight Connector 1333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17" name="Straight Connector 1334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19" name="Oval 1332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25" name="Group 204"/>
                <p:cNvGrpSpPr/>
                <p:nvPr/>
              </p:nvGrpSpPr>
              <p:grpSpPr>
                <a:xfrm>
                  <a:off x="91697" y="25926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23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21" name="Straight Connector 1329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22" name="Straight Connector 1330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24" name="Oval 1328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30" name="Group 209"/>
                <p:cNvGrpSpPr/>
                <p:nvPr/>
              </p:nvGrpSpPr>
              <p:grpSpPr>
                <a:xfrm>
                  <a:off x="183394" y="259967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28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26" name="Straight Connector 1325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27" name="Straight Connector 1326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29" name="Oval 1324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35" name="Group 215"/>
                <p:cNvGrpSpPr/>
                <p:nvPr/>
              </p:nvGrpSpPr>
              <p:grpSpPr>
                <a:xfrm>
                  <a:off x="275092" y="25926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33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31" name="Straight Connector 1321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32" name="Straight Connector 1322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34" name="Oval 1320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40" name="Group 220"/>
                <p:cNvGrpSpPr/>
                <p:nvPr/>
              </p:nvGrpSpPr>
              <p:grpSpPr>
                <a:xfrm>
                  <a:off x="366789" y="-1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3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36" name="Straight Connector 1317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37" name="Straight Connector 1318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39" name="Oval 1316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45" name="Group 225"/>
                <p:cNvGrpSpPr/>
                <p:nvPr/>
              </p:nvGrpSpPr>
              <p:grpSpPr>
                <a:xfrm>
                  <a:off x="366789" y="9370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4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41" name="Straight Connector 1313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42" name="Straight Connector 1314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44" name="Oval 1312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50" name="Group 230"/>
                <p:cNvGrpSpPr/>
                <p:nvPr/>
              </p:nvGrpSpPr>
              <p:grpSpPr>
                <a:xfrm>
                  <a:off x="366789" y="178187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4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46" name="Straight Connector 1309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47" name="Straight Connector 1310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49" name="Oval 1308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55" name="Group 237"/>
                <p:cNvGrpSpPr/>
                <p:nvPr/>
              </p:nvGrpSpPr>
              <p:grpSpPr>
                <a:xfrm>
                  <a:off x="366789" y="258264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5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51" name="Straight Connector 1305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52" name="Straight Connector 1306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54" name="Oval 1304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60" name="Group 242"/>
                <p:cNvGrpSpPr/>
                <p:nvPr/>
              </p:nvGrpSpPr>
              <p:grpSpPr>
                <a:xfrm>
                  <a:off x="0" y="34515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5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56" name="Straight Connector 1301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57" name="Straight Connector 1302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59" name="Oval 1300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65" name="Group 247"/>
                <p:cNvGrpSpPr/>
                <p:nvPr/>
              </p:nvGrpSpPr>
              <p:grpSpPr>
                <a:xfrm>
                  <a:off x="91697" y="34515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6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61" name="Straight Connector 1297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62" name="Straight Connector 1298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64" name="Oval 1296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70" name="Group 252"/>
                <p:cNvGrpSpPr/>
                <p:nvPr/>
              </p:nvGrpSpPr>
              <p:grpSpPr>
                <a:xfrm>
                  <a:off x="183394" y="34515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6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66" name="Straight Connector 1293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67" name="Straight Connector 1294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69" name="Oval 1292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75" name="Group 257"/>
                <p:cNvGrpSpPr/>
                <p:nvPr/>
              </p:nvGrpSpPr>
              <p:grpSpPr>
                <a:xfrm>
                  <a:off x="275092" y="34515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73" name="Group 135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71" name="Straight Connector 1289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72" name="Straight Connector 1290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74" name="Oval 1288"/>
                  <p:cNvSpPr/>
                  <p:nvPr/>
                </p:nvSpPr>
                <p:spPr>
                  <a:xfrm>
                    <a:off x="46188" y="40230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80" name="Group 262"/>
                <p:cNvGrpSpPr/>
                <p:nvPr/>
              </p:nvGrpSpPr>
              <p:grpSpPr>
                <a:xfrm>
                  <a:off x="366789" y="345155"/>
                  <a:ext cx="122264" cy="111447"/>
                  <a:chOff x="0" y="0"/>
                  <a:chExt cx="122262" cy="111446"/>
                </a:xfrm>
              </p:grpSpPr>
              <p:grpSp>
                <p:nvGrpSpPr>
                  <p:cNvPr id="2578" name="Group 134"/>
                  <p:cNvGrpSpPr/>
                  <p:nvPr/>
                </p:nvGrpSpPr>
                <p:grpSpPr>
                  <a:xfrm>
                    <a:off x="0" y="-1"/>
                    <a:ext cx="122264" cy="111447"/>
                    <a:chOff x="0" y="0"/>
                    <a:chExt cx="122262" cy="111446"/>
                  </a:xfrm>
                </p:grpSpPr>
                <p:sp>
                  <p:nvSpPr>
                    <p:cNvPr id="2576" name="Straight Connector 1285"/>
                    <p:cNvSpPr/>
                    <p:nvPr/>
                  </p:nvSpPr>
                  <p:spPr>
                    <a:xfrm flipH="1">
                      <a:off x="60813" y="-1"/>
                      <a:ext cx="319" cy="11144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77" name="Straight Connector 1286"/>
                    <p:cNvSpPr/>
                    <p:nvPr/>
                  </p:nvSpPr>
                  <p:spPr>
                    <a:xfrm flipH="1" flipV="1">
                      <a:off x="0" y="53836"/>
                      <a:ext cx="122264" cy="6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79" name="Oval 1284"/>
                  <p:cNvSpPr/>
                  <p:nvPr/>
                </p:nvSpPr>
                <p:spPr>
                  <a:xfrm>
                    <a:off x="30565" y="24218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682" name="Group 1383"/>
              <p:cNvGrpSpPr/>
              <p:nvPr/>
            </p:nvGrpSpPr>
            <p:grpSpPr>
              <a:xfrm>
                <a:off x="487863" y="93087"/>
                <a:ext cx="485393" cy="470338"/>
                <a:chOff x="0" y="0"/>
                <a:chExt cx="485392" cy="470336"/>
              </a:xfrm>
            </p:grpSpPr>
            <p:grpSp>
              <p:nvGrpSpPr>
                <p:cNvPr id="2586" name="Group 145"/>
                <p:cNvGrpSpPr/>
                <p:nvPr/>
              </p:nvGrpSpPr>
              <p:grpSpPr>
                <a:xfrm>
                  <a:off x="17548" y="187314"/>
                  <a:ext cx="95354" cy="87199"/>
                  <a:chOff x="0" y="0"/>
                  <a:chExt cx="95353" cy="87198"/>
                </a:xfrm>
              </p:grpSpPr>
              <p:grpSp>
                <p:nvGrpSpPr>
                  <p:cNvPr id="2584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582" name="Straight Connector 1482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83" name="Straight Connector 1483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85" name="Oval 1481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91" name="Group 150"/>
                <p:cNvGrpSpPr/>
                <p:nvPr/>
              </p:nvGrpSpPr>
              <p:grpSpPr>
                <a:xfrm>
                  <a:off x="30171" y="57319"/>
                  <a:ext cx="95354" cy="87200"/>
                  <a:chOff x="0" y="0"/>
                  <a:chExt cx="95353" cy="87198"/>
                </a:xfrm>
              </p:grpSpPr>
              <p:grpSp>
                <p:nvGrpSpPr>
                  <p:cNvPr id="2589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587" name="Straight Connector 1478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88" name="Straight Connector 1479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90" name="Oval 1477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96" name="Group 164"/>
                <p:cNvGrpSpPr/>
                <p:nvPr/>
              </p:nvGrpSpPr>
              <p:grpSpPr>
                <a:xfrm>
                  <a:off x="89203" y="130540"/>
                  <a:ext cx="95355" cy="86751"/>
                  <a:chOff x="0" y="0"/>
                  <a:chExt cx="95353" cy="86750"/>
                </a:xfrm>
              </p:grpSpPr>
              <p:grpSp>
                <p:nvGrpSpPr>
                  <p:cNvPr id="2594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592" name="Straight Connector 1474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93" name="Straight Connector 1475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595" name="Oval 1473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01" name="Group 169"/>
                <p:cNvGrpSpPr/>
                <p:nvPr/>
              </p:nvGrpSpPr>
              <p:grpSpPr>
                <a:xfrm>
                  <a:off x="-1" y="311237"/>
                  <a:ext cx="95355" cy="87199"/>
                  <a:chOff x="0" y="0"/>
                  <a:chExt cx="95353" cy="87198"/>
                </a:xfrm>
              </p:grpSpPr>
              <p:grpSp>
                <p:nvGrpSpPr>
                  <p:cNvPr id="2599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597" name="Straight Connector 1470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598" name="Straight Connector 1471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00" name="Oval 1469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06" name="Group 174"/>
                <p:cNvGrpSpPr/>
                <p:nvPr/>
              </p:nvGrpSpPr>
              <p:grpSpPr>
                <a:xfrm>
                  <a:off x="71213" y="253917"/>
                  <a:ext cx="95354" cy="86752"/>
                  <a:chOff x="0" y="0"/>
                  <a:chExt cx="95353" cy="86750"/>
                </a:xfrm>
              </p:grpSpPr>
              <p:grpSp>
                <p:nvGrpSpPr>
                  <p:cNvPr id="2604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02" name="Straight Connector 1466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03" name="Straight Connector 1467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05" name="Oval 1465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11" name="Group 179"/>
                <p:cNvGrpSpPr/>
                <p:nvPr/>
              </p:nvGrpSpPr>
              <p:grpSpPr>
                <a:xfrm>
                  <a:off x="142426" y="195702"/>
                  <a:ext cx="95354" cy="87199"/>
                  <a:chOff x="0" y="0"/>
                  <a:chExt cx="95353" cy="87198"/>
                </a:xfrm>
              </p:grpSpPr>
              <p:grpSp>
                <p:nvGrpSpPr>
                  <p:cNvPr id="2609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07" name="Straight Connector 1462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08" name="Straight Connector 1463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10" name="Oval 1461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16" name="Group 184"/>
                <p:cNvGrpSpPr/>
                <p:nvPr/>
              </p:nvGrpSpPr>
              <p:grpSpPr>
                <a:xfrm>
                  <a:off x="101384" y="0"/>
                  <a:ext cx="95354" cy="86751"/>
                  <a:chOff x="0" y="0"/>
                  <a:chExt cx="95353" cy="86750"/>
                </a:xfrm>
              </p:grpSpPr>
              <p:grpSp>
                <p:nvGrpSpPr>
                  <p:cNvPr id="2614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12" name="Straight Connector 1458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13" name="Straight Connector 1459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15" name="Oval 1457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21" name="Group 189"/>
                <p:cNvGrpSpPr/>
                <p:nvPr/>
              </p:nvGrpSpPr>
              <p:grpSpPr>
                <a:xfrm>
                  <a:off x="159974" y="71779"/>
                  <a:ext cx="95355" cy="87199"/>
                  <a:chOff x="0" y="0"/>
                  <a:chExt cx="95353" cy="87198"/>
                </a:xfrm>
              </p:grpSpPr>
              <p:grpSp>
                <p:nvGrpSpPr>
                  <p:cNvPr id="2619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17" name="Straight Connector 1454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18" name="Straight Connector 1455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20" name="Oval 1453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26" name="Group 194"/>
                <p:cNvGrpSpPr/>
                <p:nvPr/>
              </p:nvGrpSpPr>
              <p:grpSpPr>
                <a:xfrm>
                  <a:off x="213639" y="138382"/>
                  <a:ext cx="95354" cy="86752"/>
                  <a:chOff x="0" y="0"/>
                  <a:chExt cx="95353" cy="86750"/>
                </a:xfrm>
              </p:grpSpPr>
              <p:grpSp>
                <p:nvGrpSpPr>
                  <p:cNvPr id="2624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22" name="Straight Connector 1450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23" name="Straight Connector 1451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25" name="Oval 1449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31" name="Group 199"/>
                <p:cNvGrpSpPr/>
                <p:nvPr/>
              </p:nvGrpSpPr>
              <p:grpSpPr>
                <a:xfrm>
                  <a:off x="50446" y="373873"/>
                  <a:ext cx="95354" cy="86752"/>
                  <a:chOff x="0" y="0"/>
                  <a:chExt cx="95353" cy="86750"/>
                </a:xfrm>
              </p:grpSpPr>
              <p:grpSp>
                <p:nvGrpSpPr>
                  <p:cNvPr id="2629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27" name="Straight Connector 1446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28" name="Straight Connector 1447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30" name="Oval 1445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36" name="Group 204"/>
                <p:cNvGrpSpPr/>
                <p:nvPr/>
              </p:nvGrpSpPr>
              <p:grpSpPr>
                <a:xfrm>
                  <a:off x="122290" y="316436"/>
                  <a:ext cx="95354" cy="87199"/>
                  <a:chOff x="0" y="0"/>
                  <a:chExt cx="95353" cy="87198"/>
                </a:xfrm>
              </p:grpSpPr>
              <p:grpSp>
                <p:nvGrpSpPr>
                  <p:cNvPr id="2634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32" name="Straight Connector 1442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33" name="Straight Connector 1443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35" name="Oval 1441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41" name="Group 209"/>
                <p:cNvGrpSpPr/>
                <p:nvPr/>
              </p:nvGrpSpPr>
              <p:grpSpPr>
                <a:xfrm>
                  <a:off x="193946" y="259661"/>
                  <a:ext cx="95354" cy="86752"/>
                  <a:chOff x="0" y="0"/>
                  <a:chExt cx="95353" cy="86750"/>
                </a:xfrm>
              </p:grpSpPr>
              <p:grpSp>
                <p:nvGrpSpPr>
                  <p:cNvPr id="2639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37" name="Straight Connector 1438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38" name="Straight Connector 1439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40" name="Oval 1437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46" name="Group 215"/>
                <p:cNvGrpSpPr/>
                <p:nvPr/>
              </p:nvGrpSpPr>
              <p:grpSpPr>
                <a:xfrm>
                  <a:off x="264716" y="200900"/>
                  <a:ext cx="95355" cy="87200"/>
                  <a:chOff x="0" y="0"/>
                  <a:chExt cx="95353" cy="87198"/>
                </a:xfrm>
              </p:grpSpPr>
              <p:grpSp>
                <p:nvGrpSpPr>
                  <p:cNvPr id="2644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42" name="Straight Connector 1434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43" name="Straight Connector 1435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45" name="Oval 1433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51" name="Group 225"/>
                <p:cNvGrpSpPr/>
                <p:nvPr/>
              </p:nvGrpSpPr>
              <p:grpSpPr>
                <a:xfrm>
                  <a:off x="231630" y="15005"/>
                  <a:ext cx="95354" cy="86751"/>
                  <a:chOff x="0" y="0"/>
                  <a:chExt cx="95353" cy="86750"/>
                </a:xfrm>
              </p:grpSpPr>
              <p:grpSp>
                <p:nvGrpSpPr>
                  <p:cNvPr id="2649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47" name="Straight Connector 1430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48" name="Straight Connector 1431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50" name="Oval 1429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56" name="Group 230"/>
                <p:cNvGrpSpPr/>
                <p:nvPr/>
              </p:nvGrpSpPr>
              <p:grpSpPr>
                <a:xfrm>
                  <a:off x="284852" y="80167"/>
                  <a:ext cx="95355" cy="87199"/>
                  <a:chOff x="0" y="0"/>
                  <a:chExt cx="95353" cy="87198"/>
                </a:xfrm>
              </p:grpSpPr>
              <p:grpSp>
                <p:nvGrpSpPr>
                  <p:cNvPr id="2654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52" name="Straight Connector 1426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53" name="Straight Connector 1427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55" name="Oval 1425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61" name="Group 237"/>
                <p:cNvGrpSpPr/>
                <p:nvPr/>
              </p:nvGrpSpPr>
              <p:grpSpPr>
                <a:xfrm>
                  <a:off x="335299" y="142803"/>
                  <a:ext cx="95354" cy="86751"/>
                  <a:chOff x="0" y="0"/>
                  <a:chExt cx="95353" cy="86750"/>
                </a:xfrm>
              </p:grpSpPr>
              <p:grpSp>
                <p:nvGrpSpPr>
                  <p:cNvPr id="2659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57" name="Straight Connector 1422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58" name="Straight Connector 1423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60" name="Oval 1421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66" name="Group 247"/>
                <p:cNvGrpSpPr/>
                <p:nvPr/>
              </p:nvGrpSpPr>
              <p:grpSpPr>
                <a:xfrm>
                  <a:off x="176399" y="383586"/>
                  <a:ext cx="95354" cy="86751"/>
                  <a:chOff x="0" y="0"/>
                  <a:chExt cx="95353" cy="86750"/>
                </a:xfrm>
              </p:grpSpPr>
              <p:grpSp>
                <p:nvGrpSpPr>
                  <p:cNvPr id="2664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62" name="Straight Connector 1418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63" name="Straight Connector 1419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65" name="Oval 1417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71" name="Group 252"/>
                <p:cNvGrpSpPr/>
                <p:nvPr/>
              </p:nvGrpSpPr>
              <p:grpSpPr>
                <a:xfrm>
                  <a:off x="247612" y="325371"/>
                  <a:ext cx="95354" cy="87199"/>
                  <a:chOff x="0" y="0"/>
                  <a:chExt cx="95353" cy="87198"/>
                </a:xfrm>
              </p:grpSpPr>
              <p:grpSp>
                <p:nvGrpSpPr>
                  <p:cNvPr id="2669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67" name="Straight Connector 1414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68" name="Straight Connector 1415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70" name="Oval 1413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76" name="Group 257"/>
                <p:cNvGrpSpPr/>
                <p:nvPr/>
              </p:nvGrpSpPr>
              <p:grpSpPr>
                <a:xfrm>
                  <a:off x="318825" y="268051"/>
                  <a:ext cx="95355" cy="86751"/>
                  <a:chOff x="0" y="0"/>
                  <a:chExt cx="95353" cy="86750"/>
                </a:xfrm>
              </p:grpSpPr>
              <p:grpSp>
                <p:nvGrpSpPr>
                  <p:cNvPr id="2674" name="Group 135"/>
                  <p:cNvGrpSpPr/>
                  <p:nvPr/>
                </p:nvGrpSpPr>
                <p:grpSpPr>
                  <a:xfrm>
                    <a:off x="-1" y="0"/>
                    <a:ext cx="95355" cy="86751"/>
                    <a:chOff x="0" y="0"/>
                    <a:chExt cx="95353" cy="86750"/>
                  </a:xfrm>
                </p:grpSpPr>
                <p:sp>
                  <p:nvSpPr>
                    <p:cNvPr id="2672" name="Straight Connector 1410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73" name="Straight Connector 1411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75" name="Oval 1409"/>
                  <p:cNvSpPr/>
                  <p:nvPr/>
                </p:nvSpPr>
                <p:spPr>
                  <a:xfrm rot="19257079">
                    <a:off x="33544" y="276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81" name="Group 262"/>
                <p:cNvGrpSpPr/>
                <p:nvPr/>
              </p:nvGrpSpPr>
              <p:grpSpPr>
                <a:xfrm>
                  <a:off x="390038" y="209836"/>
                  <a:ext cx="95355" cy="87199"/>
                  <a:chOff x="0" y="0"/>
                  <a:chExt cx="95353" cy="87198"/>
                </a:xfrm>
              </p:grpSpPr>
              <p:grpSp>
                <p:nvGrpSpPr>
                  <p:cNvPr id="2679" name="Group 134"/>
                  <p:cNvGrpSpPr/>
                  <p:nvPr/>
                </p:nvGrpSpPr>
                <p:grpSpPr>
                  <a:xfrm>
                    <a:off x="-1" y="447"/>
                    <a:ext cx="95355" cy="86752"/>
                    <a:chOff x="0" y="0"/>
                    <a:chExt cx="95353" cy="86750"/>
                  </a:xfrm>
                </p:grpSpPr>
                <p:sp>
                  <p:nvSpPr>
                    <p:cNvPr id="2677" name="Straight Connector 1406"/>
                    <p:cNvSpPr/>
                    <p:nvPr/>
                  </p:nvSpPr>
                  <p:spPr>
                    <a:xfrm>
                      <a:off x="13559" y="0"/>
                      <a:ext cx="69963" cy="867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78" name="Straight Connector 1407"/>
                    <p:cNvSpPr/>
                    <p:nvPr/>
                  </p:nvSpPr>
                  <p:spPr>
                    <a:xfrm flipH="1">
                      <a:off x="-1" y="3794"/>
                      <a:ext cx="95355" cy="7652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80" name="Oval 1405"/>
                  <p:cNvSpPr/>
                  <p:nvPr/>
                </p:nvSpPr>
                <p:spPr>
                  <a:xfrm rot="19257079">
                    <a:off x="17570" y="12405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788" name="Group 1484"/>
              <p:cNvGrpSpPr/>
              <p:nvPr/>
            </p:nvGrpSpPr>
            <p:grpSpPr>
              <a:xfrm>
                <a:off x="915797" y="81679"/>
                <a:ext cx="499939" cy="527462"/>
                <a:chOff x="0" y="0"/>
                <a:chExt cx="499938" cy="527461"/>
              </a:xfrm>
            </p:grpSpPr>
            <p:grpSp>
              <p:nvGrpSpPr>
                <p:cNvPr id="2687" name="Group 138"/>
                <p:cNvGrpSpPr/>
                <p:nvPr/>
              </p:nvGrpSpPr>
              <p:grpSpPr>
                <a:xfrm>
                  <a:off x="49493" y="-1"/>
                  <a:ext cx="112426" cy="102583"/>
                  <a:chOff x="0" y="0"/>
                  <a:chExt cx="112425" cy="102581"/>
                </a:xfrm>
              </p:grpSpPr>
              <p:grpSp>
                <p:nvGrpSpPr>
                  <p:cNvPr id="2685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683" name="Straight Connector 111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84" name="Straight Connector 123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86" name="Oval 1587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92" name="Group 139"/>
                <p:cNvGrpSpPr/>
                <p:nvPr/>
              </p:nvGrpSpPr>
              <p:grpSpPr>
                <a:xfrm>
                  <a:off x="133998" y="35599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690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688" name="Straight Connector 1584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89" name="Straight Connector 1585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91" name="Oval 1583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97" name="Group 140"/>
                <p:cNvGrpSpPr/>
                <p:nvPr/>
              </p:nvGrpSpPr>
              <p:grpSpPr>
                <a:xfrm>
                  <a:off x="13775" y="84785"/>
                  <a:ext cx="112427" cy="102582"/>
                  <a:chOff x="0" y="0"/>
                  <a:chExt cx="112425" cy="102581"/>
                </a:xfrm>
              </p:grpSpPr>
              <p:grpSp>
                <p:nvGrpSpPr>
                  <p:cNvPr id="269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693" name="Straight Connector 1580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94" name="Straight Connector 1581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696" name="Oval 1579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02" name="Group 145"/>
                <p:cNvGrpSpPr/>
                <p:nvPr/>
              </p:nvGrpSpPr>
              <p:grpSpPr>
                <a:xfrm>
                  <a:off x="97892" y="121307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00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698" name="Straight Connector 1576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699" name="Straight Connector 1577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01" name="Oval 1575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07" name="Group 150"/>
                <p:cNvGrpSpPr/>
                <p:nvPr/>
              </p:nvGrpSpPr>
              <p:grpSpPr>
                <a:xfrm>
                  <a:off x="218503" y="71198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05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03" name="Straight Connector 1572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04" name="Straight Connector 1573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06" name="Oval 1571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12" name="Group 164"/>
                <p:cNvGrpSpPr/>
                <p:nvPr/>
              </p:nvGrpSpPr>
              <p:grpSpPr>
                <a:xfrm>
                  <a:off x="182124" y="157554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10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08" name="Straight Connector 1568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09" name="Straight Connector 1569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11" name="Oval 1567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17" name="Group 174"/>
                <p:cNvGrpSpPr/>
                <p:nvPr/>
              </p:nvGrpSpPr>
              <p:grpSpPr>
                <a:xfrm>
                  <a:off x="64821" y="199810"/>
                  <a:ext cx="112426" cy="102583"/>
                  <a:chOff x="0" y="0"/>
                  <a:chExt cx="112425" cy="102581"/>
                </a:xfrm>
              </p:grpSpPr>
              <p:grpSp>
                <p:nvGrpSpPr>
                  <p:cNvPr id="271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13" name="Straight Connector 1564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14" name="Straight Connector 1565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16" name="Oval 1563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22" name="Group 179"/>
                <p:cNvGrpSpPr/>
                <p:nvPr/>
              </p:nvGrpSpPr>
              <p:grpSpPr>
                <a:xfrm>
                  <a:off x="149326" y="235410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20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18" name="Straight Connector 1560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19" name="Straight Connector 1561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21" name="Oval 1559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27" name="Group 184"/>
                <p:cNvGrpSpPr/>
                <p:nvPr/>
              </p:nvGrpSpPr>
              <p:grpSpPr>
                <a:xfrm>
                  <a:off x="303008" y="106798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2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23" name="Straight Connector 1556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24" name="Straight Connector 1557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26" name="Oval 1555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32" name="Group 189"/>
                <p:cNvGrpSpPr/>
                <p:nvPr/>
              </p:nvGrpSpPr>
              <p:grpSpPr>
                <a:xfrm>
                  <a:off x="266902" y="192506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30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28" name="Straight Connector 1552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29" name="Straight Connector 1553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31" name="Oval 1551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37" name="Group 194"/>
                <p:cNvGrpSpPr/>
                <p:nvPr/>
              </p:nvGrpSpPr>
              <p:grpSpPr>
                <a:xfrm>
                  <a:off x="233831" y="271009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3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33" name="Straight Connector 1548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34" name="Straight Connector 1549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36" name="Oval 1547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42" name="Group 204"/>
                <p:cNvGrpSpPr/>
                <p:nvPr/>
              </p:nvGrpSpPr>
              <p:grpSpPr>
                <a:xfrm>
                  <a:off x="33344" y="274529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40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38" name="Straight Connector 1544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39" name="Straight Connector 1545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41" name="Oval 1543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47" name="Group 209"/>
                <p:cNvGrpSpPr/>
                <p:nvPr/>
              </p:nvGrpSpPr>
              <p:grpSpPr>
                <a:xfrm>
                  <a:off x="117576" y="310775"/>
                  <a:ext cx="112427" cy="102582"/>
                  <a:chOff x="0" y="0"/>
                  <a:chExt cx="112425" cy="102581"/>
                </a:xfrm>
              </p:grpSpPr>
              <p:grpSp>
                <p:nvGrpSpPr>
                  <p:cNvPr id="274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43" name="Straight Connector 1540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44" name="Straight Connector 1541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46" name="Oval 1539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52" name="Group 215"/>
                <p:cNvGrpSpPr/>
                <p:nvPr/>
              </p:nvGrpSpPr>
              <p:grpSpPr>
                <a:xfrm>
                  <a:off x="202354" y="345727"/>
                  <a:ext cx="112426" cy="102583"/>
                  <a:chOff x="0" y="0"/>
                  <a:chExt cx="112425" cy="102581"/>
                </a:xfrm>
              </p:grpSpPr>
              <p:grpSp>
                <p:nvGrpSpPr>
                  <p:cNvPr id="2750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48" name="Straight Connector 1536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49" name="Straight Connector 1537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51" name="Oval 1535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57" name="Group 220"/>
                <p:cNvGrpSpPr/>
                <p:nvPr/>
              </p:nvGrpSpPr>
              <p:grpSpPr>
                <a:xfrm>
                  <a:off x="387513" y="142397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55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53" name="Straight Connector 1532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54" name="Straight Connector 1533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56" name="Oval 1531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62" name="Group 225"/>
                <p:cNvGrpSpPr/>
                <p:nvPr/>
              </p:nvGrpSpPr>
              <p:grpSpPr>
                <a:xfrm>
                  <a:off x="351134" y="228752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60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58" name="Straight Connector 1528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59" name="Straight Connector 1529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61" name="Oval 1527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67" name="Group 230"/>
                <p:cNvGrpSpPr/>
                <p:nvPr/>
              </p:nvGrpSpPr>
              <p:grpSpPr>
                <a:xfrm>
                  <a:off x="318336" y="306608"/>
                  <a:ext cx="112426" cy="102583"/>
                  <a:chOff x="0" y="0"/>
                  <a:chExt cx="112425" cy="102581"/>
                </a:xfrm>
              </p:grpSpPr>
              <p:grpSp>
                <p:nvGrpSpPr>
                  <p:cNvPr id="2765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63" name="Straight Connector 1524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64" name="Straight Connector 1525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66" name="Oval 1523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72" name="Group 237"/>
                <p:cNvGrpSpPr/>
                <p:nvPr/>
              </p:nvGrpSpPr>
              <p:grpSpPr>
                <a:xfrm>
                  <a:off x="287248" y="380404"/>
                  <a:ext cx="112426" cy="102582"/>
                  <a:chOff x="0" y="0"/>
                  <a:chExt cx="112425" cy="102581"/>
                </a:xfrm>
              </p:grpSpPr>
              <p:grpSp>
                <p:nvGrpSpPr>
                  <p:cNvPr id="2770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68" name="Straight Connector 1520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69" name="Straight Connector 1521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71" name="Oval 1519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77" name="Group 247"/>
                <p:cNvGrpSpPr/>
                <p:nvPr/>
              </p:nvGrpSpPr>
              <p:grpSpPr>
                <a:xfrm>
                  <a:off x="0" y="353681"/>
                  <a:ext cx="112426" cy="102583"/>
                  <a:chOff x="0" y="0"/>
                  <a:chExt cx="112425" cy="102581"/>
                </a:xfrm>
              </p:grpSpPr>
              <p:grpSp>
                <p:nvGrpSpPr>
                  <p:cNvPr id="277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73" name="Straight Connector 1516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74" name="Straight Connector 1517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76" name="Oval 1515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82" name="Group 252"/>
                <p:cNvGrpSpPr/>
                <p:nvPr/>
              </p:nvGrpSpPr>
              <p:grpSpPr>
                <a:xfrm>
                  <a:off x="84504" y="389281"/>
                  <a:ext cx="112427" cy="102582"/>
                  <a:chOff x="0" y="0"/>
                  <a:chExt cx="112425" cy="102581"/>
                </a:xfrm>
              </p:grpSpPr>
              <p:grpSp>
                <p:nvGrpSpPr>
                  <p:cNvPr id="2780" name="Group 134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78" name="Straight Connector 1512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79" name="Straight Connector 1513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81" name="Oval 1511"/>
                  <p:cNvSpPr/>
                  <p:nvPr/>
                </p:nvSpPr>
                <p:spPr>
                  <a:xfrm rot="1370652">
                    <a:off x="25363" y="19914"/>
                    <a:ext cx="61133" cy="6133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87" name="Group 257"/>
                <p:cNvGrpSpPr/>
                <p:nvPr/>
              </p:nvGrpSpPr>
              <p:grpSpPr>
                <a:xfrm>
                  <a:off x="169009" y="424880"/>
                  <a:ext cx="112427" cy="102582"/>
                  <a:chOff x="0" y="0"/>
                  <a:chExt cx="112425" cy="102581"/>
                </a:xfrm>
              </p:grpSpPr>
              <p:grpSp>
                <p:nvGrpSpPr>
                  <p:cNvPr id="2785" name="Group 135"/>
                  <p:cNvGrpSpPr/>
                  <p:nvPr/>
                </p:nvGrpSpPr>
                <p:grpSpPr>
                  <a:xfrm>
                    <a:off x="0" y="-1"/>
                    <a:ext cx="112426" cy="102583"/>
                    <a:chOff x="0" y="0"/>
                    <a:chExt cx="112425" cy="102581"/>
                  </a:xfrm>
                </p:grpSpPr>
                <p:sp>
                  <p:nvSpPr>
                    <p:cNvPr id="2783" name="Straight Connector 1508"/>
                    <p:cNvSpPr/>
                    <p:nvPr/>
                  </p:nvSpPr>
                  <p:spPr>
                    <a:xfrm flipH="1">
                      <a:off x="33677" y="-1"/>
                      <a:ext cx="43561" cy="10258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84" name="Straight Connector 1509"/>
                    <p:cNvSpPr/>
                    <p:nvPr/>
                  </p:nvSpPr>
                  <p:spPr>
                    <a:xfrm flipH="1" flipV="1">
                      <a:off x="0" y="25881"/>
                      <a:ext cx="112426" cy="480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86" name="Oval 1507"/>
                  <p:cNvSpPr/>
                  <p:nvPr/>
                </p:nvSpPr>
                <p:spPr>
                  <a:xfrm rot="1370652">
                    <a:off x="40695" y="36003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904" name="Group 1590"/>
              <p:cNvGrpSpPr/>
              <p:nvPr/>
            </p:nvGrpSpPr>
            <p:grpSpPr>
              <a:xfrm>
                <a:off x="1384075" y="-1"/>
                <a:ext cx="516910" cy="578887"/>
                <a:chOff x="0" y="0"/>
                <a:chExt cx="516908" cy="578885"/>
              </a:xfrm>
            </p:grpSpPr>
            <p:grpSp>
              <p:nvGrpSpPr>
                <p:cNvPr id="2793" name="Group 139"/>
                <p:cNvGrpSpPr/>
                <p:nvPr/>
              </p:nvGrpSpPr>
              <p:grpSpPr>
                <a:xfrm>
                  <a:off x="-1" y="137291"/>
                  <a:ext cx="106269" cy="96734"/>
                  <a:chOff x="0" y="0"/>
                  <a:chExt cx="106267" cy="96733"/>
                </a:xfrm>
              </p:grpSpPr>
              <p:grpSp>
                <p:nvGrpSpPr>
                  <p:cNvPr id="2791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789" name="Straight Connector 1710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90" name="Straight Connector 1711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92" name="Oval 1709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98" name="Group 145"/>
                <p:cNvGrpSpPr/>
                <p:nvPr/>
              </p:nvGrpSpPr>
              <p:grpSpPr>
                <a:xfrm>
                  <a:off x="46415" y="217883"/>
                  <a:ext cx="106268" cy="96735"/>
                  <a:chOff x="0" y="0"/>
                  <a:chExt cx="106267" cy="96733"/>
                </a:xfrm>
              </p:grpSpPr>
              <p:grpSp>
                <p:nvGrpSpPr>
                  <p:cNvPr id="2796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794" name="Straight Connector 1702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795" name="Straight Connector 1703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797" name="Oval 1701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03" name="Group 150"/>
                <p:cNvGrpSpPr/>
                <p:nvPr/>
              </p:nvGrpSpPr>
              <p:grpSpPr>
                <a:xfrm>
                  <a:off x="79461" y="91527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0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799" name="Straight Connector 1698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00" name="Straight Connector 1699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02" name="Oval 1697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08" name="Group 164"/>
                <p:cNvGrpSpPr/>
                <p:nvPr/>
              </p:nvGrpSpPr>
              <p:grpSpPr>
                <a:xfrm>
                  <a:off x="126227" y="172728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0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04" name="Straight Connector 1694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05" name="Straight Connector 1695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07" name="Oval 1693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13" name="Group 169"/>
                <p:cNvGrpSpPr/>
                <p:nvPr/>
              </p:nvGrpSpPr>
              <p:grpSpPr>
                <a:xfrm>
                  <a:off x="9467" y="337465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1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09" name="Straight Connector 1690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10" name="Straight Connector 1691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12" name="Oval 1689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18" name="Group 174"/>
                <p:cNvGrpSpPr/>
                <p:nvPr/>
              </p:nvGrpSpPr>
              <p:grpSpPr>
                <a:xfrm>
                  <a:off x="88928" y="291701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1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14" name="Straight Connector 1686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15" name="Straight Connector 1687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17" name="Oval 1685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23" name="Group 179"/>
                <p:cNvGrpSpPr/>
                <p:nvPr/>
              </p:nvGrpSpPr>
              <p:grpSpPr>
                <a:xfrm>
                  <a:off x="168390" y="245937"/>
                  <a:ext cx="106268" cy="96735"/>
                  <a:chOff x="0" y="0"/>
                  <a:chExt cx="106267" cy="96733"/>
                </a:xfrm>
              </p:grpSpPr>
              <p:grpSp>
                <p:nvGrpSpPr>
                  <p:cNvPr id="282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19" name="Straight Connector 1682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20" name="Straight Connector 1683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22" name="Oval 1681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28" name="Group 184"/>
                <p:cNvGrpSpPr/>
                <p:nvPr/>
              </p:nvGrpSpPr>
              <p:grpSpPr>
                <a:xfrm>
                  <a:off x="158922" y="45763"/>
                  <a:ext cx="106268" cy="96735"/>
                  <a:chOff x="0" y="0"/>
                  <a:chExt cx="106267" cy="96733"/>
                </a:xfrm>
              </p:grpSpPr>
              <p:grpSp>
                <p:nvGrpSpPr>
                  <p:cNvPr id="282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24" name="Straight Connector 1678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25" name="Straight Connector 1679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27" name="Oval 1677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33" name="Group 189"/>
                <p:cNvGrpSpPr/>
                <p:nvPr/>
              </p:nvGrpSpPr>
              <p:grpSpPr>
                <a:xfrm>
                  <a:off x="205337" y="126356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3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29" name="Straight Connector 1674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30" name="Straight Connector 1675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32" name="Oval 1673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38" name="Group 194"/>
                <p:cNvGrpSpPr/>
                <p:nvPr/>
              </p:nvGrpSpPr>
              <p:grpSpPr>
                <a:xfrm>
                  <a:off x="247851" y="200174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3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34" name="Straight Connector 1670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35" name="Straight Connector 1671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37" name="Oval 1669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43" name="Group 199"/>
                <p:cNvGrpSpPr/>
                <p:nvPr/>
              </p:nvGrpSpPr>
              <p:grpSpPr>
                <a:xfrm>
                  <a:off x="49431" y="406856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41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39" name="Straight Connector 1666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40" name="Straight Connector 1667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42" name="Oval 1665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48" name="Group 204"/>
                <p:cNvGrpSpPr/>
                <p:nvPr/>
              </p:nvGrpSpPr>
              <p:grpSpPr>
                <a:xfrm>
                  <a:off x="129392" y="361960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46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44" name="Straight Connector 1662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45" name="Straight Connector 1663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47" name="Oval 1661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53" name="Group 209"/>
                <p:cNvGrpSpPr/>
                <p:nvPr/>
              </p:nvGrpSpPr>
              <p:grpSpPr>
                <a:xfrm>
                  <a:off x="209204" y="316805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51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49" name="Straight Connector 1658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50" name="Straight Connector 1659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52" name="Oval 1657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58" name="Group 215"/>
                <p:cNvGrpSpPr/>
                <p:nvPr/>
              </p:nvGrpSpPr>
              <p:grpSpPr>
                <a:xfrm>
                  <a:off x="288315" y="270432"/>
                  <a:ext cx="106268" cy="96735"/>
                  <a:chOff x="0" y="0"/>
                  <a:chExt cx="106267" cy="96733"/>
                </a:xfrm>
              </p:grpSpPr>
              <p:grpSp>
                <p:nvGrpSpPr>
                  <p:cNvPr id="2856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54" name="Straight Connector 1654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55" name="Straight Connector 1655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57" name="Oval 1653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63" name="Group 220"/>
                <p:cNvGrpSpPr/>
                <p:nvPr/>
              </p:nvGrpSpPr>
              <p:grpSpPr>
                <a:xfrm>
                  <a:off x="238383" y="0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6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59" name="Straight Connector 1650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60" name="Straight Connector 1651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62" name="Oval 1649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68" name="Group 225"/>
                <p:cNvGrpSpPr/>
                <p:nvPr/>
              </p:nvGrpSpPr>
              <p:grpSpPr>
                <a:xfrm>
                  <a:off x="285149" y="81201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6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64" name="Straight Connector 1646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65" name="Straight Connector 1647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67" name="Oval 1645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73" name="Group 230"/>
                <p:cNvGrpSpPr/>
                <p:nvPr/>
              </p:nvGrpSpPr>
              <p:grpSpPr>
                <a:xfrm>
                  <a:off x="327312" y="154410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7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69" name="Straight Connector 1642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70" name="Straight Connector 1643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72" name="Oval 1641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78" name="Group 237"/>
                <p:cNvGrpSpPr/>
                <p:nvPr/>
              </p:nvGrpSpPr>
              <p:grpSpPr>
                <a:xfrm>
                  <a:off x="367276" y="223801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7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74" name="Straight Connector 1638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75" name="Straight Connector 1639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77" name="Oval 1637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83" name="Group 242"/>
                <p:cNvGrpSpPr/>
                <p:nvPr/>
              </p:nvGrpSpPr>
              <p:grpSpPr>
                <a:xfrm>
                  <a:off x="92796" y="482152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8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79" name="Straight Connector 1634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80" name="Straight Connector 1635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82" name="Oval 1633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88" name="Group 247"/>
                <p:cNvGrpSpPr/>
                <p:nvPr/>
              </p:nvGrpSpPr>
              <p:grpSpPr>
                <a:xfrm>
                  <a:off x="172257" y="436388"/>
                  <a:ext cx="106268" cy="96735"/>
                  <a:chOff x="0" y="0"/>
                  <a:chExt cx="106267" cy="96733"/>
                </a:xfrm>
              </p:grpSpPr>
              <p:grpSp>
                <p:nvGrpSpPr>
                  <p:cNvPr id="288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84" name="Straight Connector 1630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85" name="Straight Connector 1631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87" name="Oval 1629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93" name="Group 252"/>
                <p:cNvGrpSpPr/>
                <p:nvPr/>
              </p:nvGrpSpPr>
              <p:grpSpPr>
                <a:xfrm>
                  <a:off x="251719" y="390625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9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89" name="Straight Connector 1626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90" name="Straight Connector 1627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92" name="Oval 1625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98" name="Group 257"/>
                <p:cNvGrpSpPr/>
                <p:nvPr/>
              </p:nvGrpSpPr>
              <p:grpSpPr>
                <a:xfrm>
                  <a:off x="331180" y="344861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896" name="Group 135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94" name="Straight Connector 1622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895" name="Straight Connector 1623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897" name="Oval 1621"/>
                  <p:cNvSpPr/>
                  <p:nvPr/>
                </p:nvSpPr>
                <p:spPr>
                  <a:xfrm rot="19803677">
                    <a:off x="38847" y="32646"/>
                    <a:ext cx="30567" cy="3066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903" name="Group 262"/>
                <p:cNvGrpSpPr/>
                <p:nvPr/>
              </p:nvGrpSpPr>
              <p:grpSpPr>
                <a:xfrm>
                  <a:off x="410641" y="299097"/>
                  <a:ext cx="106268" cy="96734"/>
                  <a:chOff x="0" y="0"/>
                  <a:chExt cx="106267" cy="96733"/>
                </a:xfrm>
              </p:grpSpPr>
              <p:grpSp>
                <p:nvGrpSpPr>
                  <p:cNvPr id="2901" name="Group 134"/>
                  <p:cNvGrpSpPr/>
                  <p:nvPr/>
                </p:nvGrpSpPr>
                <p:grpSpPr>
                  <a:xfrm>
                    <a:off x="-1" y="0"/>
                    <a:ext cx="106269" cy="96734"/>
                    <a:chOff x="0" y="0"/>
                    <a:chExt cx="106267" cy="96733"/>
                  </a:xfrm>
                </p:grpSpPr>
                <p:sp>
                  <p:nvSpPr>
                    <p:cNvPr id="2899" name="Straight Connector 1618"/>
                    <p:cNvSpPr/>
                    <p:nvPr/>
                  </p:nvSpPr>
                  <p:spPr>
                    <a:xfrm>
                      <a:off x="26105" y="0"/>
                      <a:ext cx="55345" cy="9673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2900" name="Straight Connector 1619"/>
                    <p:cNvSpPr/>
                    <p:nvPr/>
                  </p:nvSpPr>
                  <p:spPr>
                    <a:xfrm flipH="1">
                      <a:off x="-1" y="16697"/>
                      <a:ext cx="106269" cy="6046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2902" name="Oval 1617"/>
                  <p:cNvSpPr/>
                  <p:nvPr/>
                </p:nvSpPr>
                <p:spPr>
                  <a:xfrm rot="19803677">
                    <a:off x="22931" y="16894"/>
                    <a:ext cx="61133" cy="613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3031" name="Group 1257"/>
            <p:cNvGrpSpPr/>
            <p:nvPr/>
          </p:nvGrpSpPr>
          <p:grpSpPr>
            <a:xfrm>
              <a:off x="1500612" y="591573"/>
              <a:ext cx="489053" cy="456601"/>
              <a:chOff x="0" y="0"/>
              <a:chExt cx="489052" cy="456600"/>
            </a:xfrm>
          </p:grpSpPr>
          <p:grpSp>
            <p:nvGrpSpPr>
              <p:cNvPr id="2910" name="Group 138"/>
              <p:cNvGrpSpPr/>
              <p:nvPr/>
            </p:nvGrpSpPr>
            <p:grpSpPr>
              <a:xfrm>
                <a:off x="366789" y="345155"/>
                <a:ext cx="122264" cy="111446"/>
                <a:chOff x="0" y="0"/>
                <a:chExt cx="122262" cy="111445"/>
              </a:xfrm>
            </p:grpSpPr>
            <p:grpSp>
              <p:nvGrpSpPr>
                <p:cNvPr id="290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06" name="Straight Connector 111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07" name="Straight Connector 123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09" name="Oval 2164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15" name="Group 139"/>
              <p:cNvGrpSpPr/>
              <p:nvPr/>
            </p:nvGrpSpPr>
            <p:grpSpPr>
              <a:xfrm>
                <a:off x="275091" y="345155"/>
                <a:ext cx="122264" cy="111446"/>
                <a:chOff x="0" y="0"/>
                <a:chExt cx="122262" cy="111445"/>
              </a:xfrm>
            </p:grpSpPr>
            <p:grpSp>
              <p:nvGrpSpPr>
                <p:cNvPr id="291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11" name="Straight Connector 2161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12" name="Straight Connector 2162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14" name="Oval 2160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20" name="Group 140"/>
              <p:cNvGrpSpPr/>
              <p:nvPr/>
            </p:nvGrpSpPr>
            <p:grpSpPr>
              <a:xfrm>
                <a:off x="366789" y="253153"/>
                <a:ext cx="122264" cy="111446"/>
                <a:chOff x="0" y="0"/>
                <a:chExt cx="122262" cy="111445"/>
              </a:xfrm>
            </p:grpSpPr>
            <p:grpSp>
              <p:nvGrpSpPr>
                <p:cNvPr id="2918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16" name="Straight Connector 2157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17" name="Straight Connector 2158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19" name="Oval 2156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25" name="Group 145"/>
              <p:cNvGrpSpPr/>
              <p:nvPr/>
            </p:nvGrpSpPr>
            <p:grpSpPr>
              <a:xfrm>
                <a:off x="275091" y="252152"/>
                <a:ext cx="122264" cy="111446"/>
                <a:chOff x="0" y="0"/>
                <a:chExt cx="122262" cy="111445"/>
              </a:xfrm>
            </p:grpSpPr>
            <p:grpSp>
              <p:nvGrpSpPr>
                <p:cNvPr id="2923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21" name="Straight Connector 2153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22" name="Straight Connector 2154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24" name="Oval 2152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30" name="Group 150"/>
              <p:cNvGrpSpPr/>
              <p:nvPr/>
            </p:nvGrpSpPr>
            <p:grpSpPr>
              <a:xfrm>
                <a:off x="183394" y="345155"/>
                <a:ext cx="122264" cy="111446"/>
                <a:chOff x="0" y="0"/>
                <a:chExt cx="122262" cy="111445"/>
              </a:xfrm>
            </p:grpSpPr>
            <p:grpSp>
              <p:nvGrpSpPr>
                <p:cNvPr id="292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26" name="Straight Connector 2149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27" name="Straight Connector 2150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29" name="Oval 2148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35" name="Group 164"/>
              <p:cNvGrpSpPr/>
              <p:nvPr/>
            </p:nvGrpSpPr>
            <p:grpSpPr>
              <a:xfrm>
                <a:off x="183394" y="251449"/>
                <a:ext cx="122264" cy="111446"/>
                <a:chOff x="0" y="0"/>
                <a:chExt cx="122262" cy="111445"/>
              </a:xfrm>
            </p:grpSpPr>
            <p:grpSp>
              <p:nvGrpSpPr>
                <p:cNvPr id="293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31" name="Straight Connector 2145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32" name="Straight Connector 2146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34" name="Oval 2144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40" name="Group 169"/>
              <p:cNvGrpSpPr/>
              <p:nvPr/>
            </p:nvGrpSpPr>
            <p:grpSpPr>
              <a:xfrm>
                <a:off x="366789" y="166967"/>
                <a:ext cx="122264" cy="111446"/>
                <a:chOff x="0" y="0"/>
                <a:chExt cx="122262" cy="111445"/>
              </a:xfrm>
            </p:grpSpPr>
            <p:grpSp>
              <p:nvGrpSpPr>
                <p:cNvPr id="293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36" name="Straight Connector 2141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37" name="Straight Connector 2142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39" name="Oval 2140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45" name="Group 174"/>
              <p:cNvGrpSpPr/>
              <p:nvPr/>
            </p:nvGrpSpPr>
            <p:grpSpPr>
              <a:xfrm>
                <a:off x="275091" y="166967"/>
                <a:ext cx="122264" cy="111446"/>
                <a:chOff x="0" y="0"/>
                <a:chExt cx="122262" cy="111445"/>
              </a:xfrm>
            </p:grpSpPr>
            <p:grpSp>
              <p:nvGrpSpPr>
                <p:cNvPr id="294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41" name="Straight Connector 2137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42" name="Straight Connector 2138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44" name="Oval 2136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50" name="Group 179"/>
              <p:cNvGrpSpPr/>
              <p:nvPr/>
            </p:nvGrpSpPr>
            <p:grpSpPr>
              <a:xfrm>
                <a:off x="183394" y="166967"/>
                <a:ext cx="122264" cy="111446"/>
                <a:chOff x="0" y="0"/>
                <a:chExt cx="122262" cy="111445"/>
              </a:xfrm>
            </p:grpSpPr>
            <p:grpSp>
              <p:nvGrpSpPr>
                <p:cNvPr id="294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46" name="Straight Connector 2133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47" name="Straight Connector 2134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49" name="Oval 2132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55" name="Group 184"/>
              <p:cNvGrpSpPr/>
              <p:nvPr/>
            </p:nvGrpSpPr>
            <p:grpSpPr>
              <a:xfrm>
                <a:off x="91697" y="345155"/>
                <a:ext cx="122264" cy="111446"/>
                <a:chOff x="0" y="0"/>
                <a:chExt cx="122262" cy="111445"/>
              </a:xfrm>
            </p:grpSpPr>
            <p:grpSp>
              <p:nvGrpSpPr>
                <p:cNvPr id="295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51" name="Straight Connector 2129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52" name="Straight Connector 2130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54" name="Oval 2128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60" name="Group 189"/>
              <p:cNvGrpSpPr/>
              <p:nvPr/>
            </p:nvGrpSpPr>
            <p:grpSpPr>
              <a:xfrm>
                <a:off x="91697" y="252152"/>
                <a:ext cx="122264" cy="111446"/>
                <a:chOff x="0" y="0"/>
                <a:chExt cx="122262" cy="111445"/>
              </a:xfrm>
            </p:grpSpPr>
            <p:grpSp>
              <p:nvGrpSpPr>
                <p:cNvPr id="295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56" name="Straight Connector 2125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57" name="Straight Connector 2126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59" name="Oval 2124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65" name="Group 194"/>
              <p:cNvGrpSpPr/>
              <p:nvPr/>
            </p:nvGrpSpPr>
            <p:grpSpPr>
              <a:xfrm>
                <a:off x="91697" y="166967"/>
                <a:ext cx="122264" cy="111446"/>
                <a:chOff x="0" y="0"/>
                <a:chExt cx="122262" cy="111445"/>
              </a:xfrm>
            </p:grpSpPr>
            <p:grpSp>
              <p:nvGrpSpPr>
                <p:cNvPr id="296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61" name="Straight Connector 2121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62" name="Straight Connector 2122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64" name="Oval 2120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70" name="Group 199"/>
              <p:cNvGrpSpPr/>
              <p:nvPr/>
            </p:nvGrpSpPr>
            <p:grpSpPr>
              <a:xfrm>
                <a:off x="366789" y="86890"/>
                <a:ext cx="122264" cy="111446"/>
                <a:chOff x="0" y="0"/>
                <a:chExt cx="122262" cy="111445"/>
              </a:xfrm>
            </p:grpSpPr>
            <p:grpSp>
              <p:nvGrpSpPr>
                <p:cNvPr id="2968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66" name="Straight Connector 2117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67" name="Straight Connector 2118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69" name="Oval 2116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75" name="Group 204"/>
              <p:cNvGrpSpPr/>
              <p:nvPr/>
            </p:nvGrpSpPr>
            <p:grpSpPr>
              <a:xfrm>
                <a:off x="275091" y="85889"/>
                <a:ext cx="122264" cy="111446"/>
                <a:chOff x="0" y="0"/>
                <a:chExt cx="122262" cy="111445"/>
              </a:xfrm>
            </p:grpSpPr>
            <p:grpSp>
              <p:nvGrpSpPr>
                <p:cNvPr id="2973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71" name="Straight Connector 2113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72" name="Straight Connector 2114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74" name="Oval 2112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80" name="Group 209"/>
              <p:cNvGrpSpPr/>
              <p:nvPr/>
            </p:nvGrpSpPr>
            <p:grpSpPr>
              <a:xfrm>
                <a:off x="183394" y="85187"/>
                <a:ext cx="122264" cy="111446"/>
                <a:chOff x="0" y="0"/>
                <a:chExt cx="122262" cy="111445"/>
              </a:xfrm>
            </p:grpSpPr>
            <p:grpSp>
              <p:nvGrpSpPr>
                <p:cNvPr id="2978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76" name="Straight Connector 2109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77" name="Straight Connector 2110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79" name="Oval 2108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85" name="Group 215"/>
              <p:cNvGrpSpPr/>
              <p:nvPr/>
            </p:nvGrpSpPr>
            <p:grpSpPr>
              <a:xfrm>
                <a:off x="91697" y="85889"/>
                <a:ext cx="122264" cy="111446"/>
                <a:chOff x="0" y="0"/>
                <a:chExt cx="122262" cy="111445"/>
              </a:xfrm>
            </p:grpSpPr>
            <p:grpSp>
              <p:nvGrpSpPr>
                <p:cNvPr id="2983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81" name="Straight Connector 2105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82" name="Straight Connector 2106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84" name="Oval 2104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90" name="Group 220"/>
              <p:cNvGrpSpPr/>
              <p:nvPr/>
            </p:nvGrpSpPr>
            <p:grpSpPr>
              <a:xfrm>
                <a:off x="0" y="345155"/>
                <a:ext cx="122263" cy="111446"/>
                <a:chOff x="0" y="0"/>
                <a:chExt cx="122262" cy="111445"/>
              </a:xfrm>
            </p:grpSpPr>
            <p:grpSp>
              <p:nvGrpSpPr>
                <p:cNvPr id="298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86" name="Straight Connector 2101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87" name="Straight Connector 2102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89" name="Oval 2100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95" name="Group 225"/>
              <p:cNvGrpSpPr/>
              <p:nvPr/>
            </p:nvGrpSpPr>
            <p:grpSpPr>
              <a:xfrm>
                <a:off x="0" y="251449"/>
                <a:ext cx="122263" cy="111446"/>
                <a:chOff x="0" y="0"/>
                <a:chExt cx="122262" cy="111445"/>
              </a:xfrm>
            </p:grpSpPr>
            <p:grpSp>
              <p:nvGrpSpPr>
                <p:cNvPr id="299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91" name="Straight Connector 2097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92" name="Straight Connector 2098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94" name="Oval 2096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00" name="Group 230"/>
              <p:cNvGrpSpPr/>
              <p:nvPr/>
            </p:nvGrpSpPr>
            <p:grpSpPr>
              <a:xfrm>
                <a:off x="0" y="166967"/>
                <a:ext cx="122263" cy="111446"/>
                <a:chOff x="0" y="0"/>
                <a:chExt cx="122262" cy="111445"/>
              </a:xfrm>
            </p:grpSpPr>
            <p:grpSp>
              <p:nvGrpSpPr>
                <p:cNvPr id="299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2996" name="Straight Connector 2093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97" name="Straight Connector 2094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99" name="Oval 2092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05" name="Group 237"/>
              <p:cNvGrpSpPr/>
              <p:nvPr/>
            </p:nvGrpSpPr>
            <p:grpSpPr>
              <a:xfrm>
                <a:off x="0" y="86890"/>
                <a:ext cx="122263" cy="111446"/>
                <a:chOff x="0" y="0"/>
                <a:chExt cx="122262" cy="111445"/>
              </a:xfrm>
            </p:grpSpPr>
            <p:grpSp>
              <p:nvGrpSpPr>
                <p:cNvPr id="300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3001" name="Straight Connector 2089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02" name="Straight Connector 2090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04" name="Oval 2088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10" name="Group 242"/>
              <p:cNvGrpSpPr/>
              <p:nvPr/>
            </p:nvGrpSpPr>
            <p:grpSpPr>
              <a:xfrm>
                <a:off x="366789" y="-1"/>
                <a:ext cx="122264" cy="111447"/>
                <a:chOff x="0" y="0"/>
                <a:chExt cx="122262" cy="111445"/>
              </a:xfrm>
            </p:grpSpPr>
            <p:grpSp>
              <p:nvGrpSpPr>
                <p:cNvPr id="300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3006" name="Straight Connector 2085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07" name="Straight Connector 2086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09" name="Oval 2084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15" name="Group 247"/>
              <p:cNvGrpSpPr/>
              <p:nvPr/>
            </p:nvGrpSpPr>
            <p:grpSpPr>
              <a:xfrm>
                <a:off x="275091" y="-1"/>
                <a:ext cx="122264" cy="111447"/>
                <a:chOff x="0" y="0"/>
                <a:chExt cx="122262" cy="111445"/>
              </a:xfrm>
            </p:grpSpPr>
            <p:grpSp>
              <p:nvGrpSpPr>
                <p:cNvPr id="301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3011" name="Straight Connector 2081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12" name="Straight Connector 2082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14" name="Oval 2080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20" name="Group 252"/>
              <p:cNvGrpSpPr/>
              <p:nvPr/>
            </p:nvGrpSpPr>
            <p:grpSpPr>
              <a:xfrm>
                <a:off x="183394" y="-1"/>
                <a:ext cx="122264" cy="111447"/>
                <a:chOff x="0" y="0"/>
                <a:chExt cx="122262" cy="111445"/>
              </a:xfrm>
            </p:grpSpPr>
            <p:grpSp>
              <p:nvGrpSpPr>
                <p:cNvPr id="301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3016" name="Straight Connector 2077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17" name="Straight Connector 2078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19" name="Oval 2076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25" name="Group 257"/>
              <p:cNvGrpSpPr/>
              <p:nvPr/>
            </p:nvGrpSpPr>
            <p:grpSpPr>
              <a:xfrm>
                <a:off x="91697" y="-1"/>
                <a:ext cx="122264" cy="111447"/>
                <a:chOff x="0" y="0"/>
                <a:chExt cx="122262" cy="111445"/>
              </a:xfrm>
            </p:grpSpPr>
            <p:grpSp>
              <p:nvGrpSpPr>
                <p:cNvPr id="3023" name="Group 135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3021" name="Straight Connector 2073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22" name="Straight Connector 2074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24" name="Oval 2072"/>
                <p:cNvSpPr/>
                <p:nvPr/>
              </p:nvSpPr>
              <p:spPr>
                <a:xfrm rot="10800000">
                  <a:off x="45509" y="40546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30" name="Group 262"/>
              <p:cNvGrpSpPr/>
              <p:nvPr/>
            </p:nvGrpSpPr>
            <p:grpSpPr>
              <a:xfrm>
                <a:off x="0" y="-1"/>
                <a:ext cx="122263" cy="111447"/>
                <a:chOff x="0" y="0"/>
                <a:chExt cx="122262" cy="111445"/>
              </a:xfrm>
            </p:grpSpPr>
            <p:grpSp>
              <p:nvGrpSpPr>
                <p:cNvPr id="3028" name="Group 134"/>
                <p:cNvGrpSpPr/>
                <p:nvPr/>
              </p:nvGrpSpPr>
              <p:grpSpPr>
                <a:xfrm>
                  <a:off x="0" y="-1"/>
                  <a:ext cx="122263" cy="111447"/>
                  <a:chOff x="0" y="0"/>
                  <a:chExt cx="122262" cy="111445"/>
                </a:xfrm>
              </p:grpSpPr>
              <p:sp>
                <p:nvSpPr>
                  <p:cNvPr id="3026" name="Straight Connector 2069"/>
                  <p:cNvSpPr/>
                  <p:nvPr/>
                </p:nvSpPr>
                <p:spPr>
                  <a:xfrm flipV="1">
                    <a:off x="61131" y="0"/>
                    <a:ext cx="319" cy="11144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27" name="Straight Connector 2070"/>
                  <p:cNvSpPr/>
                  <p:nvPr/>
                </p:nvSpPr>
                <p:spPr>
                  <a:xfrm>
                    <a:off x="-1" y="56969"/>
                    <a:ext cx="122264" cy="6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29" name="Oval 2068"/>
                <p:cNvSpPr/>
                <p:nvPr/>
              </p:nvSpPr>
              <p:spPr>
                <a:xfrm rot="10800000">
                  <a:off x="30565" y="2589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132" name="Group 1383"/>
            <p:cNvGrpSpPr/>
            <p:nvPr/>
          </p:nvGrpSpPr>
          <p:grpSpPr>
            <a:xfrm>
              <a:off x="1016408" y="619720"/>
              <a:ext cx="485393" cy="470337"/>
              <a:chOff x="0" y="0"/>
              <a:chExt cx="485392" cy="470336"/>
            </a:xfrm>
          </p:grpSpPr>
          <p:grpSp>
            <p:nvGrpSpPr>
              <p:cNvPr id="3036" name="Group 145"/>
              <p:cNvGrpSpPr/>
              <p:nvPr/>
            </p:nvGrpSpPr>
            <p:grpSpPr>
              <a:xfrm>
                <a:off x="372490" y="195824"/>
                <a:ext cx="95354" cy="87198"/>
                <a:chOff x="0" y="0"/>
                <a:chExt cx="95353" cy="87197"/>
              </a:xfrm>
            </p:grpSpPr>
            <p:grpSp>
              <p:nvGrpSpPr>
                <p:cNvPr id="3034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32" name="Straight Connector 2040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33" name="Straight Connector 2041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35" name="Oval 2039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41" name="Group 150"/>
              <p:cNvGrpSpPr/>
              <p:nvPr/>
            </p:nvGrpSpPr>
            <p:grpSpPr>
              <a:xfrm>
                <a:off x="359867" y="325818"/>
                <a:ext cx="95354" cy="87199"/>
                <a:chOff x="0" y="0"/>
                <a:chExt cx="95353" cy="87197"/>
              </a:xfrm>
            </p:grpSpPr>
            <p:grpSp>
              <p:nvGrpSpPr>
                <p:cNvPr id="3039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37" name="Straight Connector 2036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38" name="Straight Connector 2037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40" name="Oval 2035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46" name="Group 164"/>
              <p:cNvGrpSpPr/>
              <p:nvPr/>
            </p:nvGrpSpPr>
            <p:grpSpPr>
              <a:xfrm>
                <a:off x="300834" y="253046"/>
                <a:ext cx="95355" cy="86750"/>
                <a:chOff x="0" y="0"/>
                <a:chExt cx="95353" cy="86749"/>
              </a:xfrm>
            </p:grpSpPr>
            <p:grpSp>
              <p:nvGrpSpPr>
                <p:cNvPr id="3044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42" name="Straight Connector 2032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43" name="Straight Connector 2033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45" name="Oval 2031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51" name="Group 169"/>
              <p:cNvGrpSpPr/>
              <p:nvPr/>
            </p:nvGrpSpPr>
            <p:grpSpPr>
              <a:xfrm>
                <a:off x="390038" y="71901"/>
                <a:ext cx="95355" cy="87198"/>
                <a:chOff x="0" y="0"/>
                <a:chExt cx="95353" cy="87197"/>
              </a:xfrm>
            </p:grpSpPr>
            <p:grpSp>
              <p:nvGrpSpPr>
                <p:cNvPr id="3049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47" name="Straight Connector 2028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48" name="Straight Connector 2029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50" name="Oval 2027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56" name="Group 174"/>
              <p:cNvGrpSpPr/>
              <p:nvPr/>
            </p:nvGrpSpPr>
            <p:grpSpPr>
              <a:xfrm>
                <a:off x="318825" y="129668"/>
                <a:ext cx="95354" cy="86751"/>
                <a:chOff x="0" y="0"/>
                <a:chExt cx="95353" cy="86749"/>
              </a:xfrm>
            </p:grpSpPr>
            <p:grpSp>
              <p:nvGrpSpPr>
                <p:cNvPr id="3054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52" name="Straight Connector 2024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53" name="Straight Connector 2025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55" name="Oval 2023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61" name="Group 179"/>
              <p:cNvGrpSpPr/>
              <p:nvPr/>
            </p:nvGrpSpPr>
            <p:grpSpPr>
              <a:xfrm>
                <a:off x="247612" y="187436"/>
                <a:ext cx="95354" cy="87198"/>
                <a:chOff x="0" y="0"/>
                <a:chExt cx="95353" cy="87197"/>
              </a:xfrm>
            </p:grpSpPr>
            <p:grpSp>
              <p:nvGrpSpPr>
                <p:cNvPr id="3059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57" name="Straight Connector 2020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58" name="Straight Connector 2021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60" name="Oval 2019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66" name="Group 184"/>
              <p:cNvGrpSpPr/>
              <p:nvPr/>
            </p:nvGrpSpPr>
            <p:grpSpPr>
              <a:xfrm>
                <a:off x="288654" y="383586"/>
                <a:ext cx="95354" cy="86751"/>
                <a:chOff x="0" y="0"/>
                <a:chExt cx="95353" cy="86749"/>
              </a:xfrm>
            </p:grpSpPr>
            <p:grpSp>
              <p:nvGrpSpPr>
                <p:cNvPr id="3064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62" name="Straight Connector 2016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63" name="Straight Connector 2017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65" name="Oval 2015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71" name="Group 189"/>
              <p:cNvGrpSpPr/>
              <p:nvPr/>
            </p:nvGrpSpPr>
            <p:grpSpPr>
              <a:xfrm>
                <a:off x="230063" y="311359"/>
                <a:ext cx="95355" cy="87198"/>
                <a:chOff x="0" y="0"/>
                <a:chExt cx="95353" cy="87197"/>
              </a:xfrm>
            </p:grpSpPr>
            <p:grpSp>
              <p:nvGrpSpPr>
                <p:cNvPr id="3069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67" name="Straight Connector 2012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68" name="Straight Connector 2013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70" name="Oval 2011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76" name="Group 194"/>
              <p:cNvGrpSpPr/>
              <p:nvPr/>
            </p:nvGrpSpPr>
            <p:grpSpPr>
              <a:xfrm>
                <a:off x="176399" y="245203"/>
                <a:ext cx="95354" cy="86751"/>
                <a:chOff x="0" y="0"/>
                <a:chExt cx="95353" cy="86749"/>
              </a:xfrm>
            </p:grpSpPr>
            <p:grpSp>
              <p:nvGrpSpPr>
                <p:cNvPr id="3074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72" name="Straight Connector 2008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73" name="Straight Connector 2009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75" name="Oval 2007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81" name="Group 199"/>
              <p:cNvGrpSpPr/>
              <p:nvPr/>
            </p:nvGrpSpPr>
            <p:grpSpPr>
              <a:xfrm>
                <a:off x="339592" y="9712"/>
                <a:ext cx="95354" cy="86751"/>
                <a:chOff x="0" y="0"/>
                <a:chExt cx="95353" cy="86749"/>
              </a:xfrm>
            </p:grpSpPr>
            <p:grpSp>
              <p:nvGrpSpPr>
                <p:cNvPr id="3079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77" name="Straight Connector 2004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78" name="Straight Connector 2005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80" name="Oval 2003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86" name="Group 204"/>
              <p:cNvGrpSpPr/>
              <p:nvPr/>
            </p:nvGrpSpPr>
            <p:grpSpPr>
              <a:xfrm>
                <a:off x="267748" y="66702"/>
                <a:ext cx="95354" cy="87199"/>
                <a:chOff x="0" y="0"/>
                <a:chExt cx="95353" cy="87197"/>
              </a:xfrm>
            </p:grpSpPr>
            <p:grpSp>
              <p:nvGrpSpPr>
                <p:cNvPr id="3084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82" name="Straight Connector 2000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83" name="Straight Connector 2001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85" name="Oval 1999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91" name="Group 209"/>
              <p:cNvGrpSpPr/>
              <p:nvPr/>
            </p:nvGrpSpPr>
            <p:grpSpPr>
              <a:xfrm>
                <a:off x="196092" y="123924"/>
                <a:ext cx="95355" cy="86751"/>
                <a:chOff x="0" y="0"/>
                <a:chExt cx="95353" cy="86749"/>
              </a:xfrm>
            </p:grpSpPr>
            <p:grpSp>
              <p:nvGrpSpPr>
                <p:cNvPr id="3089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87" name="Straight Connector 1996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88" name="Straight Connector 1997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90" name="Oval 1995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96" name="Group 215"/>
              <p:cNvGrpSpPr/>
              <p:nvPr/>
            </p:nvGrpSpPr>
            <p:grpSpPr>
              <a:xfrm>
                <a:off x="125321" y="182237"/>
                <a:ext cx="95355" cy="87199"/>
                <a:chOff x="0" y="0"/>
                <a:chExt cx="95353" cy="87197"/>
              </a:xfrm>
            </p:grpSpPr>
            <p:grpSp>
              <p:nvGrpSpPr>
                <p:cNvPr id="3094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92" name="Straight Connector 1992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93" name="Straight Connector 1993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095" name="Oval 1991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01" name="Group 225"/>
              <p:cNvGrpSpPr/>
              <p:nvPr/>
            </p:nvGrpSpPr>
            <p:grpSpPr>
              <a:xfrm>
                <a:off x="158408" y="368581"/>
                <a:ext cx="95354" cy="86751"/>
                <a:chOff x="0" y="0"/>
                <a:chExt cx="95353" cy="86749"/>
              </a:xfrm>
            </p:grpSpPr>
            <p:grpSp>
              <p:nvGrpSpPr>
                <p:cNvPr id="3099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097" name="Straight Connector 1988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98" name="Straight Connector 1989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00" name="Oval 1987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06" name="Group 230"/>
              <p:cNvGrpSpPr/>
              <p:nvPr/>
            </p:nvGrpSpPr>
            <p:grpSpPr>
              <a:xfrm>
                <a:off x="105186" y="302971"/>
                <a:ext cx="95354" cy="87198"/>
                <a:chOff x="0" y="0"/>
                <a:chExt cx="95353" cy="87197"/>
              </a:xfrm>
            </p:grpSpPr>
            <p:grpSp>
              <p:nvGrpSpPr>
                <p:cNvPr id="3104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102" name="Straight Connector 1984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03" name="Straight Connector 1985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05" name="Oval 1983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11" name="Group 237"/>
              <p:cNvGrpSpPr/>
              <p:nvPr/>
            </p:nvGrpSpPr>
            <p:grpSpPr>
              <a:xfrm>
                <a:off x="54739" y="240782"/>
                <a:ext cx="95354" cy="86751"/>
                <a:chOff x="0" y="0"/>
                <a:chExt cx="95353" cy="86749"/>
              </a:xfrm>
            </p:grpSpPr>
            <p:grpSp>
              <p:nvGrpSpPr>
                <p:cNvPr id="3109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107" name="Straight Connector 1980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08" name="Straight Connector 1981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10" name="Oval 1979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16" name="Group 247"/>
              <p:cNvGrpSpPr/>
              <p:nvPr/>
            </p:nvGrpSpPr>
            <p:grpSpPr>
              <a:xfrm>
                <a:off x="213639" y="0"/>
                <a:ext cx="95354" cy="86750"/>
                <a:chOff x="0" y="0"/>
                <a:chExt cx="95353" cy="86749"/>
              </a:xfrm>
            </p:grpSpPr>
            <p:grpSp>
              <p:nvGrpSpPr>
                <p:cNvPr id="3114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112" name="Straight Connector 1976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13" name="Straight Connector 1977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15" name="Oval 1975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21" name="Group 252"/>
              <p:cNvGrpSpPr/>
              <p:nvPr/>
            </p:nvGrpSpPr>
            <p:grpSpPr>
              <a:xfrm>
                <a:off x="142426" y="57767"/>
                <a:ext cx="95354" cy="87198"/>
                <a:chOff x="0" y="0"/>
                <a:chExt cx="95353" cy="87197"/>
              </a:xfrm>
            </p:grpSpPr>
            <p:grpSp>
              <p:nvGrpSpPr>
                <p:cNvPr id="3119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117" name="Straight Connector 1972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18" name="Straight Connector 1973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20" name="Oval 1971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26" name="Group 257"/>
              <p:cNvGrpSpPr/>
              <p:nvPr/>
            </p:nvGrpSpPr>
            <p:grpSpPr>
              <a:xfrm>
                <a:off x="71213" y="115534"/>
                <a:ext cx="95354" cy="86751"/>
                <a:chOff x="0" y="0"/>
                <a:chExt cx="95353" cy="86749"/>
              </a:xfrm>
            </p:grpSpPr>
            <p:grpSp>
              <p:nvGrpSpPr>
                <p:cNvPr id="3124" name="Group 135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122" name="Straight Connector 1968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23" name="Straight Connector 1969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25" name="Oval 1967"/>
                <p:cNvSpPr/>
                <p:nvPr/>
              </p:nvSpPr>
              <p:spPr>
                <a:xfrm rot="8457080">
                  <a:off x="31243" y="28477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31" name="Group 262"/>
              <p:cNvGrpSpPr/>
              <p:nvPr/>
            </p:nvGrpSpPr>
            <p:grpSpPr>
              <a:xfrm>
                <a:off x="0" y="173302"/>
                <a:ext cx="95354" cy="87198"/>
                <a:chOff x="0" y="0"/>
                <a:chExt cx="95353" cy="87197"/>
              </a:xfrm>
            </p:grpSpPr>
            <p:grpSp>
              <p:nvGrpSpPr>
                <p:cNvPr id="3129" name="Group 134"/>
                <p:cNvGrpSpPr/>
                <p:nvPr/>
              </p:nvGrpSpPr>
              <p:grpSpPr>
                <a:xfrm>
                  <a:off x="0" y="0"/>
                  <a:ext cx="95354" cy="86750"/>
                  <a:chOff x="0" y="0"/>
                  <a:chExt cx="95353" cy="86749"/>
                </a:xfrm>
              </p:grpSpPr>
              <p:sp>
                <p:nvSpPr>
                  <p:cNvPr id="3127" name="Straight Connector 1964"/>
                  <p:cNvSpPr/>
                  <p:nvPr/>
                </p:nvSpPr>
                <p:spPr>
                  <a:xfrm flipH="1" flipV="1">
                    <a:off x="11832" y="0"/>
                    <a:ext cx="69963" cy="867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28" name="Straight Connector 1965"/>
                  <p:cNvSpPr/>
                  <p:nvPr/>
                </p:nvSpPr>
                <p:spPr>
                  <a:xfrm flipV="1">
                    <a:off x="-1" y="6428"/>
                    <a:ext cx="95355" cy="7652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30" name="Oval 1963"/>
                <p:cNvSpPr/>
                <p:nvPr/>
              </p:nvSpPr>
              <p:spPr>
                <a:xfrm rot="8457080">
                  <a:off x="16650" y="13458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238" name="Group 1484"/>
            <p:cNvGrpSpPr/>
            <p:nvPr/>
          </p:nvGrpSpPr>
          <p:grpSpPr>
            <a:xfrm>
              <a:off x="530430" y="574003"/>
              <a:ext cx="499939" cy="527462"/>
              <a:chOff x="0" y="0"/>
              <a:chExt cx="499938" cy="527460"/>
            </a:xfrm>
          </p:grpSpPr>
          <p:grpSp>
            <p:nvGrpSpPr>
              <p:cNvPr id="3137" name="Group 138"/>
              <p:cNvGrpSpPr/>
              <p:nvPr/>
            </p:nvGrpSpPr>
            <p:grpSpPr>
              <a:xfrm>
                <a:off x="338019" y="424880"/>
                <a:ext cx="112426" cy="102581"/>
                <a:chOff x="0" y="0"/>
                <a:chExt cx="112425" cy="102580"/>
              </a:xfrm>
            </p:grpSpPr>
            <p:grpSp>
              <p:nvGrpSpPr>
                <p:cNvPr id="3135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33" name="Straight Connector 111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34" name="Straight Connector 123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36" name="Oval 1939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42" name="Group 139"/>
              <p:cNvGrpSpPr/>
              <p:nvPr/>
            </p:nvGrpSpPr>
            <p:grpSpPr>
              <a:xfrm>
                <a:off x="253514" y="389281"/>
                <a:ext cx="112426" cy="102581"/>
                <a:chOff x="0" y="0"/>
                <a:chExt cx="112425" cy="102580"/>
              </a:xfrm>
            </p:grpSpPr>
            <p:grpSp>
              <p:nvGrpSpPr>
                <p:cNvPr id="3140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38" name="Straight Connector 1936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39" name="Straight Connector 1937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41" name="Oval 1935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47" name="Group 140"/>
              <p:cNvGrpSpPr/>
              <p:nvPr/>
            </p:nvGrpSpPr>
            <p:grpSpPr>
              <a:xfrm>
                <a:off x="373737" y="340095"/>
                <a:ext cx="112426" cy="102581"/>
                <a:chOff x="0" y="0"/>
                <a:chExt cx="112425" cy="102580"/>
              </a:xfrm>
            </p:grpSpPr>
            <p:grpSp>
              <p:nvGrpSpPr>
                <p:cNvPr id="314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43" name="Straight Connector 1932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44" name="Straight Connector 1933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46" name="Oval 1931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52" name="Group 145"/>
              <p:cNvGrpSpPr/>
              <p:nvPr/>
            </p:nvGrpSpPr>
            <p:grpSpPr>
              <a:xfrm>
                <a:off x="289621" y="303572"/>
                <a:ext cx="112426" cy="102582"/>
                <a:chOff x="0" y="0"/>
                <a:chExt cx="112425" cy="102580"/>
              </a:xfrm>
            </p:grpSpPr>
            <p:grpSp>
              <p:nvGrpSpPr>
                <p:cNvPr id="3150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48" name="Straight Connector 1928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49" name="Straight Connector 1929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51" name="Oval 1927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57" name="Group 150"/>
              <p:cNvGrpSpPr/>
              <p:nvPr/>
            </p:nvGrpSpPr>
            <p:grpSpPr>
              <a:xfrm>
                <a:off x="169009" y="353681"/>
                <a:ext cx="112427" cy="102582"/>
                <a:chOff x="0" y="0"/>
                <a:chExt cx="112425" cy="102580"/>
              </a:xfrm>
            </p:grpSpPr>
            <p:grpSp>
              <p:nvGrpSpPr>
                <p:cNvPr id="3155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53" name="Straight Connector 1924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4" name="Straight Connector 1925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56" name="Oval 1923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62" name="Group 164"/>
              <p:cNvGrpSpPr/>
              <p:nvPr/>
            </p:nvGrpSpPr>
            <p:grpSpPr>
              <a:xfrm>
                <a:off x="205388" y="267326"/>
                <a:ext cx="112426" cy="102581"/>
                <a:chOff x="0" y="0"/>
                <a:chExt cx="112425" cy="102580"/>
              </a:xfrm>
            </p:grpSpPr>
            <p:grpSp>
              <p:nvGrpSpPr>
                <p:cNvPr id="3160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58" name="Straight Connector 1920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9" name="Straight Connector 1921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61" name="Oval 1919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67" name="Group 174"/>
              <p:cNvGrpSpPr/>
              <p:nvPr/>
            </p:nvGrpSpPr>
            <p:grpSpPr>
              <a:xfrm>
                <a:off x="322692" y="225069"/>
                <a:ext cx="112426" cy="102581"/>
                <a:chOff x="0" y="0"/>
                <a:chExt cx="112425" cy="102580"/>
              </a:xfrm>
            </p:grpSpPr>
            <p:grpSp>
              <p:nvGrpSpPr>
                <p:cNvPr id="316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63" name="Straight Connector 1916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4" name="Straight Connector 1917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66" name="Oval 1915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72" name="Group 179"/>
              <p:cNvGrpSpPr/>
              <p:nvPr/>
            </p:nvGrpSpPr>
            <p:grpSpPr>
              <a:xfrm>
                <a:off x="238187" y="189470"/>
                <a:ext cx="112426" cy="102581"/>
                <a:chOff x="0" y="0"/>
                <a:chExt cx="112425" cy="102580"/>
              </a:xfrm>
            </p:grpSpPr>
            <p:grpSp>
              <p:nvGrpSpPr>
                <p:cNvPr id="3170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68" name="Straight Connector 1912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9" name="Straight Connector 1913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71" name="Oval 1911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77" name="Group 184"/>
              <p:cNvGrpSpPr/>
              <p:nvPr/>
            </p:nvGrpSpPr>
            <p:grpSpPr>
              <a:xfrm>
                <a:off x="84504" y="318082"/>
                <a:ext cx="112427" cy="102581"/>
                <a:chOff x="0" y="0"/>
                <a:chExt cx="112425" cy="102580"/>
              </a:xfrm>
            </p:grpSpPr>
            <p:grpSp>
              <p:nvGrpSpPr>
                <p:cNvPr id="317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73" name="Straight Connector 1908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4" name="Straight Connector 1909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76" name="Oval 1907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82" name="Group 189"/>
              <p:cNvGrpSpPr/>
              <p:nvPr/>
            </p:nvGrpSpPr>
            <p:grpSpPr>
              <a:xfrm>
                <a:off x="120611" y="232374"/>
                <a:ext cx="112426" cy="102581"/>
                <a:chOff x="0" y="0"/>
                <a:chExt cx="112425" cy="102580"/>
              </a:xfrm>
            </p:grpSpPr>
            <p:grpSp>
              <p:nvGrpSpPr>
                <p:cNvPr id="3180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78" name="Straight Connector 1904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9" name="Straight Connector 1905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81" name="Oval 1903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87" name="Group 194"/>
              <p:cNvGrpSpPr/>
              <p:nvPr/>
            </p:nvGrpSpPr>
            <p:grpSpPr>
              <a:xfrm>
                <a:off x="153682" y="153871"/>
                <a:ext cx="112426" cy="102581"/>
                <a:chOff x="0" y="0"/>
                <a:chExt cx="112425" cy="102580"/>
              </a:xfrm>
            </p:grpSpPr>
            <p:grpSp>
              <p:nvGrpSpPr>
                <p:cNvPr id="318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83" name="Straight Connector 1900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4" name="Straight Connector 1901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86" name="Oval 1899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92" name="Group 204"/>
              <p:cNvGrpSpPr/>
              <p:nvPr/>
            </p:nvGrpSpPr>
            <p:grpSpPr>
              <a:xfrm>
                <a:off x="354168" y="150351"/>
                <a:ext cx="112426" cy="102581"/>
                <a:chOff x="0" y="0"/>
                <a:chExt cx="112425" cy="102580"/>
              </a:xfrm>
            </p:grpSpPr>
            <p:grpSp>
              <p:nvGrpSpPr>
                <p:cNvPr id="3190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88" name="Straight Connector 1896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9" name="Straight Connector 1897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91" name="Oval 1895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97" name="Group 209"/>
              <p:cNvGrpSpPr/>
              <p:nvPr/>
            </p:nvGrpSpPr>
            <p:grpSpPr>
              <a:xfrm>
                <a:off x="269936" y="114104"/>
                <a:ext cx="112426" cy="102582"/>
                <a:chOff x="0" y="0"/>
                <a:chExt cx="112425" cy="102580"/>
              </a:xfrm>
            </p:grpSpPr>
            <p:grpSp>
              <p:nvGrpSpPr>
                <p:cNvPr id="319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93" name="Straight Connector 1892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4" name="Straight Connector 1893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196" name="Oval 1891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02" name="Group 215"/>
              <p:cNvGrpSpPr/>
              <p:nvPr/>
            </p:nvGrpSpPr>
            <p:grpSpPr>
              <a:xfrm>
                <a:off x="185158" y="79152"/>
                <a:ext cx="112426" cy="102581"/>
                <a:chOff x="0" y="0"/>
                <a:chExt cx="112425" cy="102580"/>
              </a:xfrm>
            </p:grpSpPr>
            <p:grpSp>
              <p:nvGrpSpPr>
                <p:cNvPr id="3200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198" name="Straight Connector 1888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9" name="Straight Connector 1889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01" name="Oval 1887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07" name="Group 220"/>
              <p:cNvGrpSpPr/>
              <p:nvPr/>
            </p:nvGrpSpPr>
            <p:grpSpPr>
              <a:xfrm>
                <a:off x="-1" y="282483"/>
                <a:ext cx="112427" cy="102581"/>
                <a:chOff x="0" y="0"/>
                <a:chExt cx="112425" cy="102580"/>
              </a:xfrm>
            </p:grpSpPr>
            <p:grpSp>
              <p:nvGrpSpPr>
                <p:cNvPr id="3205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03" name="Straight Connector 1884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4" name="Straight Connector 1885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06" name="Oval 1883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12" name="Group 225"/>
              <p:cNvGrpSpPr/>
              <p:nvPr/>
            </p:nvGrpSpPr>
            <p:grpSpPr>
              <a:xfrm>
                <a:off x="36378" y="196127"/>
                <a:ext cx="112426" cy="102582"/>
                <a:chOff x="0" y="0"/>
                <a:chExt cx="112425" cy="102580"/>
              </a:xfrm>
            </p:grpSpPr>
            <p:grpSp>
              <p:nvGrpSpPr>
                <p:cNvPr id="3210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08" name="Straight Connector 1880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9" name="Straight Connector 1881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11" name="Oval 1879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17" name="Group 230"/>
              <p:cNvGrpSpPr/>
              <p:nvPr/>
            </p:nvGrpSpPr>
            <p:grpSpPr>
              <a:xfrm>
                <a:off x="69177" y="118271"/>
                <a:ext cx="112426" cy="102581"/>
                <a:chOff x="0" y="0"/>
                <a:chExt cx="112425" cy="102580"/>
              </a:xfrm>
            </p:grpSpPr>
            <p:grpSp>
              <p:nvGrpSpPr>
                <p:cNvPr id="3215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13" name="Straight Connector 1876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4" name="Straight Connector 1877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16" name="Oval 1875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22" name="Group 237"/>
              <p:cNvGrpSpPr/>
              <p:nvPr/>
            </p:nvGrpSpPr>
            <p:grpSpPr>
              <a:xfrm>
                <a:off x="100265" y="44476"/>
                <a:ext cx="112426" cy="102581"/>
                <a:chOff x="0" y="0"/>
                <a:chExt cx="112425" cy="102580"/>
              </a:xfrm>
            </p:grpSpPr>
            <p:grpSp>
              <p:nvGrpSpPr>
                <p:cNvPr id="3220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18" name="Straight Connector 1872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9" name="Straight Connector 1873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21" name="Oval 1871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27" name="Group 247"/>
              <p:cNvGrpSpPr/>
              <p:nvPr/>
            </p:nvGrpSpPr>
            <p:grpSpPr>
              <a:xfrm>
                <a:off x="387513" y="71198"/>
                <a:ext cx="112426" cy="102581"/>
                <a:chOff x="0" y="0"/>
                <a:chExt cx="112425" cy="102580"/>
              </a:xfrm>
            </p:grpSpPr>
            <p:grpSp>
              <p:nvGrpSpPr>
                <p:cNvPr id="322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23" name="Straight Connector 1868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4" name="Straight Connector 1869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26" name="Oval 1867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32" name="Group 252"/>
              <p:cNvGrpSpPr/>
              <p:nvPr/>
            </p:nvGrpSpPr>
            <p:grpSpPr>
              <a:xfrm>
                <a:off x="303008" y="35599"/>
                <a:ext cx="112426" cy="102581"/>
                <a:chOff x="0" y="0"/>
                <a:chExt cx="112425" cy="102580"/>
              </a:xfrm>
            </p:grpSpPr>
            <p:grpSp>
              <p:nvGrpSpPr>
                <p:cNvPr id="3230" name="Group 134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28" name="Straight Connector 1864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9" name="Straight Connector 1865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31" name="Oval 1863"/>
                <p:cNvSpPr/>
                <p:nvPr/>
              </p:nvSpPr>
              <p:spPr>
                <a:xfrm rot="12170652">
                  <a:off x="25929" y="21332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37" name="Group 257"/>
              <p:cNvGrpSpPr/>
              <p:nvPr/>
            </p:nvGrpSpPr>
            <p:grpSpPr>
              <a:xfrm>
                <a:off x="218503" y="0"/>
                <a:ext cx="112426" cy="102581"/>
                <a:chOff x="0" y="0"/>
                <a:chExt cx="112425" cy="102580"/>
              </a:xfrm>
            </p:grpSpPr>
            <p:grpSp>
              <p:nvGrpSpPr>
                <p:cNvPr id="3235" name="Group 135"/>
                <p:cNvGrpSpPr/>
                <p:nvPr/>
              </p:nvGrpSpPr>
              <p:grpSpPr>
                <a:xfrm>
                  <a:off x="-1" y="0"/>
                  <a:ext cx="112427" cy="102581"/>
                  <a:chOff x="0" y="0"/>
                  <a:chExt cx="112425" cy="102580"/>
                </a:xfrm>
              </p:grpSpPr>
              <p:sp>
                <p:nvSpPr>
                  <p:cNvPr id="3233" name="Straight Connector 1860"/>
                  <p:cNvSpPr/>
                  <p:nvPr/>
                </p:nvSpPr>
                <p:spPr>
                  <a:xfrm flipV="1">
                    <a:off x="35187" y="0"/>
                    <a:ext cx="43560" cy="1025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4" name="Straight Connector 1861"/>
                  <p:cNvSpPr/>
                  <p:nvPr/>
                </p:nvSpPr>
                <p:spPr>
                  <a:xfrm>
                    <a:off x="-1" y="28644"/>
                    <a:ext cx="112427" cy="48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36" name="Oval 1859"/>
                <p:cNvSpPr/>
                <p:nvPr/>
              </p:nvSpPr>
              <p:spPr>
                <a:xfrm rot="12170652">
                  <a:off x="41163" y="3590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354" name="Group 1590"/>
            <p:cNvGrpSpPr/>
            <p:nvPr/>
          </p:nvGrpSpPr>
          <p:grpSpPr>
            <a:xfrm>
              <a:off x="43967" y="547911"/>
              <a:ext cx="516909" cy="578886"/>
              <a:chOff x="0" y="0"/>
              <a:chExt cx="516908" cy="578884"/>
            </a:xfrm>
          </p:grpSpPr>
          <p:grpSp>
            <p:nvGrpSpPr>
              <p:cNvPr id="3243" name="Group 139"/>
              <p:cNvGrpSpPr/>
              <p:nvPr/>
            </p:nvGrpSpPr>
            <p:grpSpPr>
              <a:xfrm>
                <a:off x="410641" y="344861"/>
                <a:ext cx="106268" cy="96733"/>
                <a:chOff x="0" y="0"/>
                <a:chExt cx="106267" cy="96732"/>
              </a:xfrm>
            </p:grpSpPr>
            <p:grpSp>
              <p:nvGrpSpPr>
                <p:cNvPr id="3241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39" name="Straight Connector 1835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40" name="Straight Connector 1836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42" name="Oval 1834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48" name="Group 145"/>
              <p:cNvGrpSpPr/>
              <p:nvPr/>
            </p:nvGrpSpPr>
            <p:grpSpPr>
              <a:xfrm>
                <a:off x="364226" y="264268"/>
                <a:ext cx="106268" cy="96733"/>
                <a:chOff x="0" y="0"/>
                <a:chExt cx="106267" cy="96732"/>
              </a:xfrm>
            </p:grpSpPr>
            <p:grpSp>
              <p:nvGrpSpPr>
                <p:cNvPr id="3246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44" name="Straight Connector 1831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45" name="Straight Connector 1832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47" name="Oval 1830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53" name="Group 150"/>
              <p:cNvGrpSpPr/>
              <p:nvPr/>
            </p:nvGrpSpPr>
            <p:grpSpPr>
              <a:xfrm>
                <a:off x="331180" y="390624"/>
                <a:ext cx="106268" cy="96734"/>
                <a:chOff x="0" y="0"/>
                <a:chExt cx="106267" cy="96732"/>
              </a:xfrm>
            </p:grpSpPr>
            <p:grpSp>
              <p:nvGrpSpPr>
                <p:cNvPr id="325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49" name="Straight Connector 1827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50" name="Straight Connector 1828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52" name="Oval 1826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58" name="Group 164"/>
              <p:cNvGrpSpPr/>
              <p:nvPr/>
            </p:nvGrpSpPr>
            <p:grpSpPr>
              <a:xfrm>
                <a:off x="284414" y="309423"/>
                <a:ext cx="106268" cy="96734"/>
                <a:chOff x="0" y="0"/>
                <a:chExt cx="106267" cy="96732"/>
              </a:xfrm>
            </p:grpSpPr>
            <p:grpSp>
              <p:nvGrpSpPr>
                <p:cNvPr id="325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54" name="Straight Connector 1823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55" name="Straight Connector 1824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57" name="Oval 1822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63" name="Group 169"/>
              <p:cNvGrpSpPr/>
              <p:nvPr/>
            </p:nvGrpSpPr>
            <p:grpSpPr>
              <a:xfrm>
                <a:off x="401173" y="144687"/>
                <a:ext cx="106268" cy="96733"/>
                <a:chOff x="0" y="0"/>
                <a:chExt cx="106267" cy="96732"/>
              </a:xfrm>
            </p:grpSpPr>
            <p:grpSp>
              <p:nvGrpSpPr>
                <p:cNvPr id="326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59" name="Straight Connector 1819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0" name="Straight Connector 1820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62" name="Oval 1818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68" name="Group 174"/>
              <p:cNvGrpSpPr/>
              <p:nvPr/>
            </p:nvGrpSpPr>
            <p:grpSpPr>
              <a:xfrm>
                <a:off x="321712" y="190450"/>
                <a:ext cx="106268" cy="96734"/>
                <a:chOff x="0" y="0"/>
                <a:chExt cx="106267" cy="96732"/>
              </a:xfrm>
            </p:grpSpPr>
            <p:grpSp>
              <p:nvGrpSpPr>
                <p:cNvPr id="326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64" name="Straight Connector 1815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5" name="Straight Connector 1816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67" name="Oval 1814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73" name="Group 179"/>
              <p:cNvGrpSpPr/>
              <p:nvPr/>
            </p:nvGrpSpPr>
            <p:grpSpPr>
              <a:xfrm>
                <a:off x="242251" y="236214"/>
                <a:ext cx="106268" cy="96733"/>
                <a:chOff x="0" y="0"/>
                <a:chExt cx="106267" cy="96732"/>
              </a:xfrm>
            </p:grpSpPr>
            <p:grpSp>
              <p:nvGrpSpPr>
                <p:cNvPr id="327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69" name="Straight Connector 1811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0" name="Straight Connector 1812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72" name="Oval 1810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78" name="Group 184"/>
              <p:cNvGrpSpPr/>
              <p:nvPr/>
            </p:nvGrpSpPr>
            <p:grpSpPr>
              <a:xfrm>
                <a:off x="251718" y="436388"/>
                <a:ext cx="106269" cy="96733"/>
                <a:chOff x="0" y="0"/>
                <a:chExt cx="106267" cy="96732"/>
              </a:xfrm>
            </p:grpSpPr>
            <p:grpSp>
              <p:nvGrpSpPr>
                <p:cNvPr id="327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74" name="Straight Connector 1807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5" name="Straight Connector 1808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77" name="Oval 1806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83" name="Group 189"/>
              <p:cNvGrpSpPr/>
              <p:nvPr/>
            </p:nvGrpSpPr>
            <p:grpSpPr>
              <a:xfrm>
                <a:off x="205303" y="355795"/>
                <a:ext cx="106268" cy="96734"/>
                <a:chOff x="0" y="0"/>
                <a:chExt cx="106267" cy="96732"/>
              </a:xfrm>
            </p:grpSpPr>
            <p:grpSp>
              <p:nvGrpSpPr>
                <p:cNvPr id="328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79" name="Straight Connector 1803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80" name="Straight Connector 1804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82" name="Oval 1802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88" name="Group 194"/>
              <p:cNvGrpSpPr/>
              <p:nvPr/>
            </p:nvGrpSpPr>
            <p:grpSpPr>
              <a:xfrm>
                <a:off x="162790" y="281978"/>
                <a:ext cx="106268" cy="96733"/>
                <a:chOff x="0" y="0"/>
                <a:chExt cx="106267" cy="96732"/>
              </a:xfrm>
            </p:grpSpPr>
            <p:grpSp>
              <p:nvGrpSpPr>
                <p:cNvPr id="328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84" name="Straight Connector 1799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85" name="Straight Connector 1800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87" name="Oval 1798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93" name="Group 199"/>
              <p:cNvGrpSpPr/>
              <p:nvPr/>
            </p:nvGrpSpPr>
            <p:grpSpPr>
              <a:xfrm>
                <a:off x="361209" y="75296"/>
                <a:ext cx="106268" cy="96733"/>
                <a:chOff x="0" y="0"/>
                <a:chExt cx="106267" cy="96732"/>
              </a:xfrm>
            </p:grpSpPr>
            <p:grpSp>
              <p:nvGrpSpPr>
                <p:cNvPr id="3291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89" name="Straight Connector 1795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90" name="Straight Connector 1796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92" name="Oval 1794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98" name="Group 204"/>
              <p:cNvGrpSpPr/>
              <p:nvPr/>
            </p:nvGrpSpPr>
            <p:grpSpPr>
              <a:xfrm>
                <a:off x="281248" y="120192"/>
                <a:ext cx="106268" cy="96733"/>
                <a:chOff x="0" y="0"/>
                <a:chExt cx="106267" cy="96732"/>
              </a:xfrm>
            </p:grpSpPr>
            <p:grpSp>
              <p:nvGrpSpPr>
                <p:cNvPr id="3296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94" name="Straight Connector 1791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95" name="Straight Connector 1792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97" name="Oval 1790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03" name="Group 209"/>
              <p:cNvGrpSpPr/>
              <p:nvPr/>
            </p:nvGrpSpPr>
            <p:grpSpPr>
              <a:xfrm>
                <a:off x="201437" y="165347"/>
                <a:ext cx="106268" cy="96733"/>
                <a:chOff x="0" y="0"/>
                <a:chExt cx="106267" cy="96732"/>
              </a:xfrm>
            </p:grpSpPr>
            <p:grpSp>
              <p:nvGrpSpPr>
                <p:cNvPr id="3301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299" name="Straight Connector 1787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0" name="Straight Connector 1788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02" name="Oval 1786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08" name="Group 215"/>
              <p:cNvGrpSpPr/>
              <p:nvPr/>
            </p:nvGrpSpPr>
            <p:grpSpPr>
              <a:xfrm>
                <a:off x="122326" y="211719"/>
                <a:ext cx="106268" cy="96733"/>
                <a:chOff x="0" y="0"/>
                <a:chExt cx="106267" cy="96732"/>
              </a:xfrm>
            </p:grpSpPr>
            <p:grpSp>
              <p:nvGrpSpPr>
                <p:cNvPr id="3306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04" name="Straight Connector 1783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5" name="Straight Connector 1784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07" name="Oval 1782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13" name="Group 220"/>
              <p:cNvGrpSpPr/>
              <p:nvPr/>
            </p:nvGrpSpPr>
            <p:grpSpPr>
              <a:xfrm>
                <a:off x="172257" y="482152"/>
                <a:ext cx="106268" cy="96733"/>
                <a:chOff x="0" y="0"/>
                <a:chExt cx="106267" cy="96732"/>
              </a:xfrm>
            </p:grpSpPr>
            <p:grpSp>
              <p:nvGrpSpPr>
                <p:cNvPr id="331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09" name="Straight Connector 1779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10" name="Straight Connector 1780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12" name="Oval 1778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18" name="Group 225"/>
              <p:cNvGrpSpPr/>
              <p:nvPr/>
            </p:nvGrpSpPr>
            <p:grpSpPr>
              <a:xfrm>
                <a:off x="125491" y="400951"/>
                <a:ext cx="106269" cy="96733"/>
                <a:chOff x="0" y="0"/>
                <a:chExt cx="106267" cy="96732"/>
              </a:xfrm>
            </p:grpSpPr>
            <p:grpSp>
              <p:nvGrpSpPr>
                <p:cNvPr id="331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14" name="Straight Connector 1775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15" name="Straight Connector 1776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17" name="Oval 1774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23" name="Group 230"/>
              <p:cNvGrpSpPr/>
              <p:nvPr/>
            </p:nvGrpSpPr>
            <p:grpSpPr>
              <a:xfrm>
                <a:off x="83328" y="327741"/>
                <a:ext cx="106269" cy="96734"/>
                <a:chOff x="0" y="0"/>
                <a:chExt cx="106267" cy="96732"/>
              </a:xfrm>
            </p:grpSpPr>
            <p:grpSp>
              <p:nvGrpSpPr>
                <p:cNvPr id="332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19" name="Straight Connector 1771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20" name="Straight Connector 1772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22" name="Oval 1770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28" name="Group 237"/>
              <p:cNvGrpSpPr/>
              <p:nvPr/>
            </p:nvGrpSpPr>
            <p:grpSpPr>
              <a:xfrm>
                <a:off x="43364" y="258350"/>
                <a:ext cx="106268" cy="96734"/>
                <a:chOff x="0" y="0"/>
                <a:chExt cx="106267" cy="96732"/>
              </a:xfrm>
            </p:grpSpPr>
            <p:grpSp>
              <p:nvGrpSpPr>
                <p:cNvPr id="332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24" name="Straight Connector 1767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25" name="Straight Connector 1768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27" name="Oval 1766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33" name="Group 242"/>
              <p:cNvGrpSpPr/>
              <p:nvPr/>
            </p:nvGrpSpPr>
            <p:grpSpPr>
              <a:xfrm>
                <a:off x="317844" y="-1"/>
                <a:ext cx="106268" cy="96734"/>
                <a:chOff x="0" y="0"/>
                <a:chExt cx="106267" cy="96732"/>
              </a:xfrm>
            </p:grpSpPr>
            <p:grpSp>
              <p:nvGrpSpPr>
                <p:cNvPr id="333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29" name="Straight Connector 1763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0" name="Straight Connector 1764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32" name="Oval 1762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38" name="Group 247"/>
              <p:cNvGrpSpPr/>
              <p:nvPr/>
            </p:nvGrpSpPr>
            <p:grpSpPr>
              <a:xfrm>
                <a:off x="238383" y="45763"/>
                <a:ext cx="106268" cy="96734"/>
                <a:chOff x="0" y="0"/>
                <a:chExt cx="106267" cy="96732"/>
              </a:xfrm>
            </p:grpSpPr>
            <p:grpSp>
              <p:nvGrpSpPr>
                <p:cNvPr id="333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34" name="Straight Connector 1759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5" name="Straight Connector 1760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37" name="Oval 1758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43" name="Group 252"/>
              <p:cNvGrpSpPr/>
              <p:nvPr/>
            </p:nvGrpSpPr>
            <p:grpSpPr>
              <a:xfrm>
                <a:off x="158922" y="91527"/>
                <a:ext cx="106268" cy="96733"/>
                <a:chOff x="0" y="0"/>
                <a:chExt cx="106267" cy="96732"/>
              </a:xfrm>
            </p:grpSpPr>
            <p:grpSp>
              <p:nvGrpSpPr>
                <p:cNvPr id="334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39" name="Straight Connector 1755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0" name="Straight Connector 1756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42" name="Oval 1754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48" name="Group 257"/>
              <p:cNvGrpSpPr/>
              <p:nvPr/>
            </p:nvGrpSpPr>
            <p:grpSpPr>
              <a:xfrm>
                <a:off x="79461" y="137291"/>
                <a:ext cx="106268" cy="96733"/>
                <a:chOff x="0" y="0"/>
                <a:chExt cx="106267" cy="96732"/>
              </a:xfrm>
            </p:grpSpPr>
            <p:grpSp>
              <p:nvGrpSpPr>
                <p:cNvPr id="3346" name="Group 135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44" name="Straight Connector 1751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5" name="Straight Connector 1752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47" name="Oval 1750"/>
                <p:cNvSpPr/>
                <p:nvPr/>
              </p:nvSpPr>
              <p:spPr>
                <a:xfrm rot="9003677">
                  <a:off x="36853" y="33418"/>
                  <a:ext cx="30567" cy="3066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53" name="Group 262"/>
              <p:cNvGrpSpPr/>
              <p:nvPr/>
            </p:nvGrpSpPr>
            <p:grpSpPr>
              <a:xfrm>
                <a:off x="0" y="183054"/>
                <a:ext cx="106268" cy="96734"/>
                <a:chOff x="0" y="0"/>
                <a:chExt cx="106267" cy="96732"/>
              </a:xfrm>
            </p:grpSpPr>
            <p:grpSp>
              <p:nvGrpSpPr>
                <p:cNvPr id="3351" name="Group 134"/>
                <p:cNvGrpSpPr/>
                <p:nvPr/>
              </p:nvGrpSpPr>
              <p:grpSpPr>
                <a:xfrm>
                  <a:off x="0" y="-1"/>
                  <a:ext cx="106268" cy="96734"/>
                  <a:chOff x="0" y="0"/>
                  <a:chExt cx="106267" cy="96732"/>
                </a:xfrm>
              </p:grpSpPr>
              <p:sp>
                <p:nvSpPr>
                  <p:cNvPr id="3349" name="Straight Connector 1747"/>
                  <p:cNvSpPr/>
                  <p:nvPr/>
                </p:nvSpPr>
                <p:spPr>
                  <a:xfrm flipH="1" flipV="1">
                    <a:off x="24817" y="0"/>
                    <a:ext cx="55345" cy="967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50" name="Straight Connector 1748"/>
                  <p:cNvSpPr/>
                  <p:nvPr/>
                </p:nvSpPr>
                <p:spPr>
                  <a:xfrm flipV="1">
                    <a:off x="-1" y="19570"/>
                    <a:ext cx="106269" cy="604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352" name="Oval 1746"/>
                <p:cNvSpPr/>
                <p:nvPr/>
              </p:nvSpPr>
              <p:spPr>
                <a:xfrm rot="9003677">
                  <a:off x="22203" y="18503"/>
                  <a:ext cx="61133" cy="6133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3456" name="Group 2279"/>
          <p:cNvGrpSpPr/>
          <p:nvPr/>
        </p:nvGrpSpPr>
        <p:grpSpPr>
          <a:xfrm>
            <a:off x="7239278" y="1752599"/>
            <a:ext cx="1214122" cy="1039914"/>
            <a:chOff x="0" y="0"/>
            <a:chExt cx="1214121" cy="1039913"/>
          </a:xfrm>
        </p:grpSpPr>
        <p:grpSp>
          <p:nvGrpSpPr>
            <p:cNvPr id="3360" name="Group 138"/>
            <p:cNvGrpSpPr/>
            <p:nvPr/>
          </p:nvGrpSpPr>
          <p:grpSpPr>
            <a:xfrm>
              <a:off x="292416" y="123276"/>
              <a:ext cx="244834" cy="223996"/>
              <a:chOff x="0" y="0"/>
              <a:chExt cx="244832" cy="223995"/>
            </a:xfrm>
          </p:grpSpPr>
          <p:grpSp>
            <p:nvGrpSpPr>
              <p:cNvPr id="3358" name="Group 134"/>
              <p:cNvGrpSpPr/>
              <p:nvPr/>
            </p:nvGrpSpPr>
            <p:grpSpPr>
              <a:xfrm>
                <a:off x="0" y="-1"/>
                <a:ext cx="244834" cy="223996"/>
                <a:chOff x="0" y="0"/>
                <a:chExt cx="244832" cy="223995"/>
              </a:xfrm>
            </p:grpSpPr>
            <p:sp>
              <p:nvSpPr>
                <p:cNvPr id="3356" name="Straight Connector 111"/>
                <p:cNvSpPr/>
                <p:nvPr/>
              </p:nvSpPr>
              <p:spPr>
                <a:xfrm flipH="1">
                  <a:off x="121778" y="-1"/>
                  <a:ext cx="639" cy="2239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57" name="Straight Connector 123"/>
                <p:cNvSpPr/>
                <p:nvPr/>
              </p:nvSpPr>
              <p:spPr>
                <a:xfrm flipH="1" flipV="1">
                  <a:off x="0" y="108206"/>
                  <a:ext cx="244834" cy="12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59" name="Oval 2171"/>
              <p:cNvSpPr/>
              <p:nvPr/>
            </p:nvSpPr>
            <p:spPr>
              <a:xfrm>
                <a:off x="61208" y="48677"/>
                <a:ext cx="122417" cy="12327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65" name="Group 140"/>
            <p:cNvGrpSpPr/>
            <p:nvPr/>
          </p:nvGrpSpPr>
          <p:grpSpPr>
            <a:xfrm>
              <a:off x="537250" y="678020"/>
              <a:ext cx="244834" cy="223996"/>
              <a:chOff x="0" y="0"/>
              <a:chExt cx="244832" cy="223995"/>
            </a:xfrm>
          </p:grpSpPr>
          <p:grpSp>
            <p:nvGrpSpPr>
              <p:cNvPr id="3363" name="Group 135"/>
              <p:cNvGrpSpPr/>
              <p:nvPr/>
            </p:nvGrpSpPr>
            <p:grpSpPr>
              <a:xfrm>
                <a:off x="0" y="-1"/>
                <a:ext cx="244834" cy="223996"/>
                <a:chOff x="0" y="0"/>
                <a:chExt cx="244832" cy="223995"/>
              </a:xfrm>
            </p:grpSpPr>
            <p:sp>
              <p:nvSpPr>
                <p:cNvPr id="3361" name="Straight Connector 2177"/>
                <p:cNvSpPr/>
                <p:nvPr/>
              </p:nvSpPr>
              <p:spPr>
                <a:xfrm flipH="1">
                  <a:off x="121778" y="-1"/>
                  <a:ext cx="639" cy="2239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62" name="Straight Connector 2178"/>
                <p:cNvSpPr/>
                <p:nvPr/>
              </p:nvSpPr>
              <p:spPr>
                <a:xfrm flipH="1" flipV="1">
                  <a:off x="0" y="108206"/>
                  <a:ext cx="244834" cy="12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64" name="Oval 2176"/>
              <p:cNvSpPr/>
              <p:nvPr/>
            </p:nvSpPr>
            <p:spPr>
              <a:xfrm>
                <a:off x="92492" y="80858"/>
                <a:ext cx="61209" cy="616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70" name="Group 138"/>
            <p:cNvGrpSpPr/>
            <p:nvPr/>
          </p:nvGrpSpPr>
          <p:grpSpPr>
            <a:xfrm>
              <a:off x="780272" y="95564"/>
              <a:ext cx="211427" cy="234528"/>
              <a:chOff x="0" y="0"/>
              <a:chExt cx="211426" cy="234527"/>
            </a:xfrm>
          </p:grpSpPr>
          <p:grpSp>
            <p:nvGrpSpPr>
              <p:cNvPr id="3368" name="Group 134"/>
              <p:cNvGrpSpPr/>
              <p:nvPr/>
            </p:nvGrpSpPr>
            <p:grpSpPr>
              <a:xfrm>
                <a:off x="-1" y="-1"/>
                <a:ext cx="211428" cy="234529"/>
                <a:chOff x="0" y="0"/>
                <a:chExt cx="211426" cy="234527"/>
              </a:xfrm>
            </p:grpSpPr>
            <p:sp>
              <p:nvSpPr>
                <p:cNvPr id="3366" name="Straight Connector 111"/>
                <p:cNvSpPr/>
                <p:nvPr/>
              </p:nvSpPr>
              <p:spPr>
                <a:xfrm flipH="1">
                  <a:off x="-1" y="83383"/>
                  <a:ext cx="211428" cy="6911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67" name="Straight Connector 123"/>
                <p:cNvSpPr/>
                <p:nvPr/>
              </p:nvSpPr>
              <p:spPr>
                <a:xfrm flipH="1" flipV="1">
                  <a:off x="70749" y="-1"/>
                  <a:ext cx="76070" cy="23452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69" name="Oval 2181"/>
              <p:cNvSpPr/>
              <p:nvPr/>
            </p:nvSpPr>
            <p:spPr>
              <a:xfrm rot="4304004">
                <a:off x="45762" y="56511"/>
                <a:ext cx="123277" cy="12241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75" name="Group 140"/>
            <p:cNvGrpSpPr/>
            <p:nvPr/>
          </p:nvGrpSpPr>
          <p:grpSpPr>
            <a:xfrm>
              <a:off x="251259" y="385373"/>
              <a:ext cx="172351" cy="173898"/>
              <a:chOff x="0" y="0"/>
              <a:chExt cx="172350" cy="173896"/>
            </a:xfrm>
          </p:grpSpPr>
          <p:grpSp>
            <p:nvGrpSpPr>
              <p:cNvPr id="3373" name="Group 135"/>
              <p:cNvGrpSpPr/>
              <p:nvPr/>
            </p:nvGrpSpPr>
            <p:grpSpPr>
              <a:xfrm>
                <a:off x="-1" y="0"/>
                <a:ext cx="172352" cy="173897"/>
                <a:chOff x="0" y="0"/>
                <a:chExt cx="172350" cy="173896"/>
              </a:xfrm>
            </p:grpSpPr>
            <p:sp>
              <p:nvSpPr>
                <p:cNvPr id="3371" name="Straight Connector 2187"/>
                <p:cNvSpPr/>
                <p:nvPr/>
              </p:nvSpPr>
              <p:spPr>
                <a:xfrm flipH="1">
                  <a:off x="4365" y="9920"/>
                  <a:ext cx="158718" cy="1580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72" name="Straight Connector 2188"/>
                <p:cNvSpPr/>
                <p:nvPr/>
              </p:nvSpPr>
              <p:spPr>
                <a:xfrm flipH="1" flipV="1">
                  <a:off x="-1" y="0"/>
                  <a:ext cx="172352" cy="1738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74" name="Oval 2186"/>
              <p:cNvSpPr/>
              <p:nvPr/>
            </p:nvSpPr>
            <p:spPr>
              <a:xfrm rot="2697323">
                <a:off x="54052" y="58611"/>
                <a:ext cx="61209" cy="616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80" name="Group 138"/>
            <p:cNvGrpSpPr/>
            <p:nvPr/>
          </p:nvGrpSpPr>
          <p:grpSpPr>
            <a:xfrm>
              <a:off x="21766" y="93095"/>
              <a:ext cx="213020" cy="236281"/>
              <a:chOff x="0" y="0"/>
              <a:chExt cx="213019" cy="236279"/>
            </a:xfrm>
          </p:grpSpPr>
          <p:grpSp>
            <p:nvGrpSpPr>
              <p:cNvPr id="3378" name="Group 134"/>
              <p:cNvGrpSpPr/>
              <p:nvPr/>
            </p:nvGrpSpPr>
            <p:grpSpPr>
              <a:xfrm>
                <a:off x="-1" y="-1"/>
                <a:ext cx="213021" cy="236281"/>
                <a:chOff x="0" y="0"/>
                <a:chExt cx="213019" cy="236279"/>
              </a:xfrm>
            </p:grpSpPr>
            <p:sp>
              <p:nvSpPr>
                <p:cNvPr id="3376" name="Straight Connector 111"/>
                <p:cNvSpPr/>
                <p:nvPr/>
              </p:nvSpPr>
              <p:spPr>
                <a:xfrm flipH="1">
                  <a:off x="-1" y="86724"/>
                  <a:ext cx="213021" cy="640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77" name="Straight Connector 123"/>
                <p:cNvSpPr/>
                <p:nvPr/>
              </p:nvSpPr>
              <p:spPr>
                <a:xfrm flipH="1" flipV="1">
                  <a:off x="74377" y="0"/>
                  <a:ext cx="70437" cy="2362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79" name="Oval 2191"/>
              <p:cNvSpPr/>
              <p:nvPr/>
            </p:nvSpPr>
            <p:spPr>
              <a:xfrm rot="4386244">
                <a:off x="46563" y="57354"/>
                <a:ext cx="123277" cy="12241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85" name="Group 140"/>
            <p:cNvGrpSpPr/>
            <p:nvPr/>
          </p:nvGrpSpPr>
          <p:grpSpPr>
            <a:xfrm>
              <a:off x="939891" y="524562"/>
              <a:ext cx="213021" cy="236280"/>
              <a:chOff x="0" y="0"/>
              <a:chExt cx="213019" cy="236279"/>
            </a:xfrm>
          </p:grpSpPr>
          <p:grpSp>
            <p:nvGrpSpPr>
              <p:cNvPr id="3383" name="Group 135"/>
              <p:cNvGrpSpPr/>
              <p:nvPr/>
            </p:nvGrpSpPr>
            <p:grpSpPr>
              <a:xfrm>
                <a:off x="-1" y="-1"/>
                <a:ext cx="213021" cy="236281"/>
                <a:chOff x="0" y="0"/>
                <a:chExt cx="213019" cy="236279"/>
              </a:xfrm>
            </p:grpSpPr>
            <p:sp>
              <p:nvSpPr>
                <p:cNvPr id="3381" name="Straight Connector 2197"/>
                <p:cNvSpPr/>
                <p:nvPr/>
              </p:nvSpPr>
              <p:spPr>
                <a:xfrm flipH="1">
                  <a:off x="-1" y="86724"/>
                  <a:ext cx="213021" cy="640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2" name="Straight Connector 2198"/>
                <p:cNvSpPr/>
                <p:nvPr/>
              </p:nvSpPr>
              <p:spPr>
                <a:xfrm flipH="1" flipV="1">
                  <a:off x="74377" y="0"/>
                  <a:ext cx="70437" cy="2362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84" name="Oval 2196"/>
              <p:cNvSpPr/>
              <p:nvPr/>
            </p:nvSpPr>
            <p:spPr>
              <a:xfrm rot="4386244">
                <a:off x="76287" y="89006"/>
                <a:ext cx="61639" cy="6120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90" name="Group 138"/>
            <p:cNvGrpSpPr/>
            <p:nvPr/>
          </p:nvGrpSpPr>
          <p:grpSpPr>
            <a:xfrm>
              <a:off x="537250" y="493105"/>
              <a:ext cx="244834" cy="223996"/>
              <a:chOff x="0" y="0"/>
              <a:chExt cx="244832" cy="223995"/>
            </a:xfrm>
          </p:grpSpPr>
          <p:grpSp>
            <p:nvGrpSpPr>
              <p:cNvPr id="3388" name="Group 134"/>
              <p:cNvGrpSpPr/>
              <p:nvPr/>
            </p:nvGrpSpPr>
            <p:grpSpPr>
              <a:xfrm>
                <a:off x="0" y="-1"/>
                <a:ext cx="244834" cy="223996"/>
                <a:chOff x="0" y="0"/>
                <a:chExt cx="244832" cy="223995"/>
              </a:xfrm>
            </p:grpSpPr>
            <p:sp>
              <p:nvSpPr>
                <p:cNvPr id="3386" name="Straight Connector 111"/>
                <p:cNvSpPr/>
                <p:nvPr/>
              </p:nvSpPr>
              <p:spPr>
                <a:xfrm flipH="1">
                  <a:off x="121778" y="-1"/>
                  <a:ext cx="639" cy="2239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7" name="Straight Connector 123"/>
                <p:cNvSpPr/>
                <p:nvPr/>
              </p:nvSpPr>
              <p:spPr>
                <a:xfrm flipH="1" flipV="1">
                  <a:off x="0" y="108206"/>
                  <a:ext cx="244834" cy="12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89" name="Oval 2201"/>
              <p:cNvSpPr/>
              <p:nvPr/>
            </p:nvSpPr>
            <p:spPr>
              <a:xfrm>
                <a:off x="61208" y="48677"/>
                <a:ext cx="122417" cy="12327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395" name="Group 140"/>
            <p:cNvGrpSpPr/>
            <p:nvPr/>
          </p:nvGrpSpPr>
          <p:grpSpPr>
            <a:xfrm>
              <a:off x="414833" y="308190"/>
              <a:ext cx="244834" cy="223996"/>
              <a:chOff x="0" y="0"/>
              <a:chExt cx="244832" cy="223995"/>
            </a:xfrm>
          </p:grpSpPr>
          <p:grpSp>
            <p:nvGrpSpPr>
              <p:cNvPr id="3393" name="Group 135"/>
              <p:cNvGrpSpPr/>
              <p:nvPr/>
            </p:nvGrpSpPr>
            <p:grpSpPr>
              <a:xfrm>
                <a:off x="0" y="-1"/>
                <a:ext cx="244834" cy="223996"/>
                <a:chOff x="0" y="0"/>
                <a:chExt cx="244832" cy="223995"/>
              </a:xfrm>
            </p:grpSpPr>
            <p:sp>
              <p:nvSpPr>
                <p:cNvPr id="3391" name="Straight Connector 2207"/>
                <p:cNvSpPr/>
                <p:nvPr/>
              </p:nvSpPr>
              <p:spPr>
                <a:xfrm flipH="1">
                  <a:off x="121778" y="-1"/>
                  <a:ext cx="639" cy="2239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92" name="Straight Connector 2208"/>
                <p:cNvSpPr/>
                <p:nvPr/>
              </p:nvSpPr>
              <p:spPr>
                <a:xfrm flipH="1" flipV="1">
                  <a:off x="0" y="108206"/>
                  <a:ext cx="244834" cy="12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94" name="Oval 2206"/>
              <p:cNvSpPr/>
              <p:nvPr/>
            </p:nvSpPr>
            <p:spPr>
              <a:xfrm>
                <a:off x="92492" y="80858"/>
                <a:ext cx="61209" cy="616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00" name="Group 138"/>
            <p:cNvGrpSpPr/>
            <p:nvPr/>
          </p:nvGrpSpPr>
          <p:grpSpPr>
            <a:xfrm>
              <a:off x="337302" y="616381"/>
              <a:ext cx="244834" cy="223996"/>
              <a:chOff x="0" y="0"/>
              <a:chExt cx="244832" cy="223995"/>
            </a:xfrm>
          </p:grpSpPr>
          <p:grpSp>
            <p:nvGrpSpPr>
              <p:cNvPr id="3398" name="Group 134"/>
              <p:cNvGrpSpPr/>
              <p:nvPr/>
            </p:nvGrpSpPr>
            <p:grpSpPr>
              <a:xfrm>
                <a:off x="0" y="-1"/>
                <a:ext cx="244834" cy="223996"/>
                <a:chOff x="0" y="0"/>
                <a:chExt cx="244832" cy="223995"/>
              </a:xfrm>
            </p:grpSpPr>
            <p:sp>
              <p:nvSpPr>
                <p:cNvPr id="3396" name="Straight Connector 111"/>
                <p:cNvSpPr/>
                <p:nvPr/>
              </p:nvSpPr>
              <p:spPr>
                <a:xfrm flipH="1">
                  <a:off x="121778" y="-1"/>
                  <a:ext cx="639" cy="2239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97" name="Straight Connector 123"/>
                <p:cNvSpPr/>
                <p:nvPr/>
              </p:nvSpPr>
              <p:spPr>
                <a:xfrm flipH="1" flipV="1">
                  <a:off x="0" y="108206"/>
                  <a:ext cx="244834" cy="12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399" name="Oval 2211"/>
              <p:cNvSpPr/>
              <p:nvPr/>
            </p:nvSpPr>
            <p:spPr>
              <a:xfrm>
                <a:off x="61208" y="48677"/>
                <a:ext cx="122417" cy="12327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05" name="Group 140"/>
            <p:cNvGrpSpPr/>
            <p:nvPr/>
          </p:nvGrpSpPr>
          <p:grpSpPr>
            <a:xfrm>
              <a:off x="414833" y="0"/>
              <a:ext cx="244834" cy="223996"/>
              <a:chOff x="0" y="0"/>
              <a:chExt cx="244832" cy="223995"/>
            </a:xfrm>
          </p:grpSpPr>
          <p:grpSp>
            <p:nvGrpSpPr>
              <p:cNvPr id="3403" name="Group 135"/>
              <p:cNvGrpSpPr/>
              <p:nvPr/>
            </p:nvGrpSpPr>
            <p:grpSpPr>
              <a:xfrm>
                <a:off x="0" y="-1"/>
                <a:ext cx="244834" cy="223996"/>
                <a:chOff x="0" y="0"/>
                <a:chExt cx="244832" cy="223995"/>
              </a:xfrm>
            </p:grpSpPr>
            <p:sp>
              <p:nvSpPr>
                <p:cNvPr id="3401" name="Straight Connector 2217"/>
                <p:cNvSpPr/>
                <p:nvPr/>
              </p:nvSpPr>
              <p:spPr>
                <a:xfrm flipH="1">
                  <a:off x="121778" y="-1"/>
                  <a:ext cx="639" cy="2239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02" name="Straight Connector 2218"/>
                <p:cNvSpPr/>
                <p:nvPr/>
              </p:nvSpPr>
              <p:spPr>
                <a:xfrm flipH="1" flipV="1">
                  <a:off x="0" y="108206"/>
                  <a:ext cx="244834" cy="12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04" name="Oval 2216"/>
              <p:cNvSpPr/>
              <p:nvPr/>
            </p:nvSpPr>
            <p:spPr>
              <a:xfrm>
                <a:off x="92492" y="80858"/>
                <a:ext cx="61209" cy="616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10" name="Group 138"/>
            <p:cNvGrpSpPr/>
            <p:nvPr/>
          </p:nvGrpSpPr>
          <p:grpSpPr>
            <a:xfrm>
              <a:off x="800408" y="385371"/>
              <a:ext cx="174079" cy="174853"/>
              <a:chOff x="0" y="0"/>
              <a:chExt cx="174077" cy="174851"/>
            </a:xfrm>
          </p:grpSpPr>
          <p:grpSp>
            <p:nvGrpSpPr>
              <p:cNvPr id="3408" name="Group 134"/>
              <p:cNvGrpSpPr/>
              <p:nvPr/>
            </p:nvGrpSpPr>
            <p:grpSpPr>
              <a:xfrm>
                <a:off x="1726" y="0"/>
                <a:ext cx="172352" cy="173897"/>
                <a:chOff x="0" y="0"/>
                <a:chExt cx="172350" cy="173896"/>
              </a:xfrm>
            </p:grpSpPr>
            <p:sp>
              <p:nvSpPr>
                <p:cNvPr id="3406" name="Straight Connector 111"/>
                <p:cNvSpPr/>
                <p:nvPr/>
              </p:nvSpPr>
              <p:spPr>
                <a:xfrm flipH="1">
                  <a:off x="4365" y="9920"/>
                  <a:ext cx="158718" cy="1580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07" name="Straight Connector 123"/>
                <p:cNvSpPr/>
                <p:nvPr/>
              </p:nvSpPr>
              <p:spPr>
                <a:xfrm flipH="1" flipV="1">
                  <a:off x="-1" y="0"/>
                  <a:ext cx="172352" cy="1738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09" name="Oval 2221"/>
              <p:cNvSpPr/>
              <p:nvPr/>
            </p:nvSpPr>
            <p:spPr>
              <a:xfrm rot="2697323">
                <a:off x="25656" y="26347"/>
                <a:ext cx="122417" cy="12327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15" name="Group 140"/>
            <p:cNvGrpSpPr/>
            <p:nvPr/>
          </p:nvGrpSpPr>
          <p:grpSpPr>
            <a:xfrm>
              <a:off x="594131" y="200458"/>
              <a:ext cx="172352" cy="173898"/>
              <a:chOff x="0" y="0"/>
              <a:chExt cx="172350" cy="173896"/>
            </a:xfrm>
          </p:grpSpPr>
          <p:grpSp>
            <p:nvGrpSpPr>
              <p:cNvPr id="3413" name="Group 135"/>
              <p:cNvGrpSpPr/>
              <p:nvPr/>
            </p:nvGrpSpPr>
            <p:grpSpPr>
              <a:xfrm>
                <a:off x="-1" y="0"/>
                <a:ext cx="172352" cy="173897"/>
                <a:chOff x="0" y="0"/>
                <a:chExt cx="172350" cy="173896"/>
              </a:xfrm>
            </p:grpSpPr>
            <p:sp>
              <p:nvSpPr>
                <p:cNvPr id="3411" name="Straight Connector 2227"/>
                <p:cNvSpPr/>
                <p:nvPr/>
              </p:nvSpPr>
              <p:spPr>
                <a:xfrm flipH="1">
                  <a:off x="4365" y="9920"/>
                  <a:ext cx="158718" cy="1580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2" name="Straight Connector 2228"/>
                <p:cNvSpPr/>
                <p:nvPr/>
              </p:nvSpPr>
              <p:spPr>
                <a:xfrm flipH="1" flipV="1">
                  <a:off x="-1" y="0"/>
                  <a:ext cx="172352" cy="1738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14" name="Oval 2226"/>
              <p:cNvSpPr/>
              <p:nvPr/>
            </p:nvSpPr>
            <p:spPr>
              <a:xfrm rot="2697323">
                <a:off x="54052" y="58611"/>
                <a:ext cx="61209" cy="616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20" name="Group 138"/>
            <p:cNvGrpSpPr/>
            <p:nvPr/>
          </p:nvGrpSpPr>
          <p:grpSpPr>
            <a:xfrm>
              <a:off x="457641" y="853952"/>
              <a:ext cx="174079" cy="174852"/>
              <a:chOff x="0" y="0"/>
              <a:chExt cx="174077" cy="174851"/>
            </a:xfrm>
          </p:grpSpPr>
          <p:grpSp>
            <p:nvGrpSpPr>
              <p:cNvPr id="3418" name="Group 134"/>
              <p:cNvGrpSpPr/>
              <p:nvPr/>
            </p:nvGrpSpPr>
            <p:grpSpPr>
              <a:xfrm>
                <a:off x="1726" y="0"/>
                <a:ext cx="172352" cy="173897"/>
                <a:chOff x="0" y="0"/>
                <a:chExt cx="172350" cy="173896"/>
              </a:xfrm>
            </p:grpSpPr>
            <p:sp>
              <p:nvSpPr>
                <p:cNvPr id="3416" name="Straight Connector 111"/>
                <p:cNvSpPr/>
                <p:nvPr/>
              </p:nvSpPr>
              <p:spPr>
                <a:xfrm flipH="1">
                  <a:off x="4365" y="9920"/>
                  <a:ext cx="158718" cy="1580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7" name="Straight Connector 123"/>
                <p:cNvSpPr/>
                <p:nvPr/>
              </p:nvSpPr>
              <p:spPr>
                <a:xfrm flipH="1" flipV="1">
                  <a:off x="-1" y="0"/>
                  <a:ext cx="172352" cy="1738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19" name="Oval 2231"/>
              <p:cNvSpPr/>
              <p:nvPr/>
            </p:nvSpPr>
            <p:spPr>
              <a:xfrm rot="2697323">
                <a:off x="25656" y="26347"/>
                <a:ext cx="122417" cy="12327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25" name="Group 140"/>
            <p:cNvGrpSpPr/>
            <p:nvPr/>
          </p:nvGrpSpPr>
          <p:grpSpPr>
            <a:xfrm>
              <a:off x="137004" y="594942"/>
              <a:ext cx="172351" cy="173898"/>
              <a:chOff x="0" y="0"/>
              <a:chExt cx="172350" cy="173896"/>
            </a:xfrm>
          </p:grpSpPr>
          <p:grpSp>
            <p:nvGrpSpPr>
              <p:cNvPr id="3423" name="Group 135"/>
              <p:cNvGrpSpPr/>
              <p:nvPr/>
            </p:nvGrpSpPr>
            <p:grpSpPr>
              <a:xfrm>
                <a:off x="-1" y="0"/>
                <a:ext cx="172352" cy="173897"/>
                <a:chOff x="0" y="0"/>
                <a:chExt cx="172350" cy="173896"/>
              </a:xfrm>
            </p:grpSpPr>
            <p:sp>
              <p:nvSpPr>
                <p:cNvPr id="3421" name="Straight Connector 2237"/>
                <p:cNvSpPr/>
                <p:nvPr/>
              </p:nvSpPr>
              <p:spPr>
                <a:xfrm flipH="1">
                  <a:off x="4365" y="9920"/>
                  <a:ext cx="158718" cy="1580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2" name="Straight Connector 2238"/>
                <p:cNvSpPr/>
                <p:nvPr/>
              </p:nvSpPr>
              <p:spPr>
                <a:xfrm flipH="1" flipV="1">
                  <a:off x="-1" y="0"/>
                  <a:ext cx="172352" cy="1738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24" name="Oval 2236"/>
              <p:cNvSpPr/>
              <p:nvPr/>
            </p:nvSpPr>
            <p:spPr>
              <a:xfrm rot="2697323">
                <a:off x="54052" y="58611"/>
                <a:ext cx="61209" cy="616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30" name="Group 138"/>
            <p:cNvGrpSpPr/>
            <p:nvPr/>
          </p:nvGrpSpPr>
          <p:grpSpPr>
            <a:xfrm>
              <a:off x="21764" y="339648"/>
              <a:ext cx="213020" cy="236281"/>
              <a:chOff x="0" y="0"/>
              <a:chExt cx="213019" cy="236279"/>
            </a:xfrm>
          </p:grpSpPr>
          <p:grpSp>
            <p:nvGrpSpPr>
              <p:cNvPr id="3428" name="Group 134"/>
              <p:cNvGrpSpPr/>
              <p:nvPr/>
            </p:nvGrpSpPr>
            <p:grpSpPr>
              <a:xfrm>
                <a:off x="-1" y="-1"/>
                <a:ext cx="213021" cy="236281"/>
                <a:chOff x="0" y="0"/>
                <a:chExt cx="213019" cy="236279"/>
              </a:xfrm>
            </p:grpSpPr>
            <p:sp>
              <p:nvSpPr>
                <p:cNvPr id="3426" name="Straight Connector 111"/>
                <p:cNvSpPr/>
                <p:nvPr/>
              </p:nvSpPr>
              <p:spPr>
                <a:xfrm flipH="1">
                  <a:off x="-1" y="86724"/>
                  <a:ext cx="213021" cy="640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7" name="Straight Connector 123"/>
                <p:cNvSpPr/>
                <p:nvPr/>
              </p:nvSpPr>
              <p:spPr>
                <a:xfrm flipH="1" flipV="1">
                  <a:off x="74377" y="0"/>
                  <a:ext cx="70437" cy="2362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29" name="Oval 2251"/>
              <p:cNvSpPr/>
              <p:nvPr/>
            </p:nvSpPr>
            <p:spPr>
              <a:xfrm rot="4386244">
                <a:off x="46563" y="57354"/>
                <a:ext cx="123277" cy="12241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35" name="Group 140"/>
            <p:cNvGrpSpPr/>
            <p:nvPr/>
          </p:nvGrpSpPr>
          <p:grpSpPr>
            <a:xfrm>
              <a:off x="205391" y="771115"/>
              <a:ext cx="213020" cy="236281"/>
              <a:chOff x="0" y="0"/>
              <a:chExt cx="213019" cy="236279"/>
            </a:xfrm>
          </p:grpSpPr>
          <p:grpSp>
            <p:nvGrpSpPr>
              <p:cNvPr id="3433" name="Group 135"/>
              <p:cNvGrpSpPr/>
              <p:nvPr/>
            </p:nvGrpSpPr>
            <p:grpSpPr>
              <a:xfrm>
                <a:off x="-1" y="-1"/>
                <a:ext cx="213021" cy="236281"/>
                <a:chOff x="0" y="0"/>
                <a:chExt cx="213019" cy="236279"/>
              </a:xfrm>
            </p:grpSpPr>
            <p:sp>
              <p:nvSpPr>
                <p:cNvPr id="3431" name="Straight Connector 2257"/>
                <p:cNvSpPr/>
                <p:nvPr/>
              </p:nvSpPr>
              <p:spPr>
                <a:xfrm flipH="1">
                  <a:off x="-1" y="86724"/>
                  <a:ext cx="213021" cy="640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32" name="Straight Connector 2258"/>
                <p:cNvSpPr/>
                <p:nvPr/>
              </p:nvSpPr>
              <p:spPr>
                <a:xfrm flipH="1" flipV="1">
                  <a:off x="74377" y="0"/>
                  <a:ext cx="70437" cy="2362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34" name="Oval 2256"/>
              <p:cNvSpPr/>
              <p:nvPr/>
            </p:nvSpPr>
            <p:spPr>
              <a:xfrm rot="4386244">
                <a:off x="76287" y="89006"/>
                <a:ext cx="61639" cy="6120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40" name="Group 138"/>
            <p:cNvGrpSpPr/>
            <p:nvPr/>
          </p:nvGrpSpPr>
          <p:grpSpPr>
            <a:xfrm>
              <a:off x="817474" y="647839"/>
              <a:ext cx="213021" cy="236281"/>
              <a:chOff x="0" y="0"/>
              <a:chExt cx="213019" cy="236279"/>
            </a:xfrm>
          </p:grpSpPr>
          <p:grpSp>
            <p:nvGrpSpPr>
              <p:cNvPr id="3438" name="Group 134"/>
              <p:cNvGrpSpPr/>
              <p:nvPr/>
            </p:nvGrpSpPr>
            <p:grpSpPr>
              <a:xfrm>
                <a:off x="-1" y="-1"/>
                <a:ext cx="213021" cy="236281"/>
                <a:chOff x="0" y="0"/>
                <a:chExt cx="213019" cy="236279"/>
              </a:xfrm>
            </p:grpSpPr>
            <p:sp>
              <p:nvSpPr>
                <p:cNvPr id="3436" name="Straight Connector 111"/>
                <p:cNvSpPr/>
                <p:nvPr/>
              </p:nvSpPr>
              <p:spPr>
                <a:xfrm flipH="1">
                  <a:off x="-1" y="86724"/>
                  <a:ext cx="213021" cy="640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37" name="Straight Connector 123"/>
                <p:cNvSpPr/>
                <p:nvPr/>
              </p:nvSpPr>
              <p:spPr>
                <a:xfrm flipH="1" flipV="1">
                  <a:off x="74377" y="0"/>
                  <a:ext cx="70437" cy="2362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39" name="Oval 2261"/>
              <p:cNvSpPr/>
              <p:nvPr/>
            </p:nvSpPr>
            <p:spPr>
              <a:xfrm rot="4386244">
                <a:off x="46563" y="57354"/>
                <a:ext cx="123277" cy="12241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45" name="Group 140"/>
            <p:cNvGrpSpPr/>
            <p:nvPr/>
          </p:nvGrpSpPr>
          <p:grpSpPr>
            <a:xfrm>
              <a:off x="1001101" y="278010"/>
              <a:ext cx="213021" cy="236281"/>
              <a:chOff x="0" y="0"/>
              <a:chExt cx="213019" cy="236279"/>
            </a:xfrm>
          </p:grpSpPr>
          <p:grpSp>
            <p:nvGrpSpPr>
              <p:cNvPr id="3443" name="Group 135"/>
              <p:cNvGrpSpPr/>
              <p:nvPr/>
            </p:nvGrpSpPr>
            <p:grpSpPr>
              <a:xfrm>
                <a:off x="-1" y="-1"/>
                <a:ext cx="213021" cy="236281"/>
                <a:chOff x="0" y="0"/>
                <a:chExt cx="213019" cy="236279"/>
              </a:xfrm>
            </p:grpSpPr>
            <p:sp>
              <p:nvSpPr>
                <p:cNvPr id="3441" name="Straight Connector 2267"/>
                <p:cNvSpPr/>
                <p:nvPr/>
              </p:nvSpPr>
              <p:spPr>
                <a:xfrm flipH="1">
                  <a:off x="-1" y="86724"/>
                  <a:ext cx="213021" cy="640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2" name="Straight Connector 2268"/>
                <p:cNvSpPr/>
                <p:nvPr/>
              </p:nvSpPr>
              <p:spPr>
                <a:xfrm flipH="1" flipV="1">
                  <a:off x="74377" y="0"/>
                  <a:ext cx="70437" cy="2362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44" name="Oval 2266"/>
              <p:cNvSpPr/>
              <p:nvPr/>
            </p:nvSpPr>
            <p:spPr>
              <a:xfrm rot="4386244">
                <a:off x="76287" y="89006"/>
                <a:ext cx="61639" cy="6120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50" name="Group 138"/>
            <p:cNvGrpSpPr/>
            <p:nvPr/>
          </p:nvGrpSpPr>
          <p:grpSpPr>
            <a:xfrm>
              <a:off x="-1" y="772478"/>
              <a:ext cx="221831" cy="245926"/>
              <a:chOff x="0" y="0"/>
              <a:chExt cx="221829" cy="245925"/>
            </a:xfrm>
          </p:grpSpPr>
          <p:grpSp>
            <p:nvGrpSpPr>
              <p:cNvPr id="3448" name="Group 134"/>
              <p:cNvGrpSpPr/>
              <p:nvPr/>
            </p:nvGrpSpPr>
            <p:grpSpPr>
              <a:xfrm>
                <a:off x="-1" y="-1"/>
                <a:ext cx="221831" cy="245927"/>
                <a:chOff x="0" y="0"/>
                <a:chExt cx="221829" cy="245925"/>
              </a:xfrm>
            </p:grpSpPr>
            <p:sp>
              <p:nvSpPr>
                <p:cNvPr id="3446" name="Straight Connector 111"/>
                <p:cNvSpPr/>
                <p:nvPr/>
              </p:nvSpPr>
              <p:spPr>
                <a:xfrm flipH="1">
                  <a:off x="-1" y="114682"/>
                  <a:ext cx="221831" cy="1639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7" name="Straight Connector 123"/>
                <p:cNvSpPr/>
                <p:nvPr/>
              </p:nvSpPr>
              <p:spPr>
                <a:xfrm flipH="1" flipV="1">
                  <a:off x="105249" y="0"/>
                  <a:ext cx="17616" cy="2459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49" name="Oval 2271"/>
              <p:cNvSpPr/>
              <p:nvPr/>
            </p:nvSpPr>
            <p:spPr>
              <a:xfrm rot="5136405">
                <a:off x="50967" y="61865"/>
                <a:ext cx="123277" cy="12241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455" name="Group 140"/>
            <p:cNvGrpSpPr/>
            <p:nvPr/>
          </p:nvGrpSpPr>
          <p:grpSpPr>
            <a:xfrm>
              <a:off x="733668" y="843334"/>
              <a:ext cx="177043" cy="196580"/>
              <a:chOff x="0" y="0"/>
              <a:chExt cx="177041" cy="196579"/>
            </a:xfrm>
          </p:grpSpPr>
          <p:grpSp>
            <p:nvGrpSpPr>
              <p:cNvPr id="3453" name="Group 135"/>
              <p:cNvGrpSpPr/>
              <p:nvPr/>
            </p:nvGrpSpPr>
            <p:grpSpPr>
              <a:xfrm>
                <a:off x="-1" y="-1"/>
                <a:ext cx="177043" cy="196581"/>
                <a:chOff x="0" y="0"/>
                <a:chExt cx="177041" cy="196579"/>
              </a:xfrm>
            </p:grpSpPr>
            <p:sp>
              <p:nvSpPr>
                <p:cNvPr id="3451" name="Straight Connector 2277"/>
                <p:cNvSpPr/>
                <p:nvPr/>
              </p:nvSpPr>
              <p:spPr>
                <a:xfrm flipH="1">
                  <a:off x="-1" y="32603"/>
                  <a:ext cx="177043" cy="1346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2" name="Straight Connector 2278"/>
                <p:cNvSpPr/>
                <p:nvPr/>
              </p:nvSpPr>
              <p:spPr>
                <a:xfrm flipH="1" flipV="1">
                  <a:off x="16792" y="-1"/>
                  <a:ext cx="148816" cy="19658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454" name="Oval 2276"/>
              <p:cNvSpPr/>
              <p:nvPr/>
            </p:nvSpPr>
            <p:spPr>
              <a:xfrm rot="3154620">
                <a:off x="58565" y="69935"/>
                <a:ext cx="61639" cy="6120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Rectangle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Trying to put these (and other) alternatives into perspective:</a:t>
            </a:r>
          </a:p>
        </p:txBody>
      </p:sp>
      <p:sp>
        <p:nvSpPr>
          <p:cNvPr id="345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915400" cy="5257800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The </a:t>
            </a:r>
            <a:r>
              <a:rPr b="1">
                <a:solidFill>
                  <a:srgbClr val="FFD900"/>
                </a:solidFill>
              </a:rPr>
              <a:t>U.S. National Renewable Energy Lab (NREL) </a:t>
            </a:r>
            <a:r>
              <a:t>publishes an annual plot of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	the latest, 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		greatest, 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			possibly one of a kind,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				maybe never even reproduced,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200"/>
            </a:pPr>
            <a:endParaRPr/>
          </a:p>
          <a:p>
            <a:pPr defTabSz="457200">
              <a:defRPr sz="1800"/>
            </a:pPr>
            <a:r>
              <a:t>					(and/or horrendously expensive),</a:t>
            </a:r>
          </a:p>
          <a:p>
            <a:pPr defTabSz="457200">
              <a:defRPr sz="1100"/>
            </a:pPr>
            <a:endParaRPr/>
          </a:p>
          <a:p>
            <a:pPr defTabSz="457200">
              <a:defRPr sz="1100"/>
            </a:pPr>
            <a:endParaRPr/>
          </a:p>
          <a:p>
            <a:pPr defTabSz="457200">
              <a:defRPr sz="1800"/>
            </a:pPr>
            <a:r>
              <a:t>						research solar cell efficiency records: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https://www.nrel.gov/pv/assets/pdfs/pv-efficiencies-07-17-2018.pdf</a:t>
            </a:r>
          </a:p>
        </p:txBody>
      </p:sp>
      <p:sp>
        <p:nvSpPr>
          <p:cNvPr id="3462" name="Rectangle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86800" cy="55318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NREL:  Best RESEARCH solar cells (1976 – 2018):</a:t>
            </a:r>
          </a:p>
        </p:txBody>
      </p:sp>
      <p:pic>
        <p:nvPicPr>
          <p:cNvPr id="346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0862" y="-18364200"/>
            <a:ext cx="6606276" cy="4320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66" name="Group 9"/>
          <p:cNvGrpSpPr/>
          <p:nvPr/>
        </p:nvGrpSpPr>
        <p:grpSpPr>
          <a:xfrm>
            <a:off x="76200" y="1142999"/>
            <a:ext cx="8915400" cy="4953001"/>
            <a:chOff x="0" y="0"/>
            <a:chExt cx="8915400" cy="4953000"/>
          </a:xfrm>
        </p:grpSpPr>
        <p:sp>
          <p:nvSpPr>
            <p:cNvPr id="3464" name="Rectangle 8"/>
            <p:cNvSpPr/>
            <p:nvPr/>
          </p:nvSpPr>
          <p:spPr>
            <a:xfrm>
              <a:off x="0" y="0"/>
              <a:ext cx="8915400" cy="4953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65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294" y="-1"/>
              <a:ext cx="8744609" cy="4876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0" name="Group 9"/>
          <p:cNvGrpSpPr/>
          <p:nvPr/>
        </p:nvGrpSpPr>
        <p:grpSpPr>
          <a:xfrm>
            <a:off x="2209800" y="1523999"/>
            <a:ext cx="6781800" cy="4572001"/>
            <a:chOff x="0" y="0"/>
            <a:chExt cx="6781800" cy="4572000"/>
          </a:xfrm>
        </p:grpSpPr>
        <p:sp>
          <p:nvSpPr>
            <p:cNvPr id="3468" name="Rectangle 22"/>
            <p:cNvSpPr/>
            <p:nvPr/>
          </p:nvSpPr>
          <p:spPr>
            <a:xfrm>
              <a:off x="0" y="0"/>
              <a:ext cx="6781800" cy="4572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69" name="Picture 24" descr="Picture 2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514" y="-1"/>
              <a:ext cx="6651882" cy="4501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71" name="Rectangle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86800" cy="381000"/>
          </a:xfrm>
          <a:prstGeom prst="rect">
            <a:avLst/>
          </a:prstGeom>
        </p:spPr>
        <p:txBody>
          <a:bodyPr/>
          <a:lstStyle>
            <a:lvl1pPr defTabSz="438911">
              <a:defRPr sz="2112" i="1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With some added guidance as to cell types:</a:t>
            </a:r>
          </a:p>
        </p:txBody>
      </p:sp>
      <p:pic>
        <p:nvPicPr>
          <p:cNvPr id="347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0862" y="-18364200"/>
            <a:ext cx="6606276" cy="4320612"/>
          </a:xfrm>
          <a:prstGeom prst="rect">
            <a:avLst/>
          </a:prstGeom>
          <a:ln w="12700">
            <a:miter lim="400000"/>
          </a:ln>
        </p:spPr>
      </p:pic>
      <p:sp>
        <p:nvSpPr>
          <p:cNvPr id="3473" name="Rectangle 3"/>
          <p:cNvSpPr txBox="1"/>
          <p:nvPr/>
        </p:nvSpPr>
        <p:spPr>
          <a:xfrm>
            <a:off x="2057400" y="838200"/>
            <a:ext cx="3810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Single crystal GaAs</a:t>
            </a:r>
          </a:p>
        </p:txBody>
      </p:sp>
      <p:sp>
        <p:nvSpPr>
          <p:cNvPr id="3474" name="Rectangle 3"/>
          <p:cNvSpPr txBox="1"/>
          <p:nvPr/>
        </p:nvSpPr>
        <p:spPr>
          <a:xfrm>
            <a:off x="-76200" y="2133600"/>
            <a:ext cx="2362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Single crystal Si</a:t>
            </a:r>
          </a:p>
        </p:txBody>
      </p:sp>
      <p:sp>
        <p:nvSpPr>
          <p:cNvPr id="3475" name="Rectangle 3"/>
          <p:cNvSpPr txBox="1"/>
          <p:nvPr/>
        </p:nvSpPr>
        <p:spPr>
          <a:xfrm>
            <a:off x="-152400" y="3733800"/>
            <a:ext cx="2209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Polycrystal Si</a:t>
            </a:r>
          </a:p>
        </p:txBody>
      </p:sp>
      <p:sp>
        <p:nvSpPr>
          <p:cNvPr id="3476" name="Rectangle 3"/>
          <p:cNvSpPr txBox="1"/>
          <p:nvPr/>
        </p:nvSpPr>
        <p:spPr>
          <a:xfrm>
            <a:off x="-76200" y="5105400"/>
            <a:ext cx="2209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Mature thin films</a:t>
            </a:r>
          </a:p>
        </p:txBody>
      </p:sp>
      <p:sp>
        <p:nvSpPr>
          <p:cNvPr id="3477" name="Straight Connector 20"/>
          <p:cNvSpPr/>
          <p:nvPr/>
        </p:nvSpPr>
        <p:spPr>
          <a:xfrm>
            <a:off x="4038599" y="1371600"/>
            <a:ext cx="1524002" cy="205740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A82AB2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8" name="Straight Connector 23"/>
          <p:cNvSpPr/>
          <p:nvPr/>
        </p:nvSpPr>
        <p:spPr>
          <a:xfrm>
            <a:off x="2057400" y="2438399"/>
            <a:ext cx="1905000" cy="182880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0A85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9" name="Straight Connector 26"/>
          <p:cNvSpPr/>
          <p:nvPr/>
        </p:nvSpPr>
        <p:spPr>
          <a:xfrm>
            <a:off x="1828800" y="3962399"/>
            <a:ext cx="1905001" cy="68580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0A85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0" name="Straight Connector 28"/>
          <p:cNvSpPr/>
          <p:nvPr/>
        </p:nvSpPr>
        <p:spPr>
          <a:xfrm>
            <a:off x="2057400" y="5332412"/>
            <a:ext cx="609601" cy="1589"/>
          </a:xfrm>
          <a:prstGeom prst="line">
            <a:avLst/>
          </a:prstGeom>
          <a:solidFill>
            <a:schemeClr val="accent1"/>
          </a:solidFill>
          <a:ln w="57150">
            <a:solidFill>
              <a:srgbClr val="548D5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1" name="Rectangle 3"/>
          <p:cNvSpPr txBox="1"/>
          <p:nvPr/>
        </p:nvSpPr>
        <p:spPr>
          <a:xfrm>
            <a:off x="4038600" y="6324600"/>
            <a:ext cx="4876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Emerging thin film and/or quantum dot cells</a:t>
            </a:r>
          </a:p>
        </p:txBody>
      </p:sp>
      <p:sp>
        <p:nvSpPr>
          <p:cNvPr id="3482" name="Rectangle 3"/>
          <p:cNvSpPr txBox="1"/>
          <p:nvPr/>
        </p:nvSpPr>
        <p:spPr>
          <a:xfrm>
            <a:off x="5791200" y="9906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Emerging multi-junction cells</a:t>
            </a:r>
          </a:p>
        </p:txBody>
      </p:sp>
      <p:sp>
        <p:nvSpPr>
          <p:cNvPr id="3483" name="Straight Connector 212"/>
          <p:cNvSpPr/>
          <p:nvPr/>
        </p:nvSpPr>
        <p:spPr>
          <a:xfrm>
            <a:off x="7238999" y="1447799"/>
            <a:ext cx="76201" cy="99060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A82AB2"/>
            </a:solidFill>
            <a:prstDash val="das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4" name="Straight Connector 216"/>
          <p:cNvSpPr/>
          <p:nvPr/>
        </p:nvSpPr>
        <p:spPr>
          <a:xfrm flipV="1">
            <a:off x="7239000" y="5562599"/>
            <a:ext cx="304801" cy="68580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D5734"/>
            </a:solidFill>
            <a:prstDash val="sysDas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5" name="Straight Connector 220"/>
          <p:cNvSpPr/>
          <p:nvPr/>
        </p:nvSpPr>
        <p:spPr>
          <a:xfrm>
            <a:off x="2057399" y="2438399"/>
            <a:ext cx="2133601" cy="137160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0A85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Rectangle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86800" cy="381000"/>
          </a:xfrm>
          <a:prstGeom prst="rect">
            <a:avLst/>
          </a:prstGeom>
        </p:spPr>
        <p:txBody>
          <a:bodyPr/>
          <a:lstStyle>
            <a:lvl1pPr defTabSz="457200">
              <a:defRPr sz="2000" i="1"/>
            </a:lvl1pPr>
          </a:lstStyle>
          <a:p>
            <a:r>
              <a:t>"Hero" (best in lab / single shot) efficiencies, top to bottom:</a:t>
            </a:r>
          </a:p>
        </p:txBody>
      </p:sp>
      <p:sp>
        <p:nvSpPr>
          <p:cNvPr id="348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4876800"/>
          </a:xfrm>
          <a:prstGeom prst="rect">
            <a:avLst/>
          </a:prstGeom>
        </p:spPr>
        <p:txBody>
          <a:bodyPr/>
          <a:lstStyle/>
          <a:p>
            <a:pPr defTabSz="457200">
              <a:defRPr sz="1800" b="1"/>
            </a:pPr>
            <a:r>
              <a:t>Multi-junction solar cells: </a:t>
            </a:r>
            <a:r>
              <a:rPr b="0">
                <a:solidFill>
                  <a:srgbClr val="FECF29"/>
                </a:solidFill>
              </a:rPr>
              <a:t>Highest at 46%</a:t>
            </a:r>
          </a:p>
          <a:p>
            <a:pPr defTabSz="457200">
              <a:defRPr sz="700"/>
            </a:pPr>
            <a:endParaRPr/>
          </a:p>
          <a:p>
            <a:pPr defTabSz="457200">
              <a:defRPr sz="1800"/>
            </a:pPr>
            <a:r>
              <a:t>	Beating but not shattering the Shockley-Quiesser Limit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Crystalline GaAs solar cells </a:t>
            </a:r>
            <a:r>
              <a:rPr b="0"/>
              <a:t>(more exotic/$ crystal than Si): </a:t>
            </a:r>
            <a:r>
              <a:rPr b="0">
                <a:solidFill>
                  <a:srgbClr val="FECF29"/>
                </a:solidFill>
              </a:rPr>
              <a:t>35.5%</a:t>
            </a:r>
            <a:endParaRPr>
              <a:solidFill>
                <a:srgbClr val="FECF29"/>
              </a:solidFill>
            </a:endParaRP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Crystalline silicon solar cells</a:t>
            </a:r>
            <a:r>
              <a:rPr b="0"/>
              <a:t>: </a:t>
            </a:r>
            <a:r>
              <a:rPr b="0">
                <a:solidFill>
                  <a:srgbClr val="FECF29"/>
                </a:solidFill>
              </a:rPr>
              <a:t>Highest at 27.6%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Thin-film cells </a:t>
            </a:r>
            <a:r>
              <a:rPr b="0"/>
              <a:t>(e.g. polycrystalline/amorphous Si and CdTe): </a:t>
            </a:r>
            <a:r>
              <a:rPr b="0">
                <a:solidFill>
                  <a:srgbClr val="FECF29"/>
                </a:solidFill>
              </a:rPr>
              <a:t>Highest at 23.3%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Perovskite cells: </a:t>
            </a:r>
            <a:r>
              <a:rPr b="0">
                <a:solidFill>
                  <a:srgbClr val="FECF29"/>
                </a:solidFill>
              </a:rPr>
              <a:t>Highest at 23.3%</a:t>
            </a:r>
            <a:endParaRPr>
              <a:solidFill>
                <a:srgbClr val="FECF29"/>
              </a:solidFill>
            </a:endParaRPr>
          </a:p>
          <a:p>
            <a:pPr defTabSz="457200">
              <a:defRPr sz="1800" b="1">
                <a:solidFill>
                  <a:srgbClr val="FECF29"/>
                </a:solidFill>
              </a:defRPr>
            </a:pPr>
            <a:endParaRPr/>
          </a:p>
          <a:p>
            <a:pPr defTabSz="457200">
              <a:defRPr sz="1800" b="1"/>
            </a:pPr>
            <a:r>
              <a:t>Dye-sensitized, organic  . . . cells</a:t>
            </a:r>
            <a:r>
              <a:rPr b="0"/>
              <a:t>: </a:t>
            </a:r>
            <a:r>
              <a:rPr b="0">
                <a:solidFill>
                  <a:srgbClr val="FECF29"/>
                </a:solidFill>
              </a:rPr>
              <a:t>Highest at 12.6%</a:t>
            </a:r>
            <a:endParaRPr>
              <a:solidFill>
                <a:srgbClr val="FECF29"/>
              </a:solidFill>
            </a:endParaRPr>
          </a:p>
          <a:p>
            <a:pPr defTabSz="457200">
              <a:defRPr sz="1800"/>
            </a:pPr>
            <a:endParaRPr/>
          </a:p>
          <a:p>
            <a:pPr defTabSz="457200">
              <a:defRPr sz="1800" b="1"/>
            </a:pPr>
            <a:r>
              <a:t>Quantum Dot solar cells</a:t>
            </a:r>
            <a:r>
              <a:rPr b="0"/>
              <a:t>:  </a:t>
            </a:r>
            <a:r>
              <a:rPr b="0">
                <a:solidFill>
                  <a:srgbClr val="FECF29"/>
                </a:solidFill>
              </a:rPr>
              <a:t>Highest at 13.4%</a:t>
            </a:r>
          </a:p>
        </p:txBody>
      </p:sp>
      <p:sp>
        <p:nvSpPr>
          <p:cNvPr id="348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5"/>
          <p:cNvSpPr txBox="1"/>
          <p:nvPr/>
        </p:nvSpPr>
        <p:spPr>
          <a:xfrm>
            <a:off x="2362200" y="6457220"/>
            <a:ext cx="3962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Source: en.wikipedia.org/wiki/Sunlight</a:t>
            </a:r>
          </a:p>
        </p:txBody>
      </p:sp>
      <p:sp>
        <p:nvSpPr>
          <p:cNvPr id="13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200" i="1"/>
            </a:pPr>
            <a:r>
              <a:t>Moving on to the 2</a:t>
            </a:r>
            <a:r>
              <a:rPr baseline="30000"/>
              <a:t>nd</a:t>
            </a:r>
            <a:r>
              <a:t> key question: </a:t>
            </a:r>
            <a:r>
              <a:rPr b="1">
                <a:solidFill>
                  <a:srgbClr val="FFD900"/>
                </a:solidFill>
              </a:rPr>
              <a:t>What is Sunlight?</a:t>
            </a:r>
          </a:p>
        </p:txBody>
      </p:sp>
      <p:sp>
        <p:nvSpPr>
          <p:cNvPr id="13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It is a very BROAD range of colors (a.k.a. "wavelengths")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Resembling a "Black Body Spectrum" ( = vibrating things randomly sharing energy)</a:t>
            </a:r>
          </a:p>
          <a:p>
            <a:pPr>
              <a:defRPr sz="1200"/>
            </a:pPr>
            <a:endParaRPr/>
          </a:p>
          <a:p>
            <a:pPr>
              <a:defRPr sz="1800"/>
            </a:pPr>
            <a:r>
              <a:t>Significant portions of which are absorbed in the atmosphere (yellow =&gt; red)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2514600"/>
            <a:ext cx="5072361" cy="3769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3" name="Group 9"/>
          <p:cNvGrpSpPr/>
          <p:nvPr/>
        </p:nvGrpSpPr>
        <p:grpSpPr>
          <a:xfrm>
            <a:off x="228600" y="3428999"/>
            <a:ext cx="5257800" cy="3048001"/>
            <a:chOff x="0" y="0"/>
            <a:chExt cx="5257800" cy="3048000"/>
          </a:xfrm>
        </p:grpSpPr>
        <p:sp>
          <p:nvSpPr>
            <p:cNvPr id="3491" name="Rectangle 10"/>
            <p:cNvSpPr/>
            <p:nvPr/>
          </p:nvSpPr>
          <p:spPr>
            <a:xfrm>
              <a:off x="0" y="0"/>
              <a:ext cx="5257800" cy="3048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92" name="Picture 11" descr="Picture 1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814" y="-1"/>
              <a:ext cx="5157078" cy="3001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94" name="Rectangle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441453"/>
          </a:xfrm>
          <a:prstGeom prst="rect">
            <a:avLst/>
          </a:prstGeom>
        </p:spPr>
        <p:txBody>
          <a:bodyPr/>
          <a:lstStyle>
            <a:lvl1pPr defTabSz="457200">
              <a:defRPr sz="2200" i="1"/>
            </a:lvl1pPr>
          </a:lstStyle>
          <a:p>
            <a:r>
              <a:t>What about all those very rapidly climbing "emerging" cells?</a:t>
            </a:r>
          </a:p>
        </p:txBody>
      </p:sp>
      <p:pic>
        <p:nvPicPr>
          <p:cNvPr id="349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0862" y="-18364200"/>
            <a:ext cx="6606276" cy="4320612"/>
          </a:xfrm>
          <a:prstGeom prst="rect">
            <a:avLst/>
          </a:prstGeom>
          <a:ln w="12700">
            <a:miter lim="400000"/>
          </a:ln>
        </p:spPr>
      </p:pic>
      <p:sp>
        <p:nvSpPr>
          <p:cNvPr id="3496" name="Rectangle 3"/>
          <p:cNvSpPr txBox="1"/>
          <p:nvPr/>
        </p:nvSpPr>
        <p:spPr>
          <a:xfrm>
            <a:off x="5029200" y="5562600"/>
            <a:ext cx="37338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Emerging thin-film &amp;</a:t>
            </a:r>
          </a:p>
          <a:p>
            <a: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quantum dot cells</a:t>
            </a:r>
          </a:p>
        </p:txBody>
      </p:sp>
      <p:sp>
        <p:nvSpPr>
          <p:cNvPr id="3497" name="Rectangle 3"/>
          <p:cNvSpPr txBox="1"/>
          <p:nvPr/>
        </p:nvSpPr>
        <p:spPr>
          <a:xfrm>
            <a:off x="5638798" y="3810000"/>
            <a:ext cx="31242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Emerging multi-junction cells</a:t>
            </a:r>
          </a:p>
        </p:txBody>
      </p:sp>
      <p:sp>
        <p:nvSpPr>
          <p:cNvPr id="3498" name="Straight Connector 212"/>
          <p:cNvSpPr/>
          <p:nvPr/>
        </p:nvSpPr>
        <p:spPr>
          <a:xfrm flipH="1">
            <a:off x="4953001" y="4038598"/>
            <a:ext cx="609600" cy="794"/>
          </a:xfrm>
          <a:prstGeom prst="line">
            <a:avLst/>
          </a:prstGeom>
          <a:solidFill>
            <a:schemeClr val="accent1"/>
          </a:solidFill>
          <a:ln w="57150">
            <a:solidFill>
              <a:srgbClr val="A82AB2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9" name="Straight Connector 216"/>
          <p:cNvSpPr/>
          <p:nvPr/>
        </p:nvSpPr>
        <p:spPr>
          <a:xfrm>
            <a:off x="5029199" y="6019800"/>
            <a:ext cx="609601" cy="1589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D5734"/>
            </a:solidFill>
            <a:head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0" name="Rectangle 3"/>
          <p:cNvSpPr txBox="1"/>
          <p:nvPr/>
        </p:nvSpPr>
        <p:spPr>
          <a:xfrm>
            <a:off x="266700" y="787400"/>
            <a:ext cx="8839200" cy="240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Well, they ARE still emerging which means that they: </a:t>
            </a:r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Are still largely unproven</a:t>
            </a:r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Employ radically different materials </a:t>
            </a:r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And/or radically different device principles</a:t>
            </a:r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Making them the subject of the note set </a:t>
            </a:r>
            <a:r>
              <a:rPr b="1"/>
              <a:t>Tomorrow's PV Solar Cells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5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6"/>
              </a:rPr>
              <a:t>key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Rectangle 2"/>
          <p:cNvSpPr txBox="1">
            <a:spLocks noGrp="1"/>
          </p:cNvSpPr>
          <p:nvPr>
            <p:ph type="title"/>
          </p:nvPr>
        </p:nvSpPr>
        <p:spPr>
          <a:xfrm>
            <a:off x="304800" y="86204"/>
            <a:ext cx="8534400" cy="675218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To finish this note set, here are some issues with </a:t>
            </a:r>
            <a:r>
              <a:rPr b="1">
                <a:solidFill>
                  <a:srgbClr val="FFD900"/>
                </a:solidFill>
              </a:rPr>
              <a:t>today's</a:t>
            </a:r>
            <a:r>
              <a:t> PV solar cells:</a:t>
            </a:r>
          </a:p>
        </p:txBody>
      </p:sp>
      <p:sp>
        <p:nvSpPr>
          <p:cNvPr id="3503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991600" cy="5257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First, going back to our earlier discussion of sunlight: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endParaRPr/>
          </a:p>
          <a:p>
            <a:pPr defTabSz="457200">
              <a:defRPr sz="1800"/>
            </a:pPr>
            <a:endParaRPr/>
          </a:p>
          <a:p>
            <a:pPr defTabSz="457200">
              <a:defRPr sz="1800" b="1">
                <a:solidFill>
                  <a:srgbClr val="FFD900"/>
                </a:solidFill>
              </a:defRPr>
            </a:pPr>
            <a:r>
              <a:t>The MAXIMUM solar power EVER reaching the earth's surface  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is called </a:t>
            </a:r>
            <a:r>
              <a:rPr b="1">
                <a:solidFill>
                  <a:srgbClr val="FFD900"/>
                </a:solidFill>
              </a:rPr>
              <a:t>AM1.5</a:t>
            </a:r>
            <a:r>
              <a:rPr>
                <a:solidFill>
                  <a:srgbClr val="FFCC00"/>
                </a:solidFill>
              </a:rPr>
              <a:t> </a:t>
            </a:r>
            <a:r>
              <a:t>(air mass 1.5) and equals ~ </a:t>
            </a:r>
            <a:r>
              <a:rPr b="1">
                <a:solidFill>
                  <a:srgbClr val="FFD900"/>
                </a:solidFill>
              </a:rPr>
              <a:t>1000 Watts / square meter </a:t>
            </a:r>
            <a:r>
              <a:t>	</a:t>
            </a:r>
          </a:p>
          <a:p>
            <a:pPr defTabSz="457200">
              <a:defRPr sz="1800"/>
            </a:pPr>
            <a:endParaRPr/>
          </a:p>
          <a:p>
            <a:pPr defTabSz="457200">
              <a:defRPr sz="1800"/>
            </a:pPr>
            <a:r>
              <a:t>But to capture that maximum intensity:</a:t>
            </a:r>
          </a:p>
          <a:p>
            <a:pPr defTabSz="457200">
              <a:defRPr sz="1000" b="1"/>
            </a:pPr>
            <a:endParaRPr/>
          </a:p>
          <a:p>
            <a:pPr defTabSz="457200">
              <a:defRPr sz="1800" b="1"/>
            </a:pPr>
            <a:r>
              <a:t>	</a:t>
            </a:r>
            <a:r>
              <a:rPr b="0"/>
              <a:t>1) </a:t>
            </a:r>
            <a:r>
              <a:t>The PV solar cells must directly face the sun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2) </a:t>
            </a:r>
            <a:r>
              <a:rPr b="1"/>
              <a:t>The sun must be DIRECTLY overhead</a:t>
            </a:r>
          </a:p>
          <a:p>
            <a:pPr defTabSz="457200">
              <a:defRPr sz="700"/>
            </a:pPr>
            <a:endParaRPr/>
          </a:p>
          <a:p>
            <a:pPr defTabSz="457200">
              <a:defRPr sz="1800"/>
            </a:pPr>
            <a:r>
              <a:t>		So light takes the shortest path through the light-obstructing atmosphere </a:t>
            </a:r>
          </a:p>
          <a:p>
            <a:pPr defTabSz="457200">
              <a:defRPr sz="1000"/>
            </a:pPr>
            <a:endParaRPr/>
          </a:p>
          <a:p>
            <a:pPr defTabSz="457200">
              <a:defRPr sz="1800"/>
            </a:pPr>
            <a:r>
              <a:t>	3)</a:t>
            </a:r>
            <a:r>
              <a:rPr b="1"/>
              <a:t> There must be no haze, fog, or clouds to absorb or redirect sunlight</a:t>
            </a:r>
            <a:r>
              <a:t>	</a:t>
            </a:r>
          </a:p>
        </p:txBody>
      </p:sp>
      <p:pic>
        <p:nvPicPr>
          <p:cNvPr id="35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t="10891"/>
          <a:stretch>
            <a:fillRect/>
          </a:stretch>
        </p:blipFill>
        <p:spPr>
          <a:xfrm>
            <a:off x="6155344" y="838199"/>
            <a:ext cx="2531456" cy="167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Rectangle 2"/>
          <p:cNvSpPr txBox="1">
            <a:spLocks noGrp="1"/>
          </p:cNvSpPr>
          <p:nvPr>
            <p:ph type="title"/>
          </p:nvPr>
        </p:nvSpPr>
        <p:spPr>
          <a:xfrm>
            <a:off x="0" y="76199"/>
            <a:ext cx="9144000" cy="675219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At best, such </a:t>
            </a:r>
            <a:r>
              <a:rPr b="1"/>
              <a:t>peak</a:t>
            </a:r>
            <a:r>
              <a:t> conditions occur for an hour or so, a few days a year!</a:t>
            </a:r>
          </a:p>
        </p:txBody>
      </p:sp>
      <p:sp>
        <p:nvSpPr>
          <p:cNvPr id="350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15400" cy="5715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Thus:  </a:t>
            </a:r>
            <a:r>
              <a:rPr b="1">
                <a:solidFill>
                  <a:srgbClr val="FFD900"/>
                </a:solidFill>
              </a:rPr>
              <a:t>AVERAGE SOLAR POWER &lt;&lt; PEAK SOLAR POWER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OK, then you read marketing literature or news articles declaring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D900"/>
                </a:solidFill>
              </a:defRPr>
            </a:pPr>
            <a:r>
              <a:t>"This new solar plant will produce Y kilowatts of power"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OR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D900"/>
                </a:solidFill>
              </a:defRPr>
            </a:pPr>
            <a:r>
              <a:t>"It will be able to power Z thousand homes"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But </a:t>
            </a:r>
            <a:r>
              <a:rPr b="1"/>
              <a:t>which</a:t>
            </a:r>
            <a:r>
              <a:t> power are they talking about?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AVERAGE power would most fairly represent the plant's likely impact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But marketing literature is much more likely to cite PEAK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	Which naive journalists then parrot in news headlines &amp; articles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BC901"/>
                </a:solidFill>
              </a:defRPr>
            </a:pPr>
            <a:r>
              <a:t>Leaving </a:t>
            </a:r>
            <a:r>
              <a:rPr b="1"/>
              <a:t>YOU</a:t>
            </a:r>
            <a:r>
              <a:t> to figure out how PEAK power relates to AVERAGE power!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My Solar Rule:  Multiply by ½  x  Another ½  x  Maybe Another ½</a:t>
            </a:r>
          </a:p>
        </p:txBody>
      </p:sp>
      <p:sp>
        <p:nvSpPr>
          <p:cNvPr id="351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71555"/>
            <a:ext cx="8915400" cy="558164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D900"/>
                </a:solidFill>
              </a:defRPr>
            </a:pPr>
            <a:r>
              <a:t>Multiply by the first factor of ½ because: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</a:t>
            </a:r>
            <a:r>
              <a:rPr b="1"/>
              <a:t>Averaged over a year, the sun is up only 50% of the time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D900"/>
                </a:solidFill>
              </a:defRPr>
            </a:pPr>
            <a:r>
              <a:t>Multiply by the second factor of ½ because: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</a:t>
            </a:r>
            <a:r>
              <a:rPr b="1"/>
              <a:t>Solar intensity peaks near noon, falling to ~ zero at sunrise &amp; sunset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Sun's motion means that power to a surface falls sinusoidally away from noon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Absorption via the longer atmospheric path makes that falloff even sharper!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D900"/>
                </a:solidFill>
              </a:defRPr>
            </a:pPr>
            <a:r>
              <a:t>Then maybe multiply by a third factor of ½ because: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</a:t>
            </a:r>
            <a:r>
              <a:rPr b="1"/>
              <a:t>Clouds, haze or smog stop the sunlight from reaching the solar cell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Pictorial explanation drawn from my </a:t>
            </a:r>
            <a:r>
              <a:rPr b="1"/>
              <a:t>Introductory Note Set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): 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1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Daily solar energy delivered to a solar cell:</a:t>
            </a:r>
          </a:p>
        </p:txBody>
      </p:sp>
      <p:sp>
        <p:nvSpPr>
          <p:cNvPr id="3513" name="Rectangle 3"/>
          <p:cNvSpPr txBox="1">
            <a:spLocks noGrp="1"/>
          </p:cNvSpPr>
          <p:nvPr>
            <p:ph type="body" idx="1"/>
          </p:nvPr>
        </p:nvSpPr>
        <p:spPr>
          <a:xfrm>
            <a:off x="431800" y="685800"/>
            <a:ext cx="8280400" cy="593829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FF00"/>
                </a:solidFill>
              </a:defRPr>
            </a:pPr>
            <a:r>
              <a:t>Yellow</a:t>
            </a:r>
            <a:r>
              <a:rPr b="0">
                <a:solidFill>
                  <a:srgbClr val="FFFFFF"/>
                </a:solidFill>
              </a:rPr>
              <a:t> = Clear summer day 	</a:t>
            </a:r>
            <a:r>
              <a:rPr>
                <a:solidFill>
                  <a:srgbClr val="A4A4A4"/>
                </a:solidFill>
              </a:rPr>
              <a:t>Gray</a:t>
            </a:r>
            <a:r>
              <a:rPr b="0">
                <a:solidFill>
                  <a:srgbClr val="FFFFFF"/>
                </a:solidFill>
              </a:rPr>
              <a:t> = Non-summer and/or cloudy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chemeClr val="accent1"/>
                </a:solidFill>
              </a:defRPr>
            </a:pPr>
            <a:r>
              <a:t>Green</a:t>
            </a:r>
            <a:r>
              <a:rPr b="0">
                <a:solidFill>
                  <a:srgbClr val="FFFFFF"/>
                </a:solidFill>
              </a:rPr>
              <a:t> = Eyeball approximation of </a:t>
            </a:r>
            <a:r>
              <a:rPr>
                <a:solidFill>
                  <a:srgbClr val="FFFFFF"/>
                </a:solidFill>
              </a:rPr>
              <a:t>typical</a:t>
            </a:r>
            <a:r>
              <a:rPr b="0">
                <a:solidFill>
                  <a:srgbClr val="FFFFFF"/>
                </a:solidFill>
              </a:rPr>
              <a:t> (possibly cloudy) day's solar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Area of triangle = Power x Time = </a:t>
            </a:r>
            <a:r>
              <a:rPr b="1"/>
              <a:t>ENERGY</a:t>
            </a:r>
            <a:r>
              <a:t> per day per square meter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= (½)(base)(height) = (½)(½ day)(½ kW/m</a:t>
            </a:r>
            <a:r>
              <a:rPr baseline="30000"/>
              <a:t>2</a:t>
            </a:r>
            <a:r>
              <a:t>) = ½ x ½ x ½ x (1</a:t>
            </a:r>
            <a:r>
              <a:rPr b="1"/>
              <a:t> </a:t>
            </a:r>
            <a:r>
              <a:t>kW-day/m</a:t>
            </a:r>
            <a:r>
              <a:rPr baseline="30000"/>
              <a:t>2</a:t>
            </a:r>
            <a:r>
              <a:t>)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= </a:t>
            </a:r>
            <a:r>
              <a:rPr b="1">
                <a:solidFill>
                  <a:srgbClr val="FFD900"/>
                </a:solidFill>
              </a:rPr>
              <a:t>1/8 x (Energy if sun were ALWAYS directly overhead in a clear sky)</a:t>
            </a:r>
            <a:r>
              <a:t>	</a:t>
            </a:r>
          </a:p>
        </p:txBody>
      </p:sp>
      <p:grpSp>
        <p:nvGrpSpPr>
          <p:cNvPr id="3531" name="Group"/>
          <p:cNvGrpSpPr/>
          <p:nvPr/>
        </p:nvGrpSpPr>
        <p:grpSpPr>
          <a:xfrm>
            <a:off x="1109114" y="1292422"/>
            <a:ext cx="7196687" cy="3077448"/>
            <a:chOff x="0" y="0"/>
            <a:chExt cx="7196686" cy="3077446"/>
          </a:xfrm>
        </p:grpSpPr>
        <p:sp>
          <p:nvSpPr>
            <p:cNvPr id="3514" name="TextBox 15"/>
            <p:cNvSpPr txBox="1"/>
            <p:nvPr/>
          </p:nvSpPr>
          <p:spPr>
            <a:xfrm>
              <a:off x="0" y="2742955"/>
              <a:ext cx="96310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12 AM</a:t>
              </a:r>
            </a:p>
          </p:txBody>
        </p:sp>
        <p:sp>
          <p:nvSpPr>
            <p:cNvPr id="3515" name="Isosceles Triangle 26"/>
            <p:cNvSpPr/>
            <p:nvPr/>
          </p:nvSpPr>
          <p:spPr>
            <a:xfrm>
              <a:off x="1809769" y="1361298"/>
              <a:ext cx="2591006" cy="128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1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6" name="Rectangle 9"/>
            <p:cNvSpPr/>
            <p:nvPr/>
          </p:nvSpPr>
          <p:spPr>
            <a:xfrm>
              <a:off x="436521" y="278237"/>
              <a:ext cx="5300779" cy="2384128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7" name="Straight Connector 11"/>
            <p:cNvSpPr/>
            <p:nvPr/>
          </p:nvSpPr>
          <p:spPr>
            <a:xfrm>
              <a:off x="3086344" y="278740"/>
              <a:ext cx="1133" cy="238412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8" name="Straight Connector 13"/>
            <p:cNvSpPr/>
            <p:nvPr/>
          </p:nvSpPr>
          <p:spPr>
            <a:xfrm>
              <a:off x="1835947" y="281429"/>
              <a:ext cx="1133" cy="238412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9" name="Straight Connector 14"/>
            <p:cNvSpPr/>
            <p:nvPr/>
          </p:nvSpPr>
          <p:spPr>
            <a:xfrm>
              <a:off x="4403193" y="281429"/>
              <a:ext cx="1133" cy="238412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0" name="TextBox 16"/>
            <p:cNvSpPr txBox="1"/>
            <p:nvPr/>
          </p:nvSpPr>
          <p:spPr>
            <a:xfrm>
              <a:off x="1481539" y="2765789"/>
              <a:ext cx="857398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6 AM</a:t>
              </a:r>
            </a:p>
          </p:txBody>
        </p:sp>
        <p:sp>
          <p:nvSpPr>
            <p:cNvPr id="3521" name="TextBox 17"/>
            <p:cNvSpPr txBox="1"/>
            <p:nvPr/>
          </p:nvSpPr>
          <p:spPr>
            <a:xfrm>
              <a:off x="2735038" y="2765789"/>
              <a:ext cx="926815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12 PM</a:t>
              </a:r>
            </a:p>
          </p:txBody>
        </p:sp>
        <p:sp>
          <p:nvSpPr>
            <p:cNvPr id="3522" name="TextBox 18"/>
            <p:cNvSpPr txBox="1"/>
            <p:nvPr/>
          </p:nvSpPr>
          <p:spPr>
            <a:xfrm>
              <a:off x="4048909" y="2765789"/>
              <a:ext cx="946445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6 PM</a:t>
              </a:r>
            </a:p>
          </p:txBody>
        </p:sp>
        <p:sp>
          <p:nvSpPr>
            <p:cNvPr id="3523" name="TextBox 19"/>
            <p:cNvSpPr txBox="1"/>
            <p:nvPr/>
          </p:nvSpPr>
          <p:spPr>
            <a:xfrm>
              <a:off x="5317395" y="2788622"/>
              <a:ext cx="873877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12 AM</a:t>
              </a:r>
            </a:p>
          </p:txBody>
        </p:sp>
        <p:sp>
          <p:nvSpPr>
            <p:cNvPr id="3524" name="TextBox 20"/>
            <p:cNvSpPr txBox="1"/>
            <p:nvPr/>
          </p:nvSpPr>
          <p:spPr>
            <a:xfrm>
              <a:off x="5738793" y="79177"/>
              <a:ext cx="113369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</a:defRPr>
              </a:pPr>
              <a:r>
                <a:t>1 kW / m</a:t>
              </a:r>
              <a:r>
                <a:rPr baseline="30000"/>
                <a:t>2</a:t>
              </a:r>
            </a:p>
          </p:txBody>
        </p:sp>
        <p:sp>
          <p:nvSpPr>
            <p:cNvPr id="3525" name="TextBox 21"/>
            <p:cNvSpPr txBox="1"/>
            <p:nvPr/>
          </p:nvSpPr>
          <p:spPr>
            <a:xfrm>
              <a:off x="5753905" y="2457984"/>
              <a:ext cx="1188755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</a:defRPr>
              </a:pPr>
              <a:r>
                <a:t>0 kW / m</a:t>
              </a:r>
              <a:r>
                <a:rPr baseline="30000"/>
                <a:t>2</a:t>
              </a:r>
            </a:p>
          </p:txBody>
        </p:sp>
        <p:sp>
          <p:nvSpPr>
            <p:cNvPr id="3526" name="Freeform 22"/>
            <p:cNvSpPr/>
            <p:nvPr/>
          </p:nvSpPr>
          <p:spPr>
            <a:xfrm>
              <a:off x="1407598" y="278235"/>
              <a:ext cx="3392299" cy="237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9" y="10800"/>
                    <a:pt x="6978" y="0"/>
                    <a:pt x="10578" y="0"/>
                  </a:cubicBezTo>
                  <a:cubicBezTo>
                    <a:pt x="14178" y="0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7" name="Freeform 23"/>
            <p:cNvSpPr/>
            <p:nvPr/>
          </p:nvSpPr>
          <p:spPr>
            <a:xfrm>
              <a:off x="2148439" y="1996296"/>
              <a:ext cx="1906119" cy="66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9" y="10800"/>
                    <a:pt x="6978" y="0"/>
                    <a:pt x="10578" y="0"/>
                  </a:cubicBezTo>
                  <a:cubicBezTo>
                    <a:pt x="14178" y="0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A4A4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8" name="TextBox 32"/>
            <p:cNvSpPr txBox="1"/>
            <p:nvPr/>
          </p:nvSpPr>
          <p:spPr>
            <a:xfrm>
              <a:off x="5753614" y="1270271"/>
              <a:ext cx="1443073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</a:defRPr>
              </a:pPr>
              <a:r>
                <a:t>0.5 kW / m</a:t>
              </a:r>
              <a:r>
                <a:rPr baseline="30000"/>
                <a:t>2</a:t>
              </a:r>
            </a:p>
          </p:txBody>
        </p:sp>
        <p:sp>
          <p:nvSpPr>
            <p:cNvPr id="3529" name="TextBox 24"/>
            <p:cNvSpPr txBox="1"/>
            <p:nvPr/>
          </p:nvSpPr>
          <p:spPr>
            <a:xfrm rot="16200000">
              <a:off x="-1150768" y="1260853"/>
              <a:ext cx="2652178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Actual Incident Solar Power</a:t>
              </a:r>
            </a:p>
          </p:txBody>
        </p:sp>
        <p:sp>
          <p:nvSpPr>
            <p:cNvPr id="3530" name="TextBox 25"/>
            <p:cNvSpPr txBox="1"/>
            <p:nvPr/>
          </p:nvSpPr>
          <p:spPr>
            <a:xfrm>
              <a:off x="795885" y="0"/>
              <a:ext cx="46482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Maximum possible incident solar power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Leading to discussion of CAPACITY and CAPACITY FACTOR:</a:t>
            </a:r>
          </a:p>
        </p:txBody>
      </p:sp>
      <p:sp>
        <p:nvSpPr>
          <p:cNvPr id="353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45637"/>
            <a:ext cx="8915400" cy="5583764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We use "capacity" to describe what some person or thing is capable of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That is, the </a:t>
            </a:r>
            <a:r>
              <a:rPr b="1"/>
              <a:t>best performance </a:t>
            </a:r>
            <a:r>
              <a:t>we can expect of them or it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In this sense, a solar cell's power capacity would equal its BEST possible output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Which </a:t>
            </a:r>
            <a:r>
              <a:rPr b="1"/>
              <a:t>would</a:t>
            </a:r>
            <a:r>
              <a:t> be its output at noon on those special few sunny days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= PEAK POWER which is so much larger than solar's AVERAGE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To deal with this, power plants are also described by a CAPACITY FACTOR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/>
            </a:pPr>
            <a:r>
              <a:t>CAPACITY FACTOR </a:t>
            </a:r>
            <a:r>
              <a:rPr b="0"/>
              <a:t>= </a:t>
            </a:r>
            <a:r>
              <a:t>TIME AVERAGED POWER OUT / POWER CAPACITY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Which, from above, I expect to be 1/4 for nearly cloud-free locations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Or possibly as little as 1/8 for more typically cloudy locations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D900"/>
                </a:solidFill>
              </a:defRPr>
            </a:pPr>
            <a:r>
              <a:t>So how important </a:t>
            </a:r>
            <a:r>
              <a:rPr b="1"/>
              <a:t>ARE</a:t>
            </a:r>
            <a:r>
              <a:t> cloudy days?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Rectangle 2"/>
          <p:cNvSpPr txBox="1">
            <a:spLocks noGrp="1"/>
          </p:cNvSpPr>
          <p:nvPr>
            <p:ph type="title"/>
          </p:nvPr>
        </p:nvSpPr>
        <p:spPr>
          <a:xfrm>
            <a:off x="304800" y="152401"/>
            <a:ext cx="8534400" cy="533401"/>
          </a:xfrm>
          <a:prstGeom prst="rect">
            <a:avLst/>
          </a:prstGeom>
        </p:spPr>
        <p:txBody>
          <a:bodyPr/>
          <a:lstStyle>
            <a:lvl1pPr defTabSz="886968">
              <a:defRPr sz="1940" i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lvl1pPr>
          </a:lstStyle>
          <a:p>
            <a:r>
              <a:t>The U.S. Energy Information Administration evaluates CAPACITY FACTORS</a:t>
            </a:r>
          </a:p>
        </p:txBody>
      </p:sp>
      <p:sp>
        <p:nvSpPr>
          <p:cNvPr id="353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93237"/>
            <a:ext cx="8915400" cy="6040964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And reports these, for every type of power plant, every year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As detailed in my note set </a:t>
            </a:r>
            <a:r>
              <a:rPr b="1"/>
              <a:t>Power Plant Economics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The EIA consistently reports SOLAR PV CAPACITY FACTOR as being about 25%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= ½ x ½ and not ½ x ½ x ½, suggesting that clouds are NOT important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However, the EIA sensibly bases its estimates on </a:t>
            </a:r>
            <a:r>
              <a:rPr b="1"/>
              <a:t>current</a:t>
            </a:r>
            <a:r>
              <a:t> U.S. power plants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And the vast majority of U.S. solar plants are </a:t>
            </a:r>
            <a:r>
              <a:rPr b="1"/>
              <a:t>now</a:t>
            </a:r>
            <a:r>
              <a:t> in southwestern deserts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So while the EIA validates the first two parts of my "½ x ½ x maybe ½" rule,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It does not verify the final ½ and thus does not answer questions such as:</a:t>
            </a:r>
            <a:endParaRPr b="1"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D900"/>
                </a:solidFill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D900"/>
                </a:solidFill>
              </a:defRPr>
            </a:pPr>
            <a:r>
              <a:t>What if solar PV plants are built in less remote / more typical locations?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 b="1">
                <a:solidFill>
                  <a:srgbClr val="FFD900"/>
                </a:solidFill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D900"/>
                </a:solidFill>
              </a:defRPr>
            </a:pPr>
            <a:r>
              <a:t>How much lower will their power output be?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The U.S. National Renewable Energy Lab (NREL) provides an answer:</a:t>
            </a:r>
          </a:p>
        </p:txBody>
      </p:sp>
      <p:sp>
        <p:nvSpPr>
          <p:cNvPr id="354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686800" cy="6063099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Their website maps yearly averaged and seasonal data, taking into account if: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	PV cell arrays are fixed in one position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		Or if they daily swing East to West tracking the sun's arc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			AND/OR if they adjust their North-South tilt with changing season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9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Selecting for yearly averaged data, with only East to West daily tracking: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2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Power in currently used "best" </a:t>
            </a:r>
            <a:r>
              <a:rPr>
                <a:solidFill>
                  <a:srgbClr val="FFFF30"/>
                </a:solidFill>
              </a:rPr>
              <a:t>southwest locations</a:t>
            </a:r>
            <a:r>
              <a:t>: 5-6 kW-h/m</a:t>
            </a:r>
            <a:r>
              <a:rPr baseline="30000"/>
              <a:t>2</a:t>
            </a:r>
            <a:r>
              <a:t>/day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700"/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/>
            </a:pPr>
            <a:r>
              <a:t> 	vs. 3-4 in </a:t>
            </a:r>
            <a:r>
              <a:rPr>
                <a:solidFill>
                  <a:srgbClr val="7ED87B"/>
                </a:solidFill>
              </a:rPr>
              <a:t>west/south locations </a:t>
            </a:r>
            <a:r>
              <a:t>vs. 2-3 in </a:t>
            </a:r>
            <a:r>
              <a:rPr>
                <a:solidFill>
                  <a:srgbClr val="66FFFF"/>
                </a:solidFill>
              </a:rPr>
              <a:t>midwest / northeast </a:t>
            </a:r>
            <a:r>
              <a:t>locations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100" b="1"/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800" b="1">
                <a:solidFill>
                  <a:srgbClr val="FBC901"/>
                </a:solidFill>
              </a:defRPr>
            </a:pPr>
            <a:r>
              <a:t>In non-SW locations weather DOES knock power down by another ~½!   </a:t>
            </a:r>
          </a:p>
        </p:txBody>
      </p:sp>
      <p:sp>
        <p:nvSpPr>
          <p:cNvPr id="3541" name="Rectangle 5"/>
          <p:cNvSpPr txBox="1"/>
          <p:nvPr/>
        </p:nvSpPr>
        <p:spPr>
          <a:xfrm>
            <a:off x="6781800" y="3962400"/>
            <a:ext cx="2133600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r>
              <a:t>http://rredc.nrel.gov/solar/old_data/nsrdb/1961-1990/redbook/atlas/</a:t>
            </a:r>
          </a:p>
        </p:txBody>
      </p:sp>
      <p:grpSp>
        <p:nvGrpSpPr>
          <p:cNvPr id="3544" name="Group 9"/>
          <p:cNvGrpSpPr/>
          <p:nvPr/>
        </p:nvGrpSpPr>
        <p:grpSpPr>
          <a:xfrm>
            <a:off x="2362200" y="3213100"/>
            <a:ext cx="4038600" cy="1905001"/>
            <a:chOff x="0" y="0"/>
            <a:chExt cx="4038599" cy="1905000"/>
          </a:xfrm>
        </p:grpSpPr>
        <p:pic>
          <p:nvPicPr>
            <p:cNvPr id="3542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93" r="6584" b="38947"/>
            <a:stretch>
              <a:fillRect/>
            </a:stretch>
          </p:blipFill>
          <p:spPr>
            <a:xfrm>
              <a:off x="0" y="0"/>
              <a:ext cx="2789992" cy="190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3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537" t="61053"/>
            <a:stretch>
              <a:fillRect/>
            </a:stretch>
          </p:blipFill>
          <p:spPr>
            <a:xfrm>
              <a:off x="2768616" y="0"/>
              <a:ext cx="1269984" cy="190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LIKELY TIME-AVERAGED SOLAR CELL POWER OUTPUT:</a:t>
            </a:r>
          </a:p>
        </p:txBody>
      </p:sp>
      <p:sp>
        <p:nvSpPr>
          <p:cNvPr id="3547" name="Rectangle 3"/>
          <p:cNvSpPr txBox="1">
            <a:spLocks noGrp="1"/>
          </p:cNvSpPr>
          <p:nvPr>
            <p:ph type="body" idx="1"/>
          </p:nvPr>
        </p:nvSpPr>
        <p:spPr>
          <a:xfrm>
            <a:off x="182879" y="665480"/>
            <a:ext cx="8991601" cy="6148983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 b="1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To calculate SOLAR POWER INPUT ("insolation") you first either: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1) 	START with maximum possible solar insolation ~ 1000 Watts / square meter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		THEN apply my "½ x ½ x maybe ½" rule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2) 	OR use solar insolation mapping websites such as NREL's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Yielding ~ 2000-6000 W-h/m</a:t>
            </a:r>
            <a:r>
              <a:rPr baseline="29802"/>
              <a:t>2</a:t>
            </a:r>
            <a:r>
              <a:t>/day ~ </a:t>
            </a:r>
            <a:r>
              <a:rPr b="1">
                <a:solidFill>
                  <a:srgbClr val="FBC901"/>
                </a:solidFill>
              </a:rPr>
              <a:t>80–250 Watts / square meter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1274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 b="1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BUT TO THEN GET A SOLAR PANEL'S POWER OUTPUT: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819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	You must multiply by component solar cells' energy </a:t>
            </a:r>
            <a:r>
              <a:rPr b="1"/>
              <a:t>conversion efficiency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		Which, from earlier discussion, is now typically ~ 15-20%, yielding: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			Averaged solar panel power output =&gt; </a:t>
            </a:r>
            <a:r>
              <a:rPr b="1">
                <a:solidFill>
                  <a:srgbClr val="FBC901"/>
                </a:solidFill>
              </a:rPr>
              <a:t>12-50 Watts / square meter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1001" b="1">
                <a:solidFill>
                  <a:srgbClr val="FBC901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1638" b="1">
                <a:solidFill>
                  <a:srgbClr val="FBC901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solidFill>
                  <a:srgbClr val="FBC901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	Meaning that				Could only power a</a:t>
            </a:r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solidFill>
                  <a:srgbClr val="FBC901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	ONE of these:				small ONE of these:</a:t>
            </a:r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32104">
              <a:tabLst>
                <a:tab pos="393700" algn="l"/>
                <a:tab pos="812800" algn="l"/>
                <a:tab pos="1244600" algn="l"/>
                <a:tab pos="1663700" algn="l"/>
              </a:tabLst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endParaRPr sz="1638"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  <a:tab pos="16637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</a:defRPr>
            </a:pPr>
            <a:r>
              <a:t>   </a:t>
            </a:r>
          </a:p>
        </p:txBody>
      </p:sp>
      <p:pic>
        <p:nvPicPr>
          <p:cNvPr id="35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b="40425"/>
          <a:stretch>
            <a:fillRect/>
          </a:stretch>
        </p:blipFill>
        <p:spPr>
          <a:xfrm>
            <a:off x="2590800" y="5306266"/>
            <a:ext cx="1490388" cy="1184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l="27900" r="30600" b="20399"/>
          <a:stretch>
            <a:fillRect/>
          </a:stretch>
        </p:blipFill>
        <p:spPr>
          <a:xfrm>
            <a:off x="7419951" y="5257800"/>
            <a:ext cx="847743" cy="1219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SEM Image: https://www.nanowerk.com/spotlight/spotid=19590.php</a:t>
            </a:r>
          </a:p>
        </p:txBody>
      </p:sp>
      <p:sp>
        <p:nvSpPr>
          <p:cNvPr id="3552" name="Rectangle 2"/>
          <p:cNvSpPr txBox="1">
            <a:spLocks noGrp="1"/>
          </p:cNvSpPr>
          <p:nvPr>
            <p:ph type="title"/>
          </p:nvPr>
        </p:nvSpPr>
        <p:spPr>
          <a:xfrm>
            <a:off x="0" y="76199"/>
            <a:ext cx="9144000" cy="675219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How optimized capture of sunlight leads to solar cell’s apparent color:</a:t>
            </a:r>
          </a:p>
        </p:txBody>
      </p:sp>
      <p:sp>
        <p:nvSpPr>
          <p:cNvPr id="355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10687"/>
            <a:ext cx="8788400" cy="560281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In addition to carefully tuning the absorption of sunlight </a:t>
            </a:r>
            <a:r>
              <a:rPr b="1"/>
              <a:t>within</a:t>
            </a:r>
            <a:r>
              <a:t> a solar cell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You must also minimize reflection of sunlight </a:t>
            </a:r>
            <a:r>
              <a:rPr b="1"/>
              <a:t>right off its front surface</a:t>
            </a:r>
            <a:endParaRPr sz="1200" b="1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Laboratory cells can almost eliminate such reflection via "surface micro-texturing"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SEM image of micro-textured Si:	Effect on reflected light: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Reflected light is effectively trapped, forcing it to </a:t>
            </a:r>
            <a:r>
              <a:rPr b="1"/>
              <a:t>eventually</a:t>
            </a:r>
            <a:r>
              <a:t> penetrate into PV cell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Near total elimination of ANY color reflection makes this into "Black Silicon"</a:t>
            </a:r>
          </a:p>
        </p:txBody>
      </p:sp>
      <p:pic>
        <p:nvPicPr>
          <p:cNvPr id="355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895600"/>
            <a:ext cx="3124200" cy="23311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7" name="Group 44"/>
          <p:cNvGrpSpPr/>
          <p:nvPr/>
        </p:nvGrpSpPr>
        <p:grpSpPr>
          <a:xfrm>
            <a:off x="4876800" y="2667000"/>
            <a:ext cx="3124200" cy="2514601"/>
            <a:chOff x="0" y="0"/>
            <a:chExt cx="3124200" cy="2514599"/>
          </a:xfrm>
        </p:grpSpPr>
        <p:grpSp>
          <p:nvGrpSpPr>
            <p:cNvPr id="3561" name="Group 41"/>
            <p:cNvGrpSpPr/>
            <p:nvPr/>
          </p:nvGrpSpPr>
          <p:grpSpPr>
            <a:xfrm>
              <a:off x="1981199" y="0"/>
              <a:ext cx="1066802" cy="2057401"/>
              <a:chOff x="41258" y="0"/>
              <a:chExt cx="1066800" cy="2057400"/>
            </a:xfrm>
          </p:grpSpPr>
          <p:sp>
            <p:nvSpPr>
              <p:cNvPr id="3555" name="Isosceles Triangle 6"/>
              <p:cNvSpPr/>
              <p:nvPr/>
            </p:nvSpPr>
            <p:spPr>
              <a:xfrm>
                <a:off x="41258" y="311727"/>
                <a:ext cx="533401" cy="1745674"/>
              </a:xfrm>
              <a:prstGeom prst="triangle">
                <a:avLst/>
              </a:prstGeom>
              <a:solidFill>
                <a:srgbClr val="A4A4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6" name="Isosceles Triangle 7"/>
              <p:cNvSpPr/>
              <p:nvPr/>
            </p:nvSpPr>
            <p:spPr>
              <a:xfrm>
                <a:off x="574658" y="311727"/>
                <a:ext cx="533401" cy="1745674"/>
              </a:xfrm>
              <a:prstGeom prst="triangle">
                <a:avLst/>
              </a:prstGeom>
              <a:solidFill>
                <a:srgbClr val="A4A4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7" name="Straight Arrow Connector 9"/>
              <p:cNvSpPr/>
              <p:nvPr/>
            </p:nvSpPr>
            <p:spPr>
              <a:xfrm flipH="1">
                <a:off x="367224" y="-1"/>
                <a:ext cx="55035" cy="685802"/>
              </a:xfrm>
              <a:prstGeom prst="line">
                <a:avLst/>
              </a:prstGeom>
              <a:noFill/>
              <a:ln w="28575" cap="flat">
                <a:solidFill>
                  <a:srgbClr val="FBC901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8" name="Straight Arrow Connector 13"/>
              <p:cNvSpPr/>
              <p:nvPr/>
            </p:nvSpPr>
            <p:spPr>
              <a:xfrm>
                <a:off x="356641" y="658523"/>
                <a:ext cx="370418" cy="650732"/>
              </a:xfrm>
              <a:prstGeom prst="line">
                <a:avLst/>
              </a:prstGeom>
              <a:noFill/>
              <a:ln w="28575" cap="flat">
                <a:solidFill>
                  <a:srgbClr val="FBC901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9" name="Straight Arrow Connector 17"/>
              <p:cNvSpPr/>
              <p:nvPr/>
            </p:nvSpPr>
            <p:spPr>
              <a:xfrm flipH="1">
                <a:off x="498459" y="1309254"/>
                <a:ext cx="205317" cy="401349"/>
              </a:xfrm>
              <a:prstGeom prst="line">
                <a:avLst/>
              </a:prstGeom>
              <a:noFill/>
              <a:ln w="28575" cap="flat">
                <a:solidFill>
                  <a:srgbClr val="FBC901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0" name="Straight Arrow Connector 21"/>
              <p:cNvSpPr/>
              <p:nvPr/>
            </p:nvSpPr>
            <p:spPr>
              <a:xfrm>
                <a:off x="494227" y="1686792"/>
                <a:ext cx="152399" cy="124690"/>
              </a:xfrm>
              <a:prstGeom prst="line">
                <a:avLst/>
              </a:prstGeom>
              <a:noFill/>
              <a:ln w="28575" cap="flat">
                <a:solidFill>
                  <a:srgbClr val="FBC901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562" name="Rectangle 32"/>
            <p:cNvSpPr/>
            <p:nvPr/>
          </p:nvSpPr>
          <p:spPr>
            <a:xfrm>
              <a:off x="0" y="1981200"/>
              <a:ext cx="1295400" cy="533400"/>
            </a:xfrm>
            <a:prstGeom prst="rect">
              <a:avLst/>
            </a:prstGeom>
            <a:solidFill>
              <a:srgbClr val="A3A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3" name="Straight Arrow Connector 33"/>
            <p:cNvSpPr/>
            <p:nvPr/>
          </p:nvSpPr>
          <p:spPr>
            <a:xfrm flipH="1">
              <a:off x="728131" y="336549"/>
              <a:ext cx="152401" cy="1676400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4" name="Straight Arrow Connector 35"/>
            <p:cNvSpPr/>
            <p:nvPr/>
          </p:nvSpPr>
          <p:spPr>
            <a:xfrm flipH="1" flipV="1">
              <a:off x="457199" y="228600"/>
              <a:ext cx="207436" cy="1752600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5" name="Rectangle 42"/>
            <p:cNvSpPr/>
            <p:nvPr/>
          </p:nvSpPr>
          <p:spPr>
            <a:xfrm>
              <a:off x="1828800" y="1981200"/>
              <a:ext cx="1295400" cy="533400"/>
            </a:xfrm>
            <a:prstGeom prst="rect">
              <a:avLst/>
            </a:prstGeom>
            <a:solidFill>
              <a:srgbClr val="A3A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6" name="TextBox 43"/>
            <p:cNvSpPr txBox="1"/>
            <p:nvPr/>
          </p:nvSpPr>
          <p:spPr>
            <a:xfrm>
              <a:off x="1143000" y="914400"/>
              <a:ext cx="6858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vs.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"/>
          <p:cNvSpPr txBox="1"/>
          <p:nvPr/>
        </p:nvSpPr>
        <p:spPr>
          <a:xfrm>
            <a:off x="181978" y="2514601"/>
            <a:ext cx="8991601" cy="403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Above the earth's atmosphere, total power is ~ </a:t>
            </a:r>
            <a:r>
              <a:rPr>
                <a:solidFill>
                  <a:srgbClr val="FFD900"/>
                </a:solidFill>
              </a:rPr>
              <a:t>1350  Watts / square meter</a:t>
            </a:r>
          </a:p>
          <a:p>
            <a:pPr defTabSz="457200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This value is referred to as </a:t>
            </a:r>
            <a:r>
              <a:rPr>
                <a:solidFill>
                  <a:srgbClr val="FFCC00"/>
                </a:solidFill>
              </a:rPr>
              <a:t>"AM0" (air mass zero)</a:t>
            </a:r>
          </a:p>
          <a:p>
            <a:pPr defTabSz="457200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the atmosphere absorbs ~ 25% =&gt; ~ </a:t>
            </a:r>
            <a:r>
              <a:rPr>
                <a:solidFill>
                  <a:srgbClr val="FFD900"/>
                </a:solidFill>
              </a:rPr>
              <a:t>1000 Watts / square meter</a:t>
            </a:r>
          </a:p>
          <a:p>
            <a:pPr defTabSz="457200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Referred to as </a:t>
            </a:r>
            <a:r>
              <a:rPr>
                <a:solidFill>
                  <a:srgbClr val="FFCC00"/>
                </a:solidFill>
              </a:rPr>
              <a:t>"AM1.5" (air mass 1.5)</a:t>
            </a:r>
            <a:r>
              <a:t>  	</a:t>
            </a:r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that is the MAXIMUM solar power that can EVER reach the earth's surface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Because it is the value only when the sun is DIRECTLY overhead</a:t>
            </a:r>
          </a:p>
          <a:p>
            <a:pPr defTabSz="457200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Which happens only in certain locations, in certain seasons, once a day,</a:t>
            </a:r>
          </a:p>
          <a:p>
            <a:pPr defTabSz="457200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lvl="2" defTabSz="457200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when there is no haze, fog, or clouds to absorb or redirect sunlight  </a:t>
            </a:r>
          </a:p>
        </p:txBody>
      </p:sp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t="10891"/>
          <a:stretch>
            <a:fillRect/>
          </a:stretch>
        </p:blipFill>
        <p:spPr>
          <a:xfrm>
            <a:off x="3412144" y="685800"/>
            <a:ext cx="2531456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500"/>
              </a:spcBef>
              <a:defRPr sz="2400" i="1">
                <a:solidFill>
                  <a:srgbClr val="DEFFFF"/>
                </a:solidFill>
              </a:defRPr>
            </a:lvl1pPr>
          </a:lstStyle>
          <a:p>
            <a:r>
              <a:t>How much power can sunlight provide?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Rectangle 5"/>
          <p:cNvSpPr txBox="1"/>
          <p:nvPr/>
        </p:nvSpPr>
        <p:spPr>
          <a:xfrm>
            <a:off x="228600" y="2317020"/>
            <a:ext cx="30480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www.upsbatterycenter.com/blog/a-new-and-more-efficient-solar-cell/</a:t>
            </a:r>
          </a:p>
        </p:txBody>
      </p:sp>
      <p:sp>
        <p:nvSpPr>
          <p:cNvPr id="3570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But commercial PV cells aren't black, most are in fact blue:</a:t>
            </a:r>
          </a:p>
        </p:txBody>
      </p:sp>
      <p:sp>
        <p:nvSpPr>
          <p:cNvPr id="357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295399"/>
            <a:ext cx="8788400" cy="5602813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DESPITE being made of silicon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/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which has a silver-gray color: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Why? Because commercial cells suppress reflection using a different method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Which is considerably less expensive but also significantly less effective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A thin flat clear glass layer is added to the surface of flat PV cells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Light then reflects from </a:t>
            </a:r>
            <a:r>
              <a:rPr b="1"/>
              <a:t>both</a:t>
            </a:r>
            <a:r>
              <a:t> the top of the glass, and the top of the PV cell</a:t>
            </a:r>
          </a:p>
        </p:txBody>
      </p:sp>
      <p:pic>
        <p:nvPicPr>
          <p:cNvPr id="357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206" y="914400"/>
            <a:ext cx="2170194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914400"/>
            <a:ext cx="2203450" cy="1466296"/>
          </a:xfrm>
          <a:prstGeom prst="rect">
            <a:avLst/>
          </a:prstGeom>
          <a:ln w="12700">
            <a:miter lim="400000"/>
          </a:ln>
        </p:spPr>
      </p:pic>
      <p:sp>
        <p:nvSpPr>
          <p:cNvPr id="3574" name="Rectangle 5"/>
          <p:cNvSpPr txBox="1"/>
          <p:nvPr/>
        </p:nvSpPr>
        <p:spPr>
          <a:xfrm>
            <a:off x="6096000" y="2377346"/>
            <a:ext cx="30480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www.quora.com/Why-are-silicon-wafers-round</a:t>
            </a:r>
          </a:p>
        </p:txBody>
      </p:sp>
      <p:grpSp>
        <p:nvGrpSpPr>
          <p:cNvPr id="3581" name="Group 34"/>
          <p:cNvGrpSpPr/>
          <p:nvPr/>
        </p:nvGrpSpPr>
        <p:grpSpPr>
          <a:xfrm>
            <a:off x="2819400" y="5171018"/>
            <a:ext cx="2895600" cy="1458383"/>
            <a:chOff x="0" y="0"/>
            <a:chExt cx="2895600" cy="1458382"/>
          </a:xfrm>
        </p:grpSpPr>
        <p:sp>
          <p:nvSpPr>
            <p:cNvPr id="3575" name="Rectangle 11"/>
            <p:cNvSpPr/>
            <p:nvPr/>
          </p:nvSpPr>
          <p:spPr>
            <a:xfrm>
              <a:off x="0" y="924982"/>
              <a:ext cx="2895600" cy="533401"/>
            </a:xfrm>
            <a:prstGeom prst="rect">
              <a:avLst/>
            </a:prstGeom>
            <a:solidFill>
              <a:srgbClr val="A3A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6" name="Straight Arrow Connector 12"/>
            <p:cNvSpPr/>
            <p:nvPr/>
          </p:nvSpPr>
          <p:spPr>
            <a:xfrm>
              <a:off x="696383" y="52914"/>
              <a:ext cx="186268" cy="609601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7" name="Straight Arrow Connector 13"/>
            <p:cNvSpPr/>
            <p:nvPr/>
          </p:nvSpPr>
          <p:spPr>
            <a:xfrm flipV="1">
              <a:off x="958850" y="10581"/>
              <a:ext cx="152402" cy="609601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8" name="Rectangle 23"/>
            <p:cNvSpPr/>
            <p:nvPr/>
          </p:nvSpPr>
          <p:spPr>
            <a:xfrm>
              <a:off x="0" y="620182"/>
              <a:ext cx="2895600" cy="304801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9" name="Straight Arrow Connector 29"/>
            <p:cNvSpPr/>
            <p:nvPr/>
          </p:nvSpPr>
          <p:spPr>
            <a:xfrm>
              <a:off x="1794932" y="-1"/>
              <a:ext cx="338669" cy="958850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0" name="Straight Arrow Connector 32"/>
            <p:cNvSpPr/>
            <p:nvPr/>
          </p:nvSpPr>
          <p:spPr>
            <a:xfrm flipV="1">
              <a:off x="2209800" y="10582"/>
              <a:ext cx="228601" cy="899580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However, light is a wave, with both crests and troughs</a:t>
            </a:r>
          </a:p>
        </p:txBody>
      </p:sp>
      <p:sp>
        <p:nvSpPr>
          <p:cNvPr id="3584" name="Rectangle 3"/>
          <p:cNvSpPr txBox="1">
            <a:spLocks noGrp="1"/>
          </p:cNvSpPr>
          <p:nvPr>
            <p:ph type="body" idx="1"/>
          </p:nvPr>
        </p:nvSpPr>
        <p:spPr>
          <a:xfrm>
            <a:off x="472440" y="843280"/>
            <a:ext cx="8788401" cy="594360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If the </a:t>
            </a:r>
            <a:r>
              <a:rPr b="1"/>
              <a:t>crests</a:t>
            </a:r>
            <a:r>
              <a:t> of one reflected wave overlay the </a:t>
            </a:r>
            <a:r>
              <a:rPr b="1"/>
              <a:t>troughs</a:t>
            </a:r>
            <a:r>
              <a:t> of the other,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They can cancel each other = </a:t>
            </a:r>
            <a:r>
              <a:rPr b="1"/>
              <a:t>Destructive interference </a:t>
            </a:r>
            <a:r>
              <a:t>=&gt; No reflection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When will this occur?  Consider a glass layer ¼ of the light's wavelength (λ) thick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If the incoming light ray strikes almost vertically,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the penetrating ray travels an </a:t>
            </a:r>
            <a:r>
              <a:rPr b="1"/>
              <a:t>extra</a:t>
            </a:r>
            <a:r>
              <a:t> λ/2 before returning to the surface,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	where it meets up with the ray reflecting </a:t>
            </a:r>
            <a:r>
              <a:rPr b="1"/>
              <a:t>directly</a:t>
            </a:r>
            <a:r>
              <a:t> from that surface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/>
            </a:pPr>
            <a:r>
              <a:t>But a half wavelength takes you from a wave's crest to a wave's trough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	So that ray's </a:t>
            </a:r>
            <a:r>
              <a:rPr b="1"/>
              <a:t>troughs</a:t>
            </a:r>
            <a:r>
              <a:t> will overlay the other ray's </a:t>
            </a:r>
            <a:r>
              <a:rPr b="1"/>
              <a:t>crests</a:t>
            </a:r>
            <a:r>
              <a:t> =&gt; Cancellation! </a:t>
            </a:r>
          </a:p>
        </p:txBody>
      </p:sp>
      <p:grpSp>
        <p:nvGrpSpPr>
          <p:cNvPr id="3594" name="Group"/>
          <p:cNvGrpSpPr/>
          <p:nvPr/>
        </p:nvGrpSpPr>
        <p:grpSpPr>
          <a:xfrm>
            <a:off x="2298699" y="2476501"/>
            <a:ext cx="4267201" cy="1524000"/>
            <a:chOff x="0" y="0"/>
            <a:chExt cx="4267200" cy="1523999"/>
          </a:xfrm>
        </p:grpSpPr>
        <p:sp>
          <p:nvSpPr>
            <p:cNvPr id="3585" name="Rectangle 11"/>
            <p:cNvSpPr/>
            <p:nvPr/>
          </p:nvSpPr>
          <p:spPr>
            <a:xfrm>
              <a:off x="0" y="1279753"/>
              <a:ext cx="4267200" cy="244247"/>
            </a:xfrm>
            <a:prstGeom prst="rect">
              <a:avLst/>
            </a:prstGeom>
            <a:solidFill>
              <a:srgbClr val="A3A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6" name="Straight Arrow Connector 13"/>
            <p:cNvSpPr/>
            <p:nvPr/>
          </p:nvSpPr>
          <p:spPr>
            <a:xfrm flipV="1">
              <a:off x="1574517" y="0"/>
              <a:ext cx="254283" cy="581908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7" name="Rectangle 23"/>
            <p:cNvSpPr/>
            <p:nvPr/>
          </p:nvSpPr>
          <p:spPr>
            <a:xfrm>
              <a:off x="0" y="581906"/>
              <a:ext cx="4267200" cy="697847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8" name="Straight Arrow Connector 38"/>
            <p:cNvSpPr/>
            <p:nvPr/>
          </p:nvSpPr>
          <p:spPr>
            <a:xfrm>
              <a:off x="1584678" y="592665"/>
              <a:ext cx="91722" cy="694269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9" name="Straight Arrow Connector 45"/>
            <p:cNvSpPr/>
            <p:nvPr/>
          </p:nvSpPr>
          <p:spPr>
            <a:xfrm flipH="1">
              <a:off x="3057419" y="613203"/>
              <a:ext cx="1483" cy="6667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0" name="TextBox 46"/>
            <p:cNvSpPr txBox="1"/>
            <p:nvPr/>
          </p:nvSpPr>
          <p:spPr>
            <a:xfrm>
              <a:off x="3129280" y="803273"/>
              <a:ext cx="995681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λ </a:t>
              </a:r>
              <a:r>
                <a:rPr b="1"/>
                <a:t>/ 4</a:t>
              </a:r>
            </a:p>
          </p:txBody>
        </p:sp>
        <p:sp>
          <p:nvSpPr>
            <p:cNvPr id="3591" name="Straight Connector 14"/>
            <p:cNvSpPr/>
            <p:nvPr/>
          </p:nvSpPr>
          <p:spPr>
            <a:xfrm>
              <a:off x="1295400" y="12698"/>
              <a:ext cx="283631" cy="592670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2" name="Straight Connector 21"/>
            <p:cNvSpPr/>
            <p:nvPr/>
          </p:nvSpPr>
          <p:spPr>
            <a:xfrm flipH="1">
              <a:off x="1651004" y="639235"/>
              <a:ext cx="76204" cy="55879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3" name="Straight Arrow Connector 33"/>
            <p:cNvSpPr/>
            <p:nvPr/>
          </p:nvSpPr>
          <p:spPr>
            <a:xfrm flipV="1">
              <a:off x="1726917" y="67732"/>
              <a:ext cx="254284" cy="581909"/>
            </a:xfrm>
            <a:prstGeom prst="line">
              <a:avLst/>
            </a:prstGeom>
            <a:noFill/>
            <a:ln w="28575" cap="flat">
              <a:solidFill>
                <a:srgbClr val="FBC90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r>
              <a:t>Such "quarter wave plates" are the stock way of suppressing reflections</a:t>
            </a:r>
          </a:p>
        </p:txBody>
      </p:sp>
      <p:sp>
        <p:nvSpPr>
          <p:cNvPr id="35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1999"/>
            <a:ext cx="8915400" cy="5849391"/>
          </a:xfrm>
          <a:prstGeom prst="rect">
            <a:avLst/>
          </a:prstGeom>
        </p:spPr>
        <p:txBody>
          <a:bodyPr/>
          <a:lstStyle/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solidFill>
                  <a:srgbClr val="FBC901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But what if you have light of multiple colors (as you do with sunlight)?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The wavelength of red light is almost twice that of blue:  </a:t>
            </a:r>
            <a:r>
              <a:rPr>
                <a:solidFill>
                  <a:srgbClr val="FF0000"/>
                </a:solidFill>
              </a:rPr>
              <a:t>λ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baseline="-25387">
                <a:solidFill>
                  <a:srgbClr val="FF0000"/>
                </a:solidFill>
              </a:rPr>
              <a:t>red </a:t>
            </a:r>
            <a:r>
              <a:t>~ 2 </a:t>
            </a:r>
            <a:r>
              <a:rPr>
                <a:solidFill>
                  <a:srgbClr val="5CADFF"/>
                </a:solidFill>
              </a:rPr>
              <a:t>λ </a:t>
            </a:r>
            <a:r>
              <a:rPr b="1" baseline="-25387">
                <a:solidFill>
                  <a:srgbClr val="5CADFF"/>
                </a:solidFill>
              </a:rPr>
              <a:t>blue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Say, trying to suppress reflection of red, you choose glass thickness of  </a:t>
            </a:r>
            <a:r>
              <a:rPr>
                <a:solidFill>
                  <a:srgbClr val="FF0000"/>
                </a:solidFill>
              </a:rPr>
              <a:t>λ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baseline="-25387">
                <a:solidFill>
                  <a:srgbClr val="FF0000"/>
                </a:solidFill>
              </a:rPr>
              <a:t>red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/ 4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The penetrating red ray then travels extra distance  </a:t>
            </a:r>
            <a:r>
              <a:rPr>
                <a:solidFill>
                  <a:srgbClr val="FF0000"/>
                </a:solidFill>
              </a:rPr>
              <a:t>λ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baseline="-25387">
                <a:solidFill>
                  <a:srgbClr val="FF0000"/>
                </a:solidFill>
              </a:rPr>
              <a:t>red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/ 2 =&gt; Cancellation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The penetrating blue ray follows the same path, so it also travels an extra </a:t>
            </a:r>
            <a:r>
              <a:rPr>
                <a:solidFill>
                  <a:srgbClr val="FF0000"/>
                </a:solidFill>
              </a:rPr>
              <a:t>λ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baseline="-25387">
                <a:solidFill>
                  <a:srgbClr val="FF0000"/>
                </a:solidFill>
              </a:rPr>
              <a:t>red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/ 2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But  </a:t>
            </a:r>
            <a:r>
              <a:rPr>
                <a:solidFill>
                  <a:srgbClr val="FF0000"/>
                </a:solidFill>
              </a:rPr>
              <a:t>λ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baseline="-25387">
                <a:solidFill>
                  <a:srgbClr val="FF0000"/>
                </a:solidFill>
              </a:rPr>
              <a:t>red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/ 2 ~ </a:t>
            </a:r>
            <a:r>
              <a:rPr>
                <a:solidFill>
                  <a:srgbClr val="5CADFF"/>
                </a:solidFill>
              </a:rPr>
              <a:t>λ </a:t>
            </a:r>
            <a:r>
              <a:rPr b="1" baseline="-25387">
                <a:solidFill>
                  <a:srgbClr val="5CADFF"/>
                </a:solidFill>
              </a:rPr>
              <a:t>blue  </a:t>
            </a:r>
            <a:r>
              <a:t>so the penetrating blue travels </a:t>
            </a:r>
            <a:r>
              <a:rPr b="1"/>
              <a:t>one</a:t>
            </a:r>
            <a:r>
              <a:t> of its wavelengths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That penetrating blue ray thus ends up </a:t>
            </a:r>
            <a:r>
              <a:rPr b="1"/>
              <a:t>strengthening</a:t>
            </a:r>
            <a:r>
              <a:t> the surface-reflected blue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Crests overlay crests, troughs overlay troughs =&gt; </a:t>
            </a:r>
            <a:r>
              <a:rPr b="1">
                <a:solidFill>
                  <a:srgbClr val="5CADFF"/>
                </a:solidFill>
              </a:rPr>
              <a:t>Reinforced blue reflection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solidFill>
                  <a:srgbClr val="FBC901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Commercial Si PV cells, trying to capture as much energy as possible from sunlight,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882">
                <a:solidFill>
                  <a:srgbClr val="FBC901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solidFill>
                  <a:srgbClr val="FBC901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employing analyses similar to my earlier Shockley-Quiesser optimization,</a:t>
            </a:r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882">
                <a:solidFill>
                  <a:srgbClr val="FBC901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  <a:tab pos="889000" algn="l"/>
                <a:tab pos="1333500" algn="l"/>
                <a:tab pos="1790700" algn="l"/>
                <a:tab pos="2235200" algn="l"/>
              </a:tabLst>
              <a:defRPr sz="1764">
                <a:solidFill>
                  <a:srgbClr val="FBC901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</a:t>
            </a:r>
            <a:r>
              <a:rPr b="1"/>
              <a:t>increase capture of red at the expense of reflecting blue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1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Closing with two common criticisms of today's </a:t>
            </a:r>
            <a:r>
              <a:rPr b="1"/>
              <a:t>silicon</a:t>
            </a:r>
            <a:r>
              <a:t> PV cells:</a:t>
            </a:r>
          </a:p>
        </p:txBody>
      </p:sp>
      <p:sp>
        <p:nvSpPr>
          <p:cNvPr id="36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1999"/>
            <a:ext cx="8915400" cy="5602813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"Solar PV cells require more energy to make than they will ever produce!"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Yes, much of silicon's strength comes from its . . . well, strength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It does have extremely strong bonds, as reflected in its 1415°C melting point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	And much of its processing does occur near or above that melting point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So it IS appropriate to question the amount of energy consumed in its manufacture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But that ends up being a valid concern for </a:t>
            </a:r>
            <a:r>
              <a:rPr b="1"/>
              <a:t>many</a:t>
            </a:r>
            <a:r>
              <a:t> energy technologies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Which is why I've written a whole stand-alone note set about </a:t>
            </a:r>
            <a:r>
              <a:rPr b="1"/>
              <a:t>EROI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):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b="1">
                <a:solidFill>
                  <a:srgbClr val="FBC901"/>
                </a:solidFill>
              </a:rPr>
              <a:t>E</a:t>
            </a:r>
            <a:r>
              <a:rPr>
                <a:solidFill>
                  <a:srgbClr val="FBC901"/>
                </a:solidFill>
              </a:rPr>
              <a:t>nergy </a:t>
            </a:r>
            <a:r>
              <a:rPr b="1">
                <a:solidFill>
                  <a:srgbClr val="FBC901"/>
                </a:solidFill>
              </a:rPr>
              <a:t>R</a:t>
            </a:r>
            <a:r>
              <a:rPr>
                <a:solidFill>
                  <a:srgbClr val="FBC901"/>
                </a:solidFill>
              </a:rPr>
              <a:t>eturn </a:t>
            </a:r>
            <a:r>
              <a:rPr b="1">
                <a:solidFill>
                  <a:srgbClr val="FBC901"/>
                </a:solidFill>
              </a:rPr>
              <a:t>O</a:t>
            </a:r>
            <a:r>
              <a:rPr>
                <a:solidFill>
                  <a:srgbClr val="FBC901"/>
                </a:solidFill>
              </a:rPr>
              <a:t>n </a:t>
            </a:r>
            <a:r>
              <a:rPr b="1">
                <a:solidFill>
                  <a:srgbClr val="FBC901"/>
                </a:solidFill>
              </a:rPr>
              <a:t>I</a:t>
            </a:r>
            <a:r>
              <a:rPr>
                <a:solidFill>
                  <a:srgbClr val="FBC901"/>
                </a:solidFill>
              </a:rPr>
              <a:t>nvestment = (Lifetime Energy Out) / (Lifetime Energy In) 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760">
                <a:solidFill>
                  <a:srgbClr val="FBC901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solidFill>
                  <a:srgbClr val="FBC901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Which, for energy production technologies, sure as heck better be &gt;&gt; 1 !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You can preview that EROI note set now, but its short answer on Solar PV is: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FF2600"/>
                </a:solidFill>
              </a:rPr>
              <a:t>Solar PV EROI's </a:t>
            </a:r>
            <a:r>
              <a:rPr b="1">
                <a:solidFill>
                  <a:srgbClr val="FF2600"/>
                </a:solidFill>
              </a:rPr>
              <a:t>ARE</a:t>
            </a:r>
            <a:r>
              <a:rPr>
                <a:solidFill>
                  <a:srgbClr val="FF2600"/>
                </a:solidFill>
              </a:rPr>
              <a:t> &gt;&gt; 1:   About 10 for crystal Si =&gt; 35 for some thin films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Rectangle 5"/>
          <p:cNvSpPr txBox="1"/>
          <p:nvPr/>
        </p:nvSpPr>
        <p:spPr>
          <a:xfrm>
            <a:off x="304800" y="65334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Source: http://www.webelements.com/</a:t>
            </a:r>
          </a:p>
        </p:txBody>
      </p:sp>
      <p:sp>
        <p:nvSpPr>
          <p:cNvPr id="360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1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A second common criticism of today's </a:t>
            </a:r>
            <a:r>
              <a:rPr b="1"/>
              <a:t>silicon</a:t>
            </a:r>
            <a:r>
              <a:t> PV cells:</a:t>
            </a:r>
          </a:p>
        </p:txBody>
      </p:sp>
      <p:sp>
        <p:nvSpPr>
          <p:cNvPr id="36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1999"/>
            <a:ext cx="8610600" cy="560281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/>
            </a:pPr>
            <a:r>
              <a:t>"Si is a rare and exotic material that requires </a:t>
            </a:r>
          </a:p>
          <a:p>
            <a: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/>
            </a:pPr>
            <a:r>
              <a:t>exceptionally toxic fluoride chemicals to extract and purify"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/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/>
            </a:pPr>
            <a:r>
              <a:t>Well, here are elemental abundances in the earth's crust (look at the top left):</a:t>
            </a:r>
          </a:p>
        </p:txBody>
      </p:sp>
      <p:grpSp>
        <p:nvGrpSpPr>
          <p:cNvPr id="3607" name="Group 6"/>
          <p:cNvGrpSpPr/>
          <p:nvPr/>
        </p:nvGrpSpPr>
        <p:grpSpPr>
          <a:xfrm>
            <a:off x="1371599" y="2133600"/>
            <a:ext cx="6096003" cy="4267201"/>
            <a:chOff x="0" y="0"/>
            <a:chExt cx="6096001" cy="4267200"/>
          </a:xfrm>
        </p:grpSpPr>
        <p:sp>
          <p:nvSpPr>
            <p:cNvPr id="3605" name="Rectangle 4"/>
            <p:cNvSpPr/>
            <p:nvPr/>
          </p:nvSpPr>
          <p:spPr>
            <a:xfrm>
              <a:off x="0" y="0"/>
              <a:ext cx="6096002" cy="4267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06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17459"/>
              <a:ext cx="6063228" cy="4249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Rectangle 5"/>
          <p:cNvSpPr txBox="1"/>
          <p:nvPr/>
        </p:nvSpPr>
        <p:spPr>
          <a:xfrm>
            <a:off x="304800" y="65334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Source: http://www.webelements.com/</a:t>
            </a:r>
          </a:p>
        </p:txBody>
      </p:sp>
      <p:sp>
        <p:nvSpPr>
          <p:cNvPr id="3610" name="Rectangle 2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Which showed that Si is the 2</a:t>
            </a:r>
            <a:r>
              <a:rPr baseline="30000"/>
              <a:t>nd</a:t>
            </a:r>
            <a:r>
              <a:t> MOST COMMON element in the earth's crust</a:t>
            </a:r>
          </a:p>
        </p:txBody>
      </p:sp>
      <p:sp>
        <p:nvSpPr>
          <p:cNvPr id="3611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838200"/>
            <a:ext cx="9067800" cy="5666621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 As emphasized in this almost comically reworked version of </a:t>
            </a:r>
            <a:r>
              <a:rPr b="1"/>
              <a:t>The</a:t>
            </a:r>
            <a:r>
              <a:t> </a:t>
            </a:r>
            <a:r>
              <a:rPr b="1"/>
              <a:t>Periodic Table</a:t>
            </a:r>
            <a:r>
              <a:t> </a:t>
            </a:r>
          </a:p>
          <a:p>
            <a:pPr>
              <a:defRPr sz="7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in which cell size has been made proportional to an element's crustal abundance:</a:t>
            </a:r>
          </a:p>
          <a:p>
            <a:pPr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r>
              <a:t>Narrow lines at the bottom = </a:t>
            </a:r>
            <a:r>
              <a:rPr b="1"/>
              <a:t>All of the other elements </a:t>
            </a:r>
            <a:r>
              <a:t>– drawn in proportion</a:t>
            </a:r>
          </a:p>
        </p:txBody>
      </p:sp>
      <p:pic>
        <p:nvPicPr>
          <p:cNvPr id="36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994275"/>
            <a:ext cx="6019800" cy="3695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Rectangle 5"/>
          <p:cNvSpPr txBox="1"/>
          <p:nvPr/>
        </p:nvSpPr>
        <p:spPr>
          <a:xfrm>
            <a:off x="6553200" y="2707545"/>
            <a:ext cx="1905000" cy="79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http://boraboraphotos.com/beautiful-white-sand-beach-in-bora-bora/</a:t>
            </a:r>
          </a:p>
        </p:txBody>
      </p:sp>
      <p:sp>
        <p:nvSpPr>
          <p:cNvPr id="3615" name="Rectangle 2"/>
          <p:cNvSpPr txBox="1">
            <a:spLocks noGrp="1"/>
          </p:cNvSpPr>
          <p:nvPr>
            <p:ph type="title"/>
          </p:nvPr>
        </p:nvSpPr>
        <p:spPr>
          <a:xfrm>
            <a:off x="304800" y="635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sz="2000" i="1"/>
            </a:pPr>
            <a:r>
              <a:t>And it's not hard to </a:t>
            </a:r>
            <a:r>
              <a:rPr b="1"/>
              <a:t>find</a:t>
            </a:r>
            <a:r>
              <a:t> silicon in the earth's crust:</a:t>
            </a:r>
          </a:p>
        </p:txBody>
      </p:sp>
      <p:sp>
        <p:nvSpPr>
          <p:cNvPr id="361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915400" cy="6071156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Along with the #1 most common element, oxygen, it makes up </a:t>
            </a:r>
            <a:r>
              <a:rPr b="1"/>
              <a:t>beach sand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In the form of SiO</a:t>
            </a:r>
            <a:r>
              <a:rPr baseline="-25999"/>
              <a:t>2</a:t>
            </a:r>
            <a:r>
              <a:t>  (a.k.a. "quartz" or "silica")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And beach sand is indeed the source of a PV cell's silicon: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But yes, if its separation required fluorine, that would be a concern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Because, among the halogens, fluorine is an extremist: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Oxidizing strength: </a:t>
            </a:r>
            <a:r>
              <a:rPr>
                <a:solidFill>
                  <a:srgbClr val="FFFFFF"/>
                </a:solidFill>
              </a:rPr>
              <a:t>F</a:t>
            </a:r>
            <a:r>
              <a:rPr baseline="-25999">
                <a:solidFill>
                  <a:srgbClr val="FFFFFF"/>
                </a:solidFill>
              </a:rPr>
              <a:t>2 </a:t>
            </a:r>
            <a:r>
              <a:rPr>
                <a:solidFill>
                  <a:srgbClr val="FFFFFF"/>
                </a:solidFill>
              </a:rPr>
              <a:t>&gt; Cl</a:t>
            </a:r>
            <a:r>
              <a:rPr baseline="-2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 &gt; Br</a:t>
            </a:r>
            <a:r>
              <a:rPr baseline="-2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 &gt; I</a:t>
            </a:r>
            <a:r>
              <a:rPr baseline="-2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 	</a:t>
            </a:r>
            <a:r>
              <a:t>Reducing strength: </a:t>
            </a:r>
            <a:r>
              <a:rPr>
                <a:solidFill>
                  <a:srgbClr val="FFFFFF"/>
                </a:solidFill>
              </a:rPr>
              <a:t>I</a:t>
            </a:r>
            <a:r>
              <a:rPr baseline="29894">
                <a:solidFill>
                  <a:srgbClr val="FFFFFF"/>
                </a:solidFill>
              </a:rPr>
              <a:t>-</a:t>
            </a:r>
            <a:r>
              <a:rPr>
                <a:solidFill>
                  <a:srgbClr val="FFFFFF"/>
                </a:solidFill>
              </a:rPr>
              <a:t> &gt; Br</a:t>
            </a:r>
            <a:r>
              <a:rPr baseline="29894">
                <a:solidFill>
                  <a:srgbClr val="FFFFFF"/>
                </a:solidFill>
              </a:rPr>
              <a:t>-</a:t>
            </a:r>
            <a:r>
              <a:rPr>
                <a:solidFill>
                  <a:srgbClr val="FFFFFF"/>
                </a:solidFill>
              </a:rPr>
              <a:t> &gt; Cl</a:t>
            </a:r>
            <a:r>
              <a:rPr baseline="29894">
                <a:solidFill>
                  <a:srgbClr val="FFFFFF"/>
                </a:solidFill>
              </a:rPr>
              <a:t>-</a:t>
            </a:r>
            <a:r>
              <a:rPr>
                <a:solidFill>
                  <a:srgbClr val="FFFFFF"/>
                </a:solidFill>
              </a:rPr>
              <a:t> &gt; F</a:t>
            </a:r>
            <a:r>
              <a:rPr baseline="29894">
                <a:solidFill>
                  <a:srgbClr val="FFFFFF"/>
                </a:solidFill>
              </a:rPr>
              <a:t>-</a:t>
            </a:r>
          </a:p>
          <a:p>
            <a:pPr defTabSz="868680">
              <a:defRPr sz="1520" baseline="29894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So fluorine compounds </a:t>
            </a:r>
            <a:r>
              <a:rPr b="1"/>
              <a:t>DO</a:t>
            </a:r>
            <a:r>
              <a:t> often have extreme (and very toxic) chemical properties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Including a tendency for even dilute residues to attack nerve cells</a:t>
            </a:r>
          </a:p>
        </p:txBody>
      </p:sp>
      <p:pic>
        <p:nvPicPr>
          <p:cNvPr id="36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209800"/>
            <a:ext cx="2971801" cy="1977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Rectangle 5"/>
          <p:cNvSpPr txBox="1"/>
          <p:nvPr/>
        </p:nvSpPr>
        <p:spPr>
          <a:xfrm>
            <a:off x="76200" y="6279420"/>
            <a:ext cx="8991600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1) http://www.techradar.com/us/news/computing-components/processors/how-sand-is-transformed-into-silicon-chips-599785</a:t>
            </a:r>
            <a:endParaRPr>
              <a:solidFill>
                <a:srgbClr val="E5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2) https://en.wikipedia.org/wiki/Silicon  </a:t>
            </a:r>
          </a:p>
        </p:txBody>
      </p:sp>
      <p:sp>
        <p:nvSpPr>
          <p:cNvPr id="36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But it turns out that </a:t>
            </a:r>
            <a:r>
              <a:rPr b="1"/>
              <a:t>chlorine (not fluorine) </a:t>
            </a:r>
            <a:r>
              <a:t>is used in Si refining!</a:t>
            </a:r>
          </a:p>
        </p:txBody>
      </p:sp>
      <p:sp>
        <p:nvSpPr>
          <p:cNvPr id="362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Silica sand (SiO</a:t>
            </a:r>
            <a:r>
              <a:rPr baseline="-25000"/>
              <a:t>2</a:t>
            </a:r>
            <a:r>
              <a:t>) is first heated with carbon at 2000°C 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Which burns off the O as CO</a:t>
            </a:r>
            <a:r>
              <a:rPr baseline="-25000"/>
              <a:t>2</a:t>
            </a:r>
            <a:r>
              <a:t> </a:t>
            </a:r>
            <a:r>
              <a:rPr baseline="30000"/>
              <a:t>1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But the resulting purity is not then high enough for electronics (much less for PV)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So it is then heated to 300°C in the presence of </a:t>
            </a:r>
            <a:r>
              <a:rPr b="1">
                <a:solidFill>
                  <a:srgbClr val="FFCC00"/>
                </a:solidFill>
              </a:rPr>
              <a:t>HCl</a:t>
            </a:r>
            <a:r>
              <a:t> gas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Which produces liquid trichlorosilane (SiHCl</a:t>
            </a:r>
            <a:r>
              <a:rPr baseline="-25000"/>
              <a:t>3</a:t>
            </a:r>
            <a:r>
              <a:t>)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Then, in the "Siemens Process,</a:t>
            </a:r>
            <a:r>
              <a:rPr baseline="30000"/>
              <a:t>1,2</a:t>
            </a:r>
            <a:r>
              <a:t>  trichlorosilane is passed (at 1100°C) </a:t>
            </a:r>
          </a:p>
          <a:p>
            <a:pPr>
              <a:defRPr sz="800"/>
            </a:pPr>
            <a:endParaRPr/>
          </a:p>
          <a:p>
            <a:pPr>
              <a:defRPr sz="1800"/>
            </a:pPr>
            <a:r>
              <a:t>	over pure "seed" crystals of Si where trichlorosilane decomposes, 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	depositing hyper pure Si (and releasing chlorine gas)</a:t>
            </a:r>
          </a:p>
          <a:p>
            <a:pPr>
              <a:defRPr sz="1200"/>
            </a:pPr>
            <a:endParaRPr/>
          </a:p>
          <a:p>
            <a:pPr algn="ctr">
              <a:defRPr sz="1800">
                <a:solidFill>
                  <a:srgbClr val="FBC901"/>
                </a:solidFill>
              </a:defRPr>
            </a:pPr>
            <a:r>
              <a:t>So does Si refining does involve not very nice chemicals and byproducts?  </a:t>
            </a:r>
            <a:r>
              <a:rPr b="1"/>
              <a:t>Yes!</a:t>
            </a:r>
          </a:p>
          <a:p>
            <a:pPr algn="ctr">
              <a:defRPr sz="800">
                <a:solidFill>
                  <a:srgbClr val="FBC901"/>
                </a:solidFill>
              </a:defRPr>
            </a:pPr>
            <a:endParaRPr/>
          </a:p>
          <a:p>
            <a:pPr algn="ctr">
              <a:defRPr sz="1800">
                <a:solidFill>
                  <a:srgbClr val="FBC901"/>
                </a:solidFill>
              </a:defRPr>
            </a:pPr>
            <a:r>
              <a:t>But they are not atypical of chemicals used in </a:t>
            </a:r>
            <a:r>
              <a:rPr b="1"/>
              <a:t>most</a:t>
            </a:r>
            <a:r>
              <a:t> raw material extraction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362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Other materials, including the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(However, permission is granted for use by individual instructors in non-profit academic institutions)</a:t>
            </a:r>
          </a:p>
        </p:txBody>
      </p:sp>
      <p:sp>
        <p:nvSpPr>
          <p:cNvPr id="3625" name="Rectangle 5"/>
          <p:cNvSpPr txBox="1"/>
          <p:nvPr/>
        </p:nvSpPr>
        <p:spPr>
          <a:xfrm>
            <a:off x="304800" y="62889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/>
            </a:lvl1pPr>
          </a:lstStyle>
          <a:p>
            <a:r>
              <a:t>How to convert light's wavelength into photon energy:</a:t>
            </a:r>
          </a:p>
        </p:txBody>
      </p:sp>
      <p:sp>
        <p:nvSpPr>
          <p:cNvPr id="14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7912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/>
            </a:pPr>
            <a:r>
              <a:t>Start with fact that light's energy is proportional to its frequency:</a:t>
            </a:r>
          </a:p>
          <a:p>
            <a:pPr>
              <a:tabLst>
                <a:tab pos="444500" algn="l"/>
              </a:tabLst>
              <a:defRPr sz="10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Energy</a:t>
            </a:r>
            <a:r>
              <a:rPr baseline="-25000"/>
              <a:t>light</a:t>
            </a:r>
            <a:r>
              <a:t> = h f     h = Plank's constant,    f = frequency (in Hz = cycles /sec)</a:t>
            </a:r>
          </a:p>
          <a:p>
            <a:pPr>
              <a:tabLst>
                <a:tab pos="444500" algn="l"/>
              </a:tabLst>
              <a:defRPr sz="18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Add in the fact that, in one cycle, light travels one wavelength (= "λ")</a:t>
            </a:r>
          </a:p>
          <a:p>
            <a:pPr>
              <a:tabLst>
                <a:tab pos="444500" algn="l"/>
              </a:tabLst>
              <a:defRPr sz="10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So velocity of light = c = λ / (cycle time) = λ f</a:t>
            </a:r>
          </a:p>
          <a:p>
            <a:pPr>
              <a:tabLst>
                <a:tab pos="444500" algn="l"/>
              </a:tabLst>
              <a:defRPr sz="18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Plug second relationship into first relationship:</a:t>
            </a:r>
          </a:p>
          <a:p>
            <a:pPr>
              <a:tabLst>
                <a:tab pos="444500" algn="l"/>
              </a:tabLst>
              <a:defRPr sz="10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	Energy </a:t>
            </a:r>
            <a:r>
              <a:rPr baseline="-25000"/>
              <a:t>light</a:t>
            </a:r>
            <a:r>
              <a:t> = h f = h (c / λ) = hc / λ</a:t>
            </a:r>
          </a:p>
          <a:p>
            <a:pPr>
              <a:tabLst>
                <a:tab pos="444500" algn="l"/>
              </a:tabLst>
              <a:defRPr sz="1800"/>
            </a:pPr>
            <a:endParaRPr/>
          </a:p>
          <a:p>
            <a:pPr>
              <a:tabLst>
                <a:tab pos="444500" algn="l"/>
              </a:tabLst>
              <a:defRPr sz="1800"/>
            </a:pPr>
            <a:r>
              <a:t>Then, agree to express light energies in eV, and wavelengths in microns</a:t>
            </a:r>
          </a:p>
          <a:p>
            <a:pPr>
              <a:tabLst>
                <a:tab pos="444500" algn="l"/>
                <a:tab pos="901700" algn="l"/>
              </a:tabLst>
              <a:defRPr sz="1000"/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/>
            </a:pPr>
            <a:r>
              <a:t>	Yielding relationship:   </a:t>
            </a:r>
            <a:r>
              <a:rPr b="1">
                <a:solidFill>
                  <a:srgbClr val="FFCC00"/>
                </a:solidFill>
              </a:rPr>
              <a:t>Energy </a:t>
            </a:r>
            <a:r>
              <a:rPr b="1" baseline="-25000">
                <a:solidFill>
                  <a:srgbClr val="FFCC00"/>
                </a:solidFill>
                <a:latin typeface="Tahoma (Body)"/>
                <a:ea typeface="Tahoma (Body)"/>
                <a:cs typeface="Tahoma (Body)"/>
                <a:sym typeface="Tahoma (Body)"/>
              </a:rPr>
              <a:t>light</a:t>
            </a:r>
            <a:r>
              <a:rPr b="1">
                <a:solidFill>
                  <a:srgbClr val="FFCC00"/>
                </a:solidFill>
              </a:rPr>
              <a:t> (in eV) = 1.24 / </a:t>
            </a:r>
            <a:r>
              <a:rPr>
                <a:solidFill>
                  <a:srgbClr val="FFCC00"/>
                </a:solidFill>
              </a:rPr>
              <a:t>λ </a:t>
            </a:r>
            <a:r>
              <a:rPr b="1" baseline="-25000">
                <a:solidFill>
                  <a:srgbClr val="FFCC00"/>
                </a:solidFill>
              </a:rPr>
              <a:t>light</a:t>
            </a:r>
            <a:r>
              <a:rPr b="1">
                <a:solidFill>
                  <a:srgbClr val="FFCC00"/>
                </a:solidFill>
              </a:rPr>
              <a:t> (in microns)</a:t>
            </a:r>
          </a:p>
          <a:p>
            <a:pPr>
              <a:tabLst>
                <a:tab pos="444500" algn="l"/>
                <a:tab pos="901700" algn="l"/>
              </a:tabLst>
              <a:defRPr sz="1800"/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/>
            </a:pPr>
            <a:r>
              <a:t>	A Joule = (1 coulomb of charge) (crossing a 1 Volt potential)</a:t>
            </a:r>
          </a:p>
          <a:p>
            <a:pPr>
              <a:tabLst>
                <a:tab pos="444500" algn="l"/>
                <a:tab pos="901700" algn="l"/>
              </a:tabLst>
              <a:defRPr sz="1100"/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/>
            </a:pPr>
            <a:r>
              <a:t>	An eV = (1 electron charge) (crossing a 1 Volt potential) = 1.6 x 10</a:t>
            </a:r>
            <a:r>
              <a:rPr baseline="30000"/>
              <a:t>-19 </a:t>
            </a:r>
            <a:r>
              <a:t>Joules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3"/>
          <p:cNvSpPr txBox="1">
            <a:spLocks noGrp="1"/>
          </p:cNvSpPr>
          <p:nvPr>
            <p:ph type="body" idx="1"/>
          </p:nvPr>
        </p:nvSpPr>
        <p:spPr>
          <a:xfrm>
            <a:off x="190500" y="665480"/>
            <a:ext cx="8763000" cy="6412588"/>
          </a:xfrm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From formula above (and fact that 1000 nm = 1 micron):</a:t>
            </a:r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r>
              <a:t>And calling out spectral ranges by their common names:</a:t>
            </a:r>
            <a:endParaRPr sz="2800"/>
          </a:p>
          <a:p>
            <a:pPr defTabSz="457200">
              <a:defRPr sz="1100"/>
            </a:pPr>
            <a:endParaRPr/>
          </a:p>
          <a:p>
            <a:pPr defTabSz="457200"/>
            <a:endParaRPr sz="1100"/>
          </a:p>
          <a:p>
            <a:pPr defTabSz="457200"/>
            <a:endParaRPr sz="1100"/>
          </a:p>
          <a:p>
            <a:pPr defTabSz="457200"/>
            <a:endParaRPr sz="1100"/>
          </a:p>
          <a:p>
            <a:pPr defTabSz="457200"/>
            <a:r>
              <a:t>	</a:t>
            </a:r>
          </a:p>
        </p:txBody>
      </p:sp>
      <p:sp>
        <p:nvSpPr>
          <p:cNvPr id="146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533400"/>
          </a:xfrm>
          <a:prstGeom prst="rect">
            <a:avLst/>
          </a:prstGeom>
        </p:spPr>
        <p:txBody>
          <a:bodyPr/>
          <a:lstStyle>
            <a:lvl1pPr defTabSz="457200">
              <a:defRPr sz="2200" i="1"/>
            </a:lvl1pPr>
          </a:lstStyle>
          <a:p>
            <a:r>
              <a:t>Using this to revise the scale of earlier sunlight plot: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152399" y="1143000"/>
            <a:ext cx="8839201" cy="4047193"/>
            <a:chOff x="0" y="0"/>
            <a:chExt cx="8839199" cy="4047192"/>
          </a:xfrm>
        </p:grpSpPr>
        <p:pic>
          <p:nvPicPr>
            <p:cNvPr id="147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0891"/>
            <a:stretch>
              <a:fillRect/>
            </a:stretch>
          </p:blipFill>
          <p:spPr>
            <a:xfrm>
              <a:off x="1600200" y="0"/>
              <a:ext cx="5126737" cy="3395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Straight Arrow Connector 9"/>
            <p:cNvSpPr/>
            <p:nvPr/>
          </p:nvSpPr>
          <p:spPr>
            <a:xfrm>
              <a:off x="8381999" y="1371600"/>
              <a:ext cx="457201" cy="1589"/>
            </a:xfrm>
            <a:prstGeom prst="line">
              <a:avLst/>
            </a:prstGeom>
            <a:noFill/>
            <a:ln w="57150" cap="flat">
              <a:solidFill>
                <a:srgbClr val="FFD11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Straight Arrow Connector 10"/>
            <p:cNvSpPr/>
            <p:nvPr/>
          </p:nvSpPr>
          <p:spPr>
            <a:xfrm flipH="1" flipV="1">
              <a:off x="-1" y="1371600"/>
              <a:ext cx="457202" cy="1589"/>
            </a:xfrm>
            <a:prstGeom prst="line">
              <a:avLst/>
            </a:prstGeom>
            <a:noFill/>
            <a:ln w="57150" cap="flat">
              <a:solidFill>
                <a:srgbClr val="FFD11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traight Connector 7"/>
            <p:cNvSpPr/>
            <p:nvPr/>
          </p:nvSpPr>
          <p:spPr>
            <a:xfrm flipV="1">
              <a:off x="4190205" y="3429000"/>
              <a:ext cx="1589" cy="30480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TextBox 8"/>
            <p:cNvSpPr txBox="1"/>
            <p:nvPr/>
          </p:nvSpPr>
          <p:spPr>
            <a:xfrm>
              <a:off x="3810000" y="3733800"/>
              <a:ext cx="7620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1 eV</a:t>
              </a:r>
            </a:p>
          </p:txBody>
        </p:sp>
        <p:sp>
          <p:nvSpPr>
            <p:cNvPr id="152" name="Straight Connector 11"/>
            <p:cNvSpPr/>
            <p:nvPr/>
          </p:nvSpPr>
          <p:spPr>
            <a:xfrm flipV="1">
              <a:off x="6476205" y="3429000"/>
              <a:ext cx="1589" cy="30480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TextBox 12"/>
            <p:cNvSpPr txBox="1"/>
            <p:nvPr/>
          </p:nvSpPr>
          <p:spPr>
            <a:xfrm>
              <a:off x="6096000" y="3733800"/>
              <a:ext cx="7620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0.5 eV</a:t>
              </a:r>
            </a:p>
          </p:txBody>
        </p:sp>
        <p:sp>
          <p:nvSpPr>
            <p:cNvPr id="154" name="Straight Connector 14"/>
            <p:cNvSpPr/>
            <p:nvPr/>
          </p:nvSpPr>
          <p:spPr>
            <a:xfrm flipV="1">
              <a:off x="3047205" y="3429000"/>
              <a:ext cx="1589" cy="30480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TextBox 15"/>
            <p:cNvSpPr txBox="1"/>
            <p:nvPr/>
          </p:nvSpPr>
          <p:spPr>
            <a:xfrm>
              <a:off x="2667000" y="3733800"/>
              <a:ext cx="7620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2 eV</a:t>
              </a:r>
            </a:p>
          </p:txBody>
        </p:sp>
        <p:sp>
          <p:nvSpPr>
            <p:cNvPr id="156" name="Straight Connector 17"/>
            <p:cNvSpPr/>
            <p:nvPr/>
          </p:nvSpPr>
          <p:spPr>
            <a:xfrm flipV="1">
              <a:off x="2361405" y="3429000"/>
              <a:ext cx="1589" cy="30480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TextBox 18"/>
            <p:cNvSpPr txBox="1"/>
            <p:nvPr/>
          </p:nvSpPr>
          <p:spPr>
            <a:xfrm>
              <a:off x="1981200" y="3733800"/>
              <a:ext cx="7620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5 eV</a:t>
              </a:r>
            </a:p>
          </p:txBody>
        </p:sp>
        <p:sp>
          <p:nvSpPr>
            <p:cNvPr id="158" name="TextBox 20"/>
            <p:cNvSpPr txBox="1"/>
            <p:nvPr/>
          </p:nvSpPr>
          <p:spPr>
            <a:xfrm>
              <a:off x="127000" y="1178561"/>
              <a:ext cx="160020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Energy</a:t>
              </a:r>
            </a:p>
          </p:txBody>
        </p:sp>
        <p:sp>
          <p:nvSpPr>
            <p:cNvPr id="159" name="TextBox 21"/>
            <p:cNvSpPr txBox="1"/>
            <p:nvPr/>
          </p:nvSpPr>
          <p:spPr>
            <a:xfrm>
              <a:off x="6858000" y="1154668"/>
              <a:ext cx="1600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Wavelength</a:t>
              </a:r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1100301" y="6071129"/>
            <a:ext cx="6138700" cy="405872"/>
            <a:chOff x="0" y="0"/>
            <a:chExt cx="6138698" cy="405871"/>
          </a:xfrm>
        </p:grpSpPr>
        <p:sp>
          <p:nvSpPr>
            <p:cNvPr id="161" name="Rectangle 31"/>
            <p:cNvSpPr/>
            <p:nvPr/>
          </p:nvSpPr>
          <p:spPr>
            <a:xfrm>
              <a:off x="0" y="0"/>
              <a:ext cx="1655379" cy="405872"/>
            </a:xfrm>
            <a:prstGeom prst="rect">
              <a:avLst/>
            </a:prstGeom>
            <a:solidFill>
              <a:srgbClr val="F573F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Rectangle 32"/>
            <p:cNvSpPr/>
            <p:nvPr/>
          </p:nvSpPr>
          <p:spPr>
            <a:xfrm>
              <a:off x="2207172" y="0"/>
              <a:ext cx="3931527" cy="405872"/>
            </a:xfrm>
            <a:prstGeom prst="rect">
              <a:avLst/>
            </a:prstGeom>
            <a:solidFill>
              <a:srgbClr val="80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Rectangle 33"/>
            <p:cNvSpPr/>
            <p:nvPr/>
          </p:nvSpPr>
          <p:spPr>
            <a:xfrm>
              <a:off x="1655379" y="0"/>
              <a:ext cx="551794" cy="40587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TextBox 34"/>
            <p:cNvSpPr txBox="1"/>
            <p:nvPr/>
          </p:nvSpPr>
          <p:spPr>
            <a:xfrm>
              <a:off x="68974" y="10357"/>
              <a:ext cx="144845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UV</a:t>
              </a:r>
            </a:p>
          </p:txBody>
        </p:sp>
        <p:sp>
          <p:nvSpPr>
            <p:cNvPr id="165" name="TextBox 35"/>
            <p:cNvSpPr txBox="1"/>
            <p:nvPr/>
          </p:nvSpPr>
          <p:spPr>
            <a:xfrm>
              <a:off x="3172810" y="9019"/>
              <a:ext cx="144845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Infrared</a:t>
              </a:r>
            </a:p>
          </p:txBody>
        </p:sp>
        <p:sp>
          <p:nvSpPr>
            <p:cNvPr id="166" name="TextBox 36"/>
            <p:cNvSpPr txBox="1"/>
            <p:nvPr/>
          </p:nvSpPr>
          <p:spPr>
            <a:xfrm>
              <a:off x="1190953" y="18038"/>
              <a:ext cx="144845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CC00"/>
                  </a:solidFill>
                </a:defRPr>
              </a:lvl1pPr>
            </a:lstStyle>
            <a:p>
              <a:r>
                <a:t>Vis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5"/>
          <p:cNvSpPr txBox="1"/>
          <p:nvPr/>
        </p:nvSpPr>
        <p:spPr>
          <a:xfrm>
            <a:off x="304800" y="6457220"/>
            <a:ext cx="51816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Animated GIFs from: en.wikipedia.org/wiki/Infrared_spectroscopy</a:t>
            </a:r>
          </a:p>
        </p:txBody>
      </p:sp>
      <p:sp>
        <p:nvSpPr>
          <p:cNvPr id="17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pPr>
              <a:defRPr sz="2200" i="1"/>
            </a:pPr>
            <a:r>
              <a:t>We now need to know how these colors </a:t>
            </a:r>
            <a:r>
              <a:rPr b="1"/>
              <a:t>interact with matter</a:t>
            </a:r>
          </a:p>
        </p:txBody>
      </p:sp>
      <p:sp>
        <p:nvSpPr>
          <p:cNvPr id="17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Because we want to exploit these interactions to CAPTURE the light's energy!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1) </a:t>
            </a:r>
            <a:r>
              <a:rPr b="1">
                <a:solidFill>
                  <a:srgbClr val="DE0000"/>
                </a:solidFill>
              </a:rPr>
              <a:t>INFRARED (IR) LIGHT</a:t>
            </a:r>
            <a:r>
              <a:t>:  	</a:t>
            </a:r>
            <a:r>
              <a:rPr>
                <a:solidFill>
                  <a:srgbClr val="FFD900"/>
                </a:solidFill>
              </a:rPr>
              <a:t>0.7 microns &lt; </a:t>
            </a:r>
            <a:r>
              <a:rPr>
                <a:solidFill>
                  <a:srgbClr val="FFCC00"/>
                </a:solidFill>
              </a:rPr>
              <a:t>Wavelength  	</a:t>
            </a:r>
          </a:p>
          <a:p>
            <a:pPr>
              <a:defRPr sz="1000">
                <a:solidFill>
                  <a:srgbClr val="FFCC00"/>
                </a:solidFill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</a:defRPr>
            </a:pPr>
            <a:r>
              <a:t>				Energy &lt; 1.7 eV  </a:t>
            </a:r>
          </a:p>
          <a:p>
            <a:pPr>
              <a:defRPr sz="1800"/>
            </a:pPr>
            <a:r>
              <a:t>	</a:t>
            </a:r>
          </a:p>
          <a:p>
            <a:pPr>
              <a:defRPr sz="1800"/>
            </a:pPr>
            <a:r>
              <a:t>If absorbed by matter, IR =&gt; heat = atomic &amp; molecular vibrations</a:t>
            </a:r>
          </a:p>
          <a:p>
            <a:pPr>
              <a:defRPr sz="1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endParaRPr sz="1800"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100"/>
            </a:pPr>
            <a:endParaRPr/>
          </a:p>
          <a:p>
            <a:pPr>
              <a:defRPr sz="1800"/>
            </a:pPr>
            <a:r>
              <a:t>Uniqueness of an atom/molecule's vibrational energies =&gt; absorption bands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=&gt; "IR" spectroscopies used by chemists AND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to absorption bands seen in AM1.5  spectrum:</a:t>
            </a:r>
          </a:p>
        </p:txBody>
      </p:sp>
      <p:grpSp>
        <p:nvGrpSpPr>
          <p:cNvPr id="184" name="Group"/>
          <p:cNvGrpSpPr/>
          <p:nvPr/>
        </p:nvGrpSpPr>
        <p:grpSpPr>
          <a:xfrm>
            <a:off x="761999" y="2971799"/>
            <a:ext cx="8153401" cy="1143002"/>
            <a:chOff x="0" y="0"/>
            <a:chExt cx="8153399" cy="1143000"/>
          </a:xfrm>
        </p:grpSpPr>
        <p:pic>
          <p:nvPicPr>
            <p:cNvPr id="172" name="Picture 11" descr="Picture 1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9603" y="344580"/>
              <a:ext cx="1243582" cy="798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Picture 12" descr="Picture 1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96036" y="336176"/>
              <a:ext cx="1243582" cy="798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Picture 13" descr="Picture 13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67668" y="344580"/>
              <a:ext cx="1243581" cy="798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Picture 14" descr="Picture 14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14100" y="336176"/>
              <a:ext cx="1243582" cy="798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icture 15" descr="Picture 15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60534" y="336176"/>
              <a:ext cx="1243581" cy="798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icture 16" descr="Picture 16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06966" y="344580"/>
              <a:ext cx="1243582" cy="798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TextBox 17"/>
            <p:cNvSpPr txBox="1"/>
            <p:nvPr/>
          </p:nvSpPr>
          <p:spPr>
            <a:xfrm>
              <a:off x="0" y="0"/>
              <a:ext cx="1570839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Symmetric</a:t>
              </a:r>
            </a:p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Stretch</a:t>
              </a:r>
            </a:p>
          </p:txBody>
        </p:sp>
        <p:sp>
          <p:nvSpPr>
            <p:cNvPr id="179" name="TextBox 18"/>
            <p:cNvSpPr txBox="1"/>
            <p:nvPr/>
          </p:nvSpPr>
          <p:spPr>
            <a:xfrm>
              <a:off x="1421234" y="0"/>
              <a:ext cx="1570839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Asymmetric</a:t>
              </a:r>
            </a:p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Stretch</a:t>
              </a:r>
            </a:p>
          </p:txBody>
        </p:sp>
        <p:sp>
          <p:nvSpPr>
            <p:cNvPr id="180" name="TextBox 19"/>
            <p:cNvSpPr txBox="1"/>
            <p:nvPr/>
          </p:nvSpPr>
          <p:spPr>
            <a:xfrm>
              <a:off x="2692866" y="0"/>
              <a:ext cx="157083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Scissoring</a:t>
              </a:r>
            </a:p>
          </p:txBody>
        </p:sp>
        <p:sp>
          <p:nvSpPr>
            <p:cNvPr id="181" name="TextBox 20"/>
            <p:cNvSpPr txBox="1"/>
            <p:nvPr/>
          </p:nvSpPr>
          <p:spPr>
            <a:xfrm>
              <a:off x="3964497" y="0"/>
              <a:ext cx="157083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Rocking</a:t>
              </a:r>
            </a:p>
          </p:txBody>
        </p:sp>
        <p:sp>
          <p:nvSpPr>
            <p:cNvPr id="182" name="TextBox 21"/>
            <p:cNvSpPr txBox="1"/>
            <p:nvPr/>
          </p:nvSpPr>
          <p:spPr>
            <a:xfrm>
              <a:off x="5310930" y="0"/>
              <a:ext cx="157083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Wagging</a:t>
              </a:r>
            </a:p>
          </p:txBody>
        </p:sp>
        <p:sp>
          <p:nvSpPr>
            <p:cNvPr id="183" name="TextBox 22"/>
            <p:cNvSpPr txBox="1"/>
            <p:nvPr/>
          </p:nvSpPr>
          <p:spPr>
            <a:xfrm>
              <a:off x="6582561" y="0"/>
              <a:ext cx="157083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Twisting</a:t>
              </a:r>
            </a:p>
          </p:txBody>
        </p:sp>
      </p:grpSp>
      <p:pic>
        <p:nvPicPr>
          <p:cNvPr id="185" name="Picture 4" descr="Picture 4"/>
          <p:cNvPicPr>
            <a:picLocks noChangeAspect="1"/>
          </p:cNvPicPr>
          <p:nvPr/>
        </p:nvPicPr>
        <p:blipFill>
          <a:blip r:embed="rId8">
            <a:extLst/>
          </a:blip>
          <a:srcRect t="10891"/>
          <a:stretch>
            <a:fillRect/>
          </a:stretch>
        </p:blipFill>
        <p:spPr>
          <a:xfrm>
            <a:off x="6306213" y="4800599"/>
            <a:ext cx="2761588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112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8805</Words>
  <PresentationFormat>On-screen Show (4:3)</PresentationFormat>
  <Paragraphs>1856</Paragraphs>
  <Slides>68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Lecture 1 - What is Nanoscience</vt:lpstr>
      <vt:lpstr>Today's Photovoltaic Solar Cells</vt:lpstr>
      <vt:lpstr>Today's Photovoltaic Solar Cells</vt:lpstr>
      <vt:lpstr>But why CAN'T we just squeeze electrons out (and then USE them)?</vt:lpstr>
      <vt:lpstr>So "electricity" is instead all about pumping charge</vt:lpstr>
      <vt:lpstr>Moving on to the 2nd key question: What is Sunlight?</vt:lpstr>
      <vt:lpstr>How much power can sunlight provide?</vt:lpstr>
      <vt:lpstr>How to convert light's wavelength into photon energy:</vt:lpstr>
      <vt:lpstr>Using this to revise the scale of earlier sunlight plot:</vt:lpstr>
      <vt:lpstr>We now need to know how these colors interact with matter</vt:lpstr>
      <vt:lpstr>IR vibrations may be amusing (and quite useful elsewhere)</vt:lpstr>
      <vt:lpstr>As opposed visible light which CAN directly produce electricity:</vt:lpstr>
      <vt:lpstr>What about ultraviolet light?</vt:lpstr>
      <vt:lpstr>Summarizing the different ways in which light interacts with matter:</vt:lpstr>
      <vt:lpstr>Solar-powered electron pumps = Photovoltaics (a.k.a. "solar cells")</vt:lpstr>
      <vt:lpstr>So when a material is exposed to light having its bond energy:</vt:lpstr>
      <vt:lpstr>This gives only a "photoconductor" and NOT a solar cell!  (Wake up all of you so-called science journalists!)</vt:lpstr>
      <vt:lpstr>To produce power we've ALSO got to drive (PUMP) electrons somewhere!</vt:lpstr>
      <vt:lpstr>We can also add things that will shed electrons</vt:lpstr>
      <vt:lpstr>The payoff comes when you put two such "doped" regions side by side:</vt:lpstr>
      <vt:lpstr>Slide 20</vt:lpstr>
      <vt:lpstr>NOW add light to knock electrons out of background silicon:</vt:lpstr>
      <vt:lpstr>Two ways of creating that boundary charge-separating electric field:</vt:lpstr>
      <vt:lpstr>It's analogous to diatomic bonding in molecules:</vt:lpstr>
      <vt:lpstr>Solar cell materials MUST allow some electron movement, then:</vt:lpstr>
      <vt:lpstr>But remember, charge only shifts NEAR the interface:</vt:lpstr>
      <vt:lpstr>Leading to common rules for almost all photovoltaics (solar cells):</vt:lpstr>
      <vt:lpstr>But how much POWER will such a solar cell PRODUCE?</vt:lpstr>
      <vt:lpstr>The somewhat complicated answer starts with the solar spectrum:</vt:lpstr>
      <vt:lpstr>Figuring out energy absorbed by cells made of different materials:</vt:lpstr>
      <vt:lpstr>Now take into account our solar cell's chosen material</vt:lpstr>
      <vt:lpstr>Butt-kicked electron WASTES that extra energy:</vt:lpstr>
      <vt:lpstr>Energy absorbed by cells made of different solar cell materials:</vt:lpstr>
      <vt:lpstr>Using that to plot the maximum possible efficiency of a solar cell:</vt:lpstr>
      <vt:lpstr>Instead plotting cell efficiency vs. light wavelength (~ flipping right-left)</vt:lpstr>
      <vt:lpstr>FINALLY: Comparing solar cells with a LOT of different bandgaps:</vt:lpstr>
      <vt:lpstr>Larger the area under a bottom curve =&gt; More solar energy captured</vt:lpstr>
      <vt:lpstr>But in addition to having a 1.3 eV bandgap, the ideal material must also:</vt:lpstr>
      <vt:lpstr>At the center of that region is silicon</vt:lpstr>
      <vt:lpstr>Making the cross-section of a silicon solar cell more like this:</vt:lpstr>
      <vt:lpstr>Before reaching the electric field, the electron &amp; hole ARE just wandering</vt:lpstr>
      <vt:lpstr>But there is an additional complication: "traps"</vt:lpstr>
      <vt:lpstr>Crystalline silicon succumbs to one type of trap but not the other</vt:lpstr>
      <vt:lpstr>Gallium Arsenide offers competition for that gold standard:</vt:lpstr>
      <vt:lpstr>So what about more affordable silver or even bronze standards?</vt:lpstr>
      <vt:lpstr>And "amorphous Si cells" yield a candidate for the bronze standard:</vt:lpstr>
      <vt:lpstr>Trying to put these (and other) alternatives into perspective:</vt:lpstr>
      <vt:lpstr>NREL:  Best RESEARCH solar cells (1976 – 2018):</vt:lpstr>
      <vt:lpstr>With some added guidance as to cell types:</vt:lpstr>
      <vt:lpstr>"Hero" (best in lab / single shot) efficiencies, top to bottom:</vt:lpstr>
      <vt:lpstr>What about all those very rapidly climbing "emerging" cells?</vt:lpstr>
      <vt:lpstr>To finish this note set, here are some issues with today's PV solar cells:</vt:lpstr>
      <vt:lpstr>At best, such peak conditions occur for an hour or so, a few days a year!</vt:lpstr>
      <vt:lpstr>My Solar Rule:  Multiply by ½  x  Another ½  x  Maybe Another ½</vt:lpstr>
      <vt:lpstr>Daily solar energy delivered to a solar cell:</vt:lpstr>
      <vt:lpstr>Leading to discussion of CAPACITY and CAPACITY FACTOR:</vt:lpstr>
      <vt:lpstr>The U.S. Energy Information Administration evaluates CAPACITY FACTORS</vt:lpstr>
      <vt:lpstr>The U.S. National Renewable Energy Lab (NREL) provides an answer:</vt:lpstr>
      <vt:lpstr>LIKELY TIME-AVERAGED SOLAR CELL POWER OUTPUT:</vt:lpstr>
      <vt:lpstr>How optimized capture of sunlight leads to solar cell’s apparent color:</vt:lpstr>
      <vt:lpstr>But commercial PV cells aren't black, most are in fact blue:</vt:lpstr>
      <vt:lpstr>However, light is a wave, with both crests and troughs</vt:lpstr>
      <vt:lpstr>Such "quarter wave plates" are the stock way of suppressing reflections</vt:lpstr>
      <vt:lpstr>Closing with two common criticisms of today's silicon PV cells:</vt:lpstr>
      <vt:lpstr>A second common criticism of today's silicon PV cells:</vt:lpstr>
      <vt:lpstr>Which showed that Si is the 2nd MOST COMMON element in the earth's crust</vt:lpstr>
      <vt:lpstr>And it's not hard to find silicon in the earth's crust:</vt:lpstr>
      <vt:lpstr>But it turns out that chlorine (not fluorine) is used in Si refining!</vt:lpstr>
      <vt:lpstr>Credits / Acknowledgements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Today's Photovoltaic Solar Cells</dc:title>
  <cp:lastModifiedBy>John Bean</cp:lastModifiedBy>
  <cp:revision>1</cp:revision>
  <dcterms:created xsi:type="dcterms:W3CDTF">2019-11-22T16:39:39Z</dcterms:created>
  <dcterms:modified xsi:type="dcterms:W3CDTF">2019-11-22T16:40:50Z</dcterms:modified>
</cp:coreProperties>
</file>