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DD"/>
          </a:solidFill>
        </a:fill>
      </a:tcStyle>
    </a:wholeTbl>
    <a:band2H>
      <a:tcTxStyle/>
      <a:tcStyle>
        <a:tcBdr/>
        <a:fill>
          <a:solidFill>
            <a:srgbClr val="E6EFE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4E9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9"/>
          </a:solidFill>
        </a:fill>
      </a:tcStyle>
    </a:wholeTbl>
    <a:band2H>
      <a:tcTxStyle/>
      <a:tcStyle>
        <a:tcBdr/>
        <a:fill>
          <a:solidFill>
            <a:srgbClr val="E7E9ED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2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60"/>
  </p:normalViewPr>
  <p:slideViewPr>
    <p:cSldViewPr snapToObjects="1">
      <p:cViewPr varScale="1">
        <p:scale>
          <a:sx n="127" d="100"/>
          <a:sy n="127" d="100"/>
        </p:scale>
        <p:origin x="17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783771" indent="-326571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9972" y="6457220"/>
            <a:ext cx="273656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60198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783771" indent="-326571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9972" y="6457220"/>
            <a:ext cx="273656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tabLst>
                <a:tab pos="444500" algn="l"/>
              </a:tabLst>
              <a:defRPr sz="1600"/>
            </a:lvl1pPr>
            <a:lvl2pPr marL="620485" indent="-163285">
              <a:spcBef>
                <a:spcPts val="300"/>
              </a:spcBef>
              <a:tabLst>
                <a:tab pos="444500" algn="l"/>
              </a:tabLst>
              <a:defRPr sz="1600"/>
            </a:lvl2pPr>
            <a:lvl3pPr marL="1066800" indent="-152400">
              <a:spcBef>
                <a:spcPts val="300"/>
              </a:spcBef>
              <a:tabLst>
                <a:tab pos="444500" algn="l"/>
              </a:tabLst>
              <a:defRPr sz="1600"/>
            </a:lvl3pPr>
            <a:lvl4pPr marL="1554480" indent="-182880">
              <a:spcBef>
                <a:spcPts val="300"/>
              </a:spcBef>
              <a:tabLst>
                <a:tab pos="444500" algn="l"/>
              </a:tabLst>
              <a:defRPr sz="1600"/>
            </a:lvl4pPr>
            <a:lvl5pPr marL="2011679" indent="-182879">
              <a:spcBef>
                <a:spcPts val="300"/>
              </a:spcBef>
              <a:tabLst>
                <a:tab pos="444500" algn="l"/>
              </a:tabLst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defRPr sz="1400" i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1pPr>
            <a:lvl2pPr marL="661307" indent="-204107"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2pPr>
            <a:lvl3pPr marL="1104900" indent="-190500"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3pPr>
            <a:lvl4pPr marL="1600200" indent="-228600"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4pPr>
            <a:lvl5pPr marL="2057400" indent="-228600"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defRPr sz="1400" i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1pPr>
            <a:lvl2pPr marL="661307" indent="-204107"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2pPr>
            <a:lvl3pPr marL="1104900" indent="-190500"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3pPr>
            <a:lvl4pPr marL="1600200" indent="-228600"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4pPr>
            <a:lvl5pPr marL="2057400" indent="-228600"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defRPr sz="1400" i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783771" indent="-326571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9972" y="6457220"/>
            <a:ext cx="273656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1pPr>
            <a:lvl2pPr marL="0" indent="457200">
              <a:buSzTx/>
              <a:buNone/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2pPr>
            <a:lvl3pPr marL="0" indent="914400">
              <a:buSzTx/>
              <a:buNone/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3pPr>
            <a:lvl4pPr marL="0" indent="1371600">
              <a:buSzTx/>
              <a:buNone/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4pPr>
            <a:lvl5pPr marL="0" indent="1828800">
              <a:buSzTx/>
              <a:buNone/>
              <a:tabLst/>
              <a:defRPr sz="20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9972" y="6457220"/>
            <a:ext cx="273656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CCFF"/>
              </a:buClr>
              <a:buSzPct val="65000"/>
              <a:buChar char="■"/>
              <a:tabLst/>
              <a:defRPr sz="2800">
                <a:latin typeface="Tahoma"/>
                <a:ea typeface="Tahoma"/>
                <a:cs typeface="Tahoma"/>
                <a:sym typeface="Tahoma"/>
              </a:defRPr>
            </a:lvl1pPr>
            <a:lvl2pPr marL="790575" indent="-333375">
              <a:spcBef>
                <a:spcPts val="600"/>
              </a:spcBef>
              <a:buClr>
                <a:srgbClr val="00CCFF"/>
              </a:buClr>
              <a:tabLst/>
              <a:defRPr sz="2800">
                <a:latin typeface="Tahoma"/>
                <a:ea typeface="Tahoma"/>
                <a:cs typeface="Tahoma"/>
                <a:sym typeface="Tahoma"/>
              </a:defRPr>
            </a:lvl2pPr>
            <a:lvl3pPr marL="1234439" indent="-320039">
              <a:spcBef>
                <a:spcPts val="600"/>
              </a:spcBef>
              <a:buClr>
                <a:srgbClr val="00CCFF"/>
              </a:buClr>
              <a:tabLst/>
              <a:defRPr sz="2800">
                <a:latin typeface="Tahoma"/>
                <a:ea typeface="Tahoma"/>
                <a:cs typeface="Tahoma"/>
                <a:sym typeface="Tahoma"/>
              </a:defRPr>
            </a:lvl3pPr>
            <a:lvl4pPr marL="1727200" indent="-355600">
              <a:spcBef>
                <a:spcPts val="600"/>
              </a:spcBef>
              <a:buClr>
                <a:srgbClr val="00CCFF"/>
              </a:buClr>
              <a:tabLst/>
              <a:defRPr sz="2800">
                <a:latin typeface="Tahoma"/>
                <a:ea typeface="Tahoma"/>
                <a:cs typeface="Tahoma"/>
                <a:sym typeface="Tahoma"/>
              </a:defRPr>
            </a:lvl4pPr>
            <a:lvl5pPr marL="2184400" indent="-355600">
              <a:spcBef>
                <a:spcPts val="600"/>
              </a:spcBef>
              <a:buClr>
                <a:srgbClr val="00CCFF"/>
              </a:buClr>
              <a:tabLst/>
              <a:defRPr sz="28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9972" y="6457220"/>
            <a:ext cx="273656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tabLst/>
              <a:defRPr sz="2400" b="1">
                <a:latin typeface="Tahoma"/>
                <a:ea typeface="Tahoma"/>
                <a:cs typeface="Tahoma"/>
                <a:sym typeface="Tahoma"/>
              </a:defRPr>
            </a:lvl1pPr>
            <a:lvl2pPr marL="0" indent="457200">
              <a:spcBef>
                <a:spcPts val="500"/>
              </a:spcBef>
              <a:buSzTx/>
              <a:buNone/>
              <a:tabLst/>
              <a:defRPr sz="2400" b="1">
                <a:latin typeface="Tahoma"/>
                <a:ea typeface="Tahoma"/>
                <a:cs typeface="Tahoma"/>
                <a:sym typeface="Tahoma"/>
              </a:defRPr>
            </a:lvl2pPr>
            <a:lvl3pPr marL="0" indent="914400">
              <a:spcBef>
                <a:spcPts val="500"/>
              </a:spcBef>
              <a:buSzTx/>
              <a:buNone/>
              <a:tabLst/>
              <a:defRPr sz="2400" b="1">
                <a:latin typeface="Tahoma"/>
                <a:ea typeface="Tahoma"/>
                <a:cs typeface="Tahoma"/>
                <a:sym typeface="Tahoma"/>
              </a:defRPr>
            </a:lvl3pPr>
            <a:lvl4pPr marL="0" indent="1371600">
              <a:spcBef>
                <a:spcPts val="500"/>
              </a:spcBef>
              <a:buSzTx/>
              <a:buNone/>
              <a:tabLst/>
              <a:defRPr sz="2400" b="1">
                <a:latin typeface="Tahoma"/>
                <a:ea typeface="Tahoma"/>
                <a:cs typeface="Tahoma"/>
                <a:sym typeface="Tahoma"/>
              </a:defRPr>
            </a:lvl4pPr>
            <a:lvl5pPr marL="0" indent="1828800">
              <a:spcBef>
                <a:spcPts val="500"/>
              </a:spcBef>
              <a:buSzTx/>
              <a:buNone/>
              <a:tabLst/>
              <a:defRPr sz="2400" b="1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tabLst/>
              <a:defRPr sz="2400" b="1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9972" y="6457220"/>
            <a:ext cx="273656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9972" y="6457220"/>
            <a:ext cx="273656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9972" y="6457220"/>
            <a:ext cx="273656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783771" indent="-326571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tabLst/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tabLst/>
              <a:defRPr sz="14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9972" y="6457220"/>
            <a:ext cx="273656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i="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tabLst/>
              <a:defRPr sz="1400">
                <a:latin typeface="Tahoma"/>
                <a:ea typeface="Tahoma"/>
                <a:cs typeface="Tahoma"/>
                <a:sym typeface="Tahoma"/>
              </a:defRPr>
            </a:lvl1pPr>
            <a:lvl2pPr marL="0" indent="457200">
              <a:spcBef>
                <a:spcPts val="300"/>
              </a:spcBef>
              <a:buSzTx/>
              <a:buNone/>
              <a:tabLst/>
              <a:defRPr sz="1400">
                <a:latin typeface="Tahoma"/>
                <a:ea typeface="Tahoma"/>
                <a:cs typeface="Tahoma"/>
                <a:sym typeface="Tahoma"/>
              </a:defRPr>
            </a:lvl2pPr>
            <a:lvl3pPr marL="0" indent="914400">
              <a:spcBef>
                <a:spcPts val="300"/>
              </a:spcBef>
              <a:buSzTx/>
              <a:buNone/>
              <a:tabLst/>
              <a:defRPr sz="1400">
                <a:latin typeface="Tahoma"/>
                <a:ea typeface="Tahoma"/>
                <a:cs typeface="Tahoma"/>
                <a:sym typeface="Tahoma"/>
              </a:defRPr>
            </a:lvl3pPr>
            <a:lvl4pPr marL="0" indent="1371600">
              <a:spcBef>
                <a:spcPts val="300"/>
              </a:spcBef>
              <a:buSzTx/>
              <a:buNone/>
              <a:tabLst/>
              <a:defRPr sz="1400">
                <a:latin typeface="Tahoma"/>
                <a:ea typeface="Tahoma"/>
                <a:cs typeface="Tahoma"/>
                <a:sym typeface="Tahoma"/>
              </a:defRPr>
            </a:lvl4pPr>
            <a:lvl5pPr marL="0" indent="1828800">
              <a:spcBef>
                <a:spcPts val="300"/>
              </a:spcBef>
              <a:buSzTx/>
              <a:buNone/>
              <a:tabLst/>
              <a:defRPr sz="14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9972" y="6457220"/>
            <a:ext cx="273656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534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486400" y="598805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1" u="none" strike="noStrike" cap="none" spc="0" baseline="0"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>
          <a:tab pos="457200" algn="l"/>
          <a:tab pos="914400" algn="l"/>
          <a:tab pos="1371600" algn="l"/>
          <a:tab pos="1828800" algn="l"/>
          <a:tab pos="2286000" algn="l"/>
        </a:tabLst>
        <a:defRPr sz="18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640896" marR="0" indent="-18369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8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1085850" marR="0" indent="-17145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8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1577339" marR="0" indent="-205739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8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2034539" marR="0" indent="-205739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8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2491739" marR="0" indent="-205739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8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2948939" marR="0" indent="-205739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8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3406140" marR="0" indent="-20574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8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3863340" marR="0" indent="-20574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>
          <a:tab pos="457200" algn="l"/>
          <a:tab pos="914400" algn="l"/>
          <a:tab pos="1371600" algn="l"/>
          <a:tab pos="1828800" algn="l"/>
          <a:tab pos="2286000" algn="l"/>
        </a:tabLst>
        <a:defRPr sz="1800" b="0" i="0" u="none" strike="noStrike" cap="none" spc="0" baseline="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200" b="0" i="1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200" b="0" i="1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200" b="0" i="1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200" b="0" i="1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200" b="0" i="1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200" b="0" i="1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200" b="0" i="1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200" b="0" i="1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200" b="0" i="1" u="none" strike="noStrike" cap="none" spc="0" baseline="0"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ecanfigurethisout.org/ENERGY/Web_notes/Solar/Solar%20-%20Utility%20Scale%20Plants%20-%20Supporting.htm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file:///Users/johncbean/Sites/ENERGY/Web_notes/Solar/Solar%20-%20Utility%20Scale%20Plants%20-%20Supporting%20-%20Files/Solar%20Plants.xl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ecanfigurethisout.org/ENERGY/Web_notes/Solar/Solar%20-%20Tomorrows%20PV.pptx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ecanfigurethisout.org/ENERGY/Web_notes/Solar/Solar%20-%20Tomorrows%20PV.pptx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Round%20Pegs/Power%20Cycles%20and%20Energy%20Storage.pdf" TargetMode="External"/><Relationship Id="rId7" Type="http://schemas.openxmlformats.org/officeDocument/2006/relationships/hyperlink" Target="https://wecanfigurethisout.org/ENERGY/Web_notes/Carbon/Fossil%20Fuels.key" TargetMode="External"/><Relationship Id="rId2" Type="http://schemas.openxmlformats.org/officeDocument/2006/relationships/hyperlink" Target="https://wecanfigurethisout.org/ENERGY/Web_notes/Round%20Pegs/Power%20Cycles%20and%20Energy%20Storage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canfigurethisout.org/ENERGY/Web_notes/Carbon/Fossil%20Fuels.pdf" TargetMode="External"/><Relationship Id="rId5" Type="http://schemas.openxmlformats.org/officeDocument/2006/relationships/hyperlink" Target="https://wecanfigurethisout.org/ENERGY/Web_notes/Carbon/Fossil%20Fuels.pptx" TargetMode="External"/><Relationship Id="rId4" Type="http://schemas.openxmlformats.org/officeDocument/2006/relationships/hyperlink" Target="https://wecanfigurethisout.org/ENERGY/Web_notes/Round%20Pegs/Power%20Cycles%20and%20Energy%20Storage.key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Round%20Pegs/Power%20Cycles%20and%20Energy%20Storage.pdf" TargetMode="External"/><Relationship Id="rId2" Type="http://schemas.openxmlformats.org/officeDocument/2006/relationships/hyperlink" Target="https://wecanfigurethisout.org/ENERGY/Web_notes/Round%20Pegs/Power%20Cycles%20and%20Energy%20Storage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ecanfigurethisout.org/ENERGY/Web_notes/Round%20Pegs/Power%20Cycles%20and%20Energy%20Storage.key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Introduction/US%20Energy%20Production%20and%20Consumption.pdf" TargetMode="External"/><Relationship Id="rId2" Type="http://schemas.openxmlformats.org/officeDocument/2006/relationships/hyperlink" Target="https://wecanfigurethisout.org/ENERGY/Web_notes/Introduction/US%20Energy%20Production%20and%20Consumption.ppt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hyperlink" Target="https://wecanfigurethisout.org/ENERGY/Web_notes/Introduction/US%20Energy%20Production%20and%20Consumption.key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Technology%20Comparisons/Plant%20Economics.pdf" TargetMode="External"/><Relationship Id="rId2" Type="http://schemas.openxmlformats.org/officeDocument/2006/relationships/hyperlink" Target="https://wecanfigurethisout.org/ENERGY/Web_notes/Technology%20Comparisons/Plant%20Economics.ppt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wecanfigurethisout.org/ENERGY/Web_notes/Technology%20Comparisons/Plant%20Economics.key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Technology%20Comparisons/Plant%20Requirements%20-%20Land%20Water.pdf" TargetMode="External"/><Relationship Id="rId2" Type="http://schemas.openxmlformats.org/officeDocument/2006/relationships/hyperlink" Target="https://wecanfigurethisout.org/ENERGY/Web_notes/Technology%20Comparisons/Plant%20Requirements%20-%20Land%20Water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ecanfigurethisout.org/ENERGY/Web_notes/Technology%20Comparisons/Plant%20Requirements%20-%20Land%20Water.key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Introduction/US%20Energy%20Production%20and%20Consumption.pptx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ecanfigurethisout.org/ENERGY/Web_notes/Introduction/US%20Energy%20Production%20and%20Consumption.key" TargetMode="External"/><Relationship Id="rId4" Type="http://schemas.openxmlformats.org/officeDocument/2006/relationships/hyperlink" Target="https://wecanfigurethisout.org/ENERGY/Web_notes/Introduction/US%20Energy%20Production%20and%20Consumption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ENERGY/Web_notes/Electricity/Generic%20Power%20Plant%20and%20Grid.pdf" TargetMode="External"/><Relationship Id="rId7" Type="http://schemas.openxmlformats.org/officeDocument/2006/relationships/hyperlink" Target="https://wecanfigurethisout.org/ENERGY/Web_notes/Technology%20Comparisons/Plant%20Requirements%20-%20Land%20Water.key" TargetMode="External"/><Relationship Id="rId2" Type="http://schemas.openxmlformats.org/officeDocument/2006/relationships/hyperlink" Target="https://wecanfigurethisout.org/ENERGY/Web_notes/Electricity/Generic%20Power%20Plant%20and%20Grid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canfigurethisout.org/ENERGY/Web_notes/Technology%20Comparisons/Plant%20Requirements%20-%20Land%20Water.pdf" TargetMode="External"/><Relationship Id="rId5" Type="http://schemas.openxmlformats.org/officeDocument/2006/relationships/hyperlink" Target="https://wecanfigurethisout.org/ENERGY/Web_notes/Technology%20Comparisons/Plant%20Requirements%20-%20Land%20Water.pptx" TargetMode="External"/><Relationship Id="rId4" Type="http://schemas.openxmlformats.org/officeDocument/2006/relationships/hyperlink" Target="https://wecanfigurethisout.org/ENERGY/Web_notes/Electricity/Generic%20Power%20Plant%20and%20Grid.ke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2"/>
          <p:cNvSpPr txBox="1">
            <a:spLocks noGrp="1"/>
          </p:cNvSpPr>
          <p:nvPr>
            <p:ph type="title"/>
          </p:nvPr>
        </p:nvSpPr>
        <p:spPr>
          <a:xfrm>
            <a:off x="304800" y="25400"/>
            <a:ext cx="8534400" cy="654050"/>
          </a:xfrm>
          <a:prstGeom prst="rect">
            <a:avLst/>
          </a:prstGeom>
        </p:spPr>
        <p:txBody>
          <a:bodyPr/>
          <a:lstStyle/>
          <a:p>
            <a:r>
              <a:t>Utility Scale Solar Power Plants</a:t>
            </a:r>
          </a:p>
        </p:txBody>
      </p:sp>
      <p:sp>
        <p:nvSpPr>
          <p:cNvPr id="140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04800" y="647700"/>
            <a:ext cx="8534400" cy="827921"/>
          </a:xfrm>
          <a:prstGeom prst="rect">
            <a:avLst/>
          </a:prstGeom>
        </p:spPr>
        <p:txBody>
          <a:bodyPr/>
          <a:lstStyle/>
          <a:p>
            <a:pPr algn="ctr">
              <a:defRPr sz="1700"/>
            </a:pPr>
            <a:r>
              <a:t>John C. Bean</a:t>
            </a:r>
          </a:p>
          <a:p>
            <a:pPr>
              <a:defRPr sz="300"/>
            </a:pPr>
            <a:endParaRPr/>
          </a:p>
          <a:p>
            <a:pPr algn="ctr">
              <a:spcBef>
                <a:spcPts val="300"/>
              </a:spcBef>
              <a:defRPr sz="1700" u="sng"/>
            </a:pPr>
            <a:r>
              <a:t>Outline</a:t>
            </a:r>
          </a:p>
        </p:txBody>
      </p:sp>
      <p:sp>
        <p:nvSpPr>
          <p:cNvPr id="141" name="Rectangle 5"/>
          <p:cNvSpPr txBox="1"/>
          <p:nvPr/>
        </p:nvSpPr>
        <p:spPr>
          <a:xfrm>
            <a:off x="304800" y="6558776"/>
            <a:ext cx="85344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(Written / Revised:  </a:t>
            </a:r>
            <a:r>
              <a:rPr lang="en-US" dirty="0"/>
              <a:t>August 2022</a:t>
            </a:r>
            <a:r>
              <a:rPr dirty="0"/>
              <a:t>)</a:t>
            </a:r>
          </a:p>
        </p:txBody>
      </p:sp>
      <p:sp>
        <p:nvSpPr>
          <p:cNvPr id="142" name="Rectangle 3"/>
          <p:cNvSpPr txBox="1"/>
          <p:nvPr/>
        </p:nvSpPr>
        <p:spPr>
          <a:xfrm>
            <a:off x="181130" y="1423367"/>
            <a:ext cx="8935086" cy="5134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Why focus on only Utility Scale Solar?</a:t>
            </a:r>
          </a:p>
          <a:p>
            <a:pPr lvl="1" indent="620485"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Because of its strong cost advantage over Rooftop Personal Solar</a:t>
            </a:r>
          </a:p>
          <a:p>
            <a:pPr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Utility Scale Solar Photovoltaic (PV) Plants:</a:t>
            </a:r>
          </a:p>
          <a:p>
            <a:pPr lvl="1" indent="620485"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These plants now have power capacities matching conventional power plants</a:t>
            </a:r>
          </a:p>
          <a:p>
            <a:pPr lvl="2" indent="1066800"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 few even match the capacities of Nuclear &amp; Mega-Fossil Fuel power plants  </a:t>
            </a:r>
          </a:p>
          <a:p>
            <a:pPr lvl="1" indent="620485"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despite the wealth of candidate PV technologies, </a:t>
            </a:r>
          </a:p>
          <a:p>
            <a:pPr lvl="2" indent="1066800"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crystalline Silicon solar cells dominate, challenged only weakly by Thin Film CdTe</a:t>
            </a:r>
          </a:p>
          <a:p>
            <a:pPr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Utility Scale Solar Thermal Plants:</a:t>
            </a:r>
          </a:p>
          <a:p>
            <a:pPr lvl="1" indent="620485"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These plants DON'T have power capacities matching conventional power plants</a:t>
            </a:r>
          </a:p>
          <a:p>
            <a:pPr lvl="2" indent="1066800"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Only one plant in the world achieves "typical" power plant capacity </a:t>
            </a:r>
          </a:p>
          <a:p>
            <a:pPr lvl="3" indent="1554480"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With all others still classifiable as "small/smallish" power plants</a:t>
            </a:r>
          </a:p>
          <a:p>
            <a:pPr lvl="1" indent="620485"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over half of these achieve a green energy "holy grail:" post sunset power production</a:t>
            </a:r>
          </a:p>
          <a:p>
            <a:pPr lvl="2" indent="1066800"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This enabled by their daytime stockpiling of superheated liquids</a:t>
            </a:r>
          </a:p>
          <a:p>
            <a:pPr>
              <a:lnSpc>
                <a:spcPct val="130000"/>
              </a:lnSpc>
              <a:spcBef>
                <a:spcPts val="400"/>
              </a:spcBef>
              <a:tabLst>
                <a:tab pos="444500" algn="l"/>
                <a:tab pos="914400" algn="l"/>
                <a:tab pos="1371600" algn="l"/>
                <a:tab pos="1828800" algn="l"/>
                <a:tab pos="22860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Utility Scale Plants of both types confirm solar energy's need for vast land areas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 5"/>
          <p:cNvSpPr txBox="1"/>
          <p:nvPr/>
        </p:nvSpPr>
        <p:spPr>
          <a:xfrm>
            <a:off x="292100" y="6419120"/>
            <a:ext cx="85344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A complete list of the sources I used in writing this notes set (including links and cached documents) </a:t>
            </a:r>
            <a:br/>
            <a:r>
              <a:t>is provided on this web note set's </a:t>
            </a:r>
            <a:r>
              <a:rPr b="1"/>
              <a:t>Resource Webpage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link</a:t>
            </a:r>
            <a:r>
              <a:t>) </a:t>
            </a:r>
          </a:p>
        </p:txBody>
      </p:sp>
      <p:sp>
        <p:nvSpPr>
          <p:cNvPr id="203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442056"/>
          </a:xfrm>
          <a:prstGeom prst="rect">
            <a:avLst/>
          </a:prstGeom>
        </p:spPr>
        <p:txBody>
          <a:bodyPr/>
          <a:lstStyle/>
          <a:p>
            <a:r>
              <a:t>My search for answers:</a:t>
            </a:r>
          </a:p>
        </p:txBody>
      </p:sp>
      <p:sp>
        <p:nvSpPr>
          <p:cNvPr id="204" name="Rectangle 3"/>
          <p:cNvSpPr txBox="1">
            <a:spLocks noGrp="1"/>
          </p:cNvSpPr>
          <p:nvPr>
            <p:ph type="body" idx="1"/>
          </p:nvPr>
        </p:nvSpPr>
        <p:spPr>
          <a:xfrm>
            <a:off x="99566" y="653820"/>
            <a:ext cx="9014322" cy="5689240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For </a:t>
            </a:r>
            <a:r>
              <a:rPr>
                <a:solidFill>
                  <a:srgbClr val="FBC901"/>
                </a:solidFill>
              </a:rPr>
              <a:t>Solar PV</a:t>
            </a:r>
            <a:r>
              <a:t>, Wikipedia offers a list of power plants with capacity ≥ 200 MW  </a:t>
            </a:r>
            <a:r>
              <a:rPr baseline="31999"/>
              <a:t>1</a:t>
            </a:r>
          </a:p>
          <a:p>
            <a:pPr>
              <a:tabLst/>
              <a:defRPr sz="200"/>
            </a:pPr>
            <a:endParaRPr/>
          </a:p>
          <a:p>
            <a:pPr marL="0" lvl="1" indent="640896">
              <a:buSzTx/>
              <a:buNone/>
              <a:tabLst/>
            </a:pPr>
            <a:r>
              <a:t>Most entries are expanded upon in linked project-by-project Wikipedia webpages </a:t>
            </a:r>
          </a:p>
          <a:p>
            <a:pPr marL="0" lvl="1" indent="640896">
              <a:buSzTx/>
              <a:buNone/>
              <a:tabLst/>
              <a:defRPr sz="200"/>
            </a:pPr>
            <a:endParaRPr/>
          </a:p>
          <a:p>
            <a:pPr marL="0" lvl="1" indent="640896">
              <a:buSzTx/>
              <a:buNone/>
              <a:tabLst/>
            </a:pPr>
            <a:r>
              <a:t>But surprisingly, neither generally identify the PV technologies employed</a:t>
            </a:r>
          </a:p>
          <a:p>
            <a:pPr marL="0" lvl="2" indent="1085850">
              <a:buSzTx/>
              <a:buNone/>
              <a:tabLst/>
              <a:defRPr sz="800"/>
            </a:pPr>
            <a:endParaRPr/>
          </a:p>
          <a:p>
            <a:pPr>
              <a:tabLst/>
            </a:pPr>
            <a:r>
              <a:t>For </a:t>
            </a:r>
            <a:r>
              <a:rPr>
                <a:solidFill>
                  <a:srgbClr val="FBC901"/>
                </a:solidFill>
              </a:rPr>
              <a:t>Solar PV</a:t>
            </a:r>
            <a:r>
              <a:t>, the trade press often reports on the "world's largest solar power plants" </a:t>
            </a:r>
            <a:r>
              <a:rPr baseline="31999"/>
              <a:t>1</a:t>
            </a:r>
          </a:p>
          <a:p>
            <a:pPr>
              <a:tabLst/>
              <a:defRPr sz="200"/>
            </a:pPr>
            <a:endParaRPr/>
          </a:p>
          <a:p>
            <a:pPr marL="0" lvl="1" indent="640896">
              <a:buSzTx/>
              <a:buNone/>
              <a:tabLst/>
            </a:pPr>
            <a:r>
              <a:t>But, contradicting their titles, these lists most often include ONLY PV plants</a:t>
            </a:r>
          </a:p>
          <a:p>
            <a:pPr marL="0" lvl="1" indent="640896">
              <a:buSzTx/>
              <a:buNone/>
              <a:tabLst/>
              <a:defRPr sz="200"/>
            </a:pPr>
            <a:endParaRPr/>
          </a:p>
          <a:p>
            <a:pPr marL="0" lvl="1" indent="640896">
              <a:buSzTx/>
              <a:buNone/>
              <a:tabLst/>
            </a:pPr>
            <a:r>
              <a:t>And even more surprisingly, they ALSO fail to identify PV technologies employed</a:t>
            </a:r>
          </a:p>
          <a:p>
            <a:pPr marL="0" lvl="1" indent="640896">
              <a:buSzTx/>
              <a:buNone/>
              <a:tabLst/>
              <a:defRPr sz="800"/>
            </a:pPr>
            <a:endParaRPr/>
          </a:p>
          <a:p>
            <a:pPr>
              <a:tabLst/>
            </a:pPr>
            <a:r>
              <a:t>For </a:t>
            </a:r>
            <a:r>
              <a:rPr>
                <a:solidFill>
                  <a:srgbClr val="FBC901"/>
                </a:solidFill>
              </a:rPr>
              <a:t>Solar Thermal</a:t>
            </a:r>
            <a:r>
              <a:t>, Wikipedia offers a list of plants with capacity ≥ 100 MW </a:t>
            </a:r>
            <a:r>
              <a:rPr baseline="31999"/>
              <a:t>1</a:t>
            </a:r>
          </a:p>
          <a:p>
            <a:pPr>
              <a:tabLst/>
              <a:defRPr sz="200"/>
            </a:pPr>
            <a:endParaRPr/>
          </a:p>
          <a:p>
            <a:pPr marL="0" lvl="1" indent="640896">
              <a:buSzTx/>
              <a:buNone/>
              <a:tabLst/>
            </a:pPr>
            <a:r>
              <a:t>But that list fails to identify the land areas of the plants</a:t>
            </a:r>
          </a:p>
          <a:p>
            <a:pPr>
              <a:tabLst/>
              <a:defRPr sz="800"/>
            </a:pPr>
            <a:endParaRPr/>
          </a:p>
          <a:p>
            <a:pPr>
              <a:tabLst/>
            </a:pPr>
            <a:r>
              <a:t>For </a:t>
            </a:r>
            <a:r>
              <a:rPr>
                <a:solidFill>
                  <a:srgbClr val="FBC901"/>
                </a:solidFill>
              </a:rPr>
              <a:t>Solar Thermal</a:t>
            </a:r>
            <a:r>
              <a:t>, the U.S. National Renewable Energy Labs (NREL) offers no lists </a:t>
            </a:r>
          </a:p>
          <a:p>
            <a:pPr>
              <a:tabLst/>
              <a:defRPr sz="200"/>
            </a:pPr>
            <a:endParaRPr/>
          </a:p>
          <a:p>
            <a:pPr marL="0" lvl="1" indent="640896">
              <a:buSzTx/>
              <a:buNone/>
              <a:tabLst/>
            </a:pPr>
            <a:r>
              <a:t>But provides a huge website searchable by country, project, technology or date </a:t>
            </a:r>
            <a:r>
              <a:rPr baseline="31999"/>
              <a:t>1</a:t>
            </a:r>
          </a:p>
          <a:p>
            <a:pPr marL="0" lvl="1" indent="640896">
              <a:buSzTx/>
              <a:buNone/>
              <a:tabLst/>
              <a:defRPr sz="800"/>
            </a:pPr>
            <a:endParaRPr/>
          </a:p>
          <a:p>
            <a:pPr>
              <a:tabLst/>
            </a:pPr>
            <a:r>
              <a:t>But for </a:t>
            </a:r>
            <a:r>
              <a:rPr>
                <a:solidFill>
                  <a:srgbClr val="FBC901"/>
                </a:solidFill>
              </a:rPr>
              <a:t>Solar PV</a:t>
            </a:r>
            <a:r>
              <a:t>, NREL offers no comparably comprehensive website </a:t>
            </a:r>
          </a:p>
          <a:p>
            <a:pPr>
              <a:tabLst/>
              <a:defRPr sz="800"/>
            </a:pPr>
            <a:endParaRPr/>
          </a:p>
          <a:p>
            <a:pPr>
              <a:tabLst/>
            </a:pPr>
            <a:r>
              <a:t>For both technologies, my research &amp; teaching experience supplied relevant factoids</a:t>
            </a:r>
          </a:p>
          <a:p>
            <a:pPr>
              <a:tabLst/>
              <a:defRPr sz="200"/>
            </a:pPr>
            <a:endParaRPr/>
          </a:p>
          <a:p>
            <a:pPr marL="0" lvl="1" indent="640896">
              <a:buSzTx/>
              <a:buNone/>
              <a:tabLst/>
            </a:pPr>
            <a:r>
              <a:t>Some of which led me down additional avenues of investigation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2"/>
          <p:cNvSpPr txBox="1">
            <a:spLocks noGrp="1"/>
          </p:cNvSpPr>
          <p:nvPr>
            <p:ph type="title"/>
          </p:nvPr>
        </p:nvSpPr>
        <p:spPr>
          <a:xfrm>
            <a:off x="304800" y="126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I entered the data I found into a large spreadsheet </a:t>
            </a:r>
            <a:r>
              <a:rPr baseline="31999"/>
              <a:t>1</a:t>
            </a:r>
          </a:p>
        </p:txBody>
      </p:sp>
      <p:sp>
        <p:nvSpPr>
          <p:cNvPr id="207" name="Rectangle 5"/>
          <p:cNvSpPr txBox="1"/>
          <p:nvPr/>
        </p:nvSpPr>
        <p:spPr>
          <a:xfrm>
            <a:off x="304800" y="64699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That spreadsheet can be downloaded from this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link</a:t>
            </a:r>
            <a:r>
              <a:t>) on this note set's </a:t>
            </a:r>
            <a:r>
              <a:rPr b="1"/>
              <a:t>Resources Webpage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70" y="1203432"/>
            <a:ext cx="8365265" cy="89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37" y="2613228"/>
            <a:ext cx="8366731" cy="1790339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04800" y="744506"/>
            <a:ext cx="8534400" cy="390440"/>
          </a:xfrm>
          <a:prstGeom prst="rect">
            <a:avLst/>
          </a:prstGeom>
        </p:spPr>
        <p:txBody>
          <a:bodyPr/>
          <a:lstStyle>
            <a:lvl1pPr>
              <a:tabLst/>
            </a:lvl1pPr>
          </a:lstStyle>
          <a:p>
            <a:r>
              <a:t>Which employed these acronyms:</a:t>
            </a:r>
          </a:p>
        </p:txBody>
      </p:sp>
      <p:sp>
        <p:nvSpPr>
          <p:cNvPr id="211" name="Rectangle 3"/>
          <p:cNvSpPr txBox="1"/>
          <p:nvPr/>
        </p:nvSpPr>
        <p:spPr>
          <a:xfrm>
            <a:off x="292100" y="2163156"/>
            <a:ext cx="8534400" cy="39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And drew from these references:</a:t>
            </a:r>
          </a:p>
        </p:txBody>
      </p:sp>
      <p:sp>
        <p:nvSpPr>
          <p:cNvPr id="212" name="Rectangle 3"/>
          <p:cNvSpPr txBox="1"/>
          <p:nvPr/>
        </p:nvSpPr>
        <p:spPr>
          <a:xfrm>
            <a:off x="292100" y="4506234"/>
            <a:ext cx="8534400" cy="197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To generate four different tables:</a:t>
            </a:r>
          </a:p>
          <a:p>
            <a:pPr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Utility Scale Solar PV Plants (200 MW or larger)</a:t>
            </a:r>
          </a:p>
          <a:p>
            <a:pPr lvl="1" indent="640896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Utility Scale Solar Thermal Plants (100 MW or larger)</a:t>
            </a:r>
          </a:p>
          <a:p>
            <a:pPr lvl="1" indent="640896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All Utility Scale Solar Plants (200 MW or larger) - sorted by SIZE OR DATE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2"/>
          <p:cNvSpPr txBox="1">
            <a:spLocks noGrp="1"/>
          </p:cNvSpPr>
          <p:nvPr>
            <p:ph type="title"/>
          </p:nvPr>
        </p:nvSpPr>
        <p:spPr>
          <a:xfrm>
            <a:off x="165100" y="12699"/>
            <a:ext cx="8840590" cy="675219"/>
          </a:xfrm>
          <a:prstGeom prst="rect">
            <a:avLst/>
          </a:prstGeom>
        </p:spPr>
        <p:txBody>
          <a:bodyPr/>
          <a:lstStyle/>
          <a:p>
            <a:r>
              <a:t>My Table on Utility Scale </a:t>
            </a:r>
            <a:r>
              <a:rPr b="1">
                <a:solidFill>
                  <a:srgbClr val="FBC901"/>
                </a:solidFill>
              </a:rPr>
              <a:t>Solar Photovoltaic</a:t>
            </a:r>
            <a:r>
              <a:rPr>
                <a:solidFill>
                  <a:srgbClr val="FBC901"/>
                </a:solidFill>
              </a:rPr>
              <a:t> </a:t>
            </a:r>
            <a:r>
              <a:t>Power Plants (≥ 200 MW):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22" y="690470"/>
            <a:ext cx="7684875" cy="6092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5"/>
          <p:cNvSpPr txBox="1"/>
          <p:nvPr/>
        </p:nvSpPr>
        <p:spPr>
          <a:xfrm>
            <a:off x="304800" y="6187619"/>
            <a:ext cx="8534400" cy="480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See discussion of NREL data in my note set </a:t>
            </a:r>
            <a:r>
              <a:rPr b="1"/>
              <a:t>Tomorrow's Solar Cells </a:t>
            </a:r>
            <a:r>
              <a:t>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pdf </a:t>
            </a:r>
            <a:r>
              <a:t>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key</a:t>
            </a:r>
            <a:r>
              <a:t>)</a:t>
            </a:r>
          </a:p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https://en.wikipedia.org/wiki/Cadmium_telluride_photovoltaics</a:t>
            </a:r>
          </a:p>
        </p:txBody>
      </p:sp>
      <p:sp>
        <p:nvSpPr>
          <p:cNvPr id="218" name="Rectangle 2"/>
          <p:cNvSpPr txBox="1">
            <a:spLocks noGrp="1"/>
          </p:cNvSpPr>
          <p:nvPr>
            <p:ph type="title"/>
          </p:nvPr>
        </p:nvSpPr>
        <p:spPr>
          <a:xfrm>
            <a:off x="304800" y="126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Questions &amp; observations suggested by that PV Plant table:</a:t>
            </a:r>
          </a:p>
        </p:txBody>
      </p:sp>
      <p:sp>
        <p:nvSpPr>
          <p:cNvPr id="219" name="Rectangle 3"/>
          <p:cNvSpPr txBox="1">
            <a:spLocks noGrp="1"/>
          </p:cNvSpPr>
          <p:nvPr>
            <p:ph type="body" idx="1"/>
          </p:nvPr>
        </p:nvSpPr>
        <p:spPr>
          <a:xfrm>
            <a:off x="139700" y="795306"/>
            <a:ext cx="8984480" cy="5267389"/>
          </a:xfrm>
          <a:prstGeom prst="rect">
            <a:avLst/>
          </a:prstGeom>
        </p:spPr>
        <p:txBody>
          <a:bodyPr/>
          <a:lstStyle/>
          <a:p>
            <a:pPr defTabSz="868680">
              <a:tabLst/>
              <a:defRPr sz="1710">
                <a:solidFill>
                  <a:srgbClr val="FBC901"/>
                </a:solidFill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First, why all of the question marks in the semi-final "PV Technology" column?</a:t>
            </a:r>
          </a:p>
          <a:p>
            <a:pPr defTabSz="868680"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BECAUSE Wikipedia, trade press and plant websites OMITTED that information</a:t>
            </a:r>
          </a:p>
          <a:p>
            <a:pPr marL="0" lvl="1" indent="608851" defTabSz="868680">
              <a:buSzTx/>
              <a:buNone/>
              <a:tabLst/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MY GUESS: </a:t>
            </a:r>
            <a:r>
              <a:rPr>
                <a:solidFill>
                  <a:srgbClr val="FBC901"/>
                </a:solidFill>
              </a:rPr>
              <a:t>Single crystal silicon (c-Si)</a:t>
            </a:r>
            <a:r>
              <a:t> so completely dominates Utility Scale PV</a:t>
            </a:r>
          </a:p>
          <a:p>
            <a:pPr marL="0" lvl="1" indent="608851" defTabSz="868680">
              <a:buSzTx/>
              <a:buNone/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that its near universal use is just being taken for granted </a:t>
            </a:r>
          </a:p>
          <a:p>
            <a:pPr marL="0" lvl="2" indent="1031557" defTabSz="868680">
              <a:buSzTx/>
              <a:buNone/>
              <a:tabLst/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WHY would c-Si dominate?  </a:t>
            </a:r>
          </a:p>
          <a:p>
            <a:pPr defTabSz="868680"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Because of its high PV efficiencies (up to 25%) </a:t>
            </a:r>
            <a:r>
              <a:rPr baseline="31999"/>
              <a:t>1  </a:t>
            </a:r>
            <a:r>
              <a:t>and exceptional cell lifetimes</a:t>
            </a:r>
          </a:p>
          <a:p>
            <a:pPr defTabSz="868680">
              <a:tabLst/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Which is why I chose "c-Si ?" as the default "PV Technology" entry in my table</a:t>
            </a:r>
          </a:p>
          <a:p>
            <a:pPr marL="0" lvl="1" indent="608851" defTabSz="868680">
              <a:buSzTx/>
              <a:buNone/>
              <a:tabLst/>
              <a:defRPr sz="142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But </a:t>
            </a:r>
            <a:r>
              <a:rPr>
                <a:solidFill>
                  <a:srgbClr val="FBC901"/>
                </a:solidFill>
              </a:rPr>
              <a:t>thin film CdTe PV</a:t>
            </a:r>
            <a:r>
              <a:t> is </a:t>
            </a:r>
            <a:r>
              <a:rPr b="1"/>
              <a:t>almost</a:t>
            </a:r>
            <a:r>
              <a:t> as efficient (21%) </a:t>
            </a:r>
            <a:r>
              <a:rPr baseline="31999"/>
              <a:t>1</a:t>
            </a:r>
            <a:r>
              <a:t> and because its PV cells</a:t>
            </a:r>
          </a:p>
          <a:p>
            <a:pPr defTabSz="868680"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are THIN films, they require far less (usually costly) semiconductor material  </a:t>
            </a:r>
          </a:p>
          <a:p>
            <a:pPr defTabSz="868680">
              <a:tabLst/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For which reasons I knew at least one plant ("Topaz" in CA) had installed thin film CdTe PV</a:t>
            </a:r>
          </a:p>
          <a:p>
            <a:pPr marL="0" lvl="1" indent="608851" defTabSz="868680">
              <a:buSzTx/>
              <a:buNone/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By Googling CdTe PV I then identified several other thin film CdTe PV Plants </a:t>
            </a:r>
            <a:r>
              <a:rPr baseline="31999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5"/>
          <p:cNvSpPr txBox="1"/>
          <p:nvPr/>
        </p:nvSpPr>
        <p:spPr>
          <a:xfrm>
            <a:off x="304800" y="6138474"/>
            <a:ext cx="8534400" cy="72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9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See discussion of NREL data in my note set </a:t>
            </a:r>
            <a:r>
              <a:rPr b="1"/>
              <a:t>Tomorrow's Solar Cells </a:t>
            </a:r>
            <a:r>
              <a:t>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pdf </a:t>
            </a:r>
            <a:r>
              <a:t>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key</a:t>
            </a:r>
            <a:r>
              <a:t>)</a:t>
            </a:r>
            <a:br/>
            <a:r>
              <a:t>2) https://energyinformative.org/best-thin-film-solar-panels-amorphous-cadmium-telluride-cigs/</a:t>
            </a:r>
            <a:br/>
            <a:r>
              <a:t>3) https://www.reuters.com/article/us-solar-frontier-idUSTRE80G1VK20120117</a:t>
            </a:r>
            <a:br/>
            <a:r>
              <a:t>4) https://www.power-technology.com/projects/catalina-solar-project-kern-county-california/</a:t>
            </a:r>
            <a:br/>
            <a:r>
              <a:t>5) https://www.pv-magazine.com/2018/07/21/the-weekend-read-cigs-is-back-back-again/</a:t>
            </a:r>
          </a:p>
        </p:txBody>
      </p:sp>
      <p:sp>
        <p:nvSpPr>
          <p:cNvPr id="222" name="Rectangle 2"/>
          <p:cNvSpPr txBox="1">
            <a:spLocks noGrp="1"/>
          </p:cNvSpPr>
          <p:nvPr>
            <p:ph type="title"/>
          </p:nvPr>
        </p:nvSpPr>
        <p:spPr>
          <a:xfrm>
            <a:off x="304800" y="88899"/>
            <a:ext cx="8534400" cy="524293"/>
          </a:xfrm>
          <a:prstGeom prst="rect">
            <a:avLst/>
          </a:prstGeom>
        </p:spPr>
        <p:txBody>
          <a:bodyPr/>
          <a:lstStyle/>
          <a:p>
            <a:r>
              <a:t>But is thin film CdTe the ONLY successful challenger to c-Si?</a:t>
            </a:r>
          </a:p>
        </p:txBody>
      </p:sp>
      <p:sp>
        <p:nvSpPr>
          <p:cNvPr id="223" name="Rectangle 3"/>
          <p:cNvSpPr txBox="1">
            <a:spLocks noGrp="1"/>
          </p:cNvSpPr>
          <p:nvPr>
            <p:ph type="body" idx="1"/>
          </p:nvPr>
        </p:nvSpPr>
        <p:spPr>
          <a:xfrm>
            <a:off x="102454" y="740573"/>
            <a:ext cx="8939092" cy="5387954"/>
          </a:xfrm>
          <a:prstGeom prst="rect">
            <a:avLst/>
          </a:prstGeom>
        </p:spPr>
        <p:txBody>
          <a:bodyPr/>
          <a:lstStyle/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rPr>
                <a:solidFill>
                  <a:srgbClr val="FBC901"/>
                </a:solidFill>
              </a:rPr>
              <a:t>Amorphous &amp; polycrystalline Si </a:t>
            </a:r>
            <a:r>
              <a:t>PV are ALSO very well established technologies</a:t>
            </a:r>
          </a:p>
          <a:p>
            <a:pPr defTabSz="905255">
              <a:tabLst/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PV efficiencies:     a-Si PV  13.4%        poly-Si PV  20.4%        c-Si PV  25% </a:t>
            </a:r>
            <a:r>
              <a:rPr baseline="31999"/>
              <a:t>1</a:t>
            </a:r>
            <a:r>
              <a:t>              </a:t>
            </a:r>
          </a:p>
          <a:p>
            <a:pPr defTabSz="905255">
              <a:tabLst/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As </a:t>
            </a:r>
            <a:r>
              <a:rPr b="1"/>
              <a:t>Si</a:t>
            </a:r>
            <a:r>
              <a:t> thin films, they require not only less expensive material but also less of it</a:t>
            </a:r>
          </a:p>
          <a:p>
            <a:pPr marL="0" lvl="1" indent="634487" defTabSz="905255">
              <a:buSzTx/>
              <a:buNone/>
              <a:tabLst/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Nevertheless, they have had little success in Utility Scale PV </a:t>
            </a:r>
            <a:r>
              <a:rPr baseline="31999"/>
              <a:t>2</a:t>
            </a:r>
          </a:p>
          <a:p>
            <a:pPr marL="0" lvl="1" indent="634487" defTabSz="905255">
              <a:buSzTx/>
              <a:buNone/>
              <a:tabLst/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74991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Likely because their less stable atomic structures promote cell degradation</a:t>
            </a:r>
          </a:p>
          <a:p>
            <a:pPr defTabSz="905255">
              <a:tabLst/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rPr>
                <a:solidFill>
                  <a:srgbClr val="FBC901"/>
                </a:solidFill>
              </a:rPr>
              <a:t>Thin film CIGS (Cadmium Indium Gallium Selenide)</a:t>
            </a:r>
            <a:r>
              <a:t> PV is also fairly well established</a:t>
            </a:r>
          </a:p>
          <a:p>
            <a:pPr defTabSz="905255">
              <a:tabLst/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But unlike the Si technologies above, its PV cells are still improving rapidly,</a:t>
            </a:r>
          </a:p>
          <a:p>
            <a:pPr marL="0" lvl="1" indent="634487" defTabSz="905255">
              <a:buSzTx/>
              <a:buNone/>
              <a:tabLst/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74991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climbing in recent years to 21.7% sunlight to electricity conversion efficiency </a:t>
            </a:r>
            <a:r>
              <a:rPr baseline="31999"/>
              <a:t>1</a:t>
            </a:r>
          </a:p>
          <a:p>
            <a:pPr defTabSz="905255">
              <a:tabLst/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But while the smallish 82 MW PV "Catalina" plant was commissioned in 2013 </a:t>
            </a:r>
            <a:r>
              <a:rPr baseline="31999"/>
              <a:t>3, 4</a:t>
            </a:r>
          </a:p>
          <a:p>
            <a:pPr marL="0" lvl="1" indent="634487" defTabSz="905255">
              <a:buSzTx/>
              <a:buNone/>
              <a:tabLst/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74991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CIGS PV cell manufacturing subsequently crashed</a:t>
            </a:r>
          </a:p>
          <a:p>
            <a:pPr marL="0" lvl="2" indent="1074991" defTabSz="905255">
              <a:buSzTx/>
              <a:buNone/>
              <a:tabLst/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It's been reported that CIGS PV cell manufacturing has recently revived </a:t>
            </a:r>
            <a:r>
              <a:rPr baseline="31999"/>
              <a:t>5</a:t>
            </a:r>
          </a:p>
          <a:p>
            <a:pPr marL="0" lvl="1" indent="634487" defTabSz="905255">
              <a:buSzTx/>
              <a:buNone/>
              <a:tabLst/>
              <a:defRPr sz="59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74991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but I could find no examples of new Plants yet committed to CIGS's use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5"/>
          <p:cNvSpPr txBox="1"/>
          <p:nvPr/>
        </p:nvSpPr>
        <p:spPr>
          <a:xfrm>
            <a:off x="304800" y="6584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1)) https://www.eia.gov/todayinenergy/detail.php?id=34112</a:t>
            </a:r>
          </a:p>
        </p:txBody>
      </p:sp>
      <p:sp>
        <p:nvSpPr>
          <p:cNvPr id="226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Had I thereby succeeded in identifying ~ ALL of the non "c-Si" PV Plants?</a:t>
            </a:r>
          </a:p>
        </p:txBody>
      </p:sp>
      <p:sp>
        <p:nvSpPr>
          <p:cNvPr id="227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02454" y="744506"/>
            <a:ext cx="8939092" cy="1747894"/>
          </a:xfrm>
          <a:prstGeom prst="rect">
            <a:avLst/>
          </a:prstGeom>
        </p:spPr>
        <p:txBody>
          <a:bodyPr/>
          <a:lstStyle/>
          <a:p>
            <a:pPr defTabSz="841247">
              <a:spcBef>
                <a:spcPts val="300"/>
              </a:spcBef>
              <a:tabLst/>
              <a:defRPr sz="1656">
                <a:effectLst>
                  <a:outerShdw blurRad="35052" dist="35052" dir="2700000" rotWithShape="0">
                    <a:srgbClr val="000000"/>
                  </a:outerShdw>
                </a:effectLst>
              </a:defRPr>
            </a:pPr>
            <a:r>
              <a:t>Confirmation was suggested by the title of a U.S. Energy Information Agency (EIA) webpage: </a:t>
            </a:r>
            <a:r>
              <a:rPr baseline="31999"/>
              <a:t>2</a:t>
            </a:r>
          </a:p>
          <a:p>
            <a:pPr defTabSz="841247">
              <a:spcBef>
                <a:spcPts val="300"/>
              </a:spcBef>
              <a:tabLst/>
              <a:defRPr sz="552">
                <a:effectLst>
                  <a:outerShdw blurRad="35052" dist="35052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841247">
              <a:spcBef>
                <a:spcPts val="300"/>
              </a:spcBef>
              <a:tabLst/>
              <a:defRPr sz="1656">
                <a:effectLst>
                  <a:outerShdw blurRad="35052" dist="35052" dir="2700000" rotWithShape="0">
                    <a:srgbClr val="000000"/>
                  </a:outerShdw>
                </a:effectLst>
              </a:defRPr>
            </a:pPr>
            <a:r>
              <a:t>"Utility Solar Photovoltaic Capacity is </a:t>
            </a:r>
          </a:p>
          <a:p>
            <a:pPr algn="ctr" defTabSz="841247">
              <a:spcBef>
                <a:spcPts val="300"/>
              </a:spcBef>
              <a:tabLst/>
              <a:defRPr sz="1656">
                <a:effectLst>
                  <a:outerShdw blurRad="35052" dist="35052" dir="2700000" rotWithShape="0">
                    <a:srgbClr val="000000"/>
                  </a:outerShdw>
                </a:effectLst>
              </a:defRPr>
            </a:pPr>
            <a:r>
              <a:t>Dominated by Crystalline Silicon Panel Technology"</a:t>
            </a:r>
          </a:p>
          <a:p>
            <a:pPr marL="0" lvl="1" indent="589624" defTabSz="841247">
              <a:spcBef>
                <a:spcPts val="300"/>
              </a:spcBef>
              <a:buSzTx/>
              <a:buNone/>
              <a:tabLst/>
              <a:defRPr sz="552">
                <a:effectLst>
                  <a:outerShdw blurRad="35052" dist="35052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41247">
              <a:spcBef>
                <a:spcPts val="300"/>
              </a:spcBef>
              <a:tabLst/>
              <a:defRPr sz="1656">
                <a:effectLst>
                  <a:outerShdw blurRad="35052" dist="35052" dir="2700000" rotWithShape="0">
                    <a:srgbClr val="000000"/>
                  </a:outerShdw>
                </a:effectLst>
              </a:defRPr>
            </a:pPr>
            <a:r>
              <a:t>But that webpage included this figure:</a:t>
            </a: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0661" y="2401423"/>
            <a:ext cx="6384240" cy="305509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Rectangle 3"/>
          <p:cNvSpPr txBox="1"/>
          <p:nvPr/>
        </p:nvSpPr>
        <p:spPr>
          <a:xfrm>
            <a:off x="229454" y="5608606"/>
            <a:ext cx="8939092" cy="949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70% crystalline silicon PV use falls well short of complete domination, </a:t>
            </a:r>
          </a:p>
          <a:p>
            <a:pPr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driving me to sort out what made up the figure's 28% thin film contribution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 2"/>
          <p:cNvSpPr txBox="1">
            <a:spLocks noGrp="1"/>
          </p:cNvSpPr>
          <p:nvPr>
            <p:ph type="title"/>
          </p:nvPr>
        </p:nvSpPr>
        <p:spPr>
          <a:xfrm>
            <a:off x="304800" y="-1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Additional information was provided in the webpage's text:</a:t>
            </a:r>
          </a:p>
        </p:txBody>
      </p:sp>
      <p:sp>
        <p:nvSpPr>
          <p:cNvPr id="232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795306"/>
            <a:ext cx="8534400" cy="5368989"/>
          </a:xfrm>
          <a:prstGeom prst="rect">
            <a:avLst/>
          </a:prstGeom>
        </p:spPr>
        <p:txBody>
          <a:bodyPr/>
          <a:lstStyle/>
          <a:p>
            <a:pPr algn="ctr">
              <a:tabLst/>
              <a:defRPr>
                <a:solidFill>
                  <a:srgbClr val="FBC901"/>
                </a:solidFill>
              </a:defRPr>
            </a:pPr>
            <a:r>
              <a:t>"CdTe is the most commonly used thin-film PV technology, </a:t>
            </a:r>
          </a:p>
          <a:p>
            <a:pPr algn="ctr">
              <a:tabLst/>
            </a:pPr>
            <a:r>
              <a:rPr>
                <a:solidFill>
                  <a:srgbClr val="FBC901"/>
                </a:solidFill>
              </a:rPr>
              <a:t>making up 97% of the total installed thin-film capacity in the United States"</a:t>
            </a:r>
            <a:r>
              <a:t> </a:t>
            </a:r>
          </a:p>
          <a:p>
            <a:pPr>
              <a:tabLst/>
              <a:defRPr sz="1400"/>
            </a:pPr>
            <a:endParaRPr/>
          </a:p>
          <a:p>
            <a:pPr>
              <a:tabLst/>
            </a:pPr>
            <a:r>
              <a:t>By simply multiplying the figure's "other thin film 28%" by 97%  </a:t>
            </a:r>
          </a:p>
          <a:p>
            <a:pPr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you find that film thin CdTe accounted for 27% of U.S. 2017 capacity</a:t>
            </a:r>
          </a:p>
          <a:p>
            <a:pPr>
              <a:tabLst/>
              <a:defRPr sz="1200"/>
            </a:pPr>
            <a:endParaRPr/>
          </a:p>
          <a:p>
            <a:pPr>
              <a:tabLst/>
            </a:pPr>
            <a:r>
              <a:t>Allowing me to create this </a:t>
            </a:r>
            <a:r>
              <a:rPr b="1"/>
              <a:t>much more informative</a:t>
            </a:r>
            <a:r>
              <a:t> version of that EIA figure:</a:t>
            </a:r>
          </a:p>
        </p:txBody>
      </p:sp>
      <p:sp>
        <p:nvSpPr>
          <p:cNvPr id="233" name="Rectangle 5"/>
          <p:cNvSpPr txBox="1"/>
          <p:nvPr/>
        </p:nvSpPr>
        <p:spPr>
          <a:xfrm>
            <a:off x="304800" y="64826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656" y="3257204"/>
            <a:ext cx="3071758" cy="2807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Is that consistent with my table of Utility PV Plants ( ≥ 200 MW)? </a:t>
            </a:r>
          </a:p>
        </p:txBody>
      </p:sp>
      <p:sp>
        <p:nvSpPr>
          <p:cNvPr id="237" name="Rectangle 3"/>
          <p:cNvSpPr txBox="1">
            <a:spLocks noGrp="1"/>
          </p:cNvSpPr>
          <p:nvPr>
            <p:ph type="body" idx="1"/>
          </p:nvPr>
        </p:nvSpPr>
        <p:spPr>
          <a:xfrm>
            <a:off x="148983" y="744505"/>
            <a:ext cx="7057941" cy="5577750"/>
          </a:xfrm>
          <a:prstGeom prst="rect">
            <a:avLst/>
          </a:prstGeom>
        </p:spPr>
        <p:txBody>
          <a:bodyPr/>
          <a:lstStyle/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My table identified 1070 MW worth of thin film CdTe U.S. plants</a:t>
            </a:r>
          </a:p>
          <a:p>
            <a:pPr defTabSz="868680"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vs. 8197 MW for ALL U.S. plants</a:t>
            </a:r>
          </a:p>
          <a:p>
            <a:pPr marL="0" lvl="1" indent="608851" defTabSz="868680">
              <a:buSzTx/>
              <a:buNone/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31557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implying a thin film CdTe share of 13%</a:t>
            </a:r>
          </a:p>
          <a:p>
            <a:pPr marL="0" lvl="2" indent="1031557" defTabSz="868680">
              <a:buSzTx/>
              <a:buNone/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3" indent="1498472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which is approximately half of what EIA claimed</a:t>
            </a:r>
          </a:p>
          <a:p>
            <a:pPr marL="0" lvl="1" indent="608851" defTabSz="868680">
              <a:buSzTx/>
              <a:buNone/>
              <a:tabLst/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Suggesting that some plants I labeled "c-Si?" are NOT c-Si</a:t>
            </a:r>
          </a:p>
          <a:p>
            <a:pPr defTabSz="868680">
              <a:tabLst/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Or that my 200 MW lower limit overlooks a lot of U.S. capacity</a:t>
            </a:r>
          </a:p>
          <a:p>
            <a:pPr defTabSz="868680"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including smaller plants apparently using thin film CdTe</a:t>
            </a:r>
          </a:p>
          <a:p>
            <a:pPr marL="0" lvl="1" indent="608851" defTabSz="868680">
              <a:buSzTx/>
              <a:buNone/>
              <a:tabLst/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The latter IS supported by the EIA figure's statement that</a:t>
            </a:r>
          </a:p>
          <a:p>
            <a:pPr marL="0" lvl="1" indent="608851" defTabSz="868680">
              <a:buSzTx/>
              <a:buNone/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total U.S. PV capacity in 2017 = 20 GW (20,000 GW)</a:t>
            </a:r>
          </a:p>
          <a:p>
            <a:pPr marL="0" lvl="1" indent="608851" defTabSz="868680">
              <a:buSzTx/>
              <a:buNone/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31557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which is ~ twice the capacity included in my table</a:t>
            </a:r>
          </a:p>
          <a:p>
            <a:pPr marL="0" lvl="2" indent="1031557" defTabSz="868680">
              <a:buSzTx/>
              <a:buNone/>
              <a:tabLst/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Calling for a much longer table (adding data on smaller plants) </a:t>
            </a:r>
          </a:p>
          <a:p>
            <a:pPr defTabSz="868680"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plus unambiguous identification ALL plant PV technologies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2"/>
          <a:srcRect l="73192"/>
          <a:stretch>
            <a:fillRect/>
          </a:stretch>
        </p:blipFill>
        <p:spPr>
          <a:xfrm>
            <a:off x="7497462" y="880072"/>
            <a:ext cx="1550187" cy="5306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2"/>
          <a:srcRect r="85616"/>
          <a:stretch>
            <a:fillRect/>
          </a:stretch>
        </p:blipFill>
        <p:spPr>
          <a:xfrm>
            <a:off x="6610893" y="884087"/>
            <a:ext cx="831717" cy="5306483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But that EIA webpage </a:t>
            </a:r>
            <a:r>
              <a:rPr b="1"/>
              <a:t>also</a:t>
            </a:r>
            <a:r>
              <a:t> included this figure:</a:t>
            </a: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661" y="728583"/>
            <a:ext cx="4978678" cy="2441717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ectangle 3"/>
          <p:cNvSpPr txBox="1"/>
          <p:nvPr/>
        </p:nvSpPr>
        <p:spPr>
          <a:xfrm>
            <a:off x="215900" y="3417104"/>
            <a:ext cx="8712200" cy="2907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 defTabSz="832104">
              <a:spcBef>
                <a:spcPts val="300"/>
              </a:spcBef>
              <a:defRPr sz="1638" b="0">
                <a:solidFill>
                  <a:srgbClr val="FFFFFF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Which, while it still obscures plant and thin film technology specifics, </a:t>
            </a:r>
          </a:p>
          <a:p>
            <a:pPr defTabSz="832104">
              <a:spcBef>
                <a:spcPts val="300"/>
              </a:spcBef>
              <a:defRPr sz="637" b="0">
                <a:solidFill>
                  <a:srgbClr val="FFFFFF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583215" defTabSz="832104">
              <a:spcBef>
                <a:spcPts val="300"/>
              </a:spcBef>
              <a:defRPr sz="1638" b="0">
                <a:solidFill>
                  <a:srgbClr val="FFFFFF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shows unambiguously that </a:t>
            </a:r>
            <a:r>
              <a:rPr b="1"/>
              <a:t>thin film PV is LOOSING market share to c-SI PV</a:t>
            </a:r>
          </a:p>
          <a:p>
            <a:pPr lvl="1" indent="583215" defTabSz="832104">
              <a:spcBef>
                <a:spcPts val="300"/>
              </a:spcBef>
              <a:defRPr sz="1001" b="0">
                <a:solidFill>
                  <a:srgbClr val="FFFFFF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defRPr sz="1638" b="0">
                <a:solidFill>
                  <a:srgbClr val="FFFFFF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According to this figure, thin film PV's share of </a:t>
            </a:r>
            <a:r>
              <a:rPr b="1"/>
              <a:t>NEW</a:t>
            </a:r>
            <a:r>
              <a:t> installations has declined roughly as:</a:t>
            </a:r>
          </a:p>
          <a:p>
            <a:pPr defTabSz="832104">
              <a:spcBef>
                <a:spcPts val="300"/>
              </a:spcBef>
              <a:defRPr sz="546" b="0">
                <a:solidFill>
                  <a:srgbClr val="FFFFFF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2" indent="988123" defTabSz="832104">
              <a:spcBef>
                <a:spcPts val="300"/>
              </a:spcBef>
              <a:defRPr sz="1638" b="0">
                <a:solidFill>
                  <a:srgbClr val="FFFFFF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30% (2012)  </a:t>
            </a:r>
          </a:p>
          <a:p>
            <a:pPr lvl="3" indent="1435379" defTabSz="832104">
              <a:spcBef>
                <a:spcPts val="300"/>
              </a:spcBef>
              <a:defRPr sz="1638" b="0">
                <a:solidFill>
                  <a:srgbClr val="FFFFFF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44% (2013)</a:t>
            </a:r>
          </a:p>
          <a:p>
            <a:pPr lvl="4" indent="1851431" defTabSz="832104">
              <a:spcBef>
                <a:spcPts val="300"/>
              </a:spcBef>
              <a:defRPr sz="1638" b="0">
                <a:solidFill>
                  <a:srgbClr val="FFFFFF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34% (2014)</a:t>
            </a:r>
          </a:p>
          <a:p>
            <a:pPr lvl="5" indent="2267483" defTabSz="832104">
              <a:spcBef>
                <a:spcPts val="300"/>
              </a:spcBef>
              <a:defRPr sz="1638" b="0">
                <a:solidFill>
                  <a:srgbClr val="FFFFFF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27% (2015)</a:t>
            </a:r>
          </a:p>
          <a:p>
            <a:pPr lvl="6" indent="2683535" defTabSz="832104">
              <a:spcBef>
                <a:spcPts val="300"/>
              </a:spcBef>
              <a:defRPr sz="1638" b="0">
                <a:solidFill>
                  <a:srgbClr val="FFFFFF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19% (2016)</a:t>
            </a:r>
          </a:p>
        </p:txBody>
      </p:sp>
      <p:sp>
        <p:nvSpPr>
          <p:cNvPr id="245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 5"/>
          <p:cNvSpPr txBox="1"/>
          <p:nvPr/>
        </p:nvSpPr>
        <p:spPr>
          <a:xfrm>
            <a:off x="304800" y="6203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Footnote</a:t>
            </a:r>
          </a:p>
        </p:txBody>
      </p:sp>
      <p:sp>
        <p:nvSpPr>
          <p:cNvPr id="248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What ELSE is shown (or at least suggested by) my PV Plant table?</a:t>
            </a:r>
          </a:p>
        </p:txBody>
      </p:sp>
      <p:sp>
        <p:nvSpPr>
          <p:cNvPr id="249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77800" y="681006"/>
            <a:ext cx="8911315" cy="2028578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rPr b="1"/>
              <a:t>Very Significantly</a:t>
            </a:r>
            <a:r>
              <a:t>: </a:t>
            </a:r>
            <a:r>
              <a:rPr>
                <a:solidFill>
                  <a:srgbClr val="FBC901"/>
                </a:solidFill>
              </a:rPr>
              <a:t>Single PV plants are no longer just diminutive curiosities</a:t>
            </a:r>
            <a:r>
              <a:t>:</a:t>
            </a:r>
          </a:p>
          <a:p>
            <a:pPr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Recent plants rival "typical" non-green plants in size (500-600 MW capacity)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Some even </a:t>
            </a:r>
            <a:r>
              <a:rPr b="1"/>
              <a:t>match</a:t>
            </a:r>
            <a:r>
              <a:t> nuclear &amp; large fossil fuel plants (&gt;1000 MW capacity)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3" indent="1577339">
              <a:buSzTx/>
              <a:buNone/>
              <a:tabLst/>
            </a:pPr>
            <a:r>
              <a:t>(at least in China, India, and the Middle East)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230" y="2517783"/>
            <a:ext cx="4617531" cy="4237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 txBox="1"/>
          <p:nvPr/>
        </p:nvSpPr>
        <p:spPr>
          <a:xfrm>
            <a:off x="337599" y="6346337"/>
            <a:ext cx="8468802" cy="480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Data Source:  NREL - https://solarpaces.nrel.gov/projects - (Noor I / Noor II / Noor III)</a:t>
            </a:r>
          </a:p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Image: Google Earth + added labels</a:t>
            </a:r>
          </a:p>
        </p:txBody>
      </p:sp>
      <p:sp>
        <p:nvSpPr>
          <p:cNvPr id="145" name="Rectangle 2"/>
          <p:cNvSpPr txBox="1">
            <a:spLocks noGrp="1"/>
          </p:cNvSpPr>
          <p:nvPr>
            <p:ph type="title"/>
          </p:nvPr>
        </p:nvSpPr>
        <p:spPr>
          <a:xfrm>
            <a:off x="117365" y="1609"/>
            <a:ext cx="8792749" cy="1015181"/>
          </a:xfrm>
          <a:prstGeom prst="rect">
            <a:avLst/>
          </a:prstGeom>
        </p:spPr>
        <p:txBody>
          <a:bodyPr/>
          <a:lstStyle/>
          <a:p>
            <a:pPr>
              <a:defRPr sz="300"/>
            </a:pPr>
            <a:endParaRPr/>
          </a:p>
          <a:p>
            <a:r>
              <a:rPr b="1">
                <a:solidFill>
                  <a:srgbClr val="FBC901"/>
                </a:solidFill>
              </a:rPr>
              <a:t>510 MW</a:t>
            </a:r>
            <a:r>
              <a:t> </a:t>
            </a:r>
            <a:r>
              <a:rPr b="1">
                <a:solidFill>
                  <a:srgbClr val="FBC901"/>
                </a:solidFill>
              </a:rPr>
              <a:t>Solar Thermal Power Plant - with Heat Storage</a:t>
            </a:r>
          </a:p>
          <a:p>
            <a:pPr>
              <a:defRPr sz="1800">
                <a:solidFill>
                  <a:srgbClr val="FFFFFF"/>
                </a:solidFill>
              </a:defRPr>
            </a:pPr>
            <a:r>
              <a:t>Noor Quarzazate Solar Plant, Morocco</a:t>
            </a:r>
          </a:p>
        </p:txBody>
      </p:sp>
      <p:grpSp>
        <p:nvGrpSpPr>
          <p:cNvPr id="155" name="Group"/>
          <p:cNvGrpSpPr/>
          <p:nvPr/>
        </p:nvGrpSpPr>
        <p:grpSpPr>
          <a:xfrm>
            <a:off x="625799" y="1286251"/>
            <a:ext cx="8432004" cy="4960037"/>
            <a:chOff x="0" y="0"/>
            <a:chExt cx="8432003" cy="4960035"/>
          </a:xfrm>
        </p:grpSpPr>
        <p:pic>
          <p:nvPicPr>
            <p:cNvPr id="14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504" y="0"/>
              <a:ext cx="7255782" cy="4960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7" name="Rectangle 2"/>
            <p:cNvSpPr txBox="1"/>
            <p:nvPr/>
          </p:nvSpPr>
          <p:spPr>
            <a:xfrm>
              <a:off x="4703690" y="13576"/>
              <a:ext cx="2868010" cy="7029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/>
            <a:p>
              <a: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Noor III (2018) - 150 MW </a:t>
              </a:r>
            </a:p>
            <a:p>
              <a: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Solar Thermal Central Tower </a:t>
              </a:r>
            </a:p>
            <a:p>
              <a: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7 hr molten salt heat storage</a:t>
              </a:r>
            </a:p>
          </p:txBody>
        </p:sp>
        <p:sp>
          <p:nvSpPr>
            <p:cNvPr id="148" name="Rectangle 2"/>
            <p:cNvSpPr txBox="1"/>
            <p:nvPr/>
          </p:nvSpPr>
          <p:spPr>
            <a:xfrm>
              <a:off x="0" y="93231"/>
              <a:ext cx="3051861" cy="702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/>
            <a:p>
              <a: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Noor I (2015) - 160 MW </a:t>
              </a:r>
            </a:p>
            <a:p>
              <a: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Parabolic Trough Thermal Collectors</a:t>
              </a:r>
            </a:p>
            <a:p>
              <a: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3 hr molten salt heat storage</a:t>
              </a:r>
            </a:p>
          </p:txBody>
        </p:sp>
        <p:sp>
          <p:nvSpPr>
            <p:cNvPr id="149" name="Rectangle 2"/>
            <p:cNvSpPr txBox="1"/>
            <p:nvPr/>
          </p:nvSpPr>
          <p:spPr>
            <a:xfrm>
              <a:off x="2231020" y="2033255"/>
              <a:ext cx="2868011" cy="7029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/>
            <a:p>
              <a: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Noor II (2018) - 200 MW </a:t>
              </a:r>
            </a:p>
            <a:p>
              <a: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Parabolic Trough Thermal Collectors</a:t>
              </a:r>
            </a:p>
            <a:p>
              <a: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7 hr molten salt heat storage</a:t>
              </a:r>
            </a:p>
          </p:txBody>
        </p:sp>
        <p:sp>
          <p:nvSpPr>
            <p:cNvPr id="150" name="Rectangle 2"/>
            <p:cNvSpPr txBox="1"/>
            <p:nvPr/>
          </p:nvSpPr>
          <p:spPr>
            <a:xfrm>
              <a:off x="264255" y="3191748"/>
              <a:ext cx="2868010" cy="7029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/>
            <a:p>
              <a: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Noor IV (2018) - 72 MW </a:t>
              </a:r>
            </a:p>
            <a:p>
              <a:pPr algn="ctr">
                <a:defRPr sz="1200" b="0" i="1">
                  <a:solidFill>
                    <a:srgbClr val="E5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pPr>
              <a:r>
                <a:t>Photovoltaic Cells</a:t>
              </a:r>
            </a:p>
          </p:txBody>
        </p:sp>
        <p:sp>
          <p:nvSpPr>
            <p:cNvPr id="151" name="Line"/>
            <p:cNvSpPr/>
            <p:nvPr/>
          </p:nvSpPr>
          <p:spPr>
            <a:xfrm>
              <a:off x="4704585" y="4224532"/>
              <a:ext cx="1860593" cy="1"/>
            </a:xfrm>
            <a:prstGeom prst="line">
              <a:avLst/>
            </a:prstGeom>
            <a:noFill/>
            <a:ln w="38100" cap="flat">
              <a:solidFill>
                <a:srgbClr val="FBC90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Rectangle 2"/>
            <p:cNvSpPr txBox="1"/>
            <p:nvPr/>
          </p:nvSpPr>
          <p:spPr>
            <a:xfrm>
              <a:off x="4200876" y="4356553"/>
              <a:ext cx="2868010" cy="386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 algn="ctr">
                <a:defRPr sz="1400" i="1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2 km</a:t>
              </a:r>
            </a:p>
          </p:txBody>
        </p:sp>
        <p:sp>
          <p:nvSpPr>
            <p:cNvPr id="153" name="Line"/>
            <p:cNvSpPr/>
            <p:nvPr/>
          </p:nvSpPr>
          <p:spPr>
            <a:xfrm>
              <a:off x="7557237" y="2587939"/>
              <a:ext cx="475004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4" name="Rectangle 2"/>
            <p:cNvSpPr txBox="1"/>
            <p:nvPr/>
          </p:nvSpPr>
          <p:spPr>
            <a:xfrm rot="5400000">
              <a:off x="7804739" y="2383507"/>
              <a:ext cx="849822" cy="4047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 algn="ctr">
                <a:defRPr sz="1700" i="1">
                  <a:solidFill>
                    <a:srgbClr val="2BAD8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North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What are the land areas required for such Solar PV Plant capacity?</a:t>
            </a:r>
          </a:p>
        </p:txBody>
      </p:sp>
      <p:sp>
        <p:nvSpPr>
          <p:cNvPr id="25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04800" y="1011206"/>
            <a:ext cx="3974440" cy="547284"/>
          </a:xfrm>
          <a:prstGeom prst="rect">
            <a:avLst/>
          </a:prstGeom>
        </p:spPr>
        <p:txBody>
          <a:bodyPr/>
          <a:lstStyle>
            <a:lvl1pPr>
              <a:tabLst/>
            </a:lvl1pPr>
          </a:lstStyle>
          <a:p>
            <a:r>
              <a:t>For plants with identified land areas:</a:t>
            </a:r>
          </a:p>
        </p:txBody>
      </p:sp>
      <p:sp>
        <p:nvSpPr>
          <p:cNvPr id="254" name="Rectangle 3"/>
          <p:cNvSpPr txBox="1"/>
          <p:nvPr/>
        </p:nvSpPr>
        <p:spPr>
          <a:xfrm>
            <a:off x="4794927" y="1011206"/>
            <a:ext cx="3974440" cy="547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Land Area vs. Plant Capacity plots as: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60" y="1468145"/>
            <a:ext cx="2480713" cy="3396307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Rectangle 3"/>
          <p:cNvSpPr txBox="1"/>
          <p:nvPr/>
        </p:nvSpPr>
        <p:spPr>
          <a:xfrm>
            <a:off x="215900" y="5009680"/>
            <a:ext cx="8827371" cy="1805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With surprisingly little scatter, the land use of these diverse Solar PV plants </a:t>
            </a:r>
          </a:p>
          <a:p>
            <a:pPr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can be fitted by a line with slope  = </a:t>
            </a:r>
            <a:r>
              <a:rPr b="1">
                <a:solidFill>
                  <a:srgbClr val="FBC901"/>
                </a:solidFill>
              </a:rPr>
              <a:t>0.0287 km</a:t>
            </a:r>
            <a:r>
              <a:rPr b="1" baseline="31999">
                <a:solidFill>
                  <a:srgbClr val="FBC901"/>
                </a:solidFill>
              </a:rPr>
              <a:t>2</a:t>
            </a:r>
            <a:r>
              <a:rPr b="1">
                <a:solidFill>
                  <a:srgbClr val="FBC901"/>
                </a:solidFill>
              </a:rPr>
              <a:t> / MW</a:t>
            </a:r>
            <a:r>
              <a:rPr b="1"/>
              <a:t>,</a:t>
            </a:r>
            <a:endParaRPr b="1">
              <a:solidFill>
                <a:srgbClr val="FBC901"/>
              </a:solidFill>
            </a:endParaRPr>
          </a:p>
          <a:p>
            <a:pPr lvl="1" indent="640896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BC901"/>
              </a:solidFill>
            </a:endParaRPr>
          </a:p>
          <a:p>
            <a:pPr lvl="2" indent="108585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equivalent to</a:t>
            </a:r>
            <a:r>
              <a:rPr b="1">
                <a:solidFill>
                  <a:srgbClr val="FBC901"/>
                </a:solidFill>
              </a:rPr>
              <a:t> 35 Watts of solar electricity OUTPUT per square meter</a:t>
            </a:r>
          </a:p>
          <a:p>
            <a:pPr lvl="2" indent="1085850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 b="1">
              <a:solidFill>
                <a:srgbClr val="FBC901"/>
              </a:solidFill>
            </a:endParaRPr>
          </a:p>
          <a:p>
            <a:pPr lvl="3" indent="1577339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(vs. ~1000 Watts of </a:t>
            </a:r>
            <a:r>
              <a:rPr b="1"/>
              <a:t>sunlight INPUT power</a:t>
            </a:r>
            <a:r>
              <a:t> per square meter)</a:t>
            </a:r>
          </a:p>
        </p:txBody>
      </p:sp>
      <p:sp>
        <p:nvSpPr>
          <p:cNvPr id="257" name="Rectangle 3"/>
          <p:cNvSpPr txBox="1"/>
          <p:nvPr/>
        </p:nvSpPr>
        <p:spPr>
          <a:xfrm>
            <a:off x="381000" y="554006"/>
            <a:ext cx="8359296" cy="343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>
            <a:lvl1pPr algn="ctr">
              <a:spcBef>
                <a:spcPts val="4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Remembering that "capacity" refers to maximum possible (noonish / cloud-free) power output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40" y="1510421"/>
            <a:ext cx="4669922" cy="3396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Why has PV Plant land use (per MW of capacity) not evolved?</a:t>
            </a:r>
          </a:p>
        </p:txBody>
      </p:sp>
      <p:sp>
        <p:nvSpPr>
          <p:cNvPr id="261" name="Rectangle 3"/>
          <p:cNvSpPr txBox="1">
            <a:spLocks noGrp="1"/>
          </p:cNvSpPr>
          <p:nvPr>
            <p:ph type="body" idx="1"/>
          </p:nvPr>
        </p:nvSpPr>
        <p:spPr>
          <a:xfrm>
            <a:off x="190500" y="985806"/>
            <a:ext cx="8751795" cy="4648383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First, despite a greater than 2:1 range in available PV cell conversion efficiencies,</a:t>
            </a:r>
          </a:p>
          <a:p>
            <a:pPr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Utility Scale Plants rely strongly on PV cells with nearly identical efficiencies: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 c-Si PV peaking at 25%   &amp;    Thin Film CdTe peaking at 21%</a:t>
            </a:r>
          </a:p>
          <a:p>
            <a:pPr marL="0" lvl="1" indent="640896">
              <a:buSzTx/>
              <a:buNone/>
              <a:tabLst/>
              <a:defRPr sz="1100"/>
            </a:pPr>
            <a:endParaRPr/>
          </a:p>
          <a:p>
            <a:pPr>
              <a:tabLst/>
            </a:pPr>
            <a:r>
              <a:t>Second, while differing local weather can easily alter PV power by more than 2:1,</a:t>
            </a:r>
          </a:p>
          <a:p>
            <a:pPr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today's PV plants are still almost all located in high ~ cloudless desserts</a:t>
            </a:r>
          </a:p>
          <a:p>
            <a:pPr marL="0" lvl="1" indent="640896">
              <a:buSzTx/>
              <a:buNone/>
              <a:tabLst/>
              <a:defRPr sz="1100"/>
            </a:pPr>
            <a:endParaRPr/>
          </a:p>
          <a:p>
            <a:pPr>
              <a:tabLst/>
            </a:pPr>
            <a:r>
              <a:t>Finally, despite alternate ways of positioning PV cell panels on the ground, </a:t>
            </a:r>
          </a:p>
          <a:p>
            <a:pPr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today's Utility PV plants are apparently using very similar panel arrangements</a:t>
            </a:r>
          </a:p>
          <a:p>
            <a:pPr marL="0" lvl="1" indent="640896">
              <a:buSzTx/>
              <a:buNone/>
              <a:tabLst/>
              <a:defRPr sz="800"/>
            </a:pPr>
            <a:endParaRPr/>
          </a:p>
          <a:p>
            <a:pPr marL="0" lvl="2" indent="1085850">
              <a:buSzTx/>
              <a:buNone/>
              <a:tabLst/>
            </a:pPr>
            <a:r>
              <a:t>Which suggests their use of similar "sun tracking" schemes</a:t>
            </a:r>
          </a:p>
          <a:p>
            <a:pPr>
              <a:tabLst/>
            </a:pPr>
            <a:endParaRPr/>
          </a:p>
          <a:p>
            <a:pPr algn="ctr">
              <a:tabLst/>
              <a:defRPr i="1">
                <a:solidFill>
                  <a:srgbClr val="FBC901"/>
                </a:solidFill>
              </a:defRPr>
            </a:pPr>
            <a:r>
              <a:t>What exactly is "sun tracking," and what are the alternatives?</a:t>
            </a:r>
          </a:p>
        </p:txBody>
      </p:sp>
      <p:sp>
        <p:nvSpPr>
          <p:cNvPr id="262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1) Figure:  https://www.solarchoice.net.au/blog/solar-trackers/</a:t>
            </a:r>
          </a:p>
        </p:txBody>
      </p:sp>
      <p:sp>
        <p:nvSpPr>
          <p:cNvPr id="265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PV Sun Tracking (a.k.a., Solar Tracking):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605" y="2141292"/>
            <a:ext cx="2739521" cy="2352618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304800" y="708855"/>
            <a:ext cx="8534400" cy="1570753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From a PV cell's perspective, the sun moves east to west from dawn to dusk, </a:t>
            </a:r>
          </a:p>
          <a:p>
            <a:pPr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shifting lower to higher in the sky from local winter to local summer</a:t>
            </a:r>
          </a:p>
          <a:p>
            <a:pPr marL="0" lvl="1" indent="640896">
              <a:buSzTx/>
              <a:buNone/>
              <a:tabLst/>
              <a:defRPr sz="1000"/>
            </a:pPr>
            <a:endParaRPr/>
          </a:p>
          <a:p>
            <a:pPr>
              <a:tabLst/>
            </a:pPr>
            <a:r>
              <a:t>Here as seen from Australia (which supplied this and the figures to follow): </a:t>
            </a:r>
            <a:r>
              <a:rPr baseline="31999"/>
              <a:t>1</a:t>
            </a:r>
          </a:p>
        </p:txBody>
      </p:sp>
      <p:sp>
        <p:nvSpPr>
          <p:cNvPr id="268" name="Rectangle 3"/>
          <p:cNvSpPr txBox="1"/>
          <p:nvPr/>
        </p:nvSpPr>
        <p:spPr>
          <a:xfrm>
            <a:off x="304800" y="4641783"/>
            <a:ext cx="8795200" cy="2174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With sunlight peaking midday, the simplest way to mount a PV panel is </a:t>
            </a:r>
          </a:p>
          <a:p>
            <a:pPr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facing south (in the northern hemisphere) or north (in the southern hemisphere)</a:t>
            </a:r>
          </a:p>
          <a:p>
            <a:pPr lvl="1" indent="640896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2" indent="108585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with a north-south tilt between the sun's winter and summer paths</a:t>
            </a:r>
          </a:p>
          <a:p>
            <a:pPr lvl="2" indent="1085850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3" indent="1577339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(i.e., pointing toward the yellow circle I've added to this figure)</a:t>
            </a:r>
          </a:p>
        </p:txBody>
      </p:sp>
      <p:sp>
        <p:nvSpPr>
          <p:cNvPr id="269" name="Oval"/>
          <p:cNvSpPr/>
          <p:nvPr/>
        </p:nvSpPr>
        <p:spPr>
          <a:xfrm>
            <a:off x="3754816" y="2633307"/>
            <a:ext cx="224185" cy="238856"/>
          </a:xfrm>
          <a:prstGeom prst="ellipse">
            <a:avLst/>
          </a:prstGeom>
          <a:solidFill>
            <a:srgbClr val="FBC901"/>
          </a:solidFill>
          <a:ln w="25400">
            <a:solidFill>
              <a:srgbClr val="FBC901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 5"/>
          <p:cNvSpPr txBox="1"/>
          <p:nvPr/>
        </p:nvSpPr>
        <p:spPr>
          <a:xfrm>
            <a:off x="304800" y="6203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Figures:  https://www.solarchoice.net.au/blog/solar-trackers/</a:t>
            </a:r>
          </a:p>
        </p:txBody>
      </p:sp>
      <p:sp>
        <p:nvSpPr>
          <p:cNvPr id="272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But most of the time a fixed panel would NOT directly face the sun</a:t>
            </a:r>
          </a:p>
        </p:txBody>
      </p:sp>
      <p:sp>
        <p:nvSpPr>
          <p:cNvPr id="273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27000" y="744506"/>
            <a:ext cx="8777070" cy="2467582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It would thus intercept a narrower beam of sunlight (containing less solar power)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Further, Its non-perpendicular surface would </a:t>
            </a:r>
            <a:r>
              <a:rPr b="1"/>
              <a:t>reflect away </a:t>
            </a:r>
            <a:r>
              <a:t>more of that beam</a:t>
            </a:r>
          </a:p>
          <a:p>
            <a:pPr marL="0" lvl="1" indent="640896">
              <a:buSzTx/>
              <a:buNone/>
              <a:tabLst/>
              <a:defRPr sz="1200"/>
            </a:pPr>
            <a:endParaRPr/>
          </a:p>
          <a:p>
            <a:pPr>
              <a:tabLst/>
            </a:pPr>
            <a:r>
              <a:t>Seasonally varying N-S tilt captures a LITTLE more solar power (left figure)</a:t>
            </a:r>
          </a:p>
          <a:p>
            <a:pPr>
              <a:tabLst/>
              <a:defRPr sz="700"/>
            </a:pPr>
            <a:endParaRPr/>
          </a:p>
          <a:p>
            <a:pPr algn="ctr">
              <a:tabLst/>
            </a:pPr>
            <a:r>
              <a:t>Daily varying E-W tilt captures a LOT more solar power (center figure)</a:t>
            </a:r>
          </a:p>
          <a:p>
            <a:pPr algn="ctr">
              <a:tabLst/>
              <a:defRPr sz="700"/>
            </a:pPr>
            <a:endParaRPr/>
          </a:p>
          <a:p>
            <a:pPr algn="r">
              <a:tabLst/>
            </a:pPr>
            <a:r>
              <a:t>Combining both captures the MOST solar power (right figure)</a:t>
            </a:r>
          </a:p>
        </p:txBody>
      </p:sp>
      <p:sp>
        <p:nvSpPr>
          <p:cNvPr id="274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pic>
        <p:nvPicPr>
          <p:cNvPr id="275" name="dual-axis-solar-tracker.JPG.jpg" descr="dual-axis-solar-tracker.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525" y="3340924"/>
            <a:ext cx="1966137" cy="1823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02528f721224adbb10f1d49308b39dad.jpg" descr="02528f721224adbb10f1d49308b39d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341" y="3340924"/>
            <a:ext cx="1823761" cy="1823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horizontal-single-axis-solar-tracker.JPG.jpg" descr="horizontal-single-axis-solar-tracker.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26" y="3340924"/>
            <a:ext cx="2340224" cy="182376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Rectangle 3"/>
          <p:cNvSpPr txBox="1"/>
          <p:nvPr/>
        </p:nvSpPr>
        <p:spPr>
          <a:xfrm>
            <a:off x="174086" y="5297086"/>
            <a:ext cx="8777071" cy="849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tabLst>
                <a:tab pos="2514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obvious downside: 	N-S or E-W "single-axis" tilting adds cost</a:t>
            </a:r>
          </a:p>
          <a:p>
            <a:pPr lvl="1" indent="640896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2" indent="1085850">
              <a:spcBef>
                <a:spcPts val="400"/>
              </a:spcBef>
              <a:tabLst>
                <a:tab pos="25781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	N-S plus E-W "dual-axis" tilting adds even MORE cost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roup"/>
          <p:cNvGrpSpPr/>
          <p:nvPr/>
        </p:nvGrpSpPr>
        <p:grpSpPr>
          <a:xfrm>
            <a:off x="2508828" y="4518239"/>
            <a:ext cx="3534607" cy="2235531"/>
            <a:chOff x="0" y="0"/>
            <a:chExt cx="3534605" cy="2235530"/>
          </a:xfrm>
        </p:grpSpPr>
        <p:sp>
          <p:nvSpPr>
            <p:cNvPr id="280" name="Rectangle"/>
            <p:cNvSpPr/>
            <p:nvPr/>
          </p:nvSpPr>
          <p:spPr>
            <a:xfrm>
              <a:off x="23556" y="1950024"/>
              <a:ext cx="3422213" cy="28470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1" name="Rectangle"/>
            <p:cNvSpPr/>
            <p:nvPr/>
          </p:nvSpPr>
          <p:spPr>
            <a:xfrm>
              <a:off x="12195" y="1938663"/>
              <a:ext cx="3422213" cy="28470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2" name="Rectangle"/>
            <p:cNvSpPr/>
            <p:nvPr/>
          </p:nvSpPr>
          <p:spPr>
            <a:xfrm>
              <a:off x="12195" y="1950024"/>
              <a:ext cx="3422213" cy="28470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283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1" y="0"/>
              <a:ext cx="3523245" cy="2028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4" name="Fixed PV Panel vs.…"/>
            <p:cNvSpPr txBox="1"/>
            <p:nvPr/>
          </p:nvSpPr>
          <p:spPr>
            <a:xfrm>
              <a:off x="1078642" y="925152"/>
              <a:ext cx="1483229" cy="4453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r>
                <a:rPr>
                  <a:solidFill>
                    <a:srgbClr val="0096FF"/>
                  </a:solidFill>
                </a:rPr>
                <a:t>Fixed PV Panel</a:t>
              </a:r>
              <a:r>
                <a:t> vs.</a:t>
              </a:r>
            </a:p>
            <a:p>
              <a:pPr>
                <a:defRPr sz="1300">
                  <a:solidFill>
                    <a:srgbClr val="E04550"/>
                  </a:solidFill>
                </a:defRPr>
              </a:pPr>
              <a:r>
                <a:t>Dual Axis Tracking</a:t>
              </a:r>
            </a:p>
          </p:txBody>
        </p:sp>
        <p:sp>
          <p:nvSpPr>
            <p:cNvPr id="285" name="7 AM"/>
            <p:cNvSpPr txBox="1"/>
            <p:nvPr/>
          </p:nvSpPr>
          <p:spPr>
            <a:xfrm>
              <a:off x="9066" y="1971948"/>
              <a:ext cx="463487" cy="2635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300">
                  <a:solidFill>
                    <a:srgbClr val="0096FF"/>
                  </a:solidFill>
                </a:defRPr>
              </a:lvl1pPr>
            </a:lstStyle>
            <a:p>
              <a:r>
                <a:t>7 AM</a:t>
              </a:r>
            </a:p>
          </p:txBody>
        </p:sp>
        <p:sp>
          <p:nvSpPr>
            <p:cNvPr id="286" name="5 PM"/>
            <p:cNvSpPr txBox="1"/>
            <p:nvPr/>
          </p:nvSpPr>
          <p:spPr>
            <a:xfrm>
              <a:off x="3045933" y="1971948"/>
              <a:ext cx="459448" cy="2635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300">
                  <a:solidFill>
                    <a:srgbClr val="0096FF"/>
                  </a:solidFill>
                </a:defRPr>
              </a:lvl1pPr>
            </a:lstStyle>
            <a:p>
              <a:r>
                <a:t>5 PM</a:t>
              </a:r>
            </a:p>
          </p:txBody>
        </p:sp>
        <p:sp>
          <p:nvSpPr>
            <p:cNvPr id="287" name="Noon"/>
            <p:cNvSpPr txBox="1"/>
            <p:nvPr/>
          </p:nvSpPr>
          <p:spPr>
            <a:xfrm>
              <a:off x="1590532" y="1971948"/>
              <a:ext cx="483825" cy="2635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100">
                  <a:solidFill>
                    <a:srgbClr val="FBC901"/>
                  </a:solidFill>
                </a:defRPr>
              </a:lvl1pPr>
            </a:lstStyle>
            <a:p>
              <a:r>
                <a:t>Noon</a:t>
              </a:r>
            </a:p>
          </p:txBody>
        </p:sp>
        <p:sp>
          <p:nvSpPr>
            <p:cNvPr id="288" name="7 AM"/>
            <p:cNvSpPr txBox="1"/>
            <p:nvPr/>
          </p:nvSpPr>
          <p:spPr>
            <a:xfrm>
              <a:off x="20427" y="1971948"/>
              <a:ext cx="463488" cy="2635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300">
                  <a:solidFill>
                    <a:srgbClr val="0096FF"/>
                  </a:solidFill>
                </a:defRPr>
              </a:lvl1pPr>
            </a:lstStyle>
            <a:p>
              <a:r>
                <a:t>7 AM</a:t>
              </a:r>
            </a:p>
          </p:txBody>
        </p:sp>
        <p:sp>
          <p:nvSpPr>
            <p:cNvPr id="289" name="7 AM"/>
            <p:cNvSpPr txBox="1"/>
            <p:nvPr/>
          </p:nvSpPr>
          <p:spPr>
            <a:xfrm>
              <a:off x="77234" y="1971948"/>
              <a:ext cx="463487" cy="2635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100">
                  <a:solidFill>
                    <a:srgbClr val="FBC901"/>
                  </a:solidFill>
                </a:defRPr>
              </a:lvl1pPr>
            </a:lstStyle>
            <a:p>
              <a:r>
                <a:t>7 AM</a:t>
              </a:r>
            </a:p>
          </p:txBody>
        </p:sp>
        <p:sp>
          <p:nvSpPr>
            <p:cNvPr id="290" name="5 PM"/>
            <p:cNvSpPr txBox="1"/>
            <p:nvPr/>
          </p:nvSpPr>
          <p:spPr>
            <a:xfrm>
              <a:off x="3057294" y="1971948"/>
              <a:ext cx="459448" cy="2635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300">
                  <a:solidFill>
                    <a:srgbClr val="FBC901"/>
                  </a:solidFill>
                </a:defRPr>
              </a:lvl1pPr>
            </a:lstStyle>
            <a:p>
              <a:r>
                <a:t>5 PM</a:t>
              </a:r>
            </a:p>
          </p:txBody>
        </p:sp>
        <p:sp>
          <p:nvSpPr>
            <p:cNvPr id="291" name="5 PM"/>
            <p:cNvSpPr txBox="1"/>
            <p:nvPr/>
          </p:nvSpPr>
          <p:spPr>
            <a:xfrm>
              <a:off x="3068655" y="1971948"/>
              <a:ext cx="459449" cy="2635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300">
                  <a:solidFill>
                    <a:srgbClr val="FBC901"/>
                  </a:solidFill>
                </a:defRPr>
              </a:lvl1pPr>
            </a:lstStyle>
            <a:p>
              <a:r>
                <a:t>5 PM</a:t>
              </a:r>
            </a:p>
          </p:txBody>
        </p:sp>
        <p:sp>
          <p:nvSpPr>
            <p:cNvPr id="292" name="5 PM"/>
            <p:cNvSpPr txBox="1"/>
            <p:nvPr/>
          </p:nvSpPr>
          <p:spPr>
            <a:xfrm>
              <a:off x="3057294" y="1971948"/>
              <a:ext cx="459448" cy="2635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300">
                  <a:solidFill>
                    <a:srgbClr val="FBC901"/>
                  </a:solidFill>
                </a:defRPr>
              </a:lvl1pPr>
            </a:lstStyle>
            <a:p>
              <a:r>
                <a:t>5 PM</a:t>
              </a:r>
            </a:p>
          </p:txBody>
        </p:sp>
        <p:sp>
          <p:nvSpPr>
            <p:cNvPr id="293" name="5 PM"/>
            <p:cNvSpPr txBox="1"/>
            <p:nvPr/>
          </p:nvSpPr>
          <p:spPr>
            <a:xfrm>
              <a:off x="3045933" y="1971948"/>
              <a:ext cx="459448" cy="2635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100">
                  <a:solidFill>
                    <a:srgbClr val="FBC901"/>
                  </a:solidFill>
                </a:defRPr>
              </a:lvl1pPr>
            </a:lstStyle>
            <a:p>
              <a:r>
                <a:t>5 PM</a:t>
              </a:r>
            </a:p>
          </p:txBody>
        </p:sp>
        <p:sp>
          <p:nvSpPr>
            <p:cNvPr id="294" name="Fixed PV Panel vs.…"/>
            <p:cNvSpPr txBox="1"/>
            <p:nvPr/>
          </p:nvSpPr>
          <p:spPr>
            <a:xfrm>
              <a:off x="1067281" y="925152"/>
              <a:ext cx="1483229" cy="4453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r>
                <a:rPr>
                  <a:solidFill>
                    <a:srgbClr val="0096FF"/>
                  </a:solidFill>
                </a:rPr>
                <a:t>Fixed PV Panel</a:t>
              </a:r>
              <a:r>
                <a:t> vs.</a:t>
              </a:r>
            </a:p>
            <a:p>
              <a:pPr>
                <a:defRPr sz="1300">
                  <a:solidFill>
                    <a:srgbClr val="E04550"/>
                  </a:solidFill>
                </a:defRPr>
              </a:pPr>
              <a:r>
                <a:t>Dual Axis Tracking</a:t>
              </a:r>
            </a:p>
          </p:txBody>
        </p:sp>
        <p:pic>
          <p:nvPicPr>
            <p:cNvPr id="295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523245" cy="2028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" name="Fixed PV Panel vs.…"/>
            <p:cNvSpPr txBox="1"/>
            <p:nvPr/>
          </p:nvSpPr>
          <p:spPr>
            <a:xfrm>
              <a:off x="1078642" y="925152"/>
              <a:ext cx="1483229" cy="4453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100"/>
              </a:pPr>
              <a:r>
                <a:rPr>
                  <a:solidFill>
                    <a:srgbClr val="0096FF"/>
                  </a:solidFill>
                </a:rPr>
                <a:t>Fixed PV Panel</a:t>
              </a:r>
              <a:r>
                <a:t> vs.</a:t>
              </a:r>
            </a:p>
            <a:p>
              <a:pPr>
                <a:defRPr sz="1100">
                  <a:solidFill>
                    <a:srgbClr val="E04550"/>
                  </a:solidFill>
                </a:defRPr>
              </a:pPr>
              <a:r>
                <a:t>Dual Axis Tracking</a:t>
              </a:r>
            </a:p>
          </p:txBody>
        </p:sp>
      </p:grpSp>
      <p:sp>
        <p:nvSpPr>
          <p:cNvPr id="298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Another tracking downside / cost: Shadowing</a:t>
            </a:r>
          </a:p>
        </p:txBody>
      </p:sp>
      <p:sp>
        <p:nvSpPr>
          <p:cNvPr id="299" name="Rectangle 3"/>
          <p:cNvSpPr txBox="1">
            <a:spLocks noGrp="1"/>
          </p:cNvSpPr>
          <p:nvPr>
            <p:ph type="body" idx="1"/>
          </p:nvPr>
        </p:nvSpPr>
        <p:spPr>
          <a:xfrm>
            <a:off x="187918" y="783959"/>
            <a:ext cx="8946317" cy="3896365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Tracking's benefit diminishes if panels end up spending time in each other's shadows</a:t>
            </a:r>
          </a:p>
          <a:p>
            <a:pPr>
              <a:tabLst/>
              <a:defRPr sz="600"/>
            </a:pPr>
            <a:endParaRPr/>
          </a:p>
          <a:p>
            <a:pPr marL="0" lvl="1" indent="640896">
              <a:buSzTx/>
              <a:buNone/>
              <a:tabLst/>
            </a:pPr>
            <a:r>
              <a:t>Aggressive tracking thus requires greater panel separation (=&gt; more land)</a:t>
            </a:r>
          </a:p>
          <a:p>
            <a:pPr>
              <a:tabLst/>
              <a:defRPr sz="800"/>
            </a:pPr>
            <a:endParaRPr/>
          </a:p>
          <a:p>
            <a:pPr>
              <a:tabLst/>
            </a:pPr>
            <a:r>
              <a:t>However, if the PV cells are very costly, tracking's added cost can still make sense</a:t>
            </a:r>
          </a:p>
          <a:p>
            <a:pPr>
              <a:tabLst/>
              <a:defRPr sz="600"/>
            </a:pPr>
            <a:endParaRPr/>
          </a:p>
          <a:p>
            <a:pPr marL="0" lvl="1" indent="640896">
              <a:buSzTx/>
              <a:buNone/>
              <a:tabLst/>
            </a:pPr>
            <a:r>
              <a:t>Because tracking might allow for use of FEWER of those expensive cells</a:t>
            </a:r>
          </a:p>
          <a:p>
            <a:pPr marL="0" lvl="1" indent="640896">
              <a:buSzTx/>
              <a:buNone/>
              <a:tabLst/>
              <a:defRPr sz="800"/>
            </a:pPr>
            <a:endParaRPr/>
          </a:p>
          <a:p>
            <a:pPr>
              <a:tabLst/>
            </a:pPr>
            <a:r>
              <a:t>Meaning that today's declining PV cell cost should drive </a:t>
            </a:r>
            <a:r>
              <a:rPr b="1"/>
              <a:t>reduced</a:t>
            </a:r>
            <a:r>
              <a:t> use of tracking</a:t>
            </a:r>
          </a:p>
          <a:p>
            <a:pPr>
              <a:tabLst/>
              <a:defRPr sz="800"/>
            </a:pPr>
            <a:endParaRPr/>
          </a:p>
          <a:p>
            <a:pPr>
              <a:tabLst/>
            </a:pPr>
            <a:r>
              <a:t>But tracking does something else VERY IMPORTANT to power companies: </a:t>
            </a:r>
          </a:p>
          <a:p>
            <a:pPr>
              <a:tabLst/>
              <a:defRPr sz="600"/>
            </a:pPr>
            <a:endParaRPr/>
          </a:p>
          <a:p>
            <a:pPr marL="0" lvl="1" indent="640896">
              <a:buSzTx/>
              <a:buNone/>
              <a:tabLst/>
            </a:pPr>
            <a:r>
              <a:t>Tracking increases a Solar PV Plant's power output morning &amp; early evening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Which are two times we consumers especially WANT electrical power</a:t>
            </a:r>
          </a:p>
        </p:txBody>
      </p:sp>
      <p:sp>
        <p:nvSpPr>
          <p:cNvPr id="300" name="Rectangle 5"/>
          <p:cNvSpPr txBox="1"/>
          <p:nvPr/>
        </p:nvSpPr>
        <p:spPr>
          <a:xfrm>
            <a:off x="6424434" y="5370113"/>
            <a:ext cx="2288733" cy="61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Based on a figure from:</a:t>
            </a:r>
            <a:br/>
            <a:r>
              <a:t>  https://www.solarchoice.net.au/blog/solar-trackers/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 txBox="1"/>
          <p:nvPr/>
        </p:nvSpPr>
        <p:spPr>
          <a:xfrm>
            <a:off x="592471" y="4241618"/>
            <a:ext cx="2906251" cy="61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https://pv-magazine-usa.com/2017/09/20/trackers-dominate-u-s-utility-scale-solar-wcharts/</a:t>
            </a:r>
          </a:p>
        </p:txBody>
      </p:sp>
      <p:sp>
        <p:nvSpPr>
          <p:cNvPr id="303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So do Utility Scale PV plants track or not?</a:t>
            </a:r>
          </a:p>
        </p:txBody>
      </p:sp>
      <p:sp>
        <p:nvSpPr>
          <p:cNvPr id="30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12149" y="5596542"/>
            <a:ext cx="8534401" cy="914879"/>
          </a:xfrm>
          <a:prstGeom prst="rect">
            <a:avLst/>
          </a:prstGeom>
        </p:spPr>
        <p:txBody>
          <a:bodyPr/>
          <a:lstStyle/>
          <a:p>
            <a:pPr defTabSz="886968">
              <a:tabLst/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EXISTING U.S. plants are ~ evenly split between </a:t>
            </a:r>
            <a:r>
              <a:rPr b="1"/>
              <a:t>no tracking</a:t>
            </a:r>
            <a:r>
              <a:t> &amp; </a:t>
            </a:r>
            <a:r>
              <a:rPr b="1"/>
              <a:t>single axis tracking</a:t>
            </a:r>
          </a:p>
          <a:p>
            <a:pPr defTabSz="886968">
              <a:tabLst/>
              <a:defRPr sz="679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886968">
              <a:tabLst/>
              <a:defRPr sz="1746">
                <a:effectLst>
                  <a:outerShdw blurRad="36957" dist="36957" dir="2700000" rotWithShape="0">
                    <a:srgbClr val="000000"/>
                  </a:outerShdw>
                </a:effectLst>
              </a:defRPr>
            </a:pPr>
            <a:r>
              <a:t>But NEW U.S. plants are making much more use of </a:t>
            </a:r>
            <a:r>
              <a:rPr b="1"/>
              <a:t>some form of tracking</a:t>
            </a:r>
            <a:r>
              <a:t> 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904" y="1100933"/>
            <a:ext cx="3610928" cy="1877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066" y="3518623"/>
            <a:ext cx="3704005" cy="184158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Rectangle 3"/>
          <p:cNvSpPr txBox="1"/>
          <p:nvPr/>
        </p:nvSpPr>
        <p:spPr>
          <a:xfrm>
            <a:off x="314083" y="714335"/>
            <a:ext cx="3890419" cy="414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 fontScale="92500"/>
          </a:bodyPr>
          <a:lstStyle>
            <a:lvl1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U.S. EIA data on ALL U.S. PV Plants:</a:t>
            </a:r>
          </a:p>
        </p:txBody>
      </p:sp>
      <p:sp>
        <p:nvSpPr>
          <p:cNvPr id="308" name="Rectangle 3"/>
          <p:cNvSpPr txBox="1"/>
          <p:nvPr/>
        </p:nvSpPr>
        <p:spPr>
          <a:xfrm>
            <a:off x="288683" y="3075392"/>
            <a:ext cx="8187548" cy="675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PV Magazine (lines = all plants, columns = plants added in a specific year):</a:t>
            </a:r>
          </a:p>
        </p:txBody>
      </p:sp>
      <p:sp>
        <p:nvSpPr>
          <p:cNvPr id="309" name="Rectangle 5"/>
          <p:cNvSpPr txBox="1"/>
          <p:nvPr/>
        </p:nvSpPr>
        <p:spPr>
          <a:xfrm>
            <a:off x="518205" y="1818497"/>
            <a:ext cx="2906251" cy="442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https://www.eia.gov/todayinenergy/detail.php?id=30912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rPr b="1">
                <a:solidFill>
                  <a:srgbClr val="FBC901"/>
                </a:solidFill>
              </a:rPr>
              <a:t>PV TAKEAWAYS </a:t>
            </a:r>
            <a:r>
              <a:rPr b="1"/>
              <a:t>- </a:t>
            </a:r>
            <a:r>
              <a:t>As Suggested by Utility Scale Plants:</a:t>
            </a:r>
          </a:p>
        </p:txBody>
      </p:sp>
      <p:sp>
        <p:nvSpPr>
          <p:cNvPr id="312" name="Rectangle 3"/>
          <p:cNvSpPr txBox="1">
            <a:spLocks noGrp="1"/>
          </p:cNvSpPr>
          <p:nvPr>
            <p:ph type="body" idx="1"/>
          </p:nvPr>
        </p:nvSpPr>
        <p:spPr>
          <a:xfrm>
            <a:off x="187918" y="783959"/>
            <a:ext cx="8881887" cy="5495973"/>
          </a:xfrm>
          <a:prstGeom prst="rect">
            <a:avLst/>
          </a:prstGeom>
        </p:spPr>
        <p:txBody>
          <a:bodyPr/>
          <a:lstStyle/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- Utility Scale PV is</a:t>
            </a:r>
            <a:r>
              <a:rPr b="1">
                <a:solidFill>
                  <a:srgbClr val="FBC901"/>
                </a:solidFill>
              </a:rPr>
              <a:t> much cheaper</a:t>
            </a:r>
            <a:r>
              <a:t> than Residential Rooftop PV</a:t>
            </a:r>
          </a:p>
          <a:p>
            <a:pPr defTabSz="905255">
              <a:tabLst/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At least for today's Plants located almost entirely in ~ cloudless desert locations</a:t>
            </a:r>
          </a:p>
          <a:p>
            <a:pPr defTabSz="905255">
              <a:tabLst/>
              <a:defRPr sz="1188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- Of the literally </a:t>
            </a:r>
            <a:r>
              <a:rPr b="1"/>
              <a:t>dozens</a:t>
            </a:r>
            <a:r>
              <a:t> of PV cell types &amp; schemes, two now rule Utility Scale PV:</a:t>
            </a:r>
          </a:p>
          <a:p>
            <a:pPr defTabSz="905255">
              <a:tabLst/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rPr b="1">
                <a:solidFill>
                  <a:srgbClr val="FBC901"/>
                </a:solidFill>
              </a:rPr>
              <a:t>Single crystalline Si</a:t>
            </a:r>
            <a:r>
              <a:rPr b="1"/>
              <a:t> </a:t>
            </a:r>
            <a:r>
              <a:t>PV cells</a:t>
            </a:r>
          </a:p>
          <a:p>
            <a:pPr marL="0" lvl="1" indent="634487" defTabSz="905255">
              <a:buSzTx/>
              <a:buNone/>
              <a:tabLst/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74991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and to a lesser (and apparently falling) extent, </a:t>
            </a:r>
            <a:r>
              <a:rPr b="1">
                <a:solidFill>
                  <a:srgbClr val="FBC901"/>
                </a:solidFill>
              </a:rPr>
              <a:t>Thin film CdTe</a:t>
            </a:r>
            <a:r>
              <a:t> PV cells</a:t>
            </a:r>
          </a:p>
          <a:p>
            <a:pPr marL="0" lvl="2" indent="1074991" defTabSz="905255">
              <a:buSzTx/>
              <a:buNone/>
              <a:tabLst/>
              <a:defRPr sz="1188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- Dual axis (daily E-W + seasonal N-S) tracking is seldom worthwhile</a:t>
            </a:r>
          </a:p>
          <a:p>
            <a:pPr defTabSz="905255">
              <a:tabLst/>
              <a:defRPr sz="1584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- Use of </a:t>
            </a:r>
            <a:r>
              <a:rPr b="1">
                <a:solidFill>
                  <a:srgbClr val="FBC901"/>
                </a:solidFill>
              </a:rPr>
              <a:t>Single Axis E-W Tracking</a:t>
            </a:r>
            <a:r>
              <a:t> &amp; No-Tracking are now about even</a:t>
            </a:r>
          </a:p>
          <a:p>
            <a:pPr defTabSz="905255">
              <a:tabLst/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But the former is growing at the expense of the latter</a:t>
            </a:r>
          </a:p>
          <a:p>
            <a:pPr marL="0" lvl="1" indent="634487" defTabSz="905255">
              <a:buSzTx/>
              <a:buNone/>
              <a:tabLst/>
              <a:defRPr sz="1188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- Narrow range of options used =&gt; Near uniform PV land use of ~ </a:t>
            </a:r>
            <a:r>
              <a:rPr b="1">
                <a:solidFill>
                  <a:srgbClr val="FBC901"/>
                </a:solidFill>
              </a:rPr>
              <a:t>0.0287 km</a:t>
            </a:r>
            <a:r>
              <a:rPr b="1" baseline="31999">
                <a:solidFill>
                  <a:srgbClr val="FBC901"/>
                </a:solidFill>
              </a:rPr>
              <a:t>2</a:t>
            </a:r>
            <a:r>
              <a:rPr b="1">
                <a:solidFill>
                  <a:srgbClr val="FBC901"/>
                </a:solidFill>
              </a:rPr>
              <a:t> / MW</a:t>
            </a:r>
            <a:r>
              <a:rPr b="1"/>
              <a:t>,</a:t>
            </a:r>
            <a:endParaRPr b="1">
              <a:solidFill>
                <a:srgbClr val="FBC901"/>
              </a:solidFill>
            </a:endParaRPr>
          </a:p>
          <a:p>
            <a:pPr marL="0" lvl="1" indent="634487" defTabSz="905255">
              <a:buSzTx/>
              <a:buNone/>
              <a:tabLst/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 b="1">
              <a:solidFill>
                <a:srgbClr val="FBC901"/>
              </a:solidFill>
            </a:endParaRPr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=&gt; ~</a:t>
            </a:r>
            <a:r>
              <a:rPr b="1">
                <a:solidFill>
                  <a:srgbClr val="FBC901"/>
                </a:solidFill>
              </a:rPr>
              <a:t> 35 Watts Solar Electricity per square meter </a:t>
            </a:r>
            <a:r>
              <a:t>of land (not cell) area</a:t>
            </a:r>
          </a:p>
          <a:p>
            <a:pPr marL="0" lvl="2" indent="1074991" defTabSz="905255">
              <a:buSzTx/>
              <a:buNone/>
              <a:tabLst/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This is MW CAPACITY = PEAK (noonish / cloud-free) - NOT AVERAGE POWER</a:t>
            </a:r>
          </a:p>
        </p:txBody>
      </p:sp>
      <p:sp>
        <p:nvSpPr>
          <p:cNvPr id="313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Rectangle 2"/>
          <p:cNvSpPr txBox="1">
            <a:spLocks noGrp="1"/>
          </p:cNvSpPr>
          <p:nvPr>
            <p:ph type="title"/>
          </p:nvPr>
        </p:nvSpPr>
        <p:spPr>
          <a:xfrm>
            <a:off x="389832" y="1631564"/>
            <a:ext cx="8534401" cy="1409765"/>
          </a:xfrm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Moving on to: </a:t>
            </a:r>
          </a:p>
          <a:p>
            <a:pPr>
              <a:defRPr sz="1500"/>
            </a:pPr>
            <a:endParaRPr/>
          </a:p>
          <a:p>
            <a:pPr>
              <a:defRPr sz="2100">
                <a:solidFill>
                  <a:srgbClr val="FBC901"/>
                </a:solidFill>
              </a:defRPr>
            </a:pPr>
            <a:r>
              <a:t>Utility Scale </a:t>
            </a:r>
            <a:r>
              <a:rPr b="1"/>
              <a:t>Solar Thermal</a:t>
            </a:r>
            <a:r>
              <a:t> Plants</a:t>
            </a:r>
          </a:p>
        </p:txBody>
      </p:sp>
      <p:sp>
        <p:nvSpPr>
          <p:cNvPr id="316" name="Rectangle 5"/>
          <p:cNvSpPr txBox="1"/>
          <p:nvPr/>
        </p:nvSpPr>
        <p:spPr>
          <a:xfrm>
            <a:off x="304800" y="65080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THE outstanding information source on Solar Thermal Plants:</a:t>
            </a:r>
          </a:p>
        </p:txBody>
      </p:sp>
      <p:sp>
        <p:nvSpPr>
          <p:cNvPr id="319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87918" y="783959"/>
            <a:ext cx="8732613" cy="505359"/>
          </a:xfrm>
          <a:prstGeom prst="rect">
            <a:avLst/>
          </a:prstGeom>
        </p:spPr>
        <p:txBody>
          <a:bodyPr/>
          <a:lstStyle>
            <a:lvl1pPr>
              <a:tabLst/>
            </a:lvl1pPr>
          </a:lstStyle>
          <a:p>
            <a:r>
              <a:t>The U.S. National Renewable Energy Lab's website: https://solarpaces.nrel.gov/</a:t>
            </a:r>
          </a:p>
        </p:txBody>
      </p:sp>
      <p:pic>
        <p:nvPicPr>
          <p:cNvPr id="3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196" y="1340024"/>
            <a:ext cx="6583847" cy="5002059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Rectangle 5"/>
          <p:cNvSpPr txBox="1"/>
          <p:nvPr/>
        </p:nvSpPr>
        <p:spPr>
          <a:xfrm>
            <a:off x="304800" y="65080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My Table on Grid Scale </a:t>
            </a:r>
            <a:r>
              <a:rPr>
                <a:solidFill>
                  <a:srgbClr val="FBC901"/>
                </a:solidFill>
              </a:rPr>
              <a:t>Solar Thermal</a:t>
            </a:r>
            <a:r>
              <a:t> Power Plants (≥ 100 MW):</a:t>
            </a:r>
          </a:p>
        </p:txBody>
      </p:sp>
      <p:sp>
        <p:nvSpPr>
          <p:cNvPr id="324" name="Rectangle 3"/>
          <p:cNvSpPr txBox="1"/>
          <p:nvPr/>
        </p:nvSpPr>
        <p:spPr>
          <a:xfrm>
            <a:off x="117299" y="805312"/>
            <a:ext cx="8909402" cy="219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This table covers worldwide Solar Thermal Plants of capacity ≥ 100 MW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It merges information from Wikipedia's List of Solar Thermal Power Stations 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with project-by-project data from NREL's Concentrating Solar Power website</a:t>
            </a:r>
          </a:p>
          <a:p>
            <a:pPr lvl="1" indent="640896"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(When sources disagreed, I favored NREL data and/or data from governments &amp; plant contractors)</a:t>
            </a:r>
          </a:p>
        </p:txBody>
      </p:sp>
      <p:sp>
        <p:nvSpPr>
          <p:cNvPr id="325" name="Rectangle 5"/>
          <p:cNvSpPr txBox="1"/>
          <p:nvPr/>
        </p:nvSpPr>
        <p:spPr>
          <a:xfrm>
            <a:off x="304800" y="65334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26" name="Rectangle 5"/>
          <p:cNvSpPr txBox="1"/>
          <p:nvPr/>
        </p:nvSpPr>
        <p:spPr>
          <a:xfrm>
            <a:off x="109871" y="5963758"/>
            <a:ext cx="8900089" cy="480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https://en.wikipedia.org/wiki/List_of_solar_thermal_power_stations</a:t>
            </a:r>
          </a:p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https://solarpaces.nrel.gov/</a:t>
            </a: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821317"/>
            <a:ext cx="8534400" cy="305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33" y="1178238"/>
            <a:ext cx="5718077" cy="483946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Rectangle 2"/>
          <p:cNvSpPr txBox="1">
            <a:spLocks noGrp="1"/>
          </p:cNvSpPr>
          <p:nvPr>
            <p:ph type="title"/>
          </p:nvPr>
        </p:nvSpPr>
        <p:spPr>
          <a:xfrm>
            <a:off x="287029" y="1609"/>
            <a:ext cx="8877085" cy="1015181"/>
          </a:xfrm>
          <a:prstGeom prst="rect">
            <a:avLst/>
          </a:prstGeom>
        </p:spPr>
        <p:txBody>
          <a:bodyPr/>
          <a:lstStyle/>
          <a:p>
            <a:pPr>
              <a:defRPr sz="300"/>
            </a:pPr>
            <a:endParaRPr/>
          </a:p>
          <a:p>
            <a:pPr>
              <a:defRPr b="1"/>
            </a:pPr>
            <a:r>
              <a:rPr>
                <a:solidFill>
                  <a:srgbClr val="FBC901"/>
                </a:solidFill>
              </a:rPr>
              <a:t>1547 MW</a:t>
            </a:r>
            <a:r>
              <a:t> </a:t>
            </a:r>
            <a:r>
              <a:rPr>
                <a:solidFill>
                  <a:srgbClr val="FBC901"/>
                </a:solidFill>
              </a:rPr>
              <a:t>Solar Photovoltaic Power Plant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r>
              <a:t>Tengger Dessert Solar Park, China</a:t>
            </a:r>
          </a:p>
        </p:txBody>
      </p:sp>
      <p:sp>
        <p:nvSpPr>
          <p:cNvPr id="159" name="Line"/>
          <p:cNvSpPr/>
          <p:nvPr/>
        </p:nvSpPr>
        <p:spPr>
          <a:xfrm>
            <a:off x="2126127" y="5581118"/>
            <a:ext cx="1054340" cy="1"/>
          </a:xfrm>
          <a:prstGeom prst="line">
            <a:avLst/>
          </a:prstGeom>
          <a:ln w="38100">
            <a:solidFill>
              <a:srgbClr val="FBC901"/>
            </a:solidFill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Rectangle 2"/>
          <p:cNvSpPr txBox="1"/>
          <p:nvPr/>
        </p:nvSpPr>
        <p:spPr>
          <a:xfrm>
            <a:off x="2029955" y="5601739"/>
            <a:ext cx="1221285" cy="386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ctr">
            <a:normAutofit/>
          </a:bodyPr>
          <a:lstStyle>
            <a:lvl1pPr algn="ctr">
              <a:defRPr sz="1400" i="1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2 km</a:t>
            </a:r>
          </a:p>
        </p:txBody>
      </p:sp>
      <p:sp>
        <p:nvSpPr>
          <p:cNvPr id="161" name="Rectangle 5"/>
          <p:cNvSpPr txBox="1"/>
          <p:nvPr/>
        </p:nvSpPr>
        <p:spPr>
          <a:xfrm>
            <a:off x="226200" y="6309204"/>
            <a:ext cx="8468802" cy="480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Data Source:  Wikipedia citing Chinese language report: http://www.escn.com.cn/news/show-310093.html</a:t>
            </a:r>
          </a:p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Image: NASA Earth Observatory - https://earthobservatory.nasa.gov/images/145159/solar-powered-china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Questions &amp; observations suggested by that Solar Thermal Plant table:</a:t>
            </a:r>
          </a:p>
        </p:txBody>
      </p:sp>
      <p:sp>
        <p:nvSpPr>
          <p:cNvPr id="330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31" name="Rectangle 3"/>
          <p:cNvSpPr txBox="1"/>
          <p:nvPr/>
        </p:nvSpPr>
        <p:spPr>
          <a:xfrm>
            <a:off x="205694" y="848945"/>
            <a:ext cx="8732612" cy="549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 defTabSz="896111">
              <a:spcBef>
                <a:spcPts val="400"/>
              </a:spcBef>
              <a:defRPr sz="1764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Observation #1: The Solar Thermal table is MUCH shorter than earlier Solar PV table</a:t>
            </a:r>
          </a:p>
          <a:p>
            <a:pPr lvl="1" indent="628078" algn="ctr" defTabSz="896111">
              <a:spcBef>
                <a:spcPts val="400"/>
              </a:spcBef>
              <a:defRPr sz="1176" b="0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28078" algn="ctr" defTabSz="896111">
              <a:spcBef>
                <a:spcPts val="400"/>
              </a:spcBef>
              <a:defRPr sz="1764" b="0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28 Solar Thermal Plants    vs.    57 Solar PV Plants</a:t>
            </a:r>
          </a:p>
          <a:p>
            <a:pPr lvl="1" indent="628078" defTabSz="896111">
              <a:spcBef>
                <a:spcPts val="400"/>
              </a:spcBef>
              <a:defRPr sz="1764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spcBef>
                <a:spcPts val="400"/>
              </a:spcBef>
              <a:defRPr sz="1764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Observation # 2:  Had I leveled the playing field by using the same 200 MW lower limit,</a:t>
            </a:r>
          </a:p>
          <a:p>
            <a:pPr lvl="1" indent="628078" defTabSz="896111">
              <a:spcBef>
                <a:spcPts val="400"/>
              </a:spcBef>
              <a:defRPr sz="784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28078" defTabSz="896111">
              <a:spcBef>
                <a:spcPts val="400"/>
              </a:spcBef>
              <a:defRPr sz="1764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comparison would have been:</a:t>
            </a:r>
          </a:p>
          <a:p>
            <a:pPr lvl="1" indent="628078" defTabSz="896111">
              <a:spcBef>
                <a:spcPts val="400"/>
              </a:spcBef>
              <a:defRPr sz="1176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28078" algn="ctr" defTabSz="896111">
              <a:spcBef>
                <a:spcPts val="400"/>
              </a:spcBef>
              <a:defRPr sz="1764" b="0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7 Solar Thermal Plants    vs.    57 Solar PV Plants</a:t>
            </a:r>
          </a:p>
          <a:p>
            <a:pPr lvl="2" indent="1064133" defTabSz="896111">
              <a:spcBef>
                <a:spcPts val="400"/>
              </a:spcBef>
              <a:defRPr sz="1764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defTabSz="896111">
              <a:spcBef>
                <a:spcPts val="400"/>
              </a:spcBef>
              <a:defRPr sz="1764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Observation #2:  I could</a:t>
            </a:r>
            <a:r>
              <a:rPr b="1"/>
              <a:t> also</a:t>
            </a:r>
            <a:r>
              <a:t> have invoked a more rigorous definition of "Utility Scale,"</a:t>
            </a:r>
          </a:p>
          <a:p>
            <a:pPr defTabSz="896111">
              <a:spcBef>
                <a:spcPts val="400"/>
              </a:spcBef>
              <a:defRPr sz="784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28078" defTabSz="896111">
              <a:spcBef>
                <a:spcPts val="400"/>
              </a:spcBef>
              <a:defRPr sz="1764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i.e., that MOST of today's power plants have 500-2000 MW capacities,</a:t>
            </a:r>
          </a:p>
          <a:p>
            <a:pPr lvl="1" indent="628078" defTabSz="896111">
              <a:spcBef>
                <a:spcPts val="400"/>
              </a:spcBef>
              <a:defRPr sz="784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28078" defTabSz="896111">
              <a:spcBef>
                <a:spcPts val="400"/>
              </a:spcBef>
              <a:defRPr sz="1764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 would have made the comparison of </a:t>
            </a:r>
            <a:r>
              <a:rPr b="1" i="1"/>
              <a:t>truly</a:t>
            </a:r>
            <a:r>
              <a:t> utility scale plants:</a:t>
            </a:r>
          </a:p>
          <a:p>
            <a:pPr lvl="1" indent="628078" defTabSz="896111">
              <a:spcBef>
                <a:spcPts val="400"/>
              </a:spcBef>
              <a:defRPr sz="1176" b="0">
                <a:solidFill>
                  <a:srgbClr val="FFFFFF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28078" algn="ctr" defTabSz="896111">
              <a:spcBef>
                <a:spcPts val="400"/>
              </a:spcBef>
              <a:defRPr sz="1764" b="0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 Solar Thermal Plant     vs.    20 Solar PV Plants</a:t>
            </a:r>
          </a:p>
          <a:p>
            <a:pPr lvl="1" indent="628078" algn="ctr" defTabSz="896111">
              <a:spcBef>
                <a:spcPts val="400"/>
              </a:spcBef>
              <a:defRPr sz="1764" b="0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 defTabSz="896111">
              <a:spcBef>
                <a:spcPts val="400"/>
              </a:spcBef>
              <a:defRPr sz="1764" b="0" i="1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Indicating a severe shortfall in today's Solar Thermal Power Plant capacities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HOWEVER:  For Solar (and Wind) power, there is an elephant in the room:</a:t>
            </a:r>
          </a:p>
        </p:txBody>
      </p:sp>
      <p:sp>
        <p:nvSpPr>
          <p:cNvPr id="334" name="Rectangle 3"/>
          <p:cNvSpPr txBox="1"/>
          <p:nvPr/>
        </p:nvSpPr>
        <p:spPr>
          <a:xfrm>
            <a:off x="205694" y="778943"/>
            <a:ext cx="8900088" cy="5427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 lnSpcReduction="10000"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As detailed in my note set </a:t>
            </a:r>
            <a:r>
              <a:rPr b="1"/>
              <a:t>Power Cycles and Energy Storage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):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Demand for electrical power peaks strongly in the evening</a:t>
            </a:r>
          </a:p>
          <a:p>
            <a:pPr lvl="1" indent="640896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When the sun has set (or is setting) and onshore winds are diminishing</a:t>
            </a:r>
          </a:p>
          <a:p>
            <a:pPr lvl="2" indent="1085850">
              <a:spcBef>
                <a:spcPts val="4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Solar &amp; onshore wind power thus naturally support </a:t>
            </a:r>
            <a:r>
              <a:rPr b="1"/>
              <a:t>only</a:t>
            </a:r>
            <a:r>
              <a:t> daytime power demand</a:t>
            </a:r>
          </a:p>
          <a:p>
            <a:pPr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With solar tracking only helping slightly in the early morning &amp; late afternoon</a:t>
            </a:r>
          </a:p>
          <a:p>
            <a:pPr>
              <a:spcBef>
                <a:spcPts val="4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Today's solution is construction of additional special "peaking" power plants </a:t>
            </a:r>
          </a:p>
          <a:p>
            <a:pPr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 are turned on ONLY in the evenings </a:t>
            </a:r>
          </a:p>
          <a:p>
            <a:pPr lvl="1" indent="640896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These are now usually "Open Cycle Gas Turbine" (OCGT) plants </a:t>
            </a:r>
            <a:r>
              <a:rPr baseline="31999"/>
              <a:t>1</a:t>
            </a:r>
          </a:p>
          <a:p>
            <a:pPr lvl="1" indent="640896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2" indent="108585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which, because of their simplicity, are cheap to build</a:t>
            </a:r>
          </a:p>
          <a:p>
            <a:pPr lvl="2" indent="1085850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3" indent="1577339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which waste much of the natural gas's energy </a:t>
            </a:r>
          </a:p>
          <a:p>
            <a:pPr lvl="2" indent="1085850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4" indent="2034539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by sending it up a chimney as hot (greenhouse) gases</a:t>
            </a:r>
          </a:p>
        </p:txBody>
      </p:sp>
      <p:sp>
        <p:nvSpPr>
          <p:cNvPr id="335" name="Rectangle 5"/>
          <p:cNvSpPr txBox="1"/>
          <p:nvPr/>
        </p:nvSpPr>
        <p:spPr>
          <a:xfrm>
            <a:off x="121956" y="6403178"/>
            <a:ext cx="8900088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For details on OCGT plants, see my notes set on </a:t>
            </a:r>
            <a:r>
              <a:rPr b="1"/>
              <a:t>Fossil Fuels </a:t>
            </a:r>
            <a:r>
              <a:t>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6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7"/>
              </a:rPr>
              <a:t>key</a:t>
            </a:r>
            <a: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A much more desirable solution:</a:t>
            </a:r>
          </a:p>
        </p:txBody>
      </p:sp>
      <p:sp>
        <p:nvSpPr>
          <p:cNvPr id="338" name="Rectangle 3"/>
          <p:cNvSpPr txBox="1"/>
          <p:nvPr/>
        </p:nvSpPr>
        <p:spPr>
          <a:xfrm>
            <a:off x="205694" y="778943"/>
            <a:ext cx="8732612" cy="5927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 lnSpcReduction="10000"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As also discussed in </a:t>
            </a:r>
            <a:r>
              <a:rPr b="1"/>
              <a:t>Power Cycles and Energy Storage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):</a:t>
            </a:r>
          </a:p>
          <a:p>
            <a:pPr>
              <a:spcBef>
                <a:spcPts val="400"/>
              </a:spcBef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Build more, clean, ecologically sensible, daytime power plants</a:t>
            </a:r>
          </a:p>
          <a:p>
            <a:pPr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To maximize their efficiency, keep them running </a:t>
            </a:r>
            <a:r>
              <a:rPr b="1"/>
              <a:t>full bore</a:t>
            </a:r>
            <a:r>
              <a:t> </a:t>
            </a:r>
            <a:r>
              <a:rPr b="1"/>
              <a:t>all of the time</a:t>
            </a:r>
            <a:r>
              <a:t>,</a:t>
            </a:r>
          </a:p>
          <a:p>
            <a:pPr lvl="1" indent="640896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2" indent="108585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transforming them into what are called "base load" power plants</a:t>
            </a:r>
          </a:p>
          <a:p>
            <a:pPr lvl="2" indent="1085850">
              <a:spcBef>
                <a:spcPts val="400"/>
              </a:spcBef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Then </a:t>
            </a:r>
            <a:r>
              <a:rPr b="1"/>
              <a:t>store</a:t>
            </a:r>
            <a:r>
              <a:t> their excess midday &amp; overnight power output</a:t>
            </a:r>
          </a:p>
          <a:p>
            <a:pPr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for use during the high power-demand evenings</a:t>
            </a:r>
          </a:p>
          <a:p>
            <a:pPr lvl="1" indent="640896">
              <a:spcBef>
                <a:spcPts val="400"/>
              </a:spcBef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for such a "Base Load + Energy Storage (only)" scenario to work,</a:t>
            </a:r>
          </a:p>
          <a:p>
            <a:pPr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MASSIVE amounts of energy must be stored for many hours</a:t>
            </a:r>
          </a:p>
          <a:p>
            <a:pPr>
              <a:spcBef>
                <a:spcPts val="400"/>
              </a:spcBef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Pumped Storage Hydro has done this successfully in a few locations</a:t>
            </a:r>
          </a:p>
          <a:p>
            <a:pPr lvl="2" indent="1085850"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Compressed air, flywheel, super battery &amp; capacitor schemes are being tested</a:t>
            </a:r>
          </a:p>
          <a:p>
            <a:pPr lvl="1" indent="640896">
              <a:spcBef>
                <a:spcPts val="400"/>
              </a:spcBef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power storage cost now matches or exceeds the original power production cost</a:t>
            </a:r>
          </a:p>
          <a:p>
            <a:pPr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Making today's stored power AT LEAST twice as expensive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ectangle 2"/>
          <p:cNvSpPr txBox="1">
            <a:spLocks noGrp="1"/>
          </p:cNvSpPr>
          <p:nvPr>
            <p:ph type="title"/>
          </p:nvPr>
        </p:nvSpPr>
        <p:spPr>
          <a:xfrm>
            <a:off x="304800" y="380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But Solar Thermal plants heat </a:t>
            </a:r>
            <a:r>
              <a:rPr b="1"/>
              <a:t>storable</a:t>
            </a:r>
            <a:r>
              <a:t> liquids</a:t>
            </a:r>
          </a:p>
        </p:txBody>
      </p:sp>
      <p:sp>
        <p:nvSpPr>
          <p:cNvPr id="341" name="Rectangle 3"/>
          <p:cNvSpPr txBox="1">
            <a:spLocks noGrp="1"/>
          </p:cNvSpPr>
          <p:nvPr>
            <p:ph type="body" idx="1"/>
          </p:nvPr>
        </p:nvSpPr>
        <p:spPr>
          <a:xfrm>
            <a:off x="164136" y="723109"/>
            <a:ext cx="8815728" cy="3170242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Some heat special liquids (such as nitrate salts) stable to almost 600 ºC</a:t>
            </a:r>
          </a:p>
          <a:p>
            <a:pPr marL="0" lvl="1" indent="640896">
              <a:buSzTx/>
              <a:buNone/>
              <a:tabLst/>
              <a:defRPr sz="1000"/>
            </a:pPr>
            <a:endParaRPr/>
          </a:p>
          <a:p>
            <a:pPr>
              <a:tabLst/>
            </a:pPr>
            <a:r>
              <a:t>During the day some super-heated liquid can be pumped into insulated storage tanks</a:t>
            </a:r>
          </a:p>
          <a:p>
            <a:pPr>
              <a:tabLst/>
              <a:defRPr sz="1000"/>
            </a:pPr>
            <a:endParaRPr/>
          </a:p>
          <a:p>
            <a:pPr>
              <a:tabLst/>
            </a:pPr>
            <a:r>
              <a:t>Then, for many evening hours, it can be pumped back out of those tanks</a:t>
            </a:r>
          </a:p>
          <a:p>
            <a:pPr marL="0" lvl="1" indent="640896">
              <a:buSzTx/>
              <a:buNone/>
              <a:tabLst/>
              <a:defRPr sz="600"/>
            </a:pPr>
            <a:endParaRPr/>
          </a:p>
          <a:p>
            <a:pPr marL="0" lvl="1" indent="640896">
              <a:buSzTx/>
              <a:buNone/>
              <a:tabLst/>
            </a:pPr>
            <a:r>
              <a:t>to continue boiling water into the steam</a:t>
            </a:r>
          </a:p>
          <a:p>
            <a:pPr marL="0" lvl="2" indent="1085850">
              <a:buSzTx/>
              <a:buNone/>
              <a:tabLst/>
              <a:defRPr sz="600"/>
            </a:pPr>
            <a:endParaRPr/>
          </a:p>
          <a:p>
            <a:pPr marL="0" lvl="2" indent="1085850">
              <a:buSzTx/>
              <a:buNone/>
              <a:tabLst/>
            </a:pPr>
            <a:r>
              <a:t>driving the plant's electricity-generating turbines</a:t>
            </a:r>
          </a:p>
          <a:p>
            <a:pPr marL="0" lvl="2" indent="1085850">
              <a:buSzTx/>
              <a:buNone/>
              <a:tabLst/>
              <a:defRPr sz="1100"/>
            </a:pPr>
            <a:endParaRPr/>
          </a:p>
          <a:p>
            <a:pPr>
              <a:tabLst/>
            </a:pPr>
            <a:r>
              <a:t>Those storage tanks are centered in Noor Quarzazate's three Solar Thermal fields:</a:t>
            </a:r>
          </a:p>
        </p:txBody>
      </p:sp>
      <p:pic>
        <p:nvPicPr>
          <p:cNvPr id="342" name="Image" descr="Image"/>
          <p:cNvPicPr>
            <a:picLocks noChangeAspect="1"/>
          </p:cNvPicPr>
          <p:nvPr/>
        </p:nvPicPr>
        <p:blipFill>
          <a:blip r:embed="rId2"/>
          <a:srcRect t="2281" r="1642" b="45319"/>
          <a:stretch>
            <a:fillRect/>
          </a:stretch>
        </p:blipFill>
        <p:spPr>
          <a:xfrm>
            <a:off x="611868" y="3757073"/>
            <a:ext cx="7899886" cy="2876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2"/>
          <p:cNvSpPr txBox="1">
            <a:spLocks noGrp="1"/>
          </p:cNvSpPr>
          <p:nvPr>
            <p:ph type="title"/>
          </p:nvPr>
        </p:nvSpPr>
        <p:spPr>
          <a:xfrm>
            <a:off x="304800" y="380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How much super-heated liquid can be stored during the day?</a:t>
            </a:r>
          </a:p>
        </p:txBody>
      </p:sp>
      <p:sp>
        <p:nvSpPr>
          <p:cNvPr id="345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64136" y="697709"/>
            <a:ext cx="8815728" cy="1435435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The quantity is (usefully) stated in terms of </a:t>
            </a:r>
          </a:p>
          <a:p>
            <a:pPr>
              <a:tabLst/>
              <a:defRPr sz="600"/>
            </a:pPr>
            <a:endParaRPr/>
          </a:p>
          <a:p>
            <a:pPr marL="0" lvl="1" indent="640896">
              <a:buSzTx/>
              <a:buNone/>
              <a:tabLst/>
            </a:pPr>
            <a:r>
              <a:t>how many hours it can sustain evening electrical power generation</a:t>
            </a:r>
          </a:p>
          <a:p>
            <a:pPr>
              <a:tabLst/>
              <a:defRPr sz="600"/>
            </a:pPr>
            <a:endParaRPr/>
          </a:p>
          <a:p>
            <a:pPr marL="0" lvl="2" indent="1085850">
              <a:buSzTx/>
              <a:buNone/>
              <a:tabLst/>
            </a:pPr>
            <a:r>
              <a:t>Those durations are listed in my table's semi-final "Heat Storage" column: </a:t>
            </a:r>
          </a:p>
        </p:txBody>
      </p:sp>
      <p:sp>
        <p:nvSpPr>
          <p:cNvPr id="346" name="Rectangle 3"/>
          <p:cNvSpPr txBox="1"/>
          <p:nvPr/>
        </p:nvSpPr>
        <p:spPr>
          <a:xfrm>
            <a:off x="186005" y="4940398"/>
            <a:ext cx="8815727" cy="1825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Fully HALF of these plants now incorporate super-heated liquid heat storage</a:t>
            </a:r>
          </a:p>
          <a:p>
            <a:pPr>
              <a:spcBef>
                <a:spcPts val="400"/>
              </a:spcBef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HALF of that half store enough super-heated liquid to BOTH:</a:t>
            </a:r>
          </a:p>
          <a:p>
            <a:pPr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Generate evening power AND pre-heat water back to boiling the next morning</a:t>
            </a:r>
          </a:p>
          <a:p>
            <a:pPr lvl="1" indent="640896">
              <a:spcBef>
                <a:spcPts val="400"/>
              </a:spcBef>
              <a:defRPr sz="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2" indent="1085850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eliminating the gas burning pre-heaters used at Ivanpah &amp; other plants</a:t>
            </a:r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57" y="2108021"/>
            <a:ext cx="7589705" cy="2720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tangle 2"/>
          <p:cNvSpPr txBox="1">
            <a:spLocks noGrp="1"/>
          </p:cNvSpPr>
          <p:nvPr>
            <p:ph type="title"/>
          </p:nvPr>
        </p:nvSpPr>
        <p:spPr>
          <a:xfrm>
            <a:off x="304800" y="380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Do the economics of stored power then begin to make sense?</a:t>
            </a:r>
          </a:p>
        </p:txBody>
      </p:sp>
      <p:sp>
        <p:nvSpPr>
          <p:cNvPr id="350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00063" y="643370"/>
            <a:ext cx="8815727" cy="2333586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YES (finally) - at least according to industry-respected sources such as Lazard: </a:t>
            </a:r>
            <a:r>
              <a:rPr baseline="31999"/>
              <a:t>1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rPr b="1"/>
              <a:t>Solar Thermal with integrated Heat Storage</a:t>
            </a:r>
            <a:r>
              <a:t> can already compete with</a:t>
            </a:r>
          </a:p>
          <a:p>
            <a:pPr>
              <a:tabLst/>
              <a:defRPr sz="600"/>
            </a:pPr>
            <a:endParaRPr/>
          </a:p>
          <a:p>
            <a:pPr marL="0" lvl="2" indent="1085850">
              <a:buSzTx/>
              <a:buNone/>
              <a:tabLst/>
            </a:pPr>
            <a:r>
              <a:t>conventional around-the-clock power sources as gas, coal &amp; nuclear power</a:t>
            </a:r>
          </a:p>
          <a:p>
            <a:pPr marL="0" lvl="1" indent="640896">
              <a:buSzTx/>
              <a:buNone/>
              <a:tabLst/>
              <a:defRPr sz="900"/>
            </a:pPr>
            <a:endParaRPr/>
          </a:p>
          <a:p>
            <a:pPr marL="0" lvl="1" indent="640896">
              <a:buSzTx/>
              <a:buNone/>
              <a:tabLst/>
            </a:pPr>
            <a:r>
              <a:t>While other forms of solar (and at least onshore wind) require huge investment</a:t>
            </a:r>
          </a:p>
          <a:p>
            <a:pPr>
              <a:tabLst/>
              <a:defRPr sz="600"/>
            </a:pPr>
            <a:endParaRPr/>
          </a:p>
          <a:p>
            <a:pPr marL="0" lvl="2" indent="1085850">
              <a:buSzTx/>
              <a:buNone/>
              <a:tabLst/>
            </a:pPr>
            <a:r>
              <a:t>in </a:t>
            </a:r>
            <a:r>
              <a:rPr b="1"/>
              <a:t>separate</a:t>
            </a:r>
            <a:r>
              <a:t> storage technologies to provide non-daytime power</a:t>
            </a:r>
          </a:p>
        </p:txBody>
      </p:sp>
      <p:sp>
        <p:nvSpPr>
          <p:cNvPr id="351" name="Rectangle 5"/>
          <p:cNvSpPr txBox="1"/>
          <p:nvPr/>
        </p:nvSpPr>
        <p:spPr>
          <a:xfrm>
            <a:off x="304256" y="6557989"/>
            <a:ext cx="853440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From the 2016 </a:t>
            </a:r>
            <a:r>
              <a:rPr b="1"/>
              <a:t>Lazard </a:t>
            </a:r>
            <a:r>
              <a:t>analysis of unsubsidized levelized costs of energy (yellow highlighting added)</a:t>
            </a:r>
          </a:p>
        </p:txBody>
      </p:sp>
      <p:grpSp>
        <p:nvGrpSpPr>
          <p:cNvPr id="357" name="Group"/>
          <p:cNvGrpSpPr/>
          <p:nvPr/>
        </p:nvGrpSpPr>
        <p:grpSpPr>
          <a:xfrm>
            <a:off x="844316" y="3027410"/>
            <a:ext cx="7178961" cy="3480124"/>
            <a:chOff x="0" y="0"/>
            <a:chExt cx="7178959" cy="3480123"/>
          </a:xfrm>
        </p:grpSpPr>
        <p:pic>
          <p:nvPicPr>
            <p:cNvPr id="352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178960" cy="3480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3" name="Rectangle"/>
            <p:cNvSpPr/>
            <p:nvPr/>
          </p:nvSpPr>
          <p:spPr>
            <a:xfrm>
              <a:off x="1060175" y="1928045"/>
              <a:ext cx="1268984" cy="960869"/>
            </a:xfrm>
            <a:prstGeom prst="rect">
              <a:avLst/>
            </a:prstGeom>
            <a:solidFill>
              <a:srgbClr val="FBC901">
                <a:alpha val="28000"/>
              </a:srgbClr>
            </a:solidFill>
            <a:ln w="25400" cap="flat">
              <a:solidFill>
                <a:srgbClr val="FBC901">
                  <a:alpha val="28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4" name="Rectangle"/>
            <p:cNvSpPr/>
            <p:nvPr/>
          </p:nvSpPr>
          <p:spPr>
            <a:xfrm>
              <a:off x="1060175" y="951931"/>
              <a:ext cx="1268984" cy="83113"/>
            </a:xfrm>
            <a:prstGeom prst="rect">
              <a:avLst/>
            </a:prstGeom>
            <a:solidFill>
              <a:srgbClr val="FBC901">
                <a:alpha val="28000"/>
              </a:srgbClr>
            </a:solidFill>
            <a:ln w="25400" cap="flat">
              <a:solidFill>
                <a:srgbClr val="FBC901">
                  <a:alpha val="28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5" name="Rectangle"/>
            <p:cNvSpPr/>
            <p:nvPr/>
          </p:nvSpPr>
          <p:spPr>
            <a:xfrm>
              <a:off x="3718938" y="951931"/>
              <a:ext cx="1123586" cy="83113"/>
            </a:xfrm>
            <a:prstGeom prst="rect">
              <a:avLst/>
            </a:prstGeom>
            <a:solidFill>
              <a:srgbClr val="FBC901"/>
            </a:solidFill>
            <a:ln w="25400" cap="flat">
              <a:solidFill>
                <a:srgbClr val="FBC9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6" name="Rectangle"/>
            <p:cNvSpPr/>
            <p:nvPr/>
          </p:nvSpPr>
          <p:spPr>
            <a:xfrm>
              <a:off x="3718938" y="1936022"/>
              <a:ext cx="1123586" cy="944915"/>
            </a:xfrm>
            <a:prstGeom prst="rect">
              <a:avLst/>
            </a:prstGeom>
            <a:solidFill>
              <a:srgbClr val="FBC901">
                <a:alpha val="28000"/>
              </a:srgbClr>
            </a:solidFill>
            <a:ln w="25400" cap="flat">
              <a:solidFill>
                <a:srgbClr val="FBC901">
                  <a:alpha val="28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Rectangle 2"/>
          <p:cNvSpPr txBox="1">
            <a:spLocks noGrp="1"/>
          </p:cNvSpPr>
          <p:nvPr>
            <p:ph type="title"/>
          </p:nvPr>
        </p:nvSpPr>
        <p:spPr>
          <a:xfrm>
            <a:off x="304800" y="-12701"/>
            <a:ext cx="8534400" cy="816211"/>
          </a:xfrm>
          <a:prstGeom prst="rect">
            <a:avLst/>
          </a:prstGeom>
        </p:spPr>
        <p:txBody>
          <a:bodyPr/>
          <a:lstStyle/>
          <a:p>
            <a:r>
              <a:t>Energy Storage will be ESSENTIAL in a Green / Nuclear-free Grid</a:t>
            </a:r>
          </a:p>
        </p:txBody>
      </p:sp>
      <p:sp>
        <p:nvSpPr>
          <p:cNvPr id="363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388620" y="752645"/>
            <a:ext cx="8534401" cy="1789911"/>
          </a:xfrm>
          <a:prstGeom prst="rect">
            <a:avLst/>
          </a:prstGeom>
        </p:spPr>
        <p:txBody>
          <a:bodyPr/>
          <a:lstStyle/>
          <a:p>
            <a:pPr algn="ctr">
              <a:tabLst/>
              <a:defRPr i="1">
                <a:solidFill>
                  <a:srgbClr val="FBC901"/>
                </a:solidFill>
              </a:defRPr>
            </a:pPr>
            <a:r>
              <a:rPr dirty="0"/>
              <a:t>"But with minimal energy storage, wind power (at least) is already thriving!"</a:t>
            </a:r>
          </a:p>
          <a:p>
            <a:pPr>
              <a:tabLst/>
              <a:defRPr sz="700"/>
            </a:pPr>
            <a:endParaRPr dirty="0"/>
          </a:p>
          <a:p>
            <a:pPr>
              <a:tabLst/>
            </a:pPr>
            <a:r>
              <a:rPr dirty="0"/>
              <a:t>But it "thrives" now </a:t>
            </a:r>
            <a:r>
              <a:rPr b="1" dirty="0"/>
              <a:t>only</a:t>
            </a:r>
            <a:r>
              <a:rPr dirty="0"/>
              <a:t> because we use </a:t>
            </a:r>
            <a:r>
              <a:rPr b="1" dirty="0"/>
              <a:t>so little</a:t>
            </a:r>
            <a:r>
              <a:rPr dirty="0"/>
              <a:t> wind &amp; solar power (&lt; </a:t>
            </a:r>
            <a:r>
              <a:rPr lang="en-US" dirty="0"/>
              <a:t>13</a:t>
            </a:r>
            <a:r>
              <a:rPr dirty="0"/>
              <a:t>%) </a:t>
            </a:r>
          </a:p>
          <a:p>
            <a:pPr>
              <a:tabLst/>
              <a:defRPr sz="700"/>
            </a:pPr>
            <a:endParaRPr dirty="0"/>
          </a:p>
          <a:p>
            <a:pPr marL="0" lvl="1" indent="640896">
              <a:buSzTx/>
              <a:buNone/>
              <a:tabLst/>
            </a:pPr>
            <a:r>
              <a:rPr dirty="0"/>
              <a:t>and thus have </a:t>
            </a:r>
            <a:r>
              <a:rPr b="1" dirty="0"/>
              <a:t>lots of other sources</a:t>
            </a:r>
            <a:r>
              <a:rPr dirty="0"/>
              <a:t> (mostly dirty and/or undesirable)</a:t>
            </a:r>
          </a:p>
          <a:p>
            <a:pPr marL="0" lvl="1" indent="640896">
              <a:buSzTx/>
              <a:buNone/>
              <a:tabLst/>
              <a:defRPr sz="700"/>
            </a:pPr>
            <a:endParaRPr dirty="0"/>
          </a:p>
          <a:p>
            <a:pPr marL="0" lvl="2" indent="1085850">
              <a:buSzTx/>
              <a:buNone/>
              <a:tabLst/>
            </a:pPr>
            <a:r>
              <a:rPr dirty="0"/>
              <a:t>still providing our evening power:</a:t>
            </a:r>
          </a:p>
        </p:txBody>
      </p:sp>
      <p:sp>
        <p:nvSpPr>
          <p:cNvPr id="364" name="Rectangle 5"/>
          <p:cNvSpPr txBox="1"/>
          <p:nvPr/>
        </p:nvSpPr>
        <p:spPr>
          <a:xfrm>
            <a:off x="548640" y="3827798"/>
            <a:ext cx="2741653" cy="65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Figure from my note set: </a:t>
            </a:r>
          </a:p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U.S. Power Production &amp; Consumption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</a:t>
            </a:r>
          </a:p>
        </p:txBody>
      </p:sp>
      <p:sp>
        <p:nvSpPr>
          <p:cNvPr id="365" name="Rectangle 3"/>
          <p:cNvSpPr txBox="1"/>
          <p:nvPr/>
        </p:nvSpPr>
        <p:spPr>
          <a:xfrm>
            <a:off x="393700" y="5561801"/>
            <a:ext cx="8534400" cy="954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400"/>
              </a:spcBef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But when the solar + wind power contribution rises above ~ 20%</a:t>
            </a:r>
          </a:p>
          <a:p>
            <a:pPr>
              <a:spcBef>
                <a:spcPts val="400"/>
              </a:spcBef>
              <a:defRPr sz="7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endParaRPr/>
          </a:p>
          <a:p>
            <a:pPr lvl="1" indent="640896">
              <a:spcBef>
                <a:spcPts val="400"/>
              </a:spcBef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 Grid will begin to fail without massive daytime energy storage!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54D1A-8CD9-C94D-9BA9-8DF6EC9DD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667000"/>
            <a:ext cx="4443884" cy="2838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OK, but what about Solar Thermal's land use?</a:t>
            </a:r>
          </a:p>
        </p:txBody>
      </p:sp>
      <p:sp>
        <p:nvSpPr>
          <p:cNvPr id="368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87918" y="783959"/>
            <a:ext cx="8732613" cy="1397759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Drawing data from the above Solar Thermal &amp; Solar PV tables:</a:t>
            </a:r>
          </a:p>
          <a:p>
            <a:pPr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The land use of </a:t>
            </a:r>
            <a:r>
              <a:rPr b="1">
                <a:solidFill>
                  <a:srgbClr val="FBC901"/>
                </a:solidFill>
              </a:rPr>
              <a:t>Solar Thermal Power Plants</a:t>
            </a:r>
            <a:r>
              <a:t> </a:t>
            </a:r>
          </a:p>
          <a:p>
            <a:pPr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is virtually identical to that of Solar PV Power Plants</a:t>
            </a:r>
          </a:p>
        </p:txBody>
      </p:sp>
      <p:sp>
        <p:nvSpPr>
          <p:cNvPr id="369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" y="2493659"/>
            <a:ext cx="3857327" cy="288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720" y="2493659"/>
            <a:ext cx="3886184" cy="2885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rPr dirty="0"/>
              <a:t>A cross comparison of land use for </a:t>
            </a:r>
            <a:r>
              <a:rPr b="1" dirty="0"/>
              <a:t>all </a:t>
            </a:r>
            <a:r>
              <a:rPr lang="en-US" b="1" dirty="0"/>
              <a:t>solar</a:t>
            </a:r>
            <a:r>
              <a:rPr dirty="0"/>
              <a:t> technologies</a:t>
            </a:r>
          </a:p>
        </p:txBody>
      </p:sp>
      <p:sp>
        <p:nvSpPr>
          <p:cNvPr id="374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75" name="Rectangle 3"/>
          <p:cNvSpPr txBox="1"/>
          <p:nvPr/>
        </p:nvSpPr>
        <p:spPr>
          <a:xfrm>
            <a:off x="158314" y="4633830"/>
            <a:ext cx="1868565" cy="924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 algn="ctr" defTabSz="832104">
              <a:spcBef>
                <a:spcPts val="300"/>
              </a:spcBef>
              <a:defRPr sz="1638" b="0">
                <a:solidFill>
                  <a:srgbClr val="FBC901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Solar PV:</a:t>
            </a:r>
          </a:p>
          <a:p>
            <a:pPr algn="ctr" defTabSz="832104">
              <a:spcBef>
                <a:spcPts val="300"/>
              </a:spcBef>
              <a:defRPr sz="1638" b="0">
                <a:solidFill>
                  <a:srgbClr val="FBC901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0.029 km</a:t>
            </a:r>
            <a:r>
              <a:rPr baseline="31999"/>
              <a:t>2</a:t>
            </a:r>
            <a:r>
              <a:t> / MW</a:t>
            </a:r>
          </a:p>
          <a:p>
            <a:pPr algn="ctr" defTabSz="832104">
              <a:spcBef>
                <a:spcPts val="300"/>
              </a:spcBef>
              <a:defRPr sz="1638" b="0">
                <a:solidFill>
                  <a:srgbClr val="FBC901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=&gt; 34 Watts / m</a:t>
            </a:r>
            <a:r>
              <a:rPr baseline="31999"/>
              <a:t>2</a:t>
            </a:r>
          </a:p>
        </p:txBody>
      </p:sp>
      <p:sp>
        <p:nvSpPr>
          <p:cNvPr id="377" name="Rectangle 3"/>
          <p:cNvSpPr txBox="1"/>
          <p:nvPr/>
        </p:nvSpPr>
        <p:spPr>
          <a:xfrm>
            <a:off x="3404434" y="4633830"/>
            <a:ext cx="1868566" cy="924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 algn="ctr" defTabSz="832104">
              <a:spcBef>
                <a:spcPts val="300"/>
              </a:spcBef>
              <a:defRPr sz="1638" b="0">
                <a:solidFill>
                  <a:srgbClr val="FBC901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Thermal Troughs:</a:t>
            </a:r>
          </a:p>
          <a:p>
            <a:pPr algn="ctr" defTabSz="832104">
              <a:spcBef>
                <a:spcPts val="300"/>
              </a:spcBef>
              <a:defRPr sz="1638" b="0">
                <a:solidFill>
                  <a:srgbClr val="FBC901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0.033 km</a:t>
            </a:r>
            <a:r>
              <a:rPr baseline="31999"/>
              <a:t>2</a:t>
            </a:r>
            <a:r>
              <a:t> / MW</a:t>
            </a:r>
          </a:p>
          <a:p>
            <a:pPr algn="ctr" defTabSz="832104">
              <a:spcBef>
                <a:spcPts val="300"/>
              </a:spcBef>
              <a:defRPr sz="1638" b="0">
                <a:solidFill>
                  <a:srgbClr val="FBC901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=&gt; 30 Watts / m</a:t>
            </a:r>
            <a:r>
              <a:rPr baseline="31999"/>
              <a:t>2</a:t>
            </a:r>
          </a:p>
        </p:txBody>
      </p:sp>
      <p:sp>
        <p:nvSpPr>
          <p:cNvPr id="378" name="Rectangle 3"/>
          <p:cNvSpPr txBox="1"/>
          <p:nvPr/>
        </p:nvSpPr>
        <p:spPr>
          <a:xfrm>
            <a:off x="6650554" y="4633830"/>
            <a:ext cx="1868565" cy="924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 algn="ctr" defTabSz="832104">
              <a:spcBef>
                <a:spcPts val="300"/>
              </a:spcBef>
              <a:defRPr sz="1638" b="0">
                <a:solidFill>
                  <a:srgbClr val="FBC901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Thermal Towers:</a:t>
            </a:r>
          </a:p>
          <a:p>
            <a:pPr algn="ctr" defTabSz="832104">
              <a:spcBef>
                <a:spcPts val="300"/>
              </a:spcBef>
              <a:defRPr sz="1638" b="0">
                <a:solidFill>
                  <a:srgbClr val="FBC901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0.030 km</a:t>
            </a:r>
            <a:r>
              <a:rPr baseline="31999"/>
              <a:t>2</a:t>
            </a:r>
            <a:r>
              <a:t> / MW</a:t>
            </a:r>
          </a:p>
          <a:p>
            <a:pPr algn="ctr" defTabSz="832104">
              <a:spcBef>
                <a:spcPts val="300"/>
              </a:spcBef>
              <a:defRPr sz="1638" b="0">
                <a:solidFill>
                  <a:srgbClr val="FBC901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=&gt; 33 Watts / m</a:t>
            </a:r>
            <a:r>
              <a:rPr baseline="31999"/>
              <a:t>2</a:t>
            </a:r>
          </a:p>
        </p:txBody>
      </p:sp>
      <p:sp>
        <p:nvSpPr>
          <p:cNvPr id="379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05694" y="5778603"/>
            <a:ext cx="8732612" cy="496575"/>
          </a:xfrm>
          <a:prstGeom prst="rect">
            <a:avLst/>
          </a:prstGeom>
        </p:spPr>
        <p:txBody>
          <a:bodyPr/>
          <a:lstStyle/>
          <a:p>
            <a:pPr algn="ctr">
              <a:tabLst/>
              <a:defRPr b="1"/>
            </a:pPr>
            <a:r>
              <a:t>Effectively for all: Land use ~ 0.03 km</a:t>
            </a:r>
            <a:r>
              <a:rPr baseline="31999"/>
              <a:t>2</a:t>
            </a:r>
            <a:r>
              <a:t> / MW   =&gt;   Capacity of ~ 30 Watts / m</a:t>
            </a:r>
            <a:r>
              <a:rPr baseline="31999"/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80" y="825500"/>
            <a:ext cx="4918020" cy="3670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That comparison required some arbitration between data sources:</a:t>
            </a:r>
          </a:p>
        </p:txBody>
      </p:sp>
      <p:sp>
        <p:nvSpPr>
          <p:cNvPr id="382" name="Rectangle 3"/>
          <p:cNvSpPr txBox="1">
            <a:spLocks noGrp="1"/>
          </p:cNvSpPr>
          <p:nvPr>
            <p:ph type="body" idx="1"/>
          </p:nvPr>
        </p:nvSpPr>
        <p:spPr>
          <a:xfrm>
            <a:off x="104094" y="692436"/>
            <a:ext cx="8935812" cy="5234467"/>
          </a:xfrm>
          <a:prstGeom prst="rect">
            <a:avLst/>
          </a:prstGeom>
        </p:spPr>
        <p:txBody>
          <a:bodyPr/>
          <a:lstStyle/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Mostly having to do with misunderstandings about the difference between:</a:t>
            </a:r>
          </a:p>
          <a:p>
            <a:pPr defTabSz="868680"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rPr>
                <a:solidFill>
                  <a:srgbClr val="FBC901"/>
                </a:solidFill>
              </a:rPr>
              <a:t>Site area</a:t>
            </a:r>
            <a:r>
              <a:t> vs. </a:t>
            </a:r>
            <a:r>
              <a:rPr>
                <a:solidFill>
                  <a:srgbClr val="FBC901"/>
                </a:solidFill>
              </a:rPr>
              <a:t>Area occupied by collectors/reflectors</a:t>
            </a:r>
            <a:r>
              <a:t> vs. </a:t>
            </a:r>
            <a:r>
              <a:rPr>
                <a:solidFill>
                  <a:srgbClr val="FBC901"/>
                </a:solidFill>
              </a:rPr>
              <a:t>Total collector/reflector area</a:t>
            </a:r>
          </a:p>
          <a:p>
            <a:pPr marL="0" lvl="1" indent="608851" defTabSz="868680">
              <a:buSzTx/>
              <a:buNone/>
              <a:tabLst/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For instance, a trade magazine reported that the 100 MW Kaxu Solar Plant was:</a:t>
            </a:r>
          </a:p>
          <a:p>
            <a:pPr defTabSz="868680"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31557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"constructed on a 1,100 hectare site" (</a:t>
            </a:r>
            <a:r>
              <a:rPr>
                <a:solidFill>
                  <a:srgbClr val="FBC901"/>
                </a:solidFill>
              </a:rPr>
              <a:t>11 km</a:t>
            </a:r>
            <a:r>
              <a:rPr baseline="31999">
                <a:solidFill>
                  <a:srgbClr val="FBC901"/>
                </a:solidFill>
              </a:rPr>
              <a:t>2</a:t>
            </a:r>
            <a:r>
              <a:t>) </a:t>
            </a:r>
            <a:r>
              <a:rPr baseline="31999"/>
              <a:t>1</a:t>
            </a:r>
          </a:p>
          <a:p>
            <a:pPr marL="0" lvl="1" indent="608851" defTabSz="868680">
              <a:buSzTx/>
              <a:buNone/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3" indent="1498472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Which was the same area cited by Wikipedia </a:t>
            </a:r>
            <a:r>
              <a:rPr baseline="31999"/>
              <a:t>2</a:t>
            </a:r>
          </a:p>
          <a:p>
            <a:pPr marL="0" lvl="2" indent="1031557" defTabSz="868680">
              <a:buSzTx/>
              <a:buNone/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While a second trade magazine clarified matters by reporting that </a:t>
            </a:r>
          </a:p>
          <a:p>
            <a:pPr marL="0" lvl="1" indent="608851" defTabSz="868680">
              <a:buSzTx/>
              <a:buNone/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31557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"project facilities have a footprint of approximately 310 hectare (</a:t>
            </a:r>
            <a:r>
              <a:rPr>
                <a:solidFill>
                  <a:srgbClr val="FBC901"/>
                </a:solidFill>
              </a:rPr>
              <a:t>3.1km²</a:t>
            </a:r>
            <a:r>
              <a:t>) </a:t>
            </a:r>
            <a:br/>
            <a:r>
              <a:t>on a 1,100 hectare (</a:t>
            </a:r>
            <a:r>
              <a:rPr>
                <a:solidFill>
                  <a:srgbClr val="FBC901"/>
                </a:solidFill>
              </a:rPr>
              <a:t>11 km²</a:t>
            </a:r>
            <a:r>
              <a:t>) site" </a:t>
            </a:r>
            <a:r>
              <a:rPr baseline="31999"/>
              <a:t>3</a:t>
            </a:r>
          </a:p>
          <a:p>
            <a:pPr defTabSz="868680">
              <a:tabLst/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868680"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Or for the 100 MW Kathu Solar plant site, where you can just take your pick:</a:t>
            </a:r>
          </a:p>
          <a:p>
            <a:pPr defTabSz="868680"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Wikipedia reported the area as </a:t>
            </a:r>
            <a:r>
              <a:rPr>
                <a:solidFill>
                  <a:srgbClr val="FBC901"/>
                </a:solidFill>
              </a:rPr>
              <a:t>0.8 km</a:t>
            </a:r>
            <a:r>
              <a:rPr baseline="31999">
                <a:solidFill>
                  <a:srgbClr val="FBC901"/>
                </a:solidFill>
              </a:rPr>
              <a:t>2 </a:t>
            </a:r>
            <a:r>
              <a:t>(unconfirmed in any of their cited sources) </a:t>
            </a:r>
            <a:r>
              <a:rPr baseline="31999"/>
              <a:t>4</a:t>
            </a:r>
          </a:p>
          <a:p>
            <a:pPr marL="0" lvl="1" indent="608851" defTabSz="868680">
              <a:buSzTx/>
              <a:buNone/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08851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While a trade magazine (not even specifying sources) reported that:</a:t>
            </a:r>
          </a:p>
          <a:p>
            <a:pPr marL="0" lvl="1" indent="608851" defTabSz="868680">
              <a:buSzTx/>
              <a:buNone/>
              <a:tabLst/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31557" defTabSz="868680">
              <a:buSzTx/>
              <a:buNone/>
              <a:tabLst/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</a:defRPr>
            </a:pPr>
            <a:r>
              <a:t>"Kathu Solar Park stretches over </a:t>
            </a:r>
            <a:r>
              <a:rPr>
                <a:solidFill>
                  <a:srgbClr val="FBC901"/>
                </a:solidFill>
              </a:rPr>
              <a:t>4.5 square kilometers </a:t>
            </a:r>
            <a:r>
              <a:t>of a 10 km</a:t>
            </a:r>
            <a:r>
              <a:rPr baseline="31999"/>
              <a:t>2</a:t>
            </a:r>
            <a:r>
              <a:t> site" </a:t>
            </a:r>
            <a:r>
              <a:rPr baseline="31999"/>
              <a:t>5</a:t>
            </a:r>
          </a:p>
        </p:txBody>
      </p:sp>
      <p:sp>
        <p:nvSpPr>
          <p:cNvPr id="383" name="Rectangle 5"/>
          <p:cNvSpPr txBox="1"/>
          <p:nvPr/>
        </p:nvSpPr>
        <p:spPr>
          <a:xfrm>
            <a:off x="337599" y="5918722"/>
            <a:ext cx="8468802" cy="93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0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https://www.power-technology.com/projects/kaxu-solar-one-northern-cape/</a:t>
            </a:r>
          </a:p>
          <a:p>
            <a:pPr algn="ctr">
              <a:spcBef>
                <a:spcPts val="300"/>
              </a:spcBef>
              <a:defRPr sz="10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2) https://en.wikipedia.org/wiki/KaXu_Solar_One</a:t>
            </a:r>
          </a:p>
          <a:p>
            <a:pPr algn="ctr">
              <a:spcBef>
                <a:spcPts val="300"/>
              </a:spcBef>
              <a:defRPr sz="10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3) https://www.renewable-technology.com/projects/kaxu-solar-one-pofadder-northern-cape/</a:t>
            </a:r>
          </a:p>
          <a:p>
            <a:pPr algn="ctr">
              <a:spcBef>
                <a:spcPts val="300"/>
              </a:spcBef>
              <a:defRPr sz="10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4) https://en.wikipedia.org/wiki/Kathu_Solar_Park</a:t>
            </a:r>
          </a:p>
          <a:p>
            <a:pPr algn="ctr">
              <a:spcBef>
                <a:spcPts val="300"/>
              </a:spcBef>
              <a:defRPr sz="10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5) https://www.powermag.com/solar-baseload-in-the-kalahari-kathu-solar-park/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2"/>
          <p:cNvSpPr txBox="1">
            <a:spLocks noGrp="1"/>
          </p:cNvSpPr>
          <p:nvPr>
            <p:ph type="title"/>
          </p:nvPr>
        </p:nvSpPr>
        <p:spPr>
          <a:xfrm>
            <a:off x="304800" y="380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Why focus upon only "utility" (corporate or governmental) solar power?</a:t>
            </a:r>
          </a:p>
        </p:txBody>
      </p:sp>
      <p:sp>
        <p:nvSpPr>
          <p:cNvPr id="164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64136" y="786609"/>
            <a:ext cx="8815728" cy="1967814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Especially when so many dream of "going off the grid" via rooftop solar cells?</a:t>
            </a:r>
          </a:p>
          <a:p>
            <a:pPr>
              <a:tabLst/>
              <a:defRPr sz="900"/>
            </a:pPr>
            <a:endParaRPr/>
          </a:p>
          <a:p>
            <a:pPr>
              <a:tabLst/>
            </a:pPr>
            <a:r>
              <a:t>Because, as detailed in my web note set on Plant Economics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rPr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0000"/>
                </a:solidFill>
              </a:rPr>
              <a:t> </a:t>
            </a:r>
            <a:r>
              <a:t>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),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Rooftop Residential PV power is now </a:t>
            </a:r>
            <a:r>
              <a:rPr b="1">
                <a:solidFill>
                  <a:srgbClr val="FBC901"/>
                </a:solidFill>
              </a:rPr>
              <a:t>~ four to six times</a:t>
            </a:r>
            <a:r>
              <a:t> more expensive than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power from Utility Scale Solar, Wind or leading non-green alternatives: </a:t>
            </a:r>
            <a:r>
              <a:rPr baseline="31999"/>
              <a:t>1 </a:t>
            </a:r>
          </a:p>
        </p:txBody>
      </p:sp>
      <p:sp>
        <p:nvSpPr>
          <p:cNvPr id="165" name="Rectangle 5"/>
          <p:cNvSpPr txBox="1"/>
          <p:nvPr/>
        </p:nvSpPr>
        <p:spPr>
          <a:xfrm>
            <a:off x="304800" y="6360425"/>
            <a:ext cx="8534400" cy="480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From the 2016 </a:t>
            </a:r>
            <a:r>
              <a:rPr b="1"/>
              <a:t>Lazard </a:t>
            </a:r>
            <a:r>
              <a:t>analysis of unsubsidized levelized costs of energy (yellow highlighting added)</a:t>
            </a:r>
          </a:p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"Solar Power - Rooftop C&amp;I" = Commercial &amp; Industrial </a:t>
            </a:r>
          </a:p>
        </p:txBody>
      </p:sp>
      <p:grpSp>
        <p:nvGrpSpPr>
          <p:cNvPr id="175" name="Group"/>
          <p:cNvGrpSpPr/>
          <p:nvPr/>
        </p:nvGrpSpPr>
        <p:grpSpPr>
          <a:xfrm>
            <a:off x="844316" y="2656605"/>
            <a:ext cx="7524703" cy="3647729"/>
            <a:chOff x="0" y="0"/>
            <a:chExt cx="7524701" cy="3647728"/>
          </a:xfrm>
        </p:grpSpPr>
        <p:pic>
          <p:nvPicPr>
            <p:cNvPr id="166" name="Picture 7" descr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524702" cy="3647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" name="Rectangle"/>
            <p:cNvSpPr/>
            <p:nvPr/>
          </p:nvSpPr>
          <p:spPr>
            <a:xfrm>
              <a:off x="5148484" y="112302"/>
              <a:ext cx="1809904" cy="87115"/>
            </a:xfrm>
            <a:prstGeom prst="rect">
              <a:avLst/>
            </a:prstGeom>
            <a:solidFill>
              <a:srgbClr val="FBC901"/>
            </a:solidFill>
            <a:ln w="25400" cap="flat">
              <a:solidFill>
                <a:srgbClr val="FBC9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" name="Rectangle"/>
            <p:cNvSpPr/>
            <p:nvPr/>
          </p:nvSpPr>
          <p:spPr>
            <a:xfrm>
              <a:off x="3178023" y="636119"/>
              <a:ext cx="77557" cy="87116"/>
            </a:xfrm>
            <a:prstGeom prst="rect">
              <a:avLst/>
            </a:prstGeom>
            <a:solidFill>
              <a:srgbClr val="FBC901"/>
            </a:solidFill>
            <a:ln w="25400" cap="flat">
              <a:solidFill>
                <a:srgbClr val="FBC9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9" name="Rectangle"/>
            <p:cNvSpPr/>
            <p:nvPr/>
          </p:nvSpPr>
          <p:spPr>
            <a:xfrm>
              <a:off x="3178023" y="648819"/>
              <a:ext cx="77557" cy="87116"/>
            </a:xfrm>
            <a:prstGeom prst="rect">
              <a:avLst/>
            </a:prstGeom>
            <a:solidFill>
              <a:srgbClr val="FBC901"/>
            </a:solidFill>
            <a:ln w="25400" cap="flat">
              <a:solidFill>
                <a:srgbClr val="FBC9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0" name="Rectangle"/>
            <p:cNvSpPr/>
            <p:nvPr/>
          </p:nvSpPr>
          <p:spPr>
            <a:xfrm>
              <a:off x="3125867" y="813919"/>
              <a:ext cx="77557" cy="87116"/>
            </a:xfrm>
            <a:prstGeom prst="rect">
              <a:avLst/>
            </a:prstGeom>
            <a:solidFill>
              <a:srgbClr val="FBC901"/>
            </a:solidFill>
            <a:ln w="25400" cap="flat">
              <a:solidFill>
                <a:srgbClr val="FBC9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1" name="Rectangle"/>
            <p:cNvSpPr/>
            <p:nvPr/>
          </p:nvSpPr>
          <p:spPr>
            <a:xfrm>
              <a:off x="3125867" y="826619"/>
              <a:ext cx="77557" cy="87116"/>
            </a:xfrm>
            <a:prstGeom prst="rect">
              <a:avLst/>
            </a:prstGeom>
            <a:solidFill>
              <a:srgbClr val="FBC901"/>
            </a:solidFill>
            <a:ln w="25400" cap="flat">
              <a:solidFill>
                <a:srgbClr val="FBC9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2" name="Rectangle"/>
            <p:cNvSpPr/>
            <p:nvPr/>
          </p:nvSpPr>
          <p:spPr>
            <a:xfrm>
              <a:off x="1212834" y="112302"/>
              <a:ext cx="1177698" cy="87115"/>
            </a:xfrm>
            <a:prstGeom prst="rect">
              <a:avLst/>
            </a:prstGeom>
            <a:solidFill>
              <a:srgbClr val="FBC901">
                <a:alpha val="28000"/>
              </a:srgbClr>
            </a:solidFill>
            <a:ln w="25400" cap="flat">
              <a:solidFill>
                <a:srgbClr val="FBC901">
                  <a:alpha val="28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3" name="Rectangle"/>
            <p:cNvSpPr/>
            <p:nvPr/>
          </p:nvSpPr>
          <p:spPr>
            <a:xfrm>
              <a:off x="1136634" y="645702"/>
              <a:ext cx="1330098" cy="87115"/>
            </a:xfrm>
            <a:prstGeom prst="rect">
              <a:avLst/>
            </a:prstGeom>
            <a:solidFill>
              <a:srgbClr val="FBC901">
                <a:alpha val="28000"/>
              </a:srgbClr>
            </a:solidFill>
            <a:ln w="25400" cap="flat">
              <a:solidFill>
                <a:srgbClr val="FBC901">
                  <a:alpha val="28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4" name="Rectangle"/>
            <p:cNvSpPr/>
            <p:nvPr/>
          </p:nvSpPr>
          <p:spPr>
            <a:xfrm>
              <a:off x="1123934" y="823502"/>
              <a:ext cx="1330098" cy="87115"/>
            </a:xfrm>
            <a:prstGeom prst="rect">
              <a:avLst/>
            </a:prstGeom>
            <a:solidFill>
              <a:srgbClr val="FBC901">
                <a:alpha val="28000"/>
              </a:srgbClr>
            </a:solidFill>
            <a:ln w="25400" cap="flat">
              <a:solidFill>
                <a:srgbClr val="FBC901">
                  <a:alpha val="28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ectangle 2"/>
          <p:cNvSpPr txBox="1">
            <a:spLocks noGrp="1"/>
          </p:cNvSpPr>
          <p:nvPr>
            <p:ph type="title"/>
          </p:nvPr>
        </p:nvSpPr>
        <p:spPr>
          <a:xfrm>
            <a:off x="114300" y="12699"/>
            <a:ext cx="8834140" cy="675219"/>
          </a:xfrm>
          <a:prstGeom prst="rect">
            <a:avLst/>
          </a:prstGeom>
        </p:spPr>
        <p:txBody>
          <a:bodyPr/>
          <a:lstStyle/>
          <a:p>
            <a:r>
              <a:t>Finally: MY table of </a:t>
            </a:r>
            <a:r>
              <a:rPr>
                <a:solidFill>
                  <a:srgbClr val="FBC901"/>
                </a:solidFill>
              </a:rPr>
              <a:t>All Solar </a:t>
            </a:r>
            <a:r>
              <a:t>Power Plants (≥ 200 MW) - </a:t>
            </a:r>
            <a:r>
              <a:rPr>
                <a:solidFill>
                  <a:srgbClr val="FBC901"/>
                </a:solidFill>
              </a:rPr>
              <a:t>Sorted by capacity</a:t>
            </a:r>
            <a:r>
              <a:t>:</a:t>
            </a:r>
          </a:p>
        </p:txBody>
      </p:sp>
      <p:pic>
        <p:nvPicPr>
          <p:cNvPr id="3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1" y="585637"/>
            <a:ext cx="8208278" cy="6203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 2"/>
          <p:cNvSpPr txBox="1">
            <a:spLocks noGrp="1"/>
          </p:cNvSpPr>
          <p:nvPr>
            <p:ph type="title"/>
          </p:nvPr>
        </p:nvSpPr>
        <p:spPr>
          <a:xfrm>
            <a:off x="145826" y="33019"/>
            <a:ext cx="8852348" cy="461898"/>
          </a:xfrm>
          <a:prstGeom prst="rect">
            <a:avLst/>
          </a:prstGeom>
        </p:spPr>
        <p:txBody>
          <a:bodyPr/>
          <a:lstStyle/>
          <a:p>
            <a:r>
              <a:t>Or </a:t>
            </a:r>
            <a:r>
              <a:rPr>
                <a:solidFill>
                  <a:srgbClr val="FBC901"/>
                </a:solidFill>
              </a:rPr>
              <a:t>Sorted by date</a:t>
            </a:r>
            <a:r>
              <a:t>:</a:t>
            </a:r>
          </a:p>
        </p:txBody>
      </p:sp>
      <p:grpSp>
        <p:nvGrpSpPr>
          <p:cNvPr id="392" name="Group"/>
          <p:cNvGrpSpPr/>
          <p:nvPr/>
        </p:nvGrpSpPr>
        <p:grpSpPr>
          <a:xfrm>
            <a:off x="465740" y="577742"/>
            <a:ext cx="8330280" cy="6210688"/>
            <a:chOff x="0" y="0"/>
            <a:chExt cx="8330279" cy="6210686"/>
          </a:xfrm>
        </p:grpSpPr>
        <p:pic>
          <p:nvPicPr>
            <p:cNvPr id="38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330280" cy="62106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0" name="BUILT SINCE 2014:  Solar PV ONLY"/>
            <p:cNvSpPr txBox="1"/>
            <p:nvPr/>
          </p:nvSpPr>
          <p:spPr>
            <a:xfrm rot="5400000">
              <a:off x="636743" y="3913189"/>
              <a:ext cx="3238821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400">
                  <a:solidFill>
                    <a:srgbClr val="FBC901"/>
                  </a:solidFill>
                </a:defRPr>
              </a:lvl1pPr>
            </a:lstStyle>
            <a:p>
              <a:pPr>
                <a:defRPr b="0"/>
              </a:pPr>
              <a:r>
                <a:rPr b="1"/>
                <a:t>BUILT SINCE 2014:  Solar PV ONLY</a:t>
              </a:r>
            </a:p>
          </p:txBody>
        </p:sp>
        <p:sp>
          <p:nvSpPr>
            <p:cNvPr id="391" name="Line"/>
            <p:cNvSpPr/>
            <p:nvPr/>
          </p:nvSpPr>
          <p:spPr>
            <a:xfrm flipV="1">
              <a:off x="1906619" y="1642216"/>
              <a:ext cx="1" cy="4461651"/>
            </a:xfrm>
            <a:prstGeom prst="line">
              <a:avLst/>
            </a:prstGeom>
            <a:noFill/>
            <a:ln w="50800" cap="flat">
              <a:solidFill>
                <a:srgbClr val="FBC901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ctangle 2"/>
          <p:cNvSpPr txBox="1">
            <a:spLocks noGrp="1"/>
          </p:cNvSpPr>
          <p:nvPr>
            <p:ph type="title"/>
          </p:nvPr>
        </p:nvSpPr>
        <p:spPr>
          <a:xfrm>
            <a:off x="304800" y="634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Final sort seems to throw "cold water" on my heat storage discussion: </a:t>
            </a:r>
          </a:p>
        </p:txBody>
      </p:sp>
      <p:sp>
        <p:nvSpPr>
          <p:cNvPr id="395" name="Rectangle 3"/>
          <p:cNvSpPr txBox="1">
            <a:spLocks noGrp="1"/>
          </p:cNvSpPr>
          <p:nvPr>
            <p:ph type="body" idx="1"/>
          </p:nvPr>
        </p:nvSpPr>
        <p:spPr>
          <a:xfrm>
            <a:off x="187918" y="847459"/>
            <a:ext cx="8924383" cy="5520753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In that Solar Thermal Plants, 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which are the </a:t>
            </a:r>
            <a:r>
              <a:rPr b="1"/>
              <a:t>only</a:t>
            </a:r>
            <a:r>
              <a:t> type of Solar Plants capable of Heat Storage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(and thus capable of non-daylight electrical power generation)</a:t>
            </a:r>
          </a:p>
          <a:p>
            <a:pPr marL="0" lvl="2" indent="1085850">
              <a:buSzTx/>
              <a:buNone/>
              <a:tabLst/>
              <a:defRPr sz="700"/>
            </a:pPr>
            <a:endParaRPr/>
          </a:p>
          <a:p>
            <a:pPr algn="ctr">
              <a:tabLst/>
              <a:defRPr b="1">
                <a:solidFill>
                  <a:srgbClr val="FBC901"/>
                </a:solidFill>
              </a:defRPr>
            </a:pPr>
            <a:r>
              <a:t>seem to have now fallen distinctly out of favor!</a:t>
            </a:r>
          </a:p>
          <a:p>
            <a:pPr algn="ctr">
              <a:tabLst/>
              <a:defRPr b="1">
                <a:solidFill>
                  <a:srgbClr val="FBC901"/>
                </a:solidFill>
              </a:defRPr>
            </a:pPr>
            <a:endParaRPr/>
          </a:p>
          <a:p>
            <a:pPr>
              <a:tabLst/>
            </a:pPr>
            <a:r>
              <a:t>The likely explanation?  </a:t>
            </a:r>
          </a:p>
          <a:p>
            <a:pPr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Massive energy storage is required when wind + solar level reaches ~ 20%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That level may have been reached in Morocco due to Noor Quarzazate 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But in larger / heavily developed countries that level has not been reached</a:t>
            </a:r>
          </a:p>
          <a:p>
            <a:pPr marL="0" lvl="2" indent="1085850">
              <a:buSzTx/>
              <a:buNone/>
              <a:tabLst/>
              <a:defRPr sz="700"/>
            </a:pPr>
            <a:endParaRPr/>
          </a:p>
          <a:p>
            <a:pPr marL="0" lvl="3" indent="1577339">
              <a:buSzTx/>
              <a:buNone/>
              <a:tabLst/>
            </a:pPr>
            <a:r>
              <a:t>E.G., the U.S.'s present day wind + solar level is less than 9%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Thereby relieved of the need for </a:t>
            </a:r>
            <a:r>
              <a:rPr b="1"/>
              <a:t>immediate</a:t>
            </a:r>
            <a:r>
              <a:t> action it appears that</a:t>
            </a:r>
          </a:p>
          <a:p>
            <a:pPr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in "developed" countries heads are still buried firmly in the ground</a:t>
            </a:r>
          </a:p>
        </p:txBody>
      </p:sp>
      <p:sp>
        <p:nvSpPr>
          <p:cNvPr id="396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tangle 2"/>
          <p:cNvSpPr txBox="1">
            <a:spLocks noGrp="1"/>
          </p:cNvSpPr>
          <p:nvPr>
            <p:ph type="title"/>
          </p:nvPr>
        </p:nvSpPr>
        <p:spPr>
          <a:xfrm>
            <a:off x="304800" y="507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rPr b="1">
                <a:solidFill>
                  <a:srgbClr val="FBC901"/>
                </a:solidFill>
              </a:rPr>
              <a:t>Solar Thermal TAKEAWAYS </a:t>
            </a:r>
            <a:r>
              <a:rPr b="1"/>
              <a:t>- </a:t>
            </a:r>
            <a:r>
              <a:t>As Suggested by Utility Scale Plants:</a:t>
            </a:r>
          </a:p>
        </p:txBody>
      </p:sp>
      <p:sp>
        <p:nvSpPr>
          <p:cNvPr id="399" name="Rectangle 3"/>
          <p:cNvSpPr txBox="1">
            <a:spLocks noGrp="1"/>
          </p:cNvSpPr>
          <p:nvPr>
            <p:ph type="body" idx="1"/>
          </p:nvPr>
        </p:nvSpPr>
        <p:spPr>
          <a:xfrm>
            <a:off x="187918" y="707759"/>
            <a:ext cx="8732613" cy="6092293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In contrast to Utility Scale PV plants,</a:t>
            </a:r>
          </a:p>
          <a:p>
            <a:pPr>
              <a:tabLst/>
              <a:defRPr sz="500"/>
            </a:pPr>
            <a:endParaRPr/>
          </a:p>
          <a:p>
            <a:pPr marL="0" lvl="1" indent="640896">
              <a:buSzTx/>
              <a:buNone/>
              <a:tabLst/>
            </a:pPr>
            <a:r>
              <a:t>Solar Thermal Plants are still small / smallish</a:t>
            </a:r>
          </a:p>
          <a:p>
            <a:pPr marL="0" lvl="1" indent="640896">
              <a:buSzTx/>
              <a:buNone/>
              <a:tabLst/>
              <a:defRPr sz="500"/>
            </a:pPr>
            <a:endParaRPr/>
          </a:p>
          <a:p>
            <a:pPr marL="0" lvl="2" indent="1085850">
              <a:buSzTx/>
              <a:buNone/>
              <a:tabLst/>
            </a:pPr>
            <a:r>
              <a:t>With only Noor Quarzazate achieving "typical" power plant capacity</a:t>
            </a:r>
          </a:p>
          <a:p>
            <a:pPr marL="0" lvl="2" indent="1085850">
              <a:buSzTx/>
              <a:buNone/>
              <a:tabLst/>
              <a:defRPr sz="900"/>
            </a:pPr>
            <a:endParaRPr/>
          </a:p>
          <a:p>
            <a:pPr>
              <a:tabLst/>
            </a:pPr>
            <a:r>
              <a:t>The number of Solar Thermal plants is also comparatively small</a:t>
            </a:r>
          </a:p>
          <a:p>
            <a:pPr>
              <a:tabLst/>
              <a:defRPr sz="500"/>
            </a:pPr>
            <a:endParaRPr/>
          </a:p>
          <a:p>
            <a:pPr marL="0" lvl="1" indent="640896">
              <a:buSzTx/>
              <a:buNone/>
              <a:tabLst/>
            </a:pPr>
            <a:r>
              <a:t>For plants ≥ 200 MW:     7 Solar Thermal Plants  vs.  57 Solar PV Plants</a:t>
            </a:r>
          </a:p>
          <a:p>
            <a:pPr marL="0" lvl="1" indent="640896">
              <a:buSzTx/>
              <a:buNone/>
              <a:tabLst/>
              <a:defRPr sz="900"/>
            </a:pPr>
            <a:endParaRPr/>
          </a:p>
          <a:p>
            <a:pPr>
              <a:tabLst/>
            </a:pPr>
            <a:r>
              <a:t>Most Solar Thermal Plants now employ parabolic trough reflectors </a:t>
            </a:r>
          </a:p>
          <a:p>
            <a:pPr>
              <a:tabLst/>
              <a:defRPr sz="500"/>
            </a:pPr>
            <a:endParaRPr/>
          </a:p>
          <a:p>
            <a:pPr marL="0" lvl="1" indent="640896">
              <a:buSzTx/>
              <a:buNone/>
              <a:tabLst/>
            </a:pPr>
            <a:r>
              <a:t>rather than fields of "heliostat" mirrors directing sunlight at solar towers </a:t>
            </a:r>
          </a:p>
          <a:p>
            <a:pPr marL="0" lvl="1" indent="640896">
              <a:buSzTx/>
              <a:buNone/>
              <a:tabLst/>
              <a:defRPr sz="900"/>
            </a:pPr>
            <a:endParaRPr/>
          </a:p>
          <a:p>
            <a:pPr>
              <a:tabLst/>
            </a:pPr>
            <a:r>
              <a:t>But Solar Thermal Plants are the only substantially sized "green" power plants</a:t>
            </a:r>
          </a:p>
          <a:p>
            <a:pPr>
              <a:tabLst/>
              <a:defRPr sz="500"/>
            </a:pPr>
            <a:endParaRPr/>
          </a:p>
          <a:p>
            <a:pPr marL="0" lvl="1" indent="640896">
              <a:buSzTx/>
              <a:buNone/>
              <a:tabLst/>
            </a:pPr>
            <a:r>
              <a:t>to achieve sustained post-daylight power production</a:t>
            </a:r>
          </a:p>
          <a:p>
            <a:pPr marL="0" lvl="1" indent="640896">
              <a:buSzTx/>
              <a:buNone/>
              <a:tabLst/>
              <a:defRPr sz="900"/>
            </a:pPr>
            <a:endParaRPr/>
          </a:p>
          <a:p>
            <a:pPr>
              <a:tabLst/>
            </a:pPr>
            <a:r>
              <a:t>And surprisingly, this capability (achieved via superheated liquid storage)</a:t>
            </a:r>
          </a:p>
          <a:p>
            <a:pPr>
              <a:tabLst/>
              <a:defRPr sz="500"/>
            </a:pPr>
            <a:endParaRPr/>
          </a:p>
          <a:p>
            <a:pPr marL="0" lvl="1" indent="640896">
              <a:buSzTx/>
              <a:buNone/>
              <a:tabLst/>
            </a:pPr>
            <a:r>
              <a:t>has been incorporated in over half of these nominally "first generation" plants</a:t>
            </a:r>
          </a:p>
          <a:p>
            <a:pPr marL="0" lvl="1" indent="640896">
              <a:buSzTx/>
              <a:buNone/>
              <a:tabLst/>
              <a:defRPr sz="500"/>
            </a:pPr>
            <a:endParaRPr/>
          </a:p>
          <a:p>
            <a:pPr marL="0" lvl="2" indent="1085850">
              <a:buSzTx/>
              <a:buNone/>
              <a:tabLst/>
            </a:pPr>
            <a:r>
              <a:t>Including the very largest of these plants </a:t>
            </a:r>
          </a:p>
          <a:p>
            <a:pPr marL="0" lvl="2" indent="1085850">
              <a:buSzTx/>
              <a:buNone/>
              <a:tabLst/>
              <a:defRPr sz="500"/>
            </a:pPr>
            <a:endParaRPr/>
          </a:p>
          <a:p>
            <a:pPr marL="0" lvl="2" indent="1085850">
              <a:buSzTx/>
              <a:buNone/>
              <a:tabLst/>
            </a:pPr>
            <a:r>
              <a:t>Including BOTH distributed trough and central tower plants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tangle 2"/>
          <p:cNvSpPr txBox="1">
            <a:spLocks noGrp="1"/>
          </p:cNvSpPr>
          <p:nvPr>
            <p:ph type="title"/>
          </p:nvPr>
        </p:nvSpPr>
        <p:spPr>
          <a:xfrm>
            <a:off x="304800" y="634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 key TAKEAWAY about ALL Solar Power:</a:t>
            </a:r>
          </a:p>
        </p:txBody>
      </p:sp>
      <p:sp>
        <p:nvSpPr>
          <p:cNvPr id="402" name="Rectangle 3"/>
          <p:cNvSpPr txBox="1">
            <a:spLocks noGrp="1"/>
          </p:cNvSpPr>
          <p:nvPr>
            <p:ph type="body" idx="1"/>
          </p:nvPr>
        </p:nvSpPr>
        <p:spPr>
          <a:xfrm>
            <a:off x="162518" y="847459"/>
            <a:ext cx="8903904" cy="5520753"/>
          </a:xfrm>
          <a:prstGeom prst="rect">
            <a:avLst/>
          </a:prstGeom>
        </p:spPr>
        <p:txBody>
          <a:bodyPr/>
          <a:lstStyle/>
          <a:p>
            <a:pPr algn="ctr">
              <a:tabLst/>
              <a:defRPr b="1">
                <a:solidFill>
                  <a:srgbClr val="FBC901"/>
                </a:solidFill>
              </a:defRPr>
            </a:pPr>
            <a:r>
              <a:t>Heavy reliance on solar power will require huge land areas</a:t>
            </a:r>
          </a:p>
          <a:p>
            <a:pPr>
              <a:tabLst/>
            </a:pPr>
            <a:endParaRPr/>
          </a:p>
          <a:p>
            <a:pPr>
              <a:tabLst/>
            </a:pPr>
            <a:r>
              <a:t>In my earliest note set: </a:t>
            </a:r>
            <a:r>
              <a:rPr b="1"/>
              <a:t>Power Plant Requirements: Land and Water</a:t>
            </a:r>
            <a:r>
              <a:rPr>
                <a:solidFill>
                  <a:srgbClr val="059797"/>
                </a:solidFill>
              </a:rP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 </a:t>
            </a:r>
            <a:r>
              <a:rPr>
                <a:solidFill>
                  <a:srgbClr val="059797"/>
                </a:solidFill>
              </a:rPr>
              <a:t>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rPr>
                <a:solidFill>
                  <a:srgbClr val="059797"/>
                </a:solidFill>
              </a:rP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rPr>
                <a:solidFill>
                  <a:srgbClr val="059797"/>
                </a:solidFill>
              </a:rPr>
              <a:t>)</a:t>
            </a:r>
          </a:p>
          <a:p>
            <a:pPr>
              <a:tabLst/>
              <a:defRPr sz="700"/>
            </a:pPr>
            <a:endParaRPr>
              <a:solidFill>
                <a:srgbClr val="059797"/>
              </a:solidFill>
            </a:endParaRPr>
          </a:p>
          <a:p>
            <a:pPr marL="0" lvl="1" indent="640896">
              <a:buSzTx/>
              <a:buNone/>
              <a:tabLst/>
            </a:pPr>
            <a:r>
              <a:t>I estimated the minimum land area required for ANY single power technology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to meet 100% of the U.S.'s present day electricity demand </a:t>
            </a:r>
          </a:p>
          <a:p>
            <a:pPr marL="0" lvl="2" indent="1085850">
              <a:buSzTx/>
              <a:buNone/>
              <a:tabLst/>
              <a:defRPr sz="700"/>
            </a:pPr>
            <a:endParaRPr/>
          </a:p>
          <a:p>
            <a:pPr marL="0" lvl="3" indent="1577339">
              <a:buSzTx/>
              <a:buNone/>
              <a:tabLst/>
            </a:pPr>
            <a:r>
              <a:t>(which requires about 1 TW of power plant capacity)</a:t>
            </a:r>
          </a:p>
          <a:p>
            <a:pPr marL="0" lvl="2" indent="1085850">
              <a:buSzTx/>
              <a:buNone/>
              <a:tabLst/>
              <a:defRPr sz="1100"/>
            </a:pPr>
            <a:endParaRPr/>
          </a:p>
          <a:p>
            <a:pPr>
              <a:tabLst/>
            </a:pPr>
            <a:r>
              <a:t>For Solar PV I based my estimate upon only PV cell efficiency</a:t>
            </a:r>
          </a:p>
          <a:p>
            <a:pPr>
              <a:tabLst/>
              <a:defRPr sz="1100"/>
            </a:pPr>
            <a:endParaRPr/>
          </a:p>
          <a:p>
            <a:pPr>
              <a:tabLst/>
            </a:pPr>
            <a:r>
              <a:t>For Solar Thermal I used early power production data from the Ivanpah CA plant</a:t>
            </a:r>
          </a:p>
          <a:p>
            <a:pPr>
              <a:tabLst/>
              <a:defRPr sz="1100"/>
            </a:pPr>
            <a:endParaRPr/>
          </a:p>
          <a:p>
            <a:pPr>
              <a:tabLst/>
            </a:pPr>
            <a:r>
              <a:t>For both technologies I ended up assuming ~ cloud free high desert plant locations</a:t>
            </a:r>
          </a:p>
          <a:p>
            <a:pPr>
              <a:tabLst/>
              <a:defRPr sz="1100"/>
            </a:pPr>
            <a:endParaRPr/>
          </a:p>
          <a:p>
            <a:pPr>
              <a:tabLst/>
              <a:defRPr>
                <a:solidFill>
                  <a:srgbClr val="FBC901"/>
                </a:solidFill>
              </a:defRPr>
            </a:pPr>
            <a:r>
              <a:t>I concluded that full U.S. power would require:</a:t>
            </a:r>
          </a:p>
          <a:p>
            <a:pPr>
              <a:tabLst/>
              <a:defRPr sz="700">
                <a:solidFill>
                  <a:srgbClr val="FBC901"/>
                </a:solidFill>
              </a:defRPr>
            </a:pPr>
            <a:endParaRPr/>
          </a:p>
          <a:p>
            <a:pPr marL="0" lvl="1" indent="640896">
              <a:buSzTx/>
              <a:buNone/>
              <a:tabLst/>
              <a:defRPr>
                <a:solidFill>
                  <a:srgbClr val="FBC901"/>
                </a:solidFill>
              </a:defRPr>
            </a:pPr>
            <a:r>
              <a:t>At least 20,000 km</a:t>
            </a:r>
            <a:r>
              <a:rPr baseline="31999"/>
              <a:t>2</a:t>
            </a:r>
            <a:r>
              <a:t> of solar cells (equivalent to ALL of New Jersey)</a:t>
            </a:r>
          </a:p>
          <a:p>
            <a:pPr marL="0" lvl="1" indent="640896">
              <a:buSzTx/>
              <a:buNone/>
              <a:tabLst/>
              <a:defRPr sz="700">
                <a:solidFill>
                  <a:srgbClr val="FBC901"/>
                </a:solidFill>
              </a:defRPr>
            </a:pPr>
            <a:endParaRPr/>
          </a:p>
          <a:p>
            <a:pPr marL="0" lvl="1" indent="640896">
              <a:buSzTx/>
              <a:buNone/>
              <a:tabLst/>
              <a:defRPr>
                <a:solidFill>
                  <a:srgbClr val="FBC901"/>
                </a:solidFill>
              </a:defRPr>
            </a:pPr>
            <a:r>
              <a:t>Or ~ 100,000 km</a:t>
            </a:r>
            <a:r>
              <a:rPr baseline="31999"/>
              <a:t>2</a:t>
            </a:r>
            <a:r>
              <a:t> of solar thermal fields (equivalent to ALL of Virginia)</a:t>
            </a:r>
          </a:p>
        </p:txBody>
      </p:sp>
      <p:sp>
        <p:nvSpPr>
          <p:cNvPr id="403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Rectangle 2"/>
          <p:cNvSpPr txBox="1">
            <a:spLocks noGrp="1"/>
          </p:cNvSpPr>
          <p:nvPr>
            <p:ph type="title"/>
          </p:nvPr>
        </p:nvSpPr>
        <p:spPr>
          <a:xfrm>
            <a:off x="304800" y="634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Utility Plant information now facilitates a much more solid estimate:</a:t>
            </a:r>
          </a:p>
        </p:txBody>
      </p:sp>
      <p:sp>
        <p:nvSpPr>
          <p:cNvPr id="406" name="Rectangle 3"/>
          <p:cNvSpPr txBox="1">
            <a:spLocks noGrp="1"/>
          </p:cNvSpPr>
          <p:nvPr>
            <p:ph type="body" idx="1"/>
          </p:nvPr>
        </p:nvSpPr>
        <p:spPr>
          <a:xfrm>
            <a:off x="187918" y="847459"/>
            <a:ext cx="8732613" cy="4909010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From that real-life power plant operational experience,</a:t>
            </a:r>
          </a:p>
          <a:p>
            <a:pPr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for BOTH Solar PV and Solar Thermal Power Plants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I now calculate land use of ~ 0.03 km</a:t>
            </a:r>
            <a:r>
              <a:rPr baseline="31999"/>
              <a:t>2</a:t>
            </a:r>
            <a:r>
              <a:t> / MW of plant capacity</a:t>
            </a:r>
          </a:p>
          <a:p>
            <a:pPr marL="0" lvl="2" indent="1085850">
              <a:buSzTx/>
              <a:buNone/>
              <a:tabLst/>
              <a:defRPr sz="1100"/>
            </a:pPr>
            <a:endParaRPr/>
          </a:p>
          <a:p>
            <a:pPr>
              <a:tabLst/>
            </a:pPr>
            <a:r>
              <a:t>Multiplying that by the total required U.S. capacity of ~ 1 TW:</a:t>
            </a:r>
          </a:p>
          <a:p>
            <a:pPr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0.03 km</a:t>
            </a:r>
            <a:r>
              <a:rPr baseline="31999"/>
              <a:t>2</a:t>
            </a:r>
            <a:r>
              <a:t> / MW  x 1 TW = 0.03 km</a:t>
            </a:r>
            <a:r>
              <a:rPr baseline="31999"/>
              <a:t>2</a:t>
            </a:r>
            <a:r>
              <a:t> / MW x 1,000,000 MW = 30,000 km</a:t>
            </a:r>
            <a:r>
              <a:rPr baseline="31999"/>
              <a:t>2</a:t>
            </a:r>
          </a:p>
          <a:p>
            <a:pPr marL="0" lvl="1" indent="640896">
              <a:buSzTx/>
              <a:buNone/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which falls between my much earlier Solar PV &amp; Solar Thermal estimates</a:t>
            </a:r>
          </a:p>
          <a:p>
            <a:pPr marL="0" lvl="2" indent="1085850">
              <a:buSzTx/>
              <a:buNone/>
              <a:tabLst/>
              <a:defRPr sz="700"/>
            </a:pPr>
            <a:endParaRPr/>
          </a:p>
          <a:p>
            <a:pPr marL="0" lvl="3" indent="1577339">
              <a:buSzTx/>
              <a:buNone/>
              <a:tabLst/>
            </a:pPr>
            <a:r>
              <a:t>and is roughly equivalent to every single square inch of Maryland </a:t>
            </a:r>
            <a:r>
              <a:rPr baseline="31999"/>
              <a:t>1</a:t>
            </a:r>
          </a:p>
          <a:p>
            <a:pPr marL="0" lvl="3" indent="1577339">
              <a:buSzTx/>
              <a:buNone/>
              <a:tabLst/>
              <a:defRPr sz="1100"/>
            </a:pPr>
            <a:endParaRPr/>
          </a:p>
          <a:p>
            <a:pPr>
              <a:tabLst/>
            </a:pPr>
            <a:r>
              <a:t>But given Maryland's non-high-desert non-cloud-free weather</a:t>
            </a:r>
          </a:p>
          <a:p>
            <a:pPr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  <a:defRPr>
                <a:solidFill>
                  <a:srgbClr val="FBC901"/>
                </a:solidFill>
              </a:defRPr>
            </a:pPr>
            <a:r>
              <a:t>built on the East Coast, you'd instead need at least two Marylands</a:t>
            </a:r>
          </a:p>
          <a:p>
            <a:pPr marL="0" lvl="1" indent="640896">
              <a:buSzTx/>
              <a:buNone/>
              <a:tabLst/>
              <a:defRPr sz="700">
                <a:solidFill>
                  <a:srgbClr val="FBC901"/>
                </a:solidFill>
              </a:defRPr>
            </a:pPr>
            <a:endParaRPr/>
          </a:p>
          <a:p>
            <a:pPr marL="0" lvl="2" indent="1085850">
              <a:buSzTx/>
              <a:buNone/>
              <a:tabLst/>
              <a:defRPr>
                <a:solidFill>
                  <a:srgbClr val="FBC901"/>
                </a:solidFill>
              </a:defRPr>
            </a:pPr>
            <a:r>
              <a:t>or, for instance, every single square inch of West Virginia </a:t>
            </a:r>
            <a:r>
              <a:rPr baseline="31999"/>
              <a:t>2</a:t>
            </a:r>
          </a:p>
        </p:txBody>
      </p:sp>
      <p:sp>
        <p:nvSpPr>
          <p:cNvPr id="407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08" name="Rectangle 5"/>
          <p:cNvSpPr txBox="1"/>
          <p:nvPr/>
        </p:nvSpPr>
        <p:spPr>
          <a:xfrm>
            <a:off x="319824" y="5891442"/>
            <a:ext cx="8468802" cy="480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See Wikipedia's webpage on the sizes of U.S. states:  </a:t>
            </a:r>
          </a:p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https://en.wikipedia.org/wiki/List_of_U.S._states_and_territories_by_area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1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Credits / Acknowledgements</a:t>
            </a:r>
          </a:p>
        </p:txBody>
      </p:sp>
      <p:sp>
        <p:nvSpPr>
          <p:cNvPr id="412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990600"/>
            <a:ext cx="8534400" cy="5410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r>
              <a:t>Some materials used in this class were developed under a National Science Foundation "Research Initiation Grant in Engineering Education" (RIGEE).</a:t>
            </a:r>
          </a:p>
          <a:p>
            <a:pPr>
              <a:defRPr sz="1400"/>
            </a:pPr>
            <a:endParaRPr/>
          </a:p>
          <a:p>
            <a:pPr>
              <a:spcBef>
                <a:spcPts val="300"/>
              </a:spcBef>
              <a:defRPr sz="1400"/>
            </a:pPr>
            <a:r>
              <a:t>Other materials, including the WeCanFigureThisOut.org "Virtual Lab" science education website, were developed under even earlier NSF "Course, Curriculum and Laboratory Improvement" (CCLI) and "Nanoscience Undergraduate Education" (NUE) awards.</a:t>
            </a:r>
          </a:p>
          <a:p>
            <a:pPr>
              <a:defRPr sz="1400"/>
            </a:pPr>
            <a:endParaRPr/>
          </a:p>
          <a:p>
            <a:pPr>
              <a:spcBef>
                <a:spcPts val="300"/>
              </a:spcBef>
              <a:defRPr sz="1400"/>
            </a:pPr>
            <a:r>
              <a:t>This set of notes was authored by John C. Bean who also created all figures not explicitly credited above.  </a:t>
            </a:r>
          </a:p>
          <a:p>
            <a:pPr>
              <a:defRPr sz="1400"/>
            </a:pPr>
            <a:endParaRPr/>
          </a:p>
          <a:p>
            <a:pPr>
              <a:defRPr sz="1400"/>
            </a:pPr>
            <a:endParaRPr/>
          </a:p>
          <a:p>
            <a:pPr>
              <a:defRPr sz="1400"/>
            </a:pPr>
            <a:endParaRPr/>
          </a:p>
          <a:p>
            <a:pPr algn="ctr">
              <a:defRPr sz="1400" u="sng"/>
            </a:pPr>
            <a:endParaRPr/>
          </a:p>
          <a:p>
            <a:pPr algn="ctr">
              <a:defRPr sz="1400" u="sng"/>
            </a:pPr>
            <a:endParaRPr/>
          </a:p>
          <a:p>
            <a:pPr algn="ctr">
              <a:defRPr sz="1400" u="sng"/>
            </a:pPr>
            <a:endParaRPr/>
          </a:p>
          <a:p>
            <a:pPr algn="ctr">
              <a:spcBef>
                <a:spcPts val="300"/>
              </a:spcBef>
              <a:defRPr sz="1400">
                <a:solidFill>
                  <a:srgbClr val="FF3300"/>
                </a:solidFill>
              </a:defRPr>
            </a:pPr>
            <a:r>
              <a:t>Copyright John C. Bean</a:t>
            </a:r>
            <a:r>
              <a:rPr u="sng"/>
              <a:t> </a:t>
            </a:r>
          </a:p>
          <a:p>
            <a:pPr algn="ctr">
              <a:defRPr u="sng"/>
            </a:pPr>
            <a:endParaRPr/>
          </a:p>
          <a:p>
            <a:pPr algn="ctr">
              <a:spcBef>
                <a:spcPts val="200"/>
              </a:spcBef>
              <a:defRPr sz="1200"/>
            </a:pPr>
            <a:r>
              <a:t>(However, permission is granted for use by individual instructors in non-profit academic institutions)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420B72-B958-4F4D-89C8-3A70A984A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64323"/>
            <a:ext cx="7086600" cy="4526871"/>
          </a:xfrm>
          <a:prstGeom prst="rect">
            <a:avLst/>
          </a:prstGeom>
        </p:spPr>
      </p:pic>
      <p:sp>
        <p:nvSpPr>
          <p:cNvPr id="178" name="Rectangle 5"/>
          <p:cNvSpPr txBox="1"/>
          <p:nvPr/>
        </p:nvSpPr>
        <p:spPr>
          <a:xfrm>
            <a:off x="6705600" y="5486400"/>
            <a:ext cx="2091559" cy="530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3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&lt;= Utility Scale Solar</a:t>
            </a:r>
          </a:p>
          <a:p>
            <a:pPr algn="ctr">
              <a:spcBef>
                <a:spcPts val="300"/>
              </a:spcBef>
              <a:defRPr sz="13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/>
              <a:t>2</a:t>
            </a:r>
            <a:r>
              <a:rPr dirty="0"/>
              <a:t>.7%</a:t>
            </a:r>
          </a:p>
        </p:txBody>
      </p:sp>
      <p:sp>
        <p:nvSpPr>
          <p:cNvPr id="179" name="Rectangle 2"/>
          <p:cNvSpPr txBox="1">
            <a:spLocks noGrp="1"/>
          </p:cNvSpPr>
          <p:nvPr>
            <p:ph type="title"/>
          </p:nvPr>
        </p:nvSpPr>
        <p:spPr>
          <a:xfrm>
            <a:off x="304800" y="-12701"/>
            <a:ext cx="8534400" cy="816211"/>
          </a:xfrm>
          <a:prstGeom prst="rect">
            <a:avLst/>
          </a:prstGeom>
        </p:spPr>
        <p:txBody>
          <a:bodyPr/>
          <a:lstStyle/>
          <a:p>
            <a:r>
              <a:t>And even </a:t>
            </a:r>
            <a:r>
              <a:rPr b="1"/>
              <a:t>WITH</a:t>
            </a:r>
            <a:r>
              <a:t> lower cost, Utility Scale Solar Power is </a:t>
            </a:r>
            <a:r>
              <a:rPr b="1"/>
              <a:t>STILL</a:t>
            </a:r>
            <a:r>
              <a:t> struggling:</a:t>
            </a:r>
          </a:p>
        </p:txBody>
      </p:sp>
      <p:sp>
        <p:nvSpPr>
          <p:cNvPr id="180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66700" y="856785"/>
            <a:ext cx="8534400" cy="907538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From my web note set on U.S. Power Production &amp; Consumption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key</a:t>
            </a:r>
            <a:r>
              <a:t>):</a:t>
            </a:r>
          </a:p>
          <a:p>
            <a:pPr marL="0" lvl="1" indent="640896">
              <a:buSzTx/>
              <a:buNone/>
              <a:tabLst/>
              <a:defRPr sz="600"/>
            </a:pPr>
            <a:endParaRPr/>
          </a:p>
          <a:p>
            <a:pPr algn="ctr">
              <a:tabLst/>
            </a:pPr>
            <a:r>
              <a:rPr>
                <a:solidFill>
                  <a:srgbClr val="FBC901"/>
                </a:solidFill>
              </a:rPr>
              <a:t>U.S. Sources of Electrical Power (by percentage contribution)</a:t>
            </a:r>
          </a:p>
        </p:txBody>
      </p:sp>
      <p:sp>
        <p:nvSpPr>
          <p:cNvPr id="181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5"/>
          <p:cNvSpPr txBox="1"/>
          <p:nvPr/>
        </p:nvSpPr>
        <p:spPr>
          <a:xfrm>
            <a:off x="13863" y="6152420"/>
            <a:ext cx="9116274" cy="696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U.S. Solar Photovoltaic System Cost Benchmark: Q1 2018, NREL</a:t>
            </a:r>
          </a:p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https://www.nrel.gov/docs/fy19osti/72133.pdf</a:t>
            </a:r>
          </a:p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NOTE:  NREL states LCOE's in $/kW-h, rather than the more common unit of $/MW-h seen in the earlier Lazard figure</a:t>
            </a:r>
          </a:p>
        </p:txBody>
      </p:sp>
      <p:sp>
        <p:nvSpPr>
          <p:cNvPr id="184" name="Rectangle 2"/>
          <p:cNvSpPr txBox="1">
            <a:spLocks noGrp="1"/>
          </p:cNvSpPr>
          <p:nvPr>
            <p:ph type="title"/>
          </p:nvPr>
        </p:nvSpPr>
        <p:spPr>
          <a:xfrm>
            <a:off x="304800" y="37756"/>
            <a:ext cx="8534400" cy="675218"/>
          </a:xfrm>
          <a:prstGeom prst="rect">
            <a:avLst/>
          </a:prstGeom>
        </p:spPr>
        <p:txBody>
          <a:bodyPr/>
          <a:lstStyle/>
          <a:p>
            <a:r>
              <a:t>To which you might respond:</a:t>
            </a:r>
          </a:p>
        </p:txBody>
      </p:sp>
      <p:sp>
        <p:nvSpPr>
          <p:cNvPr id="185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304800" y="744506"/>
            <a:ext cx="8708843" cy="1621754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"But I've heard that Residential PV costs are declining"   </a:t>
            </a:r>
          </a:p>
          <a:p>
            <a:pPr>
              <a:tabLst/>
              <a:defRPr sz="700"/>
            </a:pPr>
            <a:endParaRPr/>
          </a:p>
          <a:p>
            <a:pPr marL="0" lvl="1" indent="640896">
              <a:buSzTx/>
              <a:buNone/>
              <a:tabLst/>
            </a:pPr>
            <a:r>
              <a:t>Yes, but Utility Scale PV is </a:t>
            </a:r>
            <a:r>
              <a:rPr b="1"/>
              <a:t>maintaining</a:t>
            </a:r>
            <a:r>
              <a:t> a strong cost advantage, </a:t>
            </a:r>
          </a:p>
          <a:p>
            <a:pPr>
              <a:tabLst/>
              <a:defRPr sz="700"/>
            </a:pPr>
            <a:endParaRPr/>
          </a:p>
          <a:p>
            <a:pPr marL="0" lvl="2" indent="1085850">
              <a:buSzTx/>
              <a:buNone/>
              <a:tabLst/>
            </a:pPr>
            <a:r>
              <a:t>as reported here by the U.S. National Renewable Energy Lab (NREL): </a:t>
            </a:r>
            <a:r>
              <a:rPr baseline="31999"/>
              <a:t>1</a:t>
            </a:r>
            <a:r>
              <a:t> </a:t>
            </a:r>
          </a:p>
        </p:txBody>
      </p:sp>
      <p:pic>
        <p:nvPicPr>
          <p:cNvPr id="186" name="lcoe.jpg" descr="lcoe.jpg"/>
          <p:cNvPicPr>
            <a:picLocks noChangeAspect="1"/>
          </p:cNvPicPr>
          <p:nvPr/>
        </p:nvPicPr>
        <p:blipFill>
          <a:blip r:embed="rId2"/>
          <a:srcRect b="7258"/>
          <a:stretch>
            <a:fillRect/>
          </a:stretch>
        </p:blipFill>
        <p:spPr>
          <a:xfrm>
            <a:off x="1187860" y="2189812"/>
            <a:ext cx="6461087" cy="3906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5"/>
          <p:cNvSpPr txBox="1"/>
          <p:nvPr/>
        </p:nvSpPr>
        <p:spPr>
          <a:xfrm>
            <a:off x="304800" y="6317520"/>
            <a:ext cx="8534400" cy="480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Solar Market Insight Report 2019 Q2 (SEIA)</a:t>
            </a:r>
          </a:p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https://www.seia.org/research-resources/solar-market-insight-report-2019-q2</a:t>
            </a:r>
          </a:p>
        </p:txBody>
      </p:sp>
      <p:sp>
        <p:nvSpPr>
          <p:cNvPr id="189" name="Rectangle 2"/>
          <p:cNvSpPr txBox="1">
            <a:spLocks noGrp="1"/>
          </p:cNvSpPr>
          <p:nvPr>
            <p:ph type="title"/>
          </p:nvPr>
        </p:nvSpPr>
        <p:spPr>
          <a:xfrm>
            <a:off x="304800" y="380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Because of Utility Scale PV's sustained cost advantage</a:t>
            </a:r>
          </a:p>
        </p:txBody>
      </p:sp>
      <p:sp>
        <p:nvSpPr>
          <p:cNvPr id="190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04800" y="744506"/>
            <a:ext cx="8534400" cy="1001454"/>
          </a:xfrm>
          <a:prstGeom prst="rect">
            <a:avLst/>
          </a:prstGeom>
        </p:spPr>
        <p:txBody>
          <a:bodyPr/>
          <a:lstStyle/>
          <a:p>
            <a:pPr>
              <a:tabLst/>
            </a:pPr>
            <a:r>
              <a:t>It is projected to </a:t>
            </a:r>
            <a:r>
              <a:rPr b="1"/>
              <a:t>remain</a:t>
            </a:r>
            <a:r>
              <a:t> the dominant source of U.S. PV solar power:</a:t>
            </a:r>
          </a:p>
          <a:p>
            <a:pPr>
              <a:tabLst/>
              <a:defRPr sz="800"/>
            </a:pPr>
            <a:endParaRPr/>
          </a:p>
          <a:p>
            <a:pPr algn="ctr">
              <a:tabLst/>
              <a:defRPr b="1">
                <a:solidFill>
                  <a:srgbClr val="FBC901"/>
                </a:solidFill>
              </a:defRPr>
            </a:pPr>
            <a:r>
              <a:t>2019 Projection from the Solar Energy Industry Association (SEIA) </a:t>
            </a:r>
            <a:r>
              <a:rPr baseline="31999"/>
              <a:t>1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78" y="1895469"/>
            <a:ext cx="7511299" cy="4218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2"/>
          <p:cNvSpPr txBox="1">
            <a:spLocks noGrp="1"/>
          </p:cNvSpPr>
          <p:nvPr>
            <p:ph type="title"/>
          </p:nvPr>
        </p:nvSpPr>
        <p:spPr>
          <a:xfrm>
            <a:off x="304800" y="380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But there is another reason to study Utility Scale Solar Power:</a:t>
            </a:r>
          </a:p>
        </p:txBody>
      </p:sp>
      <p:sp>
        <p:nvSpPr>
          <p:cNvPr id="194" name="Rectangle 3"/>
          <p:cNvSpPr txBox="1">
            <a:spLocks noGrp="1"/>
          </p:cNvSpPr>
          <p:nvPr>
            <p:ph type="body" idx="1"/>
          </p:nvPr>
        </p:nvSpPr>
        <p:spPr>
          <a:xfrm>
            <a:off x="215900" y="833406"/>
            <a:ext cx="8730854" cy="5742200"/>
          </a:xfrm>
          <a:prstGeom prst="rect">
            <a:avLst/>
          </a:prstGeom>
        </p:spPr>
        <p:txBody>
          <a:bodyPr/>
          <a:lstStyle/>
          <a:p>
            <a:pPr algn="ctr" defTabSz="905255">
              <a:tabLst/>
              <a:defRPr sz="1782" b="1" i="1">
                <a:solidFill>
                  <a:srgbClr val="FBC901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To make sense of the myriad solar power alternatives!</a:t>
            </a:r>
          </a:p>
          <a:p>
            <a:pPr defTabSz="905255">
              <a:tabLst/>
              <a:defRPr sz="1188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As seen in the preceding three web note sets:</a:t>
            </a:r>
          </a:p>
          <a:p>
            <a:pPr defTabSz="905255">
              <a:tabLst/>
              <a:defRPr sz="79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Literally </a:t>
            </a:r>
            <a:r>
              <a:rPr b="1"/>
              <a:t>dozens</a:t>
            </a:r>
            <a:r>
              <a:t> of different PV cell designs are now under investigation</a:t>
            </a:r>
          </a:p>
          <a:p>
            <a:pPr marL="0" lvl="1" indent="634487" defTabSz="905255">
              <a:buSzTx/>
              <a:buNone/>
              <a:tabLst/>
              <a:defRPr sz="79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The science behind those PV cell designs is exceptionally complex and opaque</a:t>
            </a:r>
          </a:p>
          <a:p>
            <a:pPr marL="0" lvl="1" indent="634487" defTabSz="905255">
              <a:buSzTx/>
              <a:buNone/>
              <a:tabLst/>
              <a:defRPr sz="79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74991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Making it really hard to identify those "most likely to succeed"</a:t>
            </a:r>
          </a:p>
          <a:p>
            <a:pPr marL="0" lvl="2" indent="1074991" defTabSz="905255">
              <a:buSzTx/>
              <a:buNone/>
              <a:tabLst/>
              <a:defRPr sz="79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Add in a dozen or so Solar Thermal options and you end up with perhaps </a:t>
            </a:r>
          </a:p>
          <a:p>
            <a:pPr marL="0" lvl="1" indent="634487" defTabSz="905255">
              <a:buSzTx/>
              <a:buNone/>
              <a:tabLst/>
              <a:defRPr sz="79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905255">
              <a:tabLst/>
              <a:defRPr sz="1782" b="1" i="1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fifty different solar power alternatives to choose from!</a:t>
            </a:r>
          </a:p>
          <a:p>
            <a:pPr marL="0" lvl="2" indent="1074991" defTabSz="905255">
              <a:buSzTx/>
              <a:buNone/>
              <a:tabLst/>
              <a:defRPr sz="1188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Utility Scale Solar has grown through both commercial AND governmental investment </a:t>
            </a:r>
          </a:p>
          <a:p>
            <a:pPr marL="0" lvl="1" indent="634487" defTabSz="905255">
              <a:buSzTx/>
              <a:buNone/>
              <a:tabLst/>
              <a:defRPr sz="79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Making it the product of a less than perfect "free market" competition </a:t>
            </a:r>
          </a:p>
          <a:p>
            <a:pPr marL="0" lvl="1" indent="634487" defTabSz="905255">
              <a:buSzTx/>
              <a:buNone/>
              <a:tabLst/>
              <a:defRPr sz="79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Nevertheless, it's been a crucible forcing choices between possible contenders</a:t>
            </a:r>
          </a:p>
          <a:p>
            <a:pPr marL="0" lvl="2" indent="1074991" defTabSz="905255">
              <a:buSzTx/>
              <a:buNone/>
              <a:tabLst/>
              <a:defRPr sz="1188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algn="ctr" defTabSz="905255">
              <a:tabLst/>
              <a:defRPr sz="1782" b="1" i="1">
                <a:solidFill>
                  <a:srgbClr val="FBC901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Utility Scale Solar may thus answer questions about ALL Solar Power</a:t>
            </a:r>
          </a:p>
        </p:txBody>
      </p:sp>
      <p:sp>
        <p:nvSpPr>
          <p:cNvPr id="195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5"/>
          <p:cNvSpPr txBox="1"/>
          <p:nvPr/>
        </p:nvSpPr>
        <p:spPr>
          <a:xfrm>
            <a:off x="304800" y="5708259"/>
            <a:ext cx="8534400" cy="696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1) The capacity of "typical" power plants is discussed in my web note sets:</a:t>
            </a:r>
          </a:p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b="1"/>
              <a:t>A Generic Power Plant and Grid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</a:t>
            </a:r>
          </a:p>
          <a:p>
            <a:pPr algn="ctr">
              <a:spcBef>
                <a:spcPts val="300"/>
              </a:spcBef>
              <a:defRPr sz="1200" b="0" i="1">
                <a:solidFill>
                  <a:srgbClr val="05979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b="1"/>
              <a:t>Power Plant Requirements: Land and Water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pptx </a:t>
            </a:r>
            <a:r>
              <a:t>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6"/>
              </a:rPr>
              <a:t>pdf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7"/>
              </a:rPr>
              <a:t>key</a:t>
            </a:r>
            <a:r>
              <a:t>)</a:t>
            </a:r>
          </a:p>
        </p:txBody>
      </p:sp>
      <p:sp>
        <p:nvSpPr>
          <p:cNvPr id="198" name="Rectangle 2"/>
          <p:cNvSpPr txBox="1">
            <a:spLocks noGrp="1"/>
          </p:cNvSpPr>
          <p:nvPr>
            <p:ph type="title"/>
          </p:nvPr>
        </p:nvSpPr>
        <p:spPr>
          <a:xfrm>
            <a:off x="304800" y="25399"/>
            <a:ext cx="8534400" cy="675219"/>
          </a:xfrm>
          <a:prstGeom prst="rect">
            <a:avLst/>
          </a:prstGeom>
        </p:spPr>
        <p:txBody>
          <a:bodyPr/>
          <a:lstStyle/>
          <a:p>
            <a:r>
              <a:t>What sort of questions?</a:t>
            </a:r>
          </a:p>
        </p:txBody>
      </p:sp>
      <p:sp>
        <p:nvSpPr>
          <p:cNvPr id="199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782606"/>
            <a:ext cx="8534400" cy="4898146"/>
          </a:xfrm>
          <a:prstGeom prst="rect">
            <a:avLst/>
          </a:prstGeom>
        </p:spPr>
        <p:txBody>
          <a:bodyPr/>
          <a:lstStyle/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Some that come immediately to my mind:</a:t>
            </a:r>
          </a:p>
          <a:p>
            <a:pPr defTabSz="905255">
              <a:tabLst/>
              <a:defRPr sz="1089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Can Solar (finally!) provide enough power to displace today's power plants?</a:t>
            </a:r>
          </a:p>
          <a:p>
            <a:pPr defTabSz="905255">
              <a:tabLst/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Plants that "typically" produce ~ 500-600 MW</a:t>
            </a:r>
          </a:p>
          <a:p>
            <a:pPr marL="0" lvl="1" indent="634487" defTabSz="905255">
              <a:buSzTx/>
              <a:buNone/>
              <a:tabLst/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2" indent="1074991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With the larger plants now producing 1000-2000 MW </a:t>
            </a:r>
            <a:r>
              <a:rPr baseline="31999"/>
              <a:t>1</a:t>
            </a:r>
          </a:p>
          <a:p>
            <a:pPr defTabSz="905255">
              <a:tabLst/>
              <a:defRPr sz="1089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Which Solar Power technologies have thrived in the Utility Scale Solar market?</a:t>
            </a:r>
          </a:p>
          <a:p>
            <a:pPr defTabSz="905255">
              <a:tabLst/>
              <a:defRPr sz="79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For PV, which semiconductors are being used?</a:t>
            </a:r>
          </a:p>
          <a:p>
            <a:pPr marL="0" lvl="1" indent="634487" defTabSz="905255">
              <a:buSzTx/>
              <a:buNone/>
              <a:tabLst/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For Solar Thermal, which concentration schemes are favored?</a:t>
            </a:r>
          </a:p>
          <a:p>
            <a:pPr marL="0" lvl="1" indent="634487" defTabSz="905255">
              <a:buSzTx/>
              <a:buNone/>
              <a:tabLst/>
              <a:defRPr sz="1089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What land areas will be required for competitively sized Solar Power plants? </a:t>
            </a:r>
          </a:p>
          <a:p>
            <a:pPr defTabSz="905255">
              <a:tabLst/>
              <a:defRPr sz="1089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defTabSz="905255"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Will energy storage allow at least Solar </a:t>
            </a:r>
            <a:r>
              <a:rPr b="1"/>
              <a:t>Thermal</a:t>
            </a:r>
            <a:r>
              <a:t> plants to produce overnight power?</a:t>
            </a:r>
          </a:p>
          <a:p>
            <a:pPr defTabSz="905255">
              <a:tabLst/>
              <a:defRPr sz="693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lvl="1" indent="634487" defTabSz="905255">
              <a:buSzTx/>
              <a:buNone/>
              <a:tabLst/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</a:defRPr>
            </a:pPr>
            <a:r>
              <a:t>Meaning (at least for now) does molten salt heat storage appear viable?</a:t>
            </a:r>
          </a:p>
        </p:txBody>
      </p:sp>
      <p:sp>
        <p:nvSpPr>
          <p:cNvPr id="200" name="Rectangle 5"/>
          <p:cNvSpPr txBox="1"/>
          <p:nvPr/>
        </p:nvSpPr>
        <p:spPr>
          <a:xfrm>
            <a:off x="304800" y="64953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theme/theme1.xml><?xml version="1.0" encoding="utf-8"?>
<a:theme xmlns:a="http://schemas.openxmlformats.org/drawingml/2006/main" name="Lecture 1 - What is Nanoscience">
  <a:themeElements>
    <a:clrScheme name="Custom 137">
      <a:dk1>
        <a:srgbClr val="003366"/>
      </a:dk1>
      <a:lt1>
        <a:srgbClr val="666666"/>
      </a:lt1>
      <a:dk2>
        <a:srgbClr val="059797"/>
      </a:dk2>
      <a:lt2>
        <a:srgbClr val="FBC901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66CCFF"/>
      </a:hlink>
      <a:folHlink>
        <a:srgbClr val="FF00FF"/>
      </a:folHlink>
    </a:clrScheme>
    <a:fontScheme name="Lecture 1 - What is Nanoscien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cture 1 - What is Nanoscience">
  <a:themeElements>
    <a:clrScheme name="Lecture 1 - What is Nanoscience">
      <a:dk1>
        <a:srgbClr val="000000"/>
      </a:dk1>
      <a:lt1>
        <a:srgbClr val="FFFFFF"/>
      </a:lt1>
      <a:dk2>
        <a:srgbClr val="059797"/>
      </a:dk2>
      <a:lt2>
        <a:srgbClr val="FBC901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00FF"/>
      </a:hlink>
      <a:folHlink>
        <a:srgbClr val="FF00FF"/>
      </a:folHlink>
    </a:clrScheme>
    <a:fontScheme name="Lecture 1 - What is Nanoscienc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5581</Words>
  <Application>Microsoft Macintosh PowerPoint</Application>
  <PresentationFormat>On-screen Show (4:3)</PresentationFormat>
  <Paragraphs>695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Tahoma</vt:lpstr>
      <vt:lpstr>Lecture 1 - What is Nanoscience</vt:lpstr>
      <vt:lpstr>Utility Scale Solar Power Plants</vt:lpstr>
      <vt:lpstr> 510 MW Solar Thermal Power Plant - with Heat Storage Noor Quarzazate Solar Plant, Morocco</vt:lpstr>
      <vt:lpstr> 1547 MW Solar Photovoltaic Power Plant Tengger Dessert Solar Park, China</vt:lpstr>
      <vt:lpstr>Why focus upon only "utility" (corporate or governmental) solar power?</vt:lpstr>
      <vt:lpstr>And even WITH lower cost, Utility Scale Solar Power is STILL struggling:</vt:lpstr>
      <vt:lpstr>To which you might respond:</vt:lpstr>
      <vt:lpstr>Because of Utility Scale PV's sustained cost advantage</vt:lpstr>
      <vt:lpstr>But there is another reason to study Utility Scale Solar Power:</vt:lpstr>
      <vt:lpstr>What sort of questions?</vt:lpstr>
      <vt:lpstr>My search for answers:</vt:lpstr>
      <vt:lpstr>I entered the data I found into a large spreadsheet 1</vt:lpstr>
      <vt:lpstr>My Table on Utility Scale Solar Photovoltaic Power Plants (≥ 200 MW):</vt:lpstr>
      <vt:lpstr>Questions &amp; observations suggested by that PV Plant table:</vt:lpstr>
      <vt:lpstr>But is thin film CdTe the ONLY successful challenger to c-Si?</vt:lpstr>
      <vt:lpstr>Had I thereby succeeded in identifying ~ ALL of the non "c-Si" PV Plants?</vt:lpstr>
      <vt:lpstr>Additional information was provided in the webpage's text:</vt:lpstr>
      <vt:lpstr>Is that consistent with my table of Utility PV Plants ( ≥ 200 MW)? </vt:lpstr>
      <vt:lpstr>But that EIA webpage also included this figure:</vt:lpstr>
      <vt:lpstr>What ELSE is shown (or at least suggested by) my PV Plant table?</vt:lpstr>
      <vt:lpstr>What are the land areas required for such Solar PV Plant capacity?</vt:lpstr>
      <vt:lpstr>Why has PV Plant land use (per MW of capacity) not evolved?</vt:lpstr>
      <vt:lpstr>PV Sun Tracking (a.k.a., Solar Tracking):</vt:lpstr>
      <vt:lpstr>But most of the time a fixed panel would NOT directly face the sun</vt:lpstr>
      <vt:lpstr>Another tracking downside / cost: Shadowing</vt:lpstr>
      <vt:lpstr>So do Utility Scale PV plants track or not?</vt:lpstr>
      <vt:lpstr>PV TAKEAWAYS - As Suggested by Utility Scale Plants:</vt:lpstr>
      <vt:lpstr>Moving on to:   Utility Scale Solar Thermal Plants</vt:lpstr>
      <vt:lpstr>THE outstanding information source on Solar Thermal Plants:</vt:lpstr>
      <vt:lpstr>My Table on Grid Scale Solar Thermal Power Plants (≥ 100 MW):</vt:lpstr>
      <vt:lpstr>Questions &amp; observations suggested by that Solar Thermal Plant table:</vt:lpstr>
      <vt:lpstr>HOWEVER:  For Solar (and Wind) power, there is an elephant in the room:</vt:lpstr>
      <vt:lpstr>A much more desirable solution:</vt:lpstr>
      <vt:lpstr>But Solar Thermal plants heat storable liquids</vt:lpstr>
      <vt:lpstr>How much super-heated liquid can be stored during the day?</vt:lpstr>
      <vt:lpstr>Do the economics of stored power then begin to make sense?</vt:lpstr>
      <vt:lpstr>Energy Storage will be ESSENTIAL in a Green / Nuclear-free Grid</vt:lpstr>
      <vt:lpstr>OK, but what about Solar Thermal's land use?</vt:lpstr>
      <vt:lpstr>A cross comparison of land use for all solar technologies</vt:lpstr>
      <vt:lpstr>That comparison required some arbitration between data sources:</vt:lpstr>
      <vt:lpstr>Finally: MY table of All Solar Power Plants (≥ 200 MW) - Sorted by capacity:</vt:lpstr>
      <vt:lpstr>Or Sorted by date:</vt:lpstr>
      <vt:lpstr>Final sort seems to throw "cold water" on my heat storage discussion: </vt:lpstr>
      <vt:lpstr>Solar Thermal TAKEAWAYS - As Suggested by Utility Scale Plants:</vt:lpstr>
      <vt:lpstr>A key TAKEAWAY about ALL Solar Power:</vt:lpstr>
      <vt:lpstr>Utility Plant information now facilitates a much more solid estimate:</vt:lpstr>
      <vt:lpstr>Credits / 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Utility Scale Solar Power Plants</dc:title>
  <cp:lastModifiedBy>John Bean</cp:lastModifiedBy>
  <cp:revision>5</cp:revision>
  <dcterms:created xsi:type="dcterms:W3CDTF">2020-08-19T15:36:54Z</dcterms:created>
  <dcterms:modified xsi:type="dcterms:W3CDTF">2022-09-01T14:12:20Z</dcterms:modified>
</cp:coreProperties>
</file>