
<file path=[Content_Types].xml><?xml version="1.0" encoding="utf-8"?>
<Types xmlns="http://schemas.openxmlformats.org/package/2006/content-types">
  <Override PartName="/ppt/slides/slide14.xml" ContentType="application/vnd.openxmlformats-officedocument.presentationml.slide+xml"/>
  <Override PartName="/ppt/slideLayouts/slideLayout8.xml" ContentType="application/vnd.openxmlformats-officedocument.presentationml.slideLayout+xml"/>
  <Override PartName="/ppt/slides/slide52.xml" ContentType="application/vnd.openxmlformats-officedocument.presentationml.slide+xml"/>
  <Override PartName="/ppt/slides/slide49.xml" ContentType="application/vnd.openxmlformats-officedocument.presentationml.slide+xml"/>
  <Override PartName="/ppt/slides/slide68.xml" ContentType="application/vnd.openxmlformats-officedocument.presentationml.slide+xml"/>
  <Override PartName="/ppt/slides/slide33.xml" ContentType="application/vnd.openxmlformats-officedocument.presentationml.slide+xml"/>
  <Override PartName="/ppt/slides/slide87.xml" ContentType="application/vnd.openxmlformats-officedocument.presentationml.slide+xml"/>
  <Default Extension="bin" ContentType="application/vnd.openxmlformats-officedocument.presentationml.printerSettings"/>
  <Override PartName="/ppt/slides/slide92.xml" ContentType="application/vnd.openxmlformats-officedocument.presentationml.slide+xml"/>
  <Override PartName="/ppt/slides/slide18.xml" ContentType="application/vnd.openxmlformats-officedocument.presentationml.slide+xml"/>
  <Override PartName="/ppt/slides/slide37.xml" ContentType="application/vnd.openxmlformats-officedocument.presentationml.slide+xml"/>
  <Override PartName="/ppt/slides/slide56.xml" ContentType="application/vnd.openxmlformats-officedocument.presentationml.slide+xml"/>
  <Override PartName="/ppt/slides/slide75.xml" ContentType="application/vnd.openxmlformats-officedocument.presentationml.slide+xml"/>
  <Override PartName="/ppt/slides/slide3.xml" ContentType="application/vnd.openxmlformats-officedocument.presentationml.slide+xml"/>
  <Override PartName="/ppt/slideLayouts/slideLayout1.xml" ContentType="application/vnd.openxmlformats-officedocument.presentationml.slideLayout+xml"/>
  <Override PartName="/ppt/slides/slide23.xml" ContentType="application/vnd.openxmlformats-officedocument.presentationml.slide+xml"/>
  <Override PartName="/ppt/slides/slide42.xml" ContentType="application/vnd.openxmlformats-officedocument.presentationml.slide+xml"/>
  <Override PartName="/ppt/slides/slide61.xml" ContentType="application/vnd.openxmlformats-officedocument.presentationml.slide+xml"/>
  <Override PartName="/ppt/slides/slide80.xml" ContentType="application/vnd.openxmlformats-officedocument.presentationml.slide+xml"/>
  <Override PartName="/ppt/theme/theme1.xml" ContentType="application/vnd.openxmlformats-officedocument.theme+xml"/>
  <Override PartName="/ppt/slideLayouts/slideLayout10.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Default Extension="gif" ContentType="image/gif"/>
  <Override PartName="/ppt/slides/slide27.xml" ContentType="application/vnd.openxmlformats-officedocument.presentationml.slide+xml"/>
  <Override PartName="/ppt/slides/slide11.xml" ContentType="application/vnd.openxmlformats-officedocument.presentationml.slide+xml"/>
  <Override PartName="/ppt/slides/slide84.xml" ContentType="application/vnd.openxmlformats-officedocument.presentationml.slide+xml"/>
  <Override PartName="/ppt/slides/slide65.xml" ContentType="application/vnd.openxmlformats-officedocument.presentationml.slide+xml"/>
  <Override PartName="/ppt/slides/slide46.xml" ContentType="application/vnd.openxmlformats-officedocument.presentationml.slide+xml"/>
  <Override PartName="/ppt/slides/slide70.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53.xml" ContentType="application/vnd.openxmlformats-officedocument.presentationml.slide+xml"/>
  <Override PartName="/ppt/slides/slide15.xml" ContentType="application/vnd.openxmlformats-officedocument.presentationml.slide+xml"/>
  <Override PartName="/ppt/slides/slide69.xml" ContentType="application/vnd.openxmlformats-officedocument.presentationml.slide+xml"/>
  <Override PartName="/ppt/slides/slide88.xml" ContentType="application/vnd.openxmlformats-officedocument.presentationml.slide+xml"/>
  <Override PartName="/ppt/slides/slide72.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slides/slide19.xml" ContentType="application/vnd.openxmlformats-officedocument.presentationml.slide+xml"/>
  <Override PartName="/ppt/slides/slide38.xml" ContentType="application/vnd.openxmlformats-officedocument.presentationml.slide+xml"/>
  <Override PartName="/ppt/slides/slide57.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Layouts/slideLayout2.xml" ContentType="application/vnd.openxmlformats-officedocument.presentationml.slideLayout+xml"/>
  <Override PartName="/ppt/slides/slide24.xml" ContentType="application/vnd.openxmlformats-officedocument.presentationml.slide+xml"/>
  <Override PartName="/ppt/slides/slide43.xml" ContentType="application/vnd.openxmlformats-officedocument.presentationml.slide+xml"/>
  <Override PartName="/ppt/slides/slide62.xml" ContentType="application/vnd.openxmlformats-officedocument.presentationml.slide+xml"/>
  <Override PartName="/ppt/slides/slide81.xml" ContentType="application/vnd.openxmlformats-officedocument.presentationml.slide+xml"/>
  <Override PartName="/ppt/theme/theme2.xml" ContentType="application/vnd.openxmlformats-officedocument.theme+xml"/>
  <Override PartName="/ppt/slideLayouts/slideLayout11.xml" ContentType="application/vnd.openxmlformats-officedocument.presentationml.slideLayout+xml"/>
  <Override PartName="/docProps/core.xml" ContentType="application/vnd.openxmlformats-package.core-properties+xml"/>
  <Default Extension="jpeg" ContentType="image/jpeg"/>
  <Override PartName="/ppt/slides/slide8.xml" ContentType="application/vnd.openxmlformats-officedocument.presentationml.slide+xml"/>
  <Override PartName="/ppt/slideLayouts/slideLayout6.xml" ContentType="application/vnd.openxmlformats-officedocument.presentationml.slideLayout+xml"/>
  <Override PartName="/ppt/slides/slide12.xml" ContentType="application/vnd.openxmlformats-officedocument.presentationml.slide+xml"/>
  <Override PartName="/ppt/slides/slide28.xml" ContentType="application/vnd.openxmlformats-officedocument.presentationml.slide+xml"/>
  <Override PartName="/ppt/slides/slide50.xml" ContentType="application/vnd.openxmlformats-officedocument.presentationml.slide+xml"/>
  <Override PartName="/ppt/slides/slide66.xml" ContentType="application/vnd.openxmlformats-officedocument.presentationml.slide+xml"/>
  <Override PartName="/ppt/slides/slide85.xml" ContentType="application/vnd.openxmlformats-officedocument.presentationml.slide+xml"/>
  <Override PartName="/ppt/slides/slide47.xml" ContentType="application/vnd.openxmlformats-officedocument.presentationml.slide+xml"/>
  <Override PartName="/ppt/slides/slide31.xml" ContentType="application/vnd.openxmlformats-officedocument.presentationml.slide+xml"/>
  <Override PartName="/ppt/slides/slide71.xml" ContentType="application/vnd.openxmlformats-officedocument.presentationml.slide+xml"/>
  <Override PartName="/ppt/slides/slide90.xml" ContentType="application/vnd.openxmlformats-officedocument.presentationml.slide+xml"/>
  <Default Extension="rels" ContentType="application/vnd.openxmlformats-package.relationships+xml"/>
  <Override PartName="/ppt/slides/slide16.xml" ContentType="application/vnd.openxmlformats-officedocument.presentationml.slide+xml"/>
  <Override PartName="/ppt/slides/slide35.xml" ContentType="application/vnd.openxmlformats-officedocument.presentationml.slide+xml"/>
  <Override PartName="/ppt/slides/slide54.xml" ContentType="application/vnd.openxmlformats-officedocument.presentationml.slide+xml"/>
  <Override PartName="/ppt/slides/slide73.xml" ContentType="application/vnd.openxmlformats-officedocument.presentationml.slide+xml"/>
  <Override PartName="/ppt/slides/slide1.xml" ContentType="application/vnd.openxmlformats-officedocument.presentationml.slide+xml"/>
  <Override PartName="/ppt/slides/slide89.xml" ContentType="application/vnd.openxmlformats-officedocument.presentationml.slide+xml"/>
  <Override PartName="/ppt/slides/slide21.xml" ContentType="application/vnd.openxmlformats-officedocument.presentationml.slide+xml"/>
  <Override PartName="/ppt/slides/slide40.xml" ContentType="application/vnd.openxmlformats-officedocument.presentationml.slide+xml"/>
  <Override PartName="/ppt/slides/slide39.xml" ContentType="application/vnd.openxmlformats-officedocument.presentationml.slide+xml"/>
  <Override PartName="/ppt/slides/slide58.xml" ContentType="application/vnd.openxmlformats-officedocument.presentationml.slide+xml"/>
  <Override PartName="/ppt/slides/slide77.xml" ContentType="application/vnd.openxmlformats-officedocument.presentationml.slide+xml"/>
  <Override PartName="/ppt/slides/slide5.xml" ContentType="application/vnd.openxmlformats-officedocument.presentationml.slide+xml"/>
  <Override PartName="/ppt/slideMasters/slideMaster1.xml" ContentType="application/vnd.openxmlformats-officedocument.presentationml.slideMaster+xml"/>
  <Override PartName="/ppt/slideLayouts/slideLayout3.xml" ContentType="application/vnd.openxmlformats-officedocument.presentationml.slideLayout+xml"/>
  <Override PartName="/ppt/slides/slide25.xml" ContentType="application/vnd.openxmlformats-officedocument.presentationml.slide+xml"/>
  <Override PartName="/ppt/slides/slide44.xml" ContentType="application/vnd.openxmlformats-officedocument.presentationml.slide+xml"/>
  <Override PartName="/ppt/slides/slide63.xml" ContentType="application/vnd.openxmlformats-officedocument.presentationml.slide+xml"/>
  <Override PartName="/ppt/slides/slide82.xml" ContentType="application/vnd.openxmlformats-officedocument.presentationml.slide+xml"/>
  <Override PartName="/ppt/slideLayouts/slideLayout12.xml" ContentType="application/vnd.openxmlformats-officedocument.presentationml.slideLayout+xml"/>
  <Override PartName="/ppt/slides/slide9.xml" ContentType="application/vnd.openxmlformats-officedocument.presentationml.slide+xml"/>
  <Override PartName="/ppt/slides/slide13.xml" ContentType="application/vnd.openxmlformats-officedocument.presentationml.slide+xml"/>
  <Default Extension="xml" ContentType="application/xml"/>
  <Override PartName="/ppt/tableStyles.xml" ContentType="application/vnd.openxmlformats-officedocument.presentationml.tableStyles+xml"/>
  <Override PartName="/ppt/slides/slide51.xml" ContentType="application/vnd.openxmlformats-officedocument.presentationml.slide+xml"/>
  <Override PartName="/ppt/slides/slide67.xml" ContentType="application/vnd.openxmlformats-officedocument.presentationml.slide+xml"/>
  <Override PartName="/ppt/slides/slide48.xml" ContentType="application/vnd.openxmlformats-officedocument.presentationml.slide+xml"/>
  <Override PartName="/ppt/slides/slide32.xml" ContentType="application/vnd.openxmlformats-officedocument.presentationml.slide+xml"/>
  <Override PartName="/ppt/slideLayouts/slideLayout7.xml" ContentType="application/vnd.openxmlformats-officedocument.presentationml.slideLayout+xml"/>
  <Override PartName="/ppt/viewProps.xml" ContentType="application/vnd.openxmlformats-officedocument.presentationml.viewProps+xml"/>
  <Override PartName="/ppt/slides/slide29.xml" ContentType="application/vnd.openxmlformats-officedocument.presentationml.slide+xml"/>
  <Override PartName="/ppt/slides/slide86.xml" ContentType="application/vnd.openxmlformats-officedocument.presentationml.slide+xml"/>
  <Override PartName="/docProps/app.xml" ContentType="application/vnd.openxmlformats-officedocument.extended-properties+xml"/>
  <Override PartName="/ppt/slides/slide91.xml" ContentType="application/vnd.openxmlformats-officedocument.presentationml.slide+xml"/>
  <Override PartName="/ppt/notesMasters/notesMaster1.xml" ContentType="application/vnd.openxmlformats-officedocument.presentationml.notesMaster+xml"/>
  <Override PartName="/ppt/presentation.xml" ContentType="application/vnd.openxmlformats-officedocument.presentationml.presentation.main+xml"/>
  <Override PartName="/ppt/slides/slide17.xml" ContentType="application/vnd.openxmlformats-officedocument.presentationml.slide+xml"/>
  <Override PartName="/ppt/slides/slide36.xml" ContentType="application/vnd.openxmlformats-officedocument.presentationml.slide+xml"/>
  <Override PartName="/ppt/slides/slide55.xml" ContentType="application/vnd.openxmlformats-officedocument.presentationml.slide+xml"/>
  <Override PartName="/ppt/slides/slide74.xml" ContentType="application/vnd.openxmlformats-officedocument.presentationml.slide+xml"/>
  <Override PartName="/ppt/slides/slide2.xml" ContentType="application/vnd.openxmlformats-officedocument.presentationml.slide+xml"/>
  <Override PartName="/ppt/slides/slide22.xml" ContentType="application/vnd.openxmlformats-officedocument.presentationml.slide+xml"/>
  <Override PartName="/ppt/slides/slide41.xml" ContentType="application/vnd.openxmlformats-officedocument.presentationml.slide+xml"/>
  <Override PartName="/ppt/slides/slide60.xml" ContentType="application/vnd.openxmlformats-officedocument.presentationml.slide+xml"/>
  <Override PartName="/ppt/slides/slide59.xml" ContentType="application/vnd.openxmlformats-officedocument.presentationml.slide+xml"/>
  <Override PartName="/ppt/slides/slide78.xml" ContentType="application/vnd.openxmlformats-officedocument.presentationml.slide+xml"/>
  <Override PartName="/ppt/slides/slide6.xml" ContentType="application/vnd.openxmlformats-officedocument.presentationml.slide+xml"/>
  <Override PartName="/ppt/slideLayouts/slideLayout4.xml" ContentType="application/vnd.openxmlformats-officedocument.presentationml.slideLayout+xml"/>
  <Override PartName="/ppt/slides/slide10.xml" ContentType="application/vnd.openxmlformats-officedocument.presentationml.slide+xml"/>
  <Override PartName="/ppt/slides/slide26.xml" ContentType="application/vnd.openxmlformats-officedocument.presentationml.slide+xml"/>
  <Override PartName="/ppt/slides/slide45.xml" ContentType="application/vnd.openxmlformats-officedocument.presentationml.slide+xml"/>
  <Override PartName="/ppt/slides/slide64.xml" ContentType="application/vnd.openxmlformats-officedocument.presentationml.slide+xml"/>
  <Override PartName="/ppt/slides/slide83.xml" ContentType="application/vnd.openxmlformats-officedocument.presentationml.slide+xml"/>
  <Override PartName="/ppt/slideLayouts/slideLayout13.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ldMasterIdLst>
    <p:sldMasterId id="2147483648" r:id="rId1"/>
  </p:sldMasterIdLst>
  <p:notesMasterIdLst>
    <p:notesMasterId r:id="rId9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lvl1pPr>
    <a:lvl2pPr marL="0" marR="0" indent="4572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lvl2pPr>
    <a:lvl3pPr marL="0" marR="0" indent="9144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lvl3pPr>
    <a:lvl4pPr marL="0" marR="0" indent="13716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lvl4pPr>
    <a:lvl5pPr marL="0" marR="0" indent="18288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lvl5pPr>
    <a:lvl6pPr marL="0" marR="0" indent="22860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lvl6pPr>
    <a:lvl7pPr marL="0" marR="0" indent="27432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lvl7pPr>
    <a:lvl8pPr marL="0" marR="0" indent="32004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lvl8pPr>
    <a:lvl9pPr marL="0" marR="0" indent="36576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p:present/>
    <p:sldAll/>
    <p:penClr>
      <a:prstClr val="red"/>
    </p:penClr>
  </p:showPr>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Tahoma"/>
          <a:ea typeface="Tahoma"/>
          <a:cs typeface="Tahoma"/>
        </a:font>
        <a:srgbClr val="003366"/>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DDD"/>
          </a:solidFill>
        </a:fill>
      </a:tcStyle>
    </a:wholeTbl>
    <a:band2H>
      <a:tcTxStyle/>
      <a:tcStyle>
        <a:tcBdr/>
        <a:fill>
          <a:solidFill>
            <a:srgbClr val="E6EFEF"/>
          </a:solidFill>
        </a:fill>
      </a:tcStyle>
    </a:band2H>
    <a:firstCol>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Tahoma"/>
          <a:ea typeface="Tahoma"/>
          <a:cs typeface="Tahoma"/>
        </a:font>
        <a:srgbClr val="003366"/>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2E4E9"/>
          </a:solidFill>
        </a:fill>
      </a:tcStyle>
    </a:wholeTbl>
    <a:band2H>
      <a:tcTxStyle/>
      <a:tcStyle>
        <a:tcBdr/>
        <a:fill>
          <a:solidFill>
            <a:srgbClr val="F1F2F4"/>
          </a:solidFill>
        </a:fill>
      </a:tcStyle>
    </a:band2H>
    <a:firstCol>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Tahoma"/>
          <a:ea typeface="Tahoma"/>
          <a:cs typeface="Tahoma"/>
        </a:font>
        <a:srgbClr val="003366"/>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CD1D9"/>
          </a:solidFill>
        </a:fill>
      </a:tcStyle>
    </a:wholeTbl>
    <a:band2H>
      <a:tcTxStyle/>
      <a:tcStyle>
        <a:tcBdr/>
        <a:fill>
          <a:solidFill>
            <a:srgbClr val="E7E9ED"/>
          </a:solidFill>
        </a:fill>
      </a:tcStyle>
    </a:band2H>
    <a:firstCol>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Tahoma"/>
          <a:ea typeface="Tahoma"/>
          <a:cs typeface="Tahoma"/>
        </a:font>
        <a:srgbClr val="003366"/>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7EA"/>
          </a:solidFill>
        </a:fill>
      </a:tcStyle>
    </a:wholeTbl>
    <a:band2H>
      <a:tcTxStyle/>
      <a:tcStyle>
        <a:tcBdr/>
        <a:fill>
          <a:solidFill>
            <a:srgbClr val="FFFFFF"/>
          </a:solidFill>
        </a:fill>
      </a:tcStyle>
    </a:band2H>
    <a:firstCol>
      <a:tcTxStyle b="on" i="off">
        <a:font>
          <a:latin typeface="Tahoma"/>
          <a:ea typeface="Tahoma"/>
          <a:cs typeface="Tahom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Tahoma"/>
          <a:ea typeface="Tahoma"/>
          <a:cs typeface="Tahoma"/>
        </a:font>
        <a:srgbClr val="003366"/>
      </a:tcTxStyle>
      <a:tcStyle>
        <a:tcBdr>
          <a:left>
            <a:ln w="12700" cap="flat">
              <a:noFill/>
              <a:miter lim="400000"/>
            </a:ln>
          </a:left>
          <a:right>
            <a:ln w="12700" cap="flat">
              <a:noFill/>
              <a:miter lim="400000"/>
            </a:ln>
          </a:right>
          <a:top>
            <a:ln w="50800" cap="flat">
              <a:solidFill>
                <a:srgbClr val="003366"/>
              </a:solidFill>
              <a:prstDash val="solid"/>
              <a:round/>
            </a:ln>
          </a:top>
          <a:bottom>
            <a:ln w="25400" cap="flat">
              <a:solidFill>
                <a:srgbClr val="003366"/>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Tahoma"/>
          <a:ea typeface="Tahoma"/>
          <a:cs typeface="Tahoma"/>
        </a:font>
        <a:srgbClr val="FFFFFF"/>
      </a:tcTxStyle>
      <a:tcStyle>
        <a:tcBdr>
          <a:left>
            <a:ln w="12700" cap="flat">
              <a:noFill/>
              <a:miter lim="400000"/>
            </a:ln>
          </a:left>
          <a:right>
            <a:ln w="12700" cap="flat">
              <a:noFill/>
              <a:miter lim="400000"/>
            </a:ln>
          </a:right>
          <a:top>
            <a:ln w="25400" cap="flat">
              <a:solidFill>
                <a:srgbClr val="003366"/>
              </a:solidFill>
              <a:prstDash val="solid"/>
              <a:round/>
            </a:ln>
          </a:top>
          <a:bottom>
            <a:ln w="25400" cap="flat">
              <a:solidFill>
                <a:srgbClr val="003366"/>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Tahoma"/>
          <a:ea typeface="Tahoma"/>
          <a:cs typeface="Tahoma"/>
        </a:font>
        <a:srgbClr val="003366"/>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CD2"/>
          </a:solidFill>
        </a:fill>
      </a:tcStyle>
    </a:wholeTbl>
    <a:band2H>
      <a:tcTxStyle/>
      <a:tcStyle>
        <a:tcBdr/>
        <a:fill>
          <a:solidFill>
            <a:srgbClr val="E6E7EA"/>
          </a:solidFill>
        </a:fill>
      </a:tcStyle>
    </a:band2H>
    <a:firstCol>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3366"/>
          </a:solidFill>
        </a:fill>
      </a:tcStyle>
    </a:firstCol>
    <a:la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3366"/>
          </a:solidFill>
        </a:fill>
      </a:tcStyle>
    </a:lastRow>
    <a:fir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3366"/>
          </a:solidFill>
        </a:fill>
      </a:tcStyle>
    </a:firstRow>
  </a:tblStyle>
  <a:tblStyle styleId="{2708684C-4D16-4618-839F-0558EEFCDFE6}" styleName="">
    <a:tblBg/>
    <a:wholeTbl>
      <a:tcTxStyle b="off"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wholeTbl>
    <a:band2H>
      <a:tcTxStyle/>
      <a:tcStyle>
        <a:tcBdr/>
        <a:fill>
          <a:solidFill>
            <a:srgbClr val="FFFFFF"/>
          </a:solidFill>
        </a:fill>
      </a:tcStyle>
    </a:band2H>
    <a:firstCol>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firstCol>
    <a:la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lastRow>
    <a:fir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254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94660"/>
  </p:normalViewPr>
  <p:slideViewPr>
    <p:cSldViewPr snapToGrid="0" snapToObjects="1">
      <p:cViewPr varScale="1">
        <p:scale>
          <a:sx n="108" d="100"/>
          <a:sy n="108" d="100"/>
        </p:scale>
        <p:origin x="-896" y="-12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notesMaster" Target="notesMasters/notesMaster1.xml"/><Relationship Id="rId95" Type="http://schemas.openxmlformats.org/officeDocument/2006/relationships/printerSettings" Target="printerSettings/printerSettings1.bin"/><Relationship Id="rId96" Type="http://schemas.openxmlformats.org/officeDocument/2006/relationships/presProps" Target="presProps.xml"/><Relationship Id="rId97" Type="http://schemas.openxmlformats.org/officeDocument/2006/relationships/viewProps" Target="viewProps.xml"/><Relationship Id="rId98" Type="http://schemas.openxmlformats.org/officeDocument/2006/relationships/theme" Target="theme/theme1.xml"/><Relationship Id="rId99"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127" name="Shape 127"/>
          <p:cNvSpPr>
            <a:spLocks noGrp="1" noRot="1" noChangeAspect="1"/>
          </p:cNvSpPr>
          <p:nvPr>
            <p:ph type="sldImg"/>
          </p:nvPr>
        </p:nvSpPr>
        <p:spPr>
          <a:xfrm>
            <a:off x="1143000" y="685800"/>
            <a:ext cx="4572000" cy="3429000"/>
          </a:xfrm>
          <a:prstGeom prst="rect">
            <a:avLst/>
          </a:prstGeom>
        </p:spPr>
        <p:txBody>
          <a:bodyPr/>
          <a:lstStyle/>
          <a:p>
            <a:endParaRPr/>
          </a:p>
        </p:txBody>
      </p:sp>
      <p:sp>
        <p:nvSpPr>
          <p:cNvPr id="128" name="Shape 12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spcBef>
        <a:spcPts val="400"/>
      </a:spcBef>
      <a:defRPr sz="1200">
        <a:latin typeface="+mn-lt"/>
        <a:ea typeface="+mn-ea"/>
        <a:cs typeface="+mn-cs"/>
        <a:sym typeface="Arial"/>
      </a:defRPr>
    </a:lvl1pPr>
    <a:lvl2pPr indent="228600" latinLnBrk="0">
      <a:spcBef>
        <a:spcPts val="400"/>
      </a:spcBef>
      <a:defRPr sz="1200">
        <a:latin typeface="+mn-lt"/>
        <a:ea typeface="+mn-ea"/>
        <a:cs typeface="+mn-cs"/>
        <a:sym typeface="Arial"/>
      </a:defRPr>
    </a:lvl2pPr>
    <a:lvl3pPr indent="457200" latinLnBrk="0">
      <a:spcBef>
        <a:spcPts val="400"/>
      </a:spcBef>
      <a:defRPr sz="1200">
        <a:latin typeface="+mn-lt"/>
        <a:ea typeface="+mn-ea"/>
        <a:cs typeface="+mn-cs"/>
        <a:sym typeface="Arial"/>
      </a:defRPr>
    </a:lvl3pPr>
    <a:lvl4pPr indent="685800" latinLnBrk="0">
      <a:spcBef>
        <a:spcPts val="400"/>
      </a:spcBef>
      <a:defRPr sz="1200">
        <a:latin typeface="+mn-lt"/>
        <a:ea typeface="+mn-ea"/>
        <a:cs typeface="+mn-cs"/>
        <a:sym typeface="Arial"/>
      </a:defRPr>
    </a:lvl4pPr>
    <a:lvl5pPr indent="914400" latinLnBrk="0">
      <a:spcBef>
        <a:spcPts val="400"/>
      </a:spcBef>
      <a:defRPr sz="1200">
        <a:latin typeface="+mn-lt"/>
        <a:ea typeface="+mn-ea"/>
        <a:cs typeface="+mn-cs"/>
        <a:sym typeface="Arial"/>
      </a:defRPr>
    </a:lvl5pPr>
    <a:lvl6pPr indent="1143000" latinLnBrk="0">
      <a:spcBef>
        <a:spcPts val="400"/>
      </a:spcBef>
      <a:defRPr sz="1200">
        <a:latin typeface="+mn-lt"/>
        <a:ea typeface="+mn-ea"/>
        <a:cs typeface="+mn-cs"/>
        <a:sym typeface="Arial"/>
      </a:defRPr>
    </a:lvl6pPr>
    <a:lvl7pPr indent="1371600" latinLnBrk="0">
      <a:spcBef>
        <a:spcPts val="400"/>
      </a:spcBef>
      <a:defRPr sz="1200">
        <a:latin typeface="+mn-lt"/>
        <a:ea typeface="+mn-ea"/>
        <a:cs typeface="+mn-cs"/>
        <a:sym typeface="Arial"/>
      </a:defRPr>
    </a:lvl7pPr>
    <a:lvl8pPr indent="1600200" latinLnBrk="0">
      <a:spcBef>
        <a:spcPts val="400"/>
      </a:spcBef>
      <a:defRPr sz="1200">
        <a:latin typeface="+mn-lt"/>
        <a:ea typeface="+mn-ea"/>
        <a:cs typeface="+mn-cs"/>
        <a:sym typeface="Arial"/>
      </a:defRPr>
    </a:lvl8pPr>
    <a:lvl9pPr indent="1828800" latinLnBrk="0">
      <a:spcBef>
        <a:spcPts val="400"/>
      </a:spcBef>
      <a:defRPr sz="1200">
        <a:latin typeface="+mn-lt"/>
        <a:ea typeface="+mn-ea"/>
        <a:cs typeface="+mn-cs"/>
        <a:sym typeface="Arial"/>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prstGeom prst="rect">
            <a:avLst/>
          </a:prstGeom>
        </p:spPr>
        <p:txBody>
          <a:bodyPr/>
          <a:lstStyle/>
          <a:p>
            <a:r>
              <a:t>Title Text</a:t>
            </a:r>
          </a:p>
        </p:txBody>
      </p:sp>
      <p:sp>
        <p:nvSpPr>
          <p:cNvPr id="1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Title and Vertical Text">
    <p:spTree>
      <p:nvGrpSpPr>
        <p:cNvPr id="1" name=""/>
        <p:cNvGrpSpPr/>
        <p:nvPr/>
      </p:nvGrpSpPr>
      <p:grpSpPr>
        <a:xfrm>
          <a:off x="0" y="0"/>
          <a:ext cx="0" cy="0"/>
          <a:chOff x="0" y="0"/>
          <a:chExt cx="0" cy="0"/>
        </a:xfrm>
      </p:grpSpPr>
      <p:sp>
        <p:nvSpPr>
          <p:cNvPr id="92" name="Title Text"/>
          <p:cNvSpPr txBox="1">
            <a:spLocks noGrp="1"/>
          </p:cNvSpPr>
          <p:nvPr>
            <p:ph type="title"/>
          </p:nvPr>
        </p:nvSpPr>
        <p:spPr>
          <a:xfrm>
            <a:off x="457200" y="381000"/>
            <a:ext cx="8229600" cy="1371600"/>
          </a:xfrm>
          <a:prstGeom prst="rect">
            <a:avLst/>
          </a:prstGeom>
        </p:spPr>
        <p:txBody>
          <a:bodyPr/>
          <a:lstStyle>
            <a:lvl1pPr>
              <a:defRPr sz="4400"/>
            </a:lvl1pPr>
          </a:lstStyle>
          <a:p>
            <a:r>
              <a:t>Title Text</a:t>
            </a:r>
          </a:p>
        </p:txBody>
      </p:sp>
      <p:sp>
        <p:nvSpPr>
          <p:cNvPr id="93" name="Body Level One…"/>
          <p:cNvSpPr txBox="1">
            <a:spLocks noGrp="1"/>
          </p:cNvSpPr>
          <p:nvPr>
            <p:ph type="body" idx="1"/>
          </p:nvPr>
        </p:nvSpPr>
        <p:spPr>
          <a:xfrm>
            <a:off x="457200" y="1981200"/>
            <a:ext cx="8229600" cy="4114800"/>
          </a:xfrm>
          <a:prstGeom prst="rect">
            <a:avLst/>
          </a:prstGeom>
        </p:spPr>
        <p:txBody>
          <a:bodyPr/>
          <a:lstStyle>
            <a:lvl1pPr marL="342900" indent="-342900">
              <a:spcBef>
                <a:spcPts val="700"/>
              </a:spcBef>
              <a:buClr>
                <a:srgbClr val="00CCFF"/>
              </a:buClr>
              <a:buSzPct val="65000"/>
              <a:buChar char="■"/>
              <a:tabLst/>
              <a:defRPr sz="3200">
                <a:latin typeface="Tahoma"/>
                <a:ea typeface="Tahoma"/>
                <a:cs typeface="Tahoma"/>
                <a:sym typeface="Tahoma"/>
              </a:defRPr>
            </a:lvl1pPr>
            <a:lvl2pPr marL="783771" indent="-326571">
              <a:spcBef>
                <a:spcPts val="700"/>
              </a:spcBef>
              <a:buClr>
                <a:srgbClr val="00CCFF"/>
              </a:buClr>
              <a:tabLst/>
              <a:defRPr sz="3200">
                <a:latin typeface="Tahoma"/>
                <a:ea typeface="Tahoma"/>
                <a:cs typeface="Tahoma"/>
                <a:sym typeface="Tahoma"/>
              </a:defRPr>
            </a:lvl2pPr>
            <a:lvl3pPr marL="1219200" indent="-304800">
              <a:spcBef>
                <a:spcPts val="700"/>
              </a:spcBef>
              <a:buClr>
                <a:srgbClr val="00CCFF"/>
              </a:buClr>
              <a:tabLst/>
              <a:defRPr sz="3200">
                <a:latin typeface="Tahoma"/>
                <a:ea typeface="Tahoma"/>
                <a:cs typeface="Tahoma"/>
                <a:sym typeface="Tahoma"/>
              </a:defRPr>
            </a:lvl3pPr>
            <a:lvl4pPr marL="1737360" indent="-365760">
              <a:spcBef>
                <a:spcPts val="700"/>
              </a:spcBef>
              <a:buClr>
                <a:srgbClr val="00CCFF"/>
              </a:buClr>
              <a:tabLst/>
              <a:defRPr sz="3200">
                <a:latin typeface="Tahoma"/>
                <a:ea typeface="Tahoma"/>
                <a:cs typeface="Tahoma"/>
                <a:sym typeface="Tahoma"/>
              </a:defRPr>
            </a:lvl4pPr>
            <a:lvl5pPr marL="2194560" indent="-365760">
              <a:spcBef>
                <a:spcPts val="700"/>
              </a:spcBef>
              <a:buClr>
                <a:srgbClr val="00CCFF"/>
              </a:buClr>
              <a:tabLst/>
              <a:defRPr sz="3200">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xfrm>
            <a:off x="8384892" y="6432651"/>
            <a:ext cx="301909" cy="288825"/>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Vertical Title and Text">
    <p:spTree>
      <p:nvGrpSpPr>
        <p:cNvPr id="1" name=""/>
        <p:cNvGrpSpPr/>
        <p:nvPr/>
      </p:nvGrpSpPr>
      <p:grpSpPr>
        <a:xfrm>
          <a:off x="0" y="0"/>
          <a:ext cx="0" cy="0"/>
          <a:chOff x="0" y="0"/>
          <a:chExt cx="0" cy="0"/>
        </a:xfrm>
      </p:grpSpPr>
      <p:sp>
        <p:nvSpPr>
          <p:cNvPr id="101" name="Title Text"/>
          <p:cNvSpPr txBox="1">
            <a:spLocks noGrp="1"/>
          </p:cNvSpPr>
          <p:nvPr>
            <p:ph type="title"/>
          </p:nvPr>
        </p:nvSpPr>
        <p:spPr>
          <a:xfrm>
            <a:off x="6629400" y="381000"/>
            <a:ext cx="2057400" cy="5715000"/>
          </a:xfrm>
          <a:prstGeom prst="rect">
            <a:avLst/>
          </a:prstGeom>
        </p:spPr>
        <p:txBody>
          <a:bodyPr/>
          <a:lstStyle>
            <a:lvl1pPr>
              <a:defRPr sz="4400"/>
            </a:lvl1pPr>
          </a:lstStyle>
          <a:p>
            <a:r>
              <a:t>Title Text</a:t>
            </a:r>
          </a:p>
        </p:txBody>
      </p:sp>
      <p:sp>
        <p:nvSpPr>
          <p:cNvPr id="102" name="Body Level One…"/>
          <p:cNvSpPr txBox="1">
            <a:spLocks noGrp="1"/>
          </p:cNvSpPr>
          <p:nvPr>
            <p:ph type="body" idx="1"/>
          </p:nvPr>
        </p:nvSpPr>
        <p:spPr>
          <a:xfrm>
            <a:off x="457200" y="381000"/>
            <a:ext cx="6019800" cy="5715000"/>
          </a:xfrm>
          <a:prstGeom prst="rect">
            <a:avLst/>
          </a:prstGeom>
        </p:spPr>
        <p:txBody>
          <a:bodyPr/>
          <a:lstStyle>
            <a:lvl1pPr marL="342900" indent="-342900">
              <a:spcBef>
                <a:spcPts val="700"/>
              </a:spcBef>
              <a:buClr>
                <a:srgbClr val="00CCFF"/>
              </a:buClr>
              <a:buSzPct val="65000"/>
              <a:buChar char="■"/>
              <a:tabLst/>
              <a:defRPr sz="3200">
                <a:latin typeface="Tahoma"/>
                <a:ea typeface="Tahoma"/>
                <a:cs typeface="Tahoma"/>
                <a:sym typeface="Tahoma"/>
              </a:defRPr>
            </a:lvl1pPr>
            <a:lvl2pPr marL="783771" indent="-326571">
              <a:spcBef>
                <a:spcPts val="700"/>
              </a:spcBef>
              <a:buClr>
                <a:srgbClr val="00CCFF"/>
              </a:buClr>
              <a:tabLst/>
              <a:defRPr sz="3200">
                <a:latin typeface="Tahoma"/>
                <a:ea typeface="Tahoma"/>
                <a:cs typeface="Tahoma"/>
                <a:sym typeface="Tahoma"/>
              </a:defRPr>
            </a:lvl2pPr>
            <a:lvl3pPr marL="1219200" indent="-304800">
              <a:spcBef>
                <a:spcPts val="700"/>
              </a:spcBef>
              <a:buClr>
                <a:srgbClr val="00CCFF"/>
              </a:buClr>
              <a:tabLst/>
              <a:defRPr sz="3200">
                <a:latin typeface="Tahoma"/>
                <a:ea typeface="Tahoma"/>
                <a:cs typeface="Tahoma"/>
                <a:sym typeface="Tahoma"/>
              </a:defRPr>
            </a:lvl3pPr>
            <a:lvl4pPr marL="1737360" indent="-365760">
              <a:spcBef>
                <a:spcPts val="700"/>
              </a:spcBef>
              <a:buClr>
                <a:srgbClr val="00CCFF"/>
              </a:buClr>
              <a:tabLst/>
              <a:defRPr sz="3200">
                <a:latin typeface="Tahoma"/>
                <a:ea typeface="Tahoma"/>
                <a:cs typeface="Tahoma"/>
                <a:sym typeface="Tahoma"/>
              </a:defRPr>
            </a:lvl4pPr>
            <a:lvl5pPr marL="2194560" indent="-365760">
              <a:spcBef>
                <a:spcPts val="700"/>
              </a:spcBef>
              <a:buClr>
                <a:srgbClr val="00CCFF"/>
              </a:buClr>
              <a:tabLst/>
              <a:defRPr sz="3200">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xfrm>
            <a:off x="8384892" y="6432651"/>
            <a:ext cx="301909" cy="288825"/>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Title Slide">
    <p:spTree>
      <p:nvGrpSpPr>
        <p:cNvPr id="1" name=""/>
        <p:cNvGrpSpPr/>
        <p:nvPr/>
      </p:nvGrpSpPr>
      <p:grpSpPr>
        <a:xfrm>
          <a:off x="0" y="0"/>
          <a:ext cx="0" cy="0"/>
          <a:chOff x="0" y="0"/>
          <a:chExt cx="0" cy="0"/>
        </a:xfrm>
      </p:grpSpPr>
      <p:sp>
        <p:nvSpPr>
          <p:cNvPr id="110" name="Title Text"/>
          <p:cNvSpPr txBox="1">
            <a:spLocks noGrp="1"/>
          </p:cNvSpPr>
          <p:nvPr>
            <p:ph type="title"/>
          </p:nvPr>
        </p:nvSpPr>
        <p:spPr>
          <a:prstGeom prst="rect">
            <a:avLst/>
          </a:prstGeom>
        </p:spPr>
        <p:txBody>
          <a:bodyPr/>
          <a:lstStyle>
            <a:lvl1pPr>
              <a:defRPr sz="2000" i="1">
                <a:solidFill>
                  <a:srgbClr val="FFFFFF"/>
                </a:solidFill>
                <a:latin typeface="+mn-lt"/>
                <a:ea typeface="+mn-ea"/>
                <a:cs typeface="+mn-cs"/>
                <a:sym typeface="Arial"/>
              </a:defRPr>
            </a:lvl1pPr>
          </a:lstStyle>
          <a:p>
            <a:r>
              <a:t>Title Text</a:t>
            </a:r>
          </a:p>
        </p:txBody>
      </p:sp>
      <p:sp>
        <p:nvSpPr>
          <p:cNvPr id="111" name="Body Level One…"/>
          <p:cNvSpPr txBox="1">
            <a:spLocks noGrp="1"/>
          </p:cNvSpPr>
          <p:nvPr>
            <p:ph type="body" idx="1"/>
          </p:nvPr>
        </p:nvSpPr>
        <p:spPr>
          <a:prstGeom prst="rect">
            <a:avLst/>
          </a:prstGeom>
        </p:spPr>
        <p:txBody>
          <a:bodyPr/>
          <a:lstStyle>
            <a:lvl1pPr>
              <a:spcBef>
                <a:spcPts val="300"/>
              </a:spcBef>
              <a:tabLst>
                <a:tab pos="444500" algn="l"/>
              </a:tabLst>
              <a:defRPr sz="1600"/>
            </a:lvl1pPr>
            <a:lvl2pPr marL="620485" indent="-163285">
              <a:spcBef>
                <a:spcPts val="300"/>
              </a:spcBef>
              <a:tabLst>
                <a:tab pos="444500" algn="l"/>
              </a:tabLst>
              <a:defRPr sz="1600"/>
            </a:lvl2pPr>
            <a:lvl3pPr marL="1066800" indent="-152400">
              <a:spcBef>
                <a:spcPts val="300"/>
              </a:spcBef>
              <a:tabLst>
                <a:tab pos="444500" algn="l"/>
              </a:tabLst>
              <a:defRPr sz="1600"/>
            </a:lvl3pPr>
            <a:lvl4pPr marL="1554480" indent="-182880">
              <a:spcBef>
                <a:spcPts val="300"/>
              </a:spcBef>
              <a:tabLst>
                <a:tab pos="444500" algn="l"/>
              </a:tabLst>
              <a:defRPr sz="1600"/>
            </a:lvl4pPr>
            <a:lvl5pPr marL="2011679" indent="-182879">
              <a:spcBef>
                <a:spcPts val="300"/>
              </a:spcBef>
              <a:tabLst>
                <a:tab pos="444500" algn="l"/>
              </a:tabLst>
              <a:defRPr sz="1600"/>
            </a:lvl5pPr>
          </a:lstStyle>
          <a:p>
            <a:r>
              <a:t>Body Level One</a:t>
            </a:r>
          </a:p>
          <a:p>
            <a:pPr lvl="1"/>
            <a:r>
              <a:t>Body Level Two</a:t>
            </a:r>
          </a:p>
          <a:p>
            <a:pPr lvl="2"/>
            <a:r>
              <a:t>Body Level Three</a:t>
            </a:r>
          </a:p>
          <a:p>
            <a:pPr lvl="3"/>
            <a:r>
              <a:t>Body Level Four</a:t>
            </a:r>
          </a:p>
          <a:p>
            <a:pPr lvl="4"/>
            <a:r>
              <a:t>Body Level Five</a:t>
            </a:r>
          </a:p>
        </p:txBody>
      </p:sp>
      <p:sp>
        <p:nvSpPr>
          <p:cNvPr id="11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Title Slide">
    <p:spTree>
      <p:nvGrpSpPr>
        <p:cNvPr id="1" name=""/>
        <p:cNvGrpSpPr/>
        <p:nvPr/>
      </p:nvGrpSpPr>
      <p:grpSpPr>
        <a:xfrm>
          <a:off x="0" y="0"/>
          <a:ext cx="0" cy="0"/>
          <a:chOff x="0" y="0"/>
          <a:chExt cx="0" cy="0"/>
        </a:xfrm>
      </p:grpSpPr>
      <p:sp>
        <p:nvSpPr>
          <p:cNvPr id="119" name="Title Text"/>
          <p:cNvSpPr txBox="1">
            <a:spLocks noGrp="1"/>
          </p:cNvSpPr>
          <p:nvPr>
            <p:ph type="title"/>
          </p:nvPr>
        </p:nvSpPr>
        <p:spPr>
          <a:prstGeom prst="rect">
            <a:avLst/>
          </a:prstGeom>
        </p:spPr>
        <p:txBody>
          <a:bodyPr/>
          <a:lstStyle/>
          <a:p>
            <a:r>
              <a:t>Title Text</a:t>
            </a:r>
          </a:p>
        </p:txBody>
      </p:sp>
      <p:sp>
        <p:nvSpPr>
          <p:cNvPr id="120" name="Body Level One…"/>
          <p:cNvSpPr txBox="1">
            <a:spLocks noGrp="1"/>
          </p:cNvSpPr>
          <p:nvPr>
            <p:ph type="body" idx="1"/>
          </p:nvPr>
        </p:nvSpPr>
        <p:spPr>
          <a:prstGeom prst="rect">
            <a:avLst/>
          </a:prstGeom>
        </p:spPr>
        <p:txBody>
          <a:bodyPr/>
          <a:lstStyle>
            <a:lvl1pPr>
              <a:tabLst/>
              <a:defRPr sz="2000">
                <a:latin typeface="Tahoma"/>
                <a:ea typeface="Tahoma"/>
                <a:cs typeface="Tahoma"/>
                <a:sym typeface="Tahoma"/>
              </a:defRPr>
            </a:lvl1pPr>
            <a:lvl2pPr marL="661307" indent="-204107">
              <a:tabLst/>
              <a:defRPr sz="2000">
                <a:latin typeface="Tahoma"/>
                <a:ea typeface="Tahoma"/>
                <a:cs typeface="Tahoma"/>
                <a:sym typeface="Tahoma"/>
              </a:defRPr>
            </a:lvl2pPr>
            <a:lvl3pPr marL="1104900" indent="-190500">
              <a:tabLst/>
              <a:defRPr sz="2000">
                <a:latin typeface="Tahoma"/>
                <a:ea typeface="Tahoma"/>
                <a:cs typeface="Tahoma"/>
                <a:sym typeface="Tahoma"/>
              </a:defRPr>
            </a:lvl3pPr>
            <a:lvl4pPr marL="1600200" indent="-228600">
              <a:tabLst/>
              <a:defRPr sz="2000">
                <a:latin typeface="Tahoma"/>
                <a:ea typeface="Tahoma"/>
                <a:cs typeface="Tahoma"/>
                <a:sym typeface="Tahoma"/>
              </a:defRPr>
            </a:lvl4pPr>
            <a:lvl5pPr marL="2057400" indent="-228600">
              <a:tabLst/>
              <a:defRPr sz="2000">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12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xfrm>
            <a:off x="457200" y="381000"/>
            <a:ext cx="8229600" cy="1371600"/>
          </a:xfrm>
          <a:prstGeom prst="rect">
            <a:avLst/>
          </a:prstGeom>
        </p:spPr>
        <p:txBody>
          <a:bodyPr/>
          <a:lstStyle>
            <a:lvl1pPr>
              <a:defRPr sz="4400"/>
            </a:lvl1pPr>
          </a:lstStyle>
          <a:p>
            <a:r>
              <a:t>Title Text</a:t>
            </a:r>
          </a:p>
        </p:txBody>
      </p:sp>
      <p:sp>
        <p:nvSpPr>
          <p:cNvPr id="21" name="Body Level One…"/>
          <p:cNvSpPr txBox="1">
            <a:spLocks noGrp="1"/>
          </p:cNvSpPr>
          <p:nvPr>
            <p:ph type="body" idx="1"/>
          </p:nvPr>
        </p:nvSpPr>
        <p:spPr>
          <a:xfrm>
            <a:off x="457200" y="1981200"/>
            <a:ext cx="8229600" cy="4114800"/>
          </a:xfrm>
          <a:prstGeom prst="rect">
            <a:avLst/>
          </a:prstGeom>
        </p:spPr>
        <p:txBody>
          <a:bodyPr/>
          <a:lstStyle>
            <a:lvl1pPr marL="342900" indent="-342900">
              <a:spcBef>
                <a:spcPts val="700"/>
              </a:spcBef>
              <a:buClr>
                <a:srgbClr val="00CCFF"/>
              </a:buClr>
              <a:buSzPct val="65000"/>
              <a:buChar char="■"/>
              <a:tabLst/>
              <a:defRPr sz="3200">
                <a:latin typeface="Tahoma"/>
                <a:ea typeface="Tahoma"/>
                <a:cs typeface="Tahoma"/>
                <a:sym typeface="Tahoma"/>
              </a:defRPr>
            </a:lvl1pPr>
            <a:lvl2pPr marL="783771" indent="-326571">
              <a:spcBef>
                <a:spcPts val="700"/>
              </a:spcBef>
              <a:buClr>
                <a:srgbClr val="00CCFF"/>
              </a:buClr>
              <a:tabLst/>
              <a:defRPr sz="3200">
                <a:latin typeface="Tahoma"/>
                <a:ea typeface="Tahoma"/>
                <a:cs typeface="Tahoma"/>
                <a:sym typeface="Tahoma"/>
              </a:defRPr>
            </a:lvl2pPr>
            <a:lvl3pPr marL="1219200" indent="-304800">
              <a:spcBef>
                <a:spcPts val="700"/>
              </a:spcBef>
              <a:buClr>
                <a:srgbClr val="00CCFF"/>
              </a:buClr>
              <a:tabLst/>
              <a:defRPr sz="3200">
                <a:latin typeface="Tahoma"/>
                <a:ea typeface="Tahoma"/>
                <a:cs typeface="Tahoma"/>
                <a:sym typeface="Tahoma"/>
              </a:defRPr>
            </a:lvl3pPr>
            <a:lvl4pPr marL="1737360" indent="-365760">
              <a:spcBef>
                <a:spcPts val="700"/>
              </a:spcBef>
              <a:buClr>
                <a:srgbClr val="00CCFF"/>
              </a:buClr>
              <a:tabLst/>
              <a:defRPr sz="3200">
                <a:latin typeface="Tahoma"/>
                <a:ea typeface="Tahoma"/>
                <a:cs typeface="Tahoma"/>
                <a:sym typeface="Tahoma"/>
              </a:defRPr>
            </a:lvl4pPr>
            <a:lvl5pPr marL="2194560" indent="-365760">
              <a:spcBef>
                <a:spcPts val="700"/>
              </a:spcBef>
              <a:buClr>
                <a:srgbClr val="00CCFF"/>
              </a:buClr>
              <a:tabLst/>
              <a:defRPr sz="3200">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xfrm>
            <a:off x="8384892" y="6432651"/>
            <a:ext cx="301909" cy="288825"/>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0" name="Body Level One…"/>
          <p:cNvSpPr txBox="1">
            <a:spLocks noGrp="1"/>
          </p:cNvSpPr>
          <p:nvPr>
            <p:ph type="body" sz="quarter" idx="1"/>
          </p:nvPr>
        </p:nvSpPr>
        <p:spPr>
          <a:xfrm>
            <a:off x="722312" y="2906713"/>
            <a:ext cx="7772401" cy="1500188"/>
          </a:xfrm>
          <a:prstGeom prst="rect">
            <a:avLst/>
          </a:prstGeom>
        </p:spPr>
        <p:txBody>
          <a:bodyPr anchor="b"/>
          <a:lstStyle>
            <a:lvl1pPr>
              <a:tabLst/>
              <a:defRPr sz="2000">
                <a:latin typeface="Tahoma"/>
                <a:ea typeface="Tahoma"/>
                <a:cs typeface="Tahoma"/>
                <a:sym typeface="Tahoma"/>
              </a:defRPr>
            </a:lvl1pPr>
            <a:lvl2pPr marL="0" indent="457200">
              <a:buSzTx/>
              <a:buNone/>
              <a:tabLst/>
              <a:defRPr sz="2000">
                <a:latin typeface="Tahoma"/>
                <a:ea typeface="Tahoma"/>
                <a:cs typeface="Tahoma"/>
                <a:sym typeface="Tahoma"/>
              </a:defRPr>
            </a:lvl2pPr>
            <a:lvl3pPr marL="0" indent="914400">
              <a:buSzTx/>
              <a:buNone/>
              <a:tabLst/>
              <a:defRPr sz="2000">
                <a:latin typeface="Tahoma"/>
                <a:ea typeface="Tahoma"/>
                <a:cs typeface="Tahoma"/>
                <a:sym typeface="Tahoma"/>
              </a:defRPr>
            </a:lvl3pPr>
            <a:lvl4pPr marL="0" indent="1371600">
              <a:buSzTx/>
              <a:buNone/>
              <a:tabLst/>
              <a:defRPr sz="2000">
                <a:latin typeface="Tahoma"/>
                <a:ea typeface="Tahoma"/>
                <a:cs typeface="Tahoma"/>
                <a:sym typeface="Tahoma"/>
              </a:defRPr>
            </a:lvl4pPr>
            <a:lvl5pPr marL="0" indent="1828800">
              <a:buSzTx/>
              <a:buNone/>
              <a:tabLst/>
              <a:defRPr sz="2000">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xfrm>
            <a:off x="8384892" y="6432651"/>
            <a:ext cx="301909" cy="288825"/>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xfrm>
            <a:off x="457200" y="381000"/>
            <a:ext cx="8229600" cy="1371600"/>
          </a:xfrm>
          <a:prstGeom prst="rect">
            <a:avLst/>
          </a:prstGeom>
        </p:spPr>
        <p:txBody>
          <a:bodyPr/>
          <a:lstStyle>
            <a:lvl1pPr>
              <a:defRPr sz="4400"/>
            </a:lvl1pPr>
          </a:lstStyle>
          <a:p>
            <a:r>
              <a:t>Title Text</a:t>
            </a:r>
          </a:p>
        </p:txBody>
      </p:sp>
      <p:sp>
        <p:nvSpPr>
          <p:cNvPr id="39" name="Body Level One…"/>
          <p:cNvSpPr txBox="1">
            <a:spLocks noGrp="1"/>
          </p:cNvSpPr>
          <p:nvPr>
            <p:ph type="body" sz="half" idx="1"/>
          </p:nvPr>
        </p:nvSpPr>
        <p:spPr>
          <a:xfrm>
            <a:off x="457200" y="1981200"/>
            <a:ext cx="4038600" cy="4114800"/>
          </a:xfrm>
          <a:prstGeom prst="rect">
            <a:avLst/>
          </a:prstGeom>
        </p:spPr>
        <p:txBody>
          <a:bodyPr/>
          <a:lstStyle>
            <a:lvl1pPr marL="342900" indent="-342900">
              <a:spcBef>
                <a:spcPts val="600"/>
              </a:spcBef>
              <a:buClr>
                <a:srgbClr val="00CCFF"/>
              </a:buClr>
              <a:buSzPct val="65000"/>
              <a:buChar char="■"/>
              <a:tabLst/>
              <a:defRPr sz="2800">
                <a:latin typeface="Tahoma"/>
                <a:ea typeface="Tahoma"/>
                <a:cs typeface="Tahoma"/>
                <a:sym typeface="Tahoma"/>
              </a:defRPr>
            </a:lvl1pPr>
            <a:lvl2pPr marL="790575" indent="-333375">
              <a:spcBef>
                <a:spcPts val="600"/>
              </a:spcBef>
              <a:buClr>
                <a:srgbClr val="00CCFF"/>
              </a:buClr>
              <a:tabLst/>
              <a:defRPr sz="2800">
                <a:latin typeface="Tahoma"/>
                <a:ea typeface="Tahoma"/>
                <a:cs typeface="Tahoma"/>
                <a:sym typeface="Tahoma"/>
              </a:defRPr>
            </a:lvl2pPr>
            <a:lvl3pPr marL="1234439" indent="-320039">
              <a:spcBef>
                <a:spcPts val="600"/>
              </a:spcBef>
              <a:buClr>
                <a:srgbClr val="00CCFF"/>
              </a:buClr>
              <a:tabLst/>
              <a:defRPr sz="2800">
                <a:latin typeface="Tahoma"/>
                <a:ea typeface="Tahoma"/>
                <a:cs typeface="Tahoma"/>
                <a:sym typeface="Tahoma"/>
              </a:defRPr>
            </a:lvl3pPr>
            <a:lvl4pPr marL="1727200" indent="-355600">
              <a:spcBef>
                <a:spcPts val="600"/>
              </a:spcBef>
              <a:buClr>
                <a:srgbClr val="00CCFF"/>
              </a:buClr>
              <a:tabLst/>
              <a:defRPr sz="2800">
                <a:latin typeface="Tahoma"/>
                <a:ea typeface="Tahoma"/>
                <a:cs typeface="Tahoma"/>
                <a:sym typeface="Tahoma"/>
              </a:defRPr>
            </a:lvl4pPr>
            <a:lvl5pPr marL="2184400" indent="-355600">
              <a:spcBef>
                <a:spcPts val="600"/>
              </a:spcBef>
              <a:buClr>
                <a:srgbClr val="00CCFF"/>
              </a:buClr>
              <a:tabLst/>
              <a:defRPr sz="2800">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xfrm>
            <a:off x="8384892" y="6432651"/>
            <a:ext cx="301909" cy="288825"/>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457200" y="274638"/>
            <a:ext cx="8229600" cy="1143001"/>
          </a:xfrm>
          <a:prstGeom prst="rect">
            <a:avLst/>
          </a:prstGeom>
        </p:spPr>
        <p:txBody>
          <a:bodyPr/>
          <a:lstStyle>
            <a:lvl1pPr>
              <a:defRPr sz="4400"/>
            </a:lvl1pPr>
          </a:lstStyle>
          <a:p>
            <a:r>
              <a:t>Title Text</a:t>
            </a:r>
          </a:p>
        </p:txBody>
      </p:sp>
      <p:sp>
        <p:nvSpPr>
          <p:cNvPr id="48" name="Body Level One…"/>
          <p:cNvSpPr txBox="1">
            <a:spLocks noGrp="1"/>
          </p:cNvSpPr>
          <p:nvPr>
            <p:ph type="body" sz="quarter" idx="1"/>
          </p:nvPr>
        </p:nvSpPr>
        <p:spPr>
          <a:xfrm>
            <a:off x="457200" y="1535112"/>
            <a:ext cx="4040188" cy="639763"/>
          </a:xfrm>
          <a:prstGeom prst="rect">
            <a:avLst/>
          </a:prstGeom>
        </p:spPr>
        <p:txBody>
          <a:bodyPr anchor="b"/>
          <a:lstStyle>
            <a:lvl1pPr>
              <a:spcBef>
                <a:spcPts val="500"/>
              </a:spcBef>
              <a:tabLst/>
              <a:defRPr sz="2400" b="1">
                <a:latin typeface="Tahoma"/>
                <a:ea typeface="Tahoma"/>
                <a:cs typeface="Tahoma"/>
                <a:sym typeface="Tahoma"/>
              </a:defRPr>
            </a:lvl1pPr>
            <a:lvl2pPr marL="0" indent="457200">
              <a:spcBef>
                <a:spcPts val="500"/>
              </a:spcBef>
              <a:buSzTx/>
              <a:buNone/>
              <a:tabLst/>
              <a:defRPr sz="2400" b="1">
                <a:latin typeface="Tahoma"/>
                <a:ea typeface="Tahoma"/>
                <a:cs typeface="Tahoma"/>
                <a:sym typeface="Tahoma"/>
              </a:defRPr>
            </a:lvl2pPr>
            <a:lvl3pPr marL="0" indent="914400">
              <a:spcBef>
                <a:spcPts val="500"/>
              </a:spcBef>
              <a:buSzTx/>
              <a:buNone/>
              <a:tabLst/>
              <a:defRPr sz="2400" b="1">
                <a:latin typeface="Tahoma"/>
                <a:ea typeface="Tahoma"/>
                <a:cs typeface="Tahoma"/>
                <a:sym typeface="Tahoma"/>
              </a:defRPr>
            </a:lvl3pPr>
            <a:lvl4pPr marL="0" indent="1371600">
              <a:spcBef>
                <a:spcPts val="500"/>
              </a:spcBef>
              <a:buSzTx/>
              <a:buNone/>
              <a:tabLst/>
              <a:defRPr sz="2400" b="1">
                <a:latin typeface="Tahoma"/>
                <a:ea typeface="Tahoma"/>
                <a:cs typeface="Tahoma"/>
                <a:sym typeface="Tahoma"/>
              </a:defRPr>
            </a:lvl4pPr>
            <a:lvl5pPr marL="0" indent="1828800">
              <a:spcBef>
                <a:spcPts val="500"/>
              </a:spcBef>
              <a:buSzTx/>
              <a:buNone/>
              <a:tabLst/>
              <a:defRPr sz="2400" b="1">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13"/>
          </p:nvPr>
        </p:nvSpPr>
        <p:spPr>
          <a:xfrm>
            <a:off x="4645025" y="1535112"/>
            <a:ext cx="4041775" cy="639763"/>
          </a:xfrm>
          <a:prstGeom prst="rect">
            <a:avLst/>
          </a:prstGeom>
        </p:spPr>
        <p:txBody>
          <a:bodyPr anchor="b"/>
          <a:lstStyle/>
          <a:p>
            <a:pPr>
              <a:spcBef>
                <a:spcPts val="500"/>
              </a:spcBef>
              <a:tabLst/>
              <a:defRPr sz="2400" b="1">
                <a:latin typeface="Tahoma"/>
                <a:ea typeface="Tahoma"/>
                <a:cs typeface="Tahoma"/>
                <a:sym typeface="Tahoma"/>
              </a:defRPr>
            </a:pPr>
            <a:endParaRPr/>
          </a:p>
        </p:txBody>
      </p:sp>
      <p:sp>
        <p:nvSpPr>
          <p:cNvPr id="50" name="Slide Number"/>
          <p:cNvSpPr txBox="1">
            <a:spLocks noGrp="1"/>
          </p:cNvSpPr>
          <p:nvPr>
            <p:ph type="sldNum" sz="quarter" idx="2"/>
          </p:nvPr>
        </p:nvSpPr>
        <p:spPr>
          <a:xfrm>
            <a:off x="8384892" y="6432651"/>
            <a:ext cx="301909" cy="288825"/>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xfrm>
            <a:off x="457200" y="381000"/>
            <a:ext cx="8229600" cy="1371600"/>
          </a:xfrm>
          <a:prstGeom prst="rect">
            <a:avLst/>
          </a:prstGeom>
        </p:spPr>
        <p:txBody>
          <a:bodyPr/>
          <a:lstStyle>
            <a:lvl1pPr>
              <a:defRPr sz="4400"/>
            </a:lvl1pPr>
          </a:lstStyle>
          <a:p>
            <a:r>
              <a:t>Title Text</a:t>
            </a:r>
          </a:p>
        </p:txBody>
      </p:sp>
      <p:sp>
        <p:nvSpPr>
          <p:cNvPr id="58" name="Slide Number"/>
          <p:cNvSpPr txBox="1">
            <a:spLocks noGrp="1"/>
          </p:cNvSpPr>
          <p:nvPr>
            <p:ph type="sldNum" sz="quarter" idx="2"/>
          </p:nvPr>
        </p:nvSpPr>
        <p:spPr>
          <a:xfrm>
            <a:off x="8384892" y="6432651"/>
            <a:ext cx="301909" cy="288825"/>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xfrm>
            <a:off x="8384892" y="6432651"/>
            <a:ext cx="301909" cy="288825"/>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73" name="Body Level One…"/>
          <p:cNvSpPr txBox="1">
            <a:spLocks noGrp="1"/>
          </p:cNvSpPr>
          <p:nvPr>
            <p:ph type="body" idx="1"/>
          </p:nvPr>
        </p:nvSpPr>
        <p:spPr>
          <a:xfrm>
            <a:off x="3575050" y="273050"/>
            <a:ext cx="5111750" cy="5853113"/>
          </a:xfrm>
          <a:prstGeom prst="rect">
            <a:avLst/>
          </a:prstGeom>
        </p:spPr>
        <p:txBody>
          <a:bodyPr/>
          <a:lstStyle>
            <a:lvl1pPr marL="342900" indent="-342900">
              <a:spcBef>
                <a:spcPts val="700"/>
              </a:spcBef>
              <a:buClr>
                <a:srgbClr val="00CCFF"/>
              </a:buClr>
              <a:buSzPct val="65000"/>
              <a:buChar char="■"/>
              <a:tabLst/>
              <a:defRPr sz="3200">
                <a:latin typeface="Tahoma"/>
                <a:ea typeface="Tahoma"/>
                <a:cs typeface="Tahoma"/>
                <a:sym typeface="Tahoma"/>
              </a:defRPr>
            </a:lvl1pPr>
            <a:lvl2pPr marL="783771" indent="-326571">
              <a:spcBef>
                <a:spcPts val="700"/>
              </a:spcBef>
              <a:buClr>
                <a:srgbClr val="00CCFF"/>
              </a:buClr>
              <a:tabLst/>
              <a:defRPr sz="3200">
                <a:latin typeface="Tahoma"/>
                <a:ea typeface="Tahoma"/>
                <a:cs typeface="Tahoma"/>
                <a:sym typeface="Tahoma"/>
              </a:defRPr>
            </a:lvl2pPr>
            <a:lvl3pPr marL="1219200" indent="-304800">
              <a:spcBef>
                <a:spcPts val="700"/>
              </a:spcBef>
              <a:buClr>
                <a:srgbClr val="00CCFF"/>
              </a:buClr>
              <a:tabLst/>
              <a:defRPr sz="3200">
                <a:latin typeface="Tahoma"/>
                <a:ea typeface="Tahoma"/>
                <a:cs typeface="Tahoma"/>
                <a:sym typeface="Tahoma"/>
              </a:defRPr>
            </a:lvl3pPr>
            <a:lvl4pPr marL="1737360" indent="-365760">
              <a:spcBef>
                <a:spcPts val="700"/>
              </a:spcBef>
              <a:buClr>
                <a:srgbClr val="00CCFF"/>
              </a:buClr>
              <a:tabLst/>
              <a:defRPr sz="3200">
                <a:latin typeface="Tahoma"/>
                <a:ea typeface="Tahoma"/>
                <a:cs typeface="Tahoma"/>
                <a:sym typeface="Tahoma"/>
              </a:defRPr>
            </a:lvl4pPr>
            <a:lvl5pPr marL="2194560" indent="-365760">
              <a:spcBef>
                <a:spcPts val="700"/>
              </a:spcBef>
              <a:buClr>
                <a:srgbClr val="00CCFF"/>
              </a:buClr>
              <a:tabLst/>
              <a:defRPr sz="3200">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half" idx="13"/>
          </p:nvPr>
        </p:nvSpPr>
        <p:spPr>
          <a:xfrm>
            <a:off x="457199" y="1435100"/>
            <a:ext cx="3008315" cy="4691063"/>
          </a:xfrm>
          <a:prstGeom prst="rect">
            <a:avLst/>
          </a:prstGeom>
        </p:spPr>
        <p:txBody>
          <a:bodyPr/>
          <a:lstStyle/>
          <a:p>
            <a:pPr>
              <a:spcBef>
                <a:spcPts val="300"/>
              </a:spcBef>
              <a:tabLst/>
              <a:defRPr sz="1400">
                <a:latin typeface="Tahoma"/>
                <a:ea typeface="Tahoma"/>
                <a:cs typeface="Tahoma"/>
                <a:sym typeface="Tahoma"/>
              </a:defRPr>
            </a:pPr>
            <a:endParaRPr/>
          </a:p>
        </p:txBody>
      </p:sp>
      <p:sp>
        <p:nvSpPr>
          <p:cNvPr id="75" name="Slide Number"/>
          <p:cNvSpPr txBox="1">
            <a:spLocks noGrp="1"/>
          </p:cNvSpPr>
          <p:nvPr>
            <p:ph type="sldNum" sz="quarter" idx="2"/>
          </p:nvPr>
        </p:nvSpPr>
        <p:spPr>
          <a:xfrm>
            <a:off x="8384892" y="6432651"/>
            <a:ext cx="301909" cy="288825"/>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83" name="Picture Placeholder 2"/>
          <p:cNvSpPr>
            <a:spLocks noGrp="1"/>
          </p:cNvSpPr>
          <p:nvPr>
            <p:ph type="pic" sz="half" idx="13"/>
          </p:nvPr>
        </p:nvSpPr>
        <p:spPr>
          <a:xfrm>
            <a:off x="1792288" y="612775"/>
            <a:ext cx="5486401" cy="4114800"/>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1792288" y="5367337"/>
            <a:ext cx="5486401" cy="804863"/>
          </a:xfrm>
          <a:prstGeom prst="rect">
            <a:avLst/>
          </a:prstGeom>
        </p:spPr>
        <p:txBody>
          <a:bodyPr/>
          <a:lstStyle>
            <a:lvl1pPr>
              <a:spcBef>
                <a:spcPts val="300"/>
              </a:spcBef>
              <a:tabLst/>
              <a:defRPr sz="1400">
                <a:latin typeface="Tahoma"/>
                <a:ea typeface="Tahoma"/>
                <a:cs typeface="Tahoma"/>
                <a:sym typeface="Tahoma"/>
              </a:defRPr>
            </a:lvl1pPr>
            <a:lvl2pPr marL="0" indent="457200">
              <a:spcBef>
                <a:spcPts val="300"/>
              </a:spcBef>
              <a:buSzTx/>
              <a:buNone/>
              <a:tabLst/>
              <a:defRPr sz="1400">
                <a:latin typeface="Tahoma"/>
                <a:ea typeface="Tahoma"/>
                <a:cs typeface="Tahoma"/>
                <a:sym typeface="Tahoma"/>
              </a:defRPr>
            </a:lvl2pPr>
            <a:lvl3pPr marL="0" indent="914400">
              <a:spcBef>
                <a:spcPts val="300"/>
              </a:spcBef>
              <a:buSzTx/>
              <a:buNone/>
              <a:tabLst/>
              <a:defRPr sz="1400">
                <a:latin typeface="Tahoma"/>
                <a:ea typeface="Tahoma"/>
                <a:cs typeface="Tahoma"/>
                <a:sym typeface="Tahoma"/>
              </a:defRPr>
            </a:lvl3pPr>
            <a:lvl4pPr marL="0" indent="1371600">
              <a:spcBef>
                <a:spcPts val="300"/>
              </a:spcBef>
              <a:buSzTx/>
              <a:buNone/>
              <a:tabLst/>
              <a:defRPr sz="1400">
                <a:latin typeface="Tahoma"/>
                <a:ea typeface="Tahoma"/>
                <a:cs typeface="Tahoma"/>
                <a:sym typeface="Tahoma"/>
              </a:defRPr>
            </a:lvl4pPr>
            <a:lvl5pPr marL="0" indent="1828800">
              <a:spcBef>
                <a:spcPts val="300"/>
              </a:spcBef>
              <a:buSzTx/>
              <a:buNone/>
              <a:tabLst/>
              <a:defRPr sz="1400">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xfrm>
            <a:off x="8384892" y="6432651"/>
            <a:ext cx="301909" cy="288825"/>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15"/>
          <a:srcRect/>
          <a:stretch>
            <a:fillRect/>
          </a:stretch>
        </a:blip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304800" y="76200"/>
            <a:ext cx="8534400" cy="990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304800" y="1143000"/>
            <a:ext cx="8534400" cy="5257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4419600" y="5988050"/>
            <a:ext cx="2133600" cy="368301"/>
          </a:xfrm>
          <a:prstGeom prst="rect">
            <a:avLst/>
          </a:prstGeom>
          <a:ln w="12700">
            <a:miter lim="400000"/>
          </a:ln>
        </p:spPr>
        <p:txBody>
          <a:bodyPr wrap="none" lIns="45719" rIns="45719" anchor="b">
            <a:spAutoFit/>
          </a:bodyPr>
          <a:lstStyle>
            <a:lvl1pPr algn="r">
              <a:defRPr sz="1400" b="0">
                <a:solidFill>
                  <a:srgbClr val="FFFFFF"/>
                </a:solidFill>
                <a:effectLst>
                  <a:outerShdw blurRad="38100" dist="38100" dir="2700000" rotWithShape="0">
                    <a:srgbClr val="000000"/>
                  </a:outerShdw>
                </a:effectLst>
                <a:latin typeface="+mn-lt"/>
                <a:ea typeface="+mn-ea"/>
                <a:cs typeface="+mn-cs"/>
                <a:sym typeface="Arial"/>
              </a:defRPr>
            </a:lvl1pPr>
          </a:lstStyle>
          <a:p>
            <a:fld id="{86CB4B4D-7CA3-9044-876B-883B54F8677D}" type="slidenum">
              <a:rPr/>
              <a:pPr/>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spd="med"/>
  <p:txStyles>
    <p:titleStyle>
      <a:lvl1pPr marL="0" marR="0" indent="0" algn="ctr" defTabSz="914400" rtl="0" latinLnBrk="0">
        <a:lnSpc>
          <a:spcPct val="100000"/>
        </a:lnSpc>
        <a:spcBef>
          <a:spcPts val="0"/>
        </a:spcBef>
        <a:spcAft>
          <a:spcPts val="0"/>
        </a:spcAft>
        <a:buClrTx/>
        <a:buSzTx/>
        <a:buFontTx/>
        <a:buNone/>
        <a:tabLst/>
        <a:defRPr sz="2800" b="0" i="0" u="none" strike="noStrike" cap="none" spc="0" baseline="0">
          <a:solidFill>
            <a:srgbClr val="E5FFFF"/>
          </a:solidFill>
          <a:effectLst>
            <a:outerShdw blurRad="38100" dist="38100" dir="2700000" rotWithShape="0">
              <a:srgbClr val="000000"/>
            </a:outerShdw>
          </a:effectLst>
          <a:uFillTx/>
          <a:latin typeface="Tahoma"/>
          <a:ea typeface="Tahoma"/>
          <a:cs typeface="Tahoma"/>
          <a:sym typeface="Tahoma"/>
        </a:defRPr>
      </a:lvl1pPr>
      <a:lvl2pPr marL="0" marR="0" indent="0" algn="ctr" defTabSz="914400" rtl="0" latinLnBrk="0">
        <a:lnSpc>
          <a:spcPct val="100000"/>
        </a:lnSpc>
        <a:spcBef>
          <a:spcPts val="0"/>
        </a:spcBef>
        <a:spcAft>
          <a:spcPts val="0"/>
        </a:spcAft>
        <a:buClrTx/>
        <a:buSzTx/>
        <a:buFontTx/>
        <a:buNone/>
        <a:tabLst/>
        <a:defRPr sz="2800" b="0" i="0" u="none" strike="noStrike" cap="none" spc="0" baseline="0">
          <a:solidFill>
            <a:srgbClr val="E5FFFF"/>
          </a:solidFill>
          <a:effectLst>
            <a:outerShdw blurRad="38100" dist="38100" dir="2700000" rotWithShape="0">
              <a:srgbClr val="000000"/>
            </a:outerShdw>
          </a:effectLst>
          <a:uFillTx/>
          <a:latin typeface="Tahoma"/>
          <a:ea typeface="Tahoma"/>
          <a:cs typeface="Tahoma"/>
          <a:sym typeface="Tahoma"/>
        </a:defRPr>
      </a:lvl2pPr>
      <a:lvl3pPr marL="0" marR="0" indent="0" algn="ctr" defTabSz="914400" rtl="0" latinLnBrk="0">
        <a:lnSpc>
          <a:spcPct val="100000"/>
        </a:lnSpc>
        <a:spcBef>
          <a:spcPts val="0"/>
        </a:spcBef>
        <a:spcAft>
          <a:spcPts val="0"/>
        </a:spcAft>
        <a:buClrTx/>
        <a:buSzTx/>
        <a:buFontTx/>
        <a:buNone/>
        <a:tabLst/>
        <a:defRPr sz="2800" b="0" i="0" u="none" strike="noStrike" cap="none" spc="0" baseline="0">
          <a:solidFill>
            <a:srgbClr val="E5FFFF"/>
          </a:solidFill>
          <a:effectLst>
            <a:outerShdw blurRad="38100" dist="38100" dir="2700000" rotWithShape="0">
              <a:srgbClr val="000000"/>
            </a:outerShdw>
          </a:effectLst>
          <a:uFillTx/>
          <a:latin typeface="Tahoma"/>
          <a:ea typeface="Tahoma"/>
          <a:cs typeface="Tahoma"/>
          <a:sym typeface="Tahoma"/>
        </a:defRPr>
      </a:lvl3pPr>
      <a:lvl4pPr marL="0" marR="0" indent="0" algn="ctr" defTabSz="914400" rtl="0" latinLnBrk="0">
        <a:lnSpc>
          <a:spcPct val="100000"/>
        </a:lnSpc>
        <a:spcBef>
          <a:spcPts val="0"/>
        </a:spcBef>
        <a:spcAft>
          <a:spcPts val="0"/>
        </a:spcAft>
        <a:buClrTx/>
        <a:buSzTx/>
        <a:buFontTx/>
        <a:buNone/>
        <a:tabLst/>
        <a:defRPr sz="2800" b="0" i="0" u="none" strike="noStrike" cap="none" spc="0" baseline="0">
          <a:solidFill>
            <a:srgbClr val="E5FFFF"/>
          </a:solidFill>
          <a:effectLst>
            <a:outerShdw blurRad="38100" dist="38100" dir="2700000" rotWithShape="0">
              <a:srgbClr val="000000"/>
            </a:outerShdw>
          </a:effectLst>
          <a:uFillTx/>
          <a:latin typeface="Tahoma"/>
          <a:ea typeface="Tahoma"/>
          <a:cs typeface="Tahoma"/>
          <a:sym typeface="Tahoma"/>
        </a:defRPr>
      </a:lvl4pPr>
      <a:lvl5pPr marL="0" marR="0" indent="0" algn="ctr" defTabSz="914400" rtl="0" latinLnBrk="0">
        <a:lnSpc>
          <a:spcPct val="100000"/>
        </a:lnSpc>
        <a:spcBef>
          <a:spcPts val="0"/>
        </a:spcBef>
        <a:spcAft>
          <a:spcPts val="0"/>
        </a:spcAft>
        <a:buClrTx/>
        <a:buSzTx/>
        <a:buFontTx/>
        <a:buNone/>
        <a:tabLst/>
        <a:defRPr sz="2800" b="0" i="0" u="none" strike="noStrike" cap="none" spc="0" baseline="0">
          <a:solidFill>
            <a:srgbClr val="E5FFFF"/>
          </a:solidFill>
          <a:effectLst>
            <a:outerShdw blurRad="38100" dist="38100" dir="2700000" rotWithShape="0">
              <a:srgbClr val="000000"/>
            </a:outerShdw>
          </a:effectLst>
          <a:uFillTx/>
          <a:latin typeface="Tahoma"/>
          <a:ea typeface="Tahoma"/>
          <a:cs typeface="Tahoma"/>
          <a:sym typeface="Tahoma"/>
        </a:defRPr>
      </a:lvl5pPr>
      <a:lvl6pPr marL="0" marR="0" indent="457200" algn="ctr" defTabSz="914400" rtl="0" latinLnBrk="0">
        <a:lnSpc>
          <a:spcPct val="100000"/>
        </a:lnSpc>
        <a:spcBef>
          <a:spcPts val="0"/>
        </a:spcBef>
        <a:spcAft>
          <a:spcPts val="0"/>
        </a:spcAft>
        <a:buClrTx/>
        <a:buSzTx/>
        <a:buFontTx/>
        <a:buNone/>
        <a:tabLst/>
        <a:defRPr sz="2800" b="0" i="0" u="none" strike="noStrike" cap="none" spc="0" baseline="0">
          <a:solidFill>
            <a:srgbClr val="E5FFFF"/>
          </a:solidFill>
          <a:effectLst>
            <a:outerShdw blurRad="38100" dist="38100" dir="2700000" rotWithShape="0">
              <a:srgbClr val="000000"/>
            </a:outerShdw>
          </a:effectLst>
          <a:uFillTx/>
          <a:latin typeface="Tahoma"/>
          <a:ea typeface="Tahoma"/>
          <a:cs typeface="Tahoma"/>
          <a:sym typeface="Tahoma"/>
        </a:defRPr>
      </a:lvl6pPr>
      <a:lvl7pPr marL="0" marR="0" indent="914400" algn="ctr" defTabSz="914400" rtl="0" latinLnBrk="0">
        <a:lnSpc>
          <a:spcPct val="100000"/>
        </a:lnSpc>
        <a:spcBef>
          <a:spcPts val="0"/>
        </a:spcBef>
        <a:spcAft>
          <a:spcPts val="0"/>
        </a:spcAft>
        <a:buClrTx/>
        <a:buSzTx/>
        <a:buFontTx/>
        <a:buNone/>
        <a:tabLst/>
        <a:defRPr sz="2800" b="0" i="0" u="none" strike="noStrike" cap="none" spc="0" baseline="0">
          <a:solidFill>
            <a:srgbClr val="E5FFFF"/>
          </a:solidFill>
          <a:effectLst>
            <a:outerShdw blurRad="38100" dist="38100" dir="2700000" rotWithShape="0">
              <a:srgbClr val="000000"/>
            </a:outerShdw>
          </a:effectLst>
          <a:uFillTx/>
          <a:latin typeface="Tahoma"/>
          <a:ea typeface="Tahoma"/>
          <a:cs typeface="Tahoma"/>
          <a:sym typeface="Tahoma"/>
        </a:defRPr>
      </a:lvl7pPr>
      <a:lvl8pPr marL="0" marR="0" indent="1371600" algn="ctr" defTabSz="914400" rtl="0" latinLnBrk="0">
        <a:lnSpc>
          <a:spcPct val="100000"/>
        </a:lnSpc>
        <a:spcBef>
          <a:spcPts val="0"/>
        </a:spcBef>
        <a:spcAft>
          <a:spcPts val="0"/>
        </a:spcAft>
        <a:buClrTx/>
        <a:buSzTx/>
        <a:buFontTx/>
        <a:buNone/>
        <a:tabLst/>
        <a:defRPr sz="2800" b="0" i="0" u="none" strike="noStrike" cap="none" spc="0" baseline="0">
          <a:solidFill>
            <a:srgbClr val="E5FFFF"/>
          </a:solidFill>
          <a:effectLst>
            <a:outerShdw blurRad="38100" dist="38100" dir="2700000" rotWithShape="0">
              <a:srgbClr val="000000"/>
            </a:outerShdw>
          </a:effectLst>
          <a:uFillTx/>
          <a:latin typeface="Tahoma"/>
          <a:ea typeface="Tahoma"/>
          <a:cs typeface="Tahoma"/>
          <a:sym typeface="Tahoma"/>
        </a:defRPr>
      </a:lvl8pPr>
      <a:lvl9pPr marL="0" marR="0" indent="1828800" algn="ctr" defTabSz="914400" rtl="0" latinLnBrk="0">
        <a:lnSpc>
          <a:spcPct val="100000"/>
        </a:lnSpc>
        <a:spcBef>
          <a:spcPts val="0"/>
        </a:spcBef>
        <a:spcAft>
          <a:spcPts val="0"/>
        </a:spcAft>
        <a:buClrTx/>
        <a:buSzTx/>
        <a:buFontTx/>
        <a:buNone/>
        <a:tabLst/>
        <a:defRPr sz="2800" b="0" i="0" u="none" strike="noStrike" cap="none" spc="0" baseline="0">
          <a:solidFill>
            <a:srgbClr val="E5FFFF"/>
          </a:solidFill>
          <a:effectLst>
            <a:outerShdw blurRad="38100" dist="38100" dir="2700000" rotWithShape="0">
              <a:srgbClr val="000000"/>
            </a:outerShdw>
          </a:effectLst>
          <a:uFillTx/>
          <a:latin typeface="Tahoma"/>
          <a:ea typeface="Tahoma"/>
          <a:cs typeface="Tahoma"/>
          <a:sym typeface="Tahoma"/>
        </a:defRPr>
      </a:lvl9pPr>
    </p:titleStyle>
    <p:bodyStyle>
      <a:lvl1pPr marL="0" marR="0" indent="0" algn="l" defTabSz="914400" rtl="0" latinLnBrk="0">
        <a:lnSpc>
          <a:spcPct val="100000"/>
        </a:lnSpc>
        <a:spcBef>
          <a:spcPts val="400"/>
        </a:spcBef>
        <a:spcAft>
          <a:spcPts val="0"/>
        </a:spcAft>
        <a:buClrTx/>
        <a:buSzTx/>
        <a:buFontTx/>
        <a:buNone/>
        <a:tabLst>
          <a:tab pos="457200" algn="l"/>
          <a:tab pos="914400" algn="l"/>
          <a:tab pos="1371600" algn="l"/>
          <a:tab pos="1828800" algn="l"/>
          <a:tab pos="2286000" algn="l"/>
        </a:tabLst>
        <a:defRPr sz="1800" b="0" i="0" u="none" strike="noStrike" cap="none" spc="0" baseline="0">
          <a:solidFill>
            <a:srgbClr val="FFFFFF"/>
          </a:solidFill>
          <a:effectLst>
            <a:outerShdw blurRad="38100" dist="38100" dir="2700000" rotWithShape="0">
              <a:srgbClr val="000000"/>
            </a:outerShdw>
          </a:effectLst>
          <a:uFillTx/>
          <a:latin typeface="+mn-lt"/>
          <a:ea typeface="+mn-ea"/>
          <a:cs typeface="+mn-cs"/>
          <a:sym typeface="Arial"/>
        </a:defRPr>
      </a:lvl1pPr>
      <a:lvl2pPr marL="640896" marR="0" indent="-183696" algn="l" defTabSz="914400" rtl="0" latinLnBrk="0">
        <a:lnSpc>
          <a:spcPct val="100000"/>
        </a:lnSpc>
        <a:spcBef>
          <a:spcPts val="400"/>
        </a:spcBef>
        <a:spcAft>
          <a:spcPts val="0"/>
        </a:spcAft>
        <a:buClrTx/>
        <a:buSzPct val="65000"/>
        <a:buFontTx/>
        <a:buChar char="■"/>
        <a:tabLst>
          <a:tab pos="457200" algn="l"/>
          <a:tab pos="914400" algn="l"/>
          <a:tab pos="1371600" algn="l"/>
          <a:tab pos="1828800" algn="l"/>
          <a:tab pos="2286000" algn="l"/>
        </a:tabLst>
        <a:defRPr sz="1800" b="0" i="0" u="none" strike="noStrike" cap="none" spc="0" baseline="0">
          <a:solidFill>
            <a:srgbClr val="FFFFFF"/>
          </a:solidFill>
          <a:effectLst>
            <a:outerShdw blurRad="38100" dist="38100" dir="2700000" rotWithShape="0">
              <a:srgbClr val="000000"/>
            </a:outerShdw>
          </a:effectLst>
          <a:uFillTx/>
          <a:latin typeface="+mn-lt"/>
          <a:ea typeface="+mn-ea"/>
          <a:cs typeface="+mn-cs"/>
          <a:sym typeface="Arial"/>
        </a:defRPr>
      </a:lvl2pPr>
      <a:lvl3pPr marL="1085850" marR="0" indent="-171450" algn="l" defTabSz="914400" rtl="0" latinLnBrk="0">
        <a:lnSpc>
          <a:spcPct val="100000"/>
        </a:lnSpc>
        <a:spcBef>
          <a:spcPts val="400"/>
        </a:spcBef>
        <a:spcAft>
          <a:spcPts val="0"/>
        </a:spcAft>
        <a:buClrTx/>
        <a:buSzPct val="65000"/>
        <a:buFontTx/>
        <a:buChar char="■"/>
        <a:tabLst>
          <a:tab pos="457200" algn="l"/>
          <a:tab pos="914400" algn="l"/>
          <a:tab pos="1371600" algn="l"/>
          <a:tab pos="1828800" algn="l"/>
          <a:tab pos="2286000" algn="l"/>
        </a:tabLst>
        <a:defRPr sz="1800" b="0" i="0" u="none" strike="noStrike" cap="none" spc="0" baseline="0">
          <a:solidFill>
            <a:srgbClr val="FFFFFF"/>
          </a:solidFill>
          <a:effectLst>
            <a:outerShdw blurRad="38100" dist="38100" dir="2700000" rotWithShape="0">
              <a:srgbClr val="000000"/>
            </a:outerShdw>
          </a:effectLst>
          <a:uFillTx/>
          <a:latin typeface="+mn-lt"/>
          <a:ea typeface="+mn-ea"/>
          <a:cs typeface="+mn-cs"/>
          <a:sym typeface="Arial"/>
        </a:defRPr>
      </a:lvl3pPr>
      <a:lvl4pPr marL="1577339" marR="0" indent="-205739" algn="l" defTabSz="914400" rtl="0" latinLnBrk="0">
        <a:lnSpc>
          <a:spcPct val="100000"/>
        </a:lnSpc>
        <a:spcBef>
          <a:spcPts val="400"/>
        </a:spcBef>
        <a:spcAft>
          <a:spcPts val="0"/>
        </a:spcAft>
        <a:buClrTx/>
        <a:buSzPct val="65000"/>
        <a:buFontTx/>
        <a:buChar char="■"/>
        <a:tabLst>
          <a:tab pos="457200" algn="l"/>
          <a:tab pos="914400" algn="l"/>
          <a:tab pos="1371600" algn="l"/>
          <a:tab pos="1828800" algn="l"/>
          <a:tab pos="2286000" algn="l"/>
        </a:tabLst>
        <a:defRPr sz="1800" b="0" i="0" u="none" strike="noStrike" cap="none" spc="0" baseline="0">
          <a:solidFill>
            <a:srgbClr val="FFFFFF"/>
          </a:solidFill>
          <a:effectLst>
            <a:outerShdw blurRad="38100" dist="38100" dir="2700000" rotWithShape="0">
              <a:srgbClr val="000000"/>
            </a:outerShdw>
          </a:effectLst>
          <a:uFillTx/>
          <a:latin typeface="+mn-lt"/>
          <a:ea typeface="+mn-ea"/>
          <a:cs typeface="+mn-cs"/>
          <a:sym typeface="Arial"/>
        </a:defRPr>
      </a:lvl4pPr>
      <a:lvl5pPr marL="2034539" marR="0" indent="-205739" algn="l" defTabSz="914400" rtl="0" latinLnBrk="0">
        <a:lnSpc>
          <a:spcPct val="100000"/>
        </a:lnSpc>
        <a:spcBef>
          <a:spcPts val="400"/>
        </a:spcBef>
        <a:spcAft>
          <a:spcPts val="0"/>
        </a:spcAft>
        <a:buClrTx/>
        <a:buSzPct val="65000"/>
        <a:buFontTx/>
        <a:buChar char="■"/>
        <a:tabLst>
          <a:tab pos="457200" algn="l"/>
          <a:tab pos="914400" algn="l"/>
          <a:tab pos="1371600" algn="l"/>
          <a:tab pos="1828800" algn="l"/>
          <a:tab pos="2286000" algn="l"/>
        </a:tabLst>
        <a:defRPr sz="1800" b="0" i="0" u="none" strike="noStrike" cap="none" spc="0" baseline="0">
          <a:solidFill>
            <a:srgbClr val="FFFFFF"/>
          </a:solidFill>
          <a:effectLst>
            <a:outerShdw blurRad="38100" dist="38100" dir="2700000" rotWithShape="0">
              <a:srgbClr val="000000"/>
            </a:outerShdw>
          </a:effectLst>
          <a:uFillTx/>
          <a:latin typeface="+mn-lt"/>
          <a:ea typeface="+mn-ea"/>
          <a:cs typeface="+mn-cs"/>
          <a:sym typeface="Arial"/>
        </a:defRPr>
      </a:lvl5pPr>
      <a:lvl6pPr marL="2491739" marR="0" indent="-205739" algn="l" defTabSz="914400" rtl="0" latinLnBrk="0">
        <a:lnSpc>
          <a:spcPct val="100000"/>
        </a:lnSpc>
        <a:spcBef>
          <a:spcPts val="400"/>
        </a:spcBef>
        <a:spcAft>
          <a:spcPts val="0"/>
        </a:spcAft>
        <a:buClrTx/>
        <a:buSzPct val="65000"/>
        <a:buFontTx/>
        <a:buChar char="■"/>
        <a:tabLst>
          <a:tab pos="457200" algn="l"/>
          <a:tab pos="914400" algn="l"/>
          <a:tab pos="1371600" algn="l"/>
          <a:tab pos="1828800" algn="l"/>
          <a:tab pos="2286000" algn="l"/>
        </a:tabLst>
        <a:defRPr sz="1800" b="0" i="0" u="none" strike="noStrike" cap="none" spc="0" baseline="0">
          <a:solidFill>
            <a:srgbClr val="FFFFFF"/>
          </a:solidFill>
          <a:effectLst>
            <a:outerShdw blurRad="38100" dist="38100" dir="2700000" rotWithShape="0">
              <a:srgbClr val="000000"/>
            </a:outerShdw>
          </a:effectLst>
          <a:uFillTx/>
          <a:latin typeface="+mn-lt"/>
          <a:ea typeface="+mn-ea"/>
          <a:cs typeface="+mn-cs"/>
          <a:sym typeface="Arial"/>
        </a:defRPr>
      </a:lvl6pPr>
      <a:lvl7pPr marL="2948939" marR="0" indent="-205739" algn="l" defTabSz="914400" rtl="0" latinLnBrk="0">
        <a:lnSpc>
          <a:spcPct val="100000"/>
        </a:lnSpc>
        <a:spcBef>
          <a:spcPts val="400"/>
        </a:spcBef>
        <a:spcAft>
          <a:spcPts val="0"/>
        </a:spcAft>
        <a:buClrTx/>
        <a:buSzPct val="65000"/>
        <a:buFontTx/>
        <a:buChar char="■"/>
        <a:tabLst>
          <a:tab pos="457200" algn="l"/>
          <a:tab pos="914400" algn="l"/>
          <a:tab pos="1371600" algn="l"/>
          <a:tab pos="1828800" algn="l"/>
          <a:tab pos="2286000" algn="l"/>
        </a:tabLst>
        <a:defRPr sz="1800" b="0" i="0" u="none" strike="noStrike" cap="none" spc="0" baseline="0">
          <a:solidFill>
            <a:srgbClr val="FFFFFF"/>
          </a:solidFill>
          <a:effectLst>
            <a:outerShdw blurRad="38100" dist="38100" dir="2700000" rotWithShape="0">
              <a:srgbClr val="000000"/>
            </a:outerShdw>
          </a:effectLst>
          <a:uFillTx/>
          <a:latin typeface="+mn-lt"/>
          <a:ea typeface="+mn-ea"/>
          <a:cs typeface="+mn-cs"/>
          <a:sym typeface="Arial"/>
        </a:defRPr>
      </a:lvl7pPr>
      <a:lvl8pPr marL="3406140" marR="0" indent="-205740" algn="l" defTabSz="914400" rtl="0" latinLnBrk="0">
        <a:lnSpc>
          <a:spcPct val="100000"/>
        </a:lnSpc>
        <a:spcBef>
          <a:spcPts val="400"/>
        </a:spcBef>
        <a:spcAft>
          <a:spcPts val="0"/>
        </a:spcAft>
        <a:buClrTx/>
        <a:buSzPct val="65000"/>
        <a:buFontTx/>
        <a:buChar char="■"/>
        <a:tabLst>
          <a:tab pos="457200" algn="l"/>
          <a:tab pos="914400" algn="l"/>
          <a:tab pos="1371600" algn="l"/>
          <a:tab pos="1828800" algn="l"/>
          <a:tab pos="2286000" algn="l"/>
        </a:tabLst>
        <a:defRPr sz="1800" b="0" i="0" u="none" strike="noStrike" cap="none" spc="0" baseline="0">
          <a:solidFill>
            <a:srgbClr val="FFFFFF"/>
          </a:solidFill>
          <a:effectLst>
            <a:outerShdw blurRad="38100" dist="38100" dir="2700000" rotWithShape="0">
              <a:srgbClr val="000000"/>
            </a:outerShdw>
          </a:effectLst>
          <a:uFillTx/>
          <a:latin typeface="+mn-lt"/>
          <a:ea typeface="+mn-ea"/>
          <a:cs typeface="+mn-cs"/>
          <a:sym typeface="Arial"/>
        </a:defRPr>
      </a:lvl8pPr>
      <a:lvl9pPr marL="3863340" marR="0" indent="-205740" algn="l" defTabSz="914400" rtl="0" latinLnBrk="0">
        <a:lnSpc>
          <a:spcPct val="100000"/>
        </a:lnSpc>
        <a:spcBef>
          <a:spcPts val="400"/>
        </a:spcBef>
        <a:spcAft>
          <a:spcPts val="0"/>
        </a:spcAft>
        <a:buClrTx/>
        <a:buSzPct val="65000"/>
        <a:buFontTx/>
        <a:buChar char="■"/>
        <a:tabLst>
          <a:tab pos="457200" algn="l"/>
          <a:tab pos="914400" algn="l"/>
          <a:tab pos="1371600" algn="l"/>
          <a:tab pos="1828800" algn="l"/>
          <a:tab pos="2286000" algn="l"/>
        </a:tabLst>
        <a:defRPr sz="1800" b="0" i="0" u="none" strike="noStrike" cap="none" spc="0" baseline="0">
          <a:solidFill>
            <a:srgbClr val="FFFFFF"/>
          </a:solidFill>
          <a:effectLst>
            <a:outerShdw blurRad="38100" dist="38100" dir="2700000" rotWithShape="0">
              <a:srgbClr val="000000"/>
            </a:outerShdw>
          </a:effectLst>
          <a:uFillTx/>
          <a:latin typeface="+mn-lt"/>
          <a:ea typeface="+mn-ea"/>
          <a:cs typeface="+mn-cs"/>
          <a:sym typeface="Arial"/>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1pPr>
      <a:lvl2pPr marL="0" marR="0" indent="457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2pPr>
      <a:lvl3pPr marL="0" marR="0" indent="914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3pPr>
      <a:lvl4pPr marL="0" marR="0" indent="1371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4pPr>
      <a:lvl5pPr marL="0" marR="0" indent="18288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5pPr>
      <a:lvl6pPr marL="0" marR="0" indent="22860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6pPr>
      <a:lvl7pPr marL="0" marR="0" indent="2743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7pPr>
      <a:lvl8pPr marL="0" marR="0" indent="3200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8pPr>
      <a:lvl9pPr marL="0" marR="0" indent="3657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jpeg"/></Relationships>
</file>

<file path=ppt/slides/_rels/slide2.xml.rels><?xml version="1.0" encoding="UTF-8" standalone="yes"?>
<Relationships xmlns="http://schemas.openxmlformats.org/package/2006/relationships"><Relationship Id="rId3" Type="http://schemas.openxmlformats.org/officeDocument/2006/relationships/hyperlink" Target="https://wecanfigurethisout.org/ENERGY/Web_notes/Solar/Solar%20-%20Tomorrows%20PV.pdf" TargetMode="External"/><Relationship Id="rId4" Type="http://schemas.openxmlformats.org/officeDocument/2006/relationships/hyperlink" Target="https://wecanfigurethisout.org/ENERGY/Web_notes/Solar/Solar%20-%20Tomorrows%20PV.key" TargetMode="External"/><Relationship Id="rId1" Type="http://schemas.openxmlformats.org/officeDocument/2006/relationships/slideLayout" Target="../slideLayouts/slideLayout1.xml"/><Relationship Id="rId2" Type="http://schemas.openxmlformats.org/officeDocument/2006/relationships/hyperlink" Target="https://wecanfigurethisout.org/ENERGY/Web_notes/Solar/Solar%20-%20Tomorrows%20PV.pptx"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jpeg"/><Relationship Id="rId3" Type="http://schemas.openxmlformats.org/officeDocument/2006/relationships/image" Target="../media/image16.g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gif"/></Relationships>
</file>

<file path=ppt/slides/_rels/slide23.xml.rels><?xml version="1.0" encoding="UTF-8" standalone="yes"?>
<Relationships xmlns="http://schemas.openxmlformats.org/package/2006/relationships"><Relationship Id="rId3" Type="http://schemas.openxmlformats.org/officeDocument/2006/relationships/hyperlink" Target="https://wecanfigurethisout.org/ENERGY/Web_notes/Electricity/Generic%20Power%20Plant%20and%20Grid.pptx" TargetMode="External"/><Relationship Id="rId4" Type="http://schemas.openxmlformats.org/officeDocument/2006/relationships/hyperlink" Target="https://wecanfigurethisout.org/ENERGY/Web_notes/Electricity/Generic%20Power%20Plant%20and%20Grid.pdf" TargetMode="External"/><Relationship Id="rId5" Type="http://schemas.openxmlformats.org/officeDocument/2006/relationships/hyperlink" Target="https://wecanfigurethisout.org/ENERGY/Web_notes/Electricity/Generic%20Power%20Plant%20and%20Grid.key" TargetMode="External"/><Relationship Id="rId1" Type="http://schemas.openxmlformats.org/officeDocument/2006/relationships/slideLayout" Target="../slideLayouts/slideLayout1.xml"/><Relationship Id="rId2" Type="http://schemas.openxmlformats.org/officeDocument/2006/relationships/hyperlink" Target="https://wecanfigurethisout.org/ENERGY/Web_notes/Solar/Solar%20Thermal%20-%20Heat%20Storage%20-%20Supporting.htm"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png"/><Relationship Id="rId3" Type="http://schemas.openxmlformats.org/officeDocument/2006/relationships/image" Target="../media/image2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png"/><Relationship Id="rId3" Type="http://schemas.openxmlformats.org/officeDocument/2006/relationships/image" Target="../media/image22.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3.jpeg"/><Relationship Id="rId3" Type="http://schemas.openxmlformats.org/officeDocument/2006/relationships/image" Target="../media/image2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s://wecanfigurethisout.org/ENERGY/Web_notes/Bigger%20Picture/Greenhouse%20Effect.pptx" TargetMode="External"/><Relationship Id="rId4" Type="http://schemas.openxmlformats.org/officeDocument/2006/relationships/hyperlink" Target="https://wecanfigurethisout.org/ENERGY/Web_notes/Bigger%20Picture/Greenhouse%20Effect.pdf" TargetMode="External"/><Relationship Id="rId5" Type="http://schemas.openxmlformats.org/officeDocument/2006/relationships/hyperlink" Target="https://wecanfigurethisout.org/ENERGY/Web_notes/Bigger%20Picture/Greenhouse%20Effect.key" TargetMode="External"/><Relationship Id="rId1" Type="http://schemas.openxmlformats.org/officeDocument/2006/relationships/slideLayout" Target="../slideLayouts/slideLayout1.xml"/><Relationship Id="rId2" Type="http://schemas.openxmlformats.org/officeDocument/2006/relationships/image" Target="../media/image25.jpeg"/></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1" Type="http://schemas.openxmlformats.org/officeDocument/2006/relationships/slideLayout" Target="../slideLayouts/slideLayout1.xml"/><Relationship Id="rId2" Type="http://schemas.openxmlformats.org/officeDocument/2006/relationships/image" Target="../media/image26.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jpeg"/></Relationships>
</file>

<file path=ppt/slides/_rels/slide35.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png"/><Relationship Id="rId1" Type="http://schemas.openxmlformats.org/officeDocument/2006/relationships/slideLayout" Target="../slideLayouts/slideLayout1.xml"/><Relationship Id="rId2" Type="http://schemas.openxmlformats.org/officeDocument/2006/relationships/image" Target="../media/image30.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3.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1.jpeg"/></Relationships>
</file>

<file path=ppt/slides/_rels/slide39.xml.rels><?xml version="1.0" encoding="UTF-8" standalone="yes"?>
<Relationships xmlns="http://schemas.openxmlformats.org/package/2006/relationships"><Relationship Id="rId3" Type="http://schemas.openxmlformats.org/officeDocument/2006/relationships/hyperlink" Target="https://wecanfigurethisout.org/ENERGY/Web_notes/Technology%20Comparisons/Plant%20Economics.pdf" TargetMode="External"/><Relationship Id="rId4" Type="http://schemas.openxmlformats.org/officeDocument/2006/relationships/hyperlink" Target="https://wecanfigurethisout.org/ENERGY/Web_notes/Technology%20Comparisons/Plant%20Economics.key" TargetMode="External"/><Relationship Id="rId1" Type="http://schemas.openxmlformats.org/officeDocument/2006/relationships/slideLayout" Target="../slideLayouts/slideLayout1.xml"/><Relationship Id="rId2" Type="http://schemas.openxmlformats.org/officeDocument/2006/relationships/hyperlink" Target="https://wecanfigurethisout.org/ENERGY/Web_notes/Technology%20Comparisons/Plant%20Economics.pptx"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gif"/><Relationship Id="rId5" Type="http://schemas.openxmlformats.org/officeDocument/2006/relationships/image" Target="../media/image5.gif"/><Relationship Id="rId6" Type="http://schemas.openxmlformats.org/officeDocument/2006/relationships/hyperlink" Target="https://wecanfigurethisout.org/ENERGY/Web_notes/Electricity/Generic%20Power%20Plant%20and%20Grid.pptx" TargetMode="External"/><Relationship Id="rId7" Type="http://schemas.openxmlformats.org/officeDocument/2006/relationships/hyperlink" Target="https://wecanfigurethisout.org/ENERGY/Web_notes/Electricity/Generic%20Power%20Plant%20and%20Grid.pdf" TargetMode="External"/><Relationship Id="rId8" Type="http://schemas.openxmlformats.org/officeDocument/2006/relationships/hyperlink" Target="https://wecanfigurethisout.org/ENERGY/Web_notes/Electricity/Generic%20Power%20Plant%20and%20Grid.key" TargetMode="External"/><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6.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gif"/><Relationship Id="rId1" Type="http://schemas.openxmlformats.org/officeDocument/2006/relationships/slideLayout" Target="../slideLayouts/slideLayout1.xml"/><Relationship Id="rId2" Type="http://schemas.openxmlformats.org/officeDocument/2006/relationships/image" Target="../media/image3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0.gi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2.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2.gif"/><Relationship Id="rId3" Type="http://schemas.openxmlformats.org/officeDocument/2006/relationships/image" Target="../media/image39.gi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s://wecanfigurethisout.org/ENERGY/Web_notes/Solar/Solar%20Thermal%20-%20Heat%20Storage%20-%20Supporting.htm" TargetMode="External"/><Relationship Id="rId3" Type="http://schemas.openxmlformats.org/officeDocument/2006/relationships/image" Target="../media/image42.gi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3.png"/><Relationship Id="rId3" Type="http://schemas.openxmlformats.org/officeDocument/2006/relationships/image" Target="../media/image4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5.png"/><Relationship Id="rId3" Type="http://schemas.openxmlformats.org/officeDocument/2006/relationships/image" Target="../media/image46.gif"/></Relationships>
</file>

<file path=ppt/slides/_rels/slide56.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21.png"/><Relationship Id="rId1" Type="http://schemas.openxmlformats.org/officeDocument/2006/relationships/slideLayout" Target="../slideLayouts/slideLayout1.xml"/><Relationship Id="rId2" Type="http://schemas.openxmlformats.org/officeDocument/2006/relationships/image" Target="../media/image4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9.png"/><Relationship Id="rId3" Type="http://schemas.openxmlformats.org/officeDocument/2006/relationships/image" Target="../media/image5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s://wecanfigurethisout.org/ENERGY/Web_notes/Solar/Solar%20Thermal%20-%20Heat%20Storage%20-%20Supporting.htm"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3.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s://wecanfigurethisout.org/ENERGY/Web_notes/Solar/Solar%20Thermal%20-%20Heat%20Storage%20-%20Supporting.htm" TargetMode="External"/><Relationship Id="rId3" Type="http://schemas.openxmlformats.org/officeDocument/2006/relationships/image" Target="../media/image54.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hyperlink" Target="https://wecanfigurethisout.org/ENERGY/Web_notes/Introduction/US%20Energy%20Production%20and%20Consumption.pdf" TargetMode="External"/><Relationship Id="rId4" Type="http://schemas.openxmlformats.org/officeDocument/2006/relationships/hyperlink" Target="https://wecanfigurethisout.org/ENERGY/Web_notes/Introduction/US%20Energy%20Production%20and%20Consumption.key" TargetMode="External"/><Relationship Id="rId5" Type="http://schemas.openxmlformats.org/officeDocument/2006/relationships/hyperlink" Target="https://wecanfigurethisout.org/ENERGY/Web_notes/Electricity/Generic%20Power%20Plant%20and%20Grid.pptx" TargetMode="External"/><Relationship Id="rId6" Type="http://schemas.openxmlformats.org/officeDocument/2006/relationships/hyperlink" Target="https://wecanfigurethisout.org/ENERGY/Web_notes/Electricity/Generic%20Power%20Plant%20and%20Grid.pdf" TargetMode="External"/><Relationship Id="rId7" Type="http://schemas.openxmlformats.org/officeDocument/2006/relationships/hyperlink" Target="https://wecanfigurethisout.org/ENERGY/Web_notes/Electricity/Generic%20Power%20Plant%20and%20Grid.key" TargetMode="External"/><Relationship Id="rId8" Type="http://schemas.openxmlformats.org/officeDocument/2006/relationships/hyperlink" Target="https://wecanfigurethisout.org/ENERGY/Web_notes/Carbon/Fossil%20Fuels.pptx" TargetMode="External"/><Relationship Id="rId9" Type="http://schemas.openxmlformats.org/officeDocument/2006/relationships/hyperlink" Target="https://wecanfigurethisout.org/ENERGY/Web_notes/Carbon/Fossil%20Fuels.pdf" TargetMode="External"/><Relationship Id="rId10" Type="http://schemas.openxmlformats.org/officeDocument/2006/relationships/hyperlink" Target="https://wecanfigurethisout.org/ENERGY/Web_notes/Carbon/Fossil%20Fuels.key" TargetMode="External"/><Relationship Id="rId1" Type="http://schemas.openxmlformats.org/officeDocument/2006/relationships/slideLayout" Target="../slideLayouts/slideLayout1.xml"/><Relationship Id="rId2" Type="http://schemas.openxmlformats.org/officeDocument/2006/relationships/hyperlink" Target="https://wecanfigurethisout.org/ENERGY/Web_notes/Introduction/US%20Energy%20Production%20and%20Consumption.pptx" TargetMode="Externa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5.png"/><Relationship Id="rId3" Type="http://schemas.openxmlformats.org/officeDocument/2006/relationships/image" Target="../media/image56.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hyperlink" Target="https://wecanfigurethisout.org/ENERGY/Web_notes/Technology%20Comparisons/Plant%20Economics.pdf" TargetMode="External"/><Relationship Id="rId4" Type="http://schemas.openxmlformats.org/officeDocument/2006/relationships/hyperlink" Target="https://wecanfigurethisout.org/ENERGY/Web_notes/Technology%20Comparisons/Plant%20Economics.key" TargetMode="External"/><Relationship Id="rId1" Type="http://schemas.openxmlformats.org/officeDocument/2006/relationships/slideLayout" Target="../slideLayouts/slideLayout1.xml"/><Relationship Id="rId2" Type="http://schemas.openxmlformats.org/officeDocument/2006/relationships/hyperlink" Target="https://wecanfigurethisout.org/ENERGY/Web_notes/Technology%20Comparisons/Plant%20Economics.pptx"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7.png"/><Relationship Id="rId3" Type="http://schemas.openxmlformats.org/officeDocument/2006/relationships/image" Target="../media/image58.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9.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hyperlink" Target="https://wecanfigurethisout.org/ENERGY/Web_notes/Electricity/Generic%20Power%20Plant%20and%20Grid.pdf" TargetMode="External"/><Relationship Id="rId4" Type="http://schemas.openxmlformats.org/officeDocument/2006/relationships/hyperlink" Target="https://wecanfigurethisout.org/ENERGY/Web_notes/Electricity/Generic%20Power%20Plant%20and%20Grid.key" TargetMode="External"/><Relationship Id="rId1" Type="http://schemas.openxmlformats.org/officeDocument/2006/relationships/slideLayout" Target="../slideLayouts/slideLayout1.xml"/><Relationship Id="rId2" Type="http://schemas.openxmlformats.org/officeDocument/2006/relationships/hyperlink" Target="https://wecanfigurethisout.org/ENERGY/Web_notes/Electricity/Generic%20Power%20Plant%20and%20Grid.pptx" TargetMode="Externa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38.png"/><Relationship Id="rId1" Type="http://schemas.openxmlformats.org/officeDocument/2006/relationships/slideLayout" Target="../slideLayouts/slideLayout1.xml"/><Relationship Id="rId2" Type="http://schemas.openxmlformats.org/officeDocument/2006/relationships/image" Target="../media/image60.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1.png"/><Relationship Id="rId3" Type="http://schemas.openxmlformats.org/officeDocument/2006/relationships/image" Target="../media/image62.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3.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5.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6.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s://wecanfigurethisout.org/ENERGY/Web_notes/Solar/Solar%20Thermal%20-%20Heat%20Storage%20-%20Supporting.htm" TargetMode="Externa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7.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8.png"/></Relationships>
</file>

<file path=ppt/slides/_rels/slide89.xml.rels><?xml version="1.0" encoding="UTF-8" standalone="yes"?>
<Relationships xmlns="http://schemas.openxmlformats.org/package/2006/relationships"><Relationship Id="rId3" Type="http://schemas.openxmlformats.org/officeDocument/2006/relationships/hyperlink" Target="https://www.wecanfigurethisout.org/ENERGY/Web_notes/Wind/Wind%20Power%20II.pdf" TargetMode="External"/><Relationship Id="rId4" Type="http://schemas.openxmlformats.org/officeDocument/2006/relationships/hyperlink" Target="https://www.wecanfigurethisout.org/ENERGY/Web_notes/Wind/Wind%20Power%20II.key" TargetMode="External"/><Relationship Id="rId1" Type="http://schemas.openxmlformats.org/officeDocument/2006/relationships/slideLayout" Target="../slideLayouts/slideLayout13.xml"/><Relationship Id="rId2" Type="http://schemas.openxmlformats.org/officeDocument/2006/relationships/hyperlink" Target="https://www.wecanfigurethisout.org/ENERGY/Web_notes/Wind/Wind%20Power%20II.pptx"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ecanfigurethisout.org/ENERGY/Web_notes/Carbon/Fossil%20Fuels.pdf" TargetMode="External"/><Relationship Id="rId4" Type="http://schemas.openxmlformats.org/officeDocument/2006/relationships/hyperlink" Target="https://wecanfigurethisout.org/ENERGY/Web_notes/Carbon/Fossil%20Fuels.key" TargetMode="External"/><Relationship Id="rId5" Type="http://schemas.openxmlformats.org/officeDocument/2006/relationships/image" Target="../media/image9.png"/><Relationship Id="rId1" Type="http://schemas.openxmlformats.org/officeDocument/2006/relationships/slideLayout" Target="../slideLayouts/slideLayout1.xml"/><Relationship Id="rId2" Type="http://schemas.openxmlformats.org/officeDocument/2006/relationships/hyperlink" Target="https://wecanfigurethisout.org/ENERGY/Web_notes/Carbon/Fossil%20Fuels.pptx" TargetMode="Externa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9.png"/></Relationships>
</file>

<file path=ppt/slides/_rels/slide91.xml.rels><?xml version="1.0" encoding="UTF-8" standalone="yes"?>
<Relationships xmlns="http://schemas.openxmlformats.org/package/2006/relationships"><Relationship Id="rId3" Type="http://schemas.openxmlformats.org/officeDocument/2006/relationships/hyperlink" Target="https://wecanfigurethisout.org/ENERGY/Web_notes/Introduction/US%20Energy%20Production%20and%20Consumption.pdf" TargetMode="External"/><Relationship Id="rId4" Type="http://schemas.openxmlformats.org/officeDocument/2006/relationships/hyperlink" Target="https://wecanfigurethisout.org/ENERGY/Web_notes/Introduction/US%20Energy%20Production%20and%20Consumption.key" TargetMode="External"/><Relationship Id="rId1" Type="http://schemas.openxmlformats.org/officeDocument/2006/relationships/slideLayout" Target="../slideLayouts/slideLayout1.xml"/><Relationship Id="rId2" Type="http://schemas.openxmlformats.org/officeDocument/2006/relationships/hyperlink" Target="https://wecanfigurethisout.org/ENERGY/Web_notes/Introduction/US%20Energy%20Production%20and%20Consumption.pptx" TargetMode="Externa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0" name="Rectangle 2"/>
          <p:cNvSpPr txBox="1">
            <a:spLocks noGrp="1"/>
          </p:cNvSpPr>
          <p:nvPr>
            <p:ph type="title"/>
          </p:nvPr>
        </p:nvSpPr>
        <p:spPr>
          <a:xfrm>
            <a:off x="304800" y="88900"/>
            <a:ext cx="8534400" cy="654050"/>
          </a:xfrm>
          <a:prstGeom prst="rect">
            <a:avLst/>
          </a:prstGeom>
        </p:spPr>
        <p:txBody>
          <a:bodyPr/>
          <a:lstStyle>
            <a:lvl1pPr>
              <a:defRPr sz="2200" i="1">
                <a:latin typeface="+mn-lt"/>
                <a:ea typeface="+mn-ea"/>
                <a:cs typeface="+mn-cs"/>
                <a:sym typeface="Arial"/>
              </a:defRPr>
            </a:lvl1pPr>
          </a:lstStyle>
          <a:p>
            <a:r>
              <a:t>Solar Thermal Power / Heat Storage</a:t>
            </a:r>
          </a:p>
        </p:txBody>
      </p:sp>
      <p:sp>
        <p:nvSpPr>
          <p:cNvPr id="131" name="Rectangle 3"/>
          <p:cNvSpPr txBox="1">
            <a:spLocks noGrp="1"/>
          </p:cNvSpPr>
          <p:nvPr>
            <p:ph type="body" idx="1"/>
          </p:nvPr>
        </p:nvSpPr>
        <p:spPr>
          <a:xfrm>
            <a:off x="304800" y="626068"/>
            <a:ext cx="8534400" cy="5784400"/>
          </a:xfrm>
          <a:prstGeom prst="rect">
            <a:avLst/>
          </a:prstGeom>
        </p:spPr>
        <p:txBody>
          <a:bodyPr/>
          <a:lstStyle/>
          <a:p>
            <a:pPr algn="ctr" defTabSz="868680">
              <a:tabLst>
                <a:tab pos="431800" algn="l"/>
                <a:tab pos="863600" algn="l"/>
                <a:tab pos="1295400" algn="l"/>
                <a:tab pos="1727200" algn="l"/>
                <a:tab pos="2159000" algn="l"/>
              </a:tabLst>
              <a:defRPr sz="1710">
                <a:effectLst>
                  <a:outerShdw blurRad="36195" dist="36195" dir="2700000" rotWithShape="0">
                    <a:srgbClr val="000000"/>
                  </a:outerShdw>
                </a:effectLst>
              </a:defRPr>
            </a:pPr>
            <a:r>
              <a:rPr dirty="0"/>
              <a:t>John C. Bean</a:t>
            </a:r>
          </a:p>
          <a:p>
            <a:pPr defTabSz="868680">
              <a:tabLst>
                <a:tab pos="431800" algn="l"/>
                <a:tab pos="863600" algn="l"/>
                <a:tab pos="1295400" algn="l"/>
                <a:tab pos="1727200" algn="l"/>
                <a:tab pos="2159000" algn="l"/>
              </a:tabLst>
              <a:defRPr sz="570">
                <a:effectLst>
                  <a:outerShdw blurRad="36195" dist="36195" dir="2700000" rotWithShape="0">
                    <a:srgbClr val="000000"/>
                  </a:outerShdw>
                </a:effectLst>
              </a:defRPr>
            </a:pPr>
            <a:endParaRPr dirty="0"/>
          </a:p>
          <a:p>
            <a:pPr algn="ctr" defTabSz="868680">
              <a:spcBef>
                <a:spcPts val="300"/>
              </a:spcBef>
              <a:tabLst>
                <a:tab pos="431800" algn="l"/>
                <a:tab pos="863600" algn="l"/>
                <a:tab pos="1295400" algn="l"/>
                <a:tab pos="1727200" algn="l"/>
                <a:tab pos="2159000" algn="l"/>
              </a:tabLst>
              <a:defRPr sz="1520" u="sng">
                <a:effectLst>
                  <a:outerShdw blurRad="36195" dist="36195" dir="2700000" rotWithShape="0">
                    <a:srgbClr val="000000"/>
                  </a:outerShdw>
                </a:effectLst>
              </a:defRPr>
            </a:pPr>
            <a:r>
              <a:rPr dirty="0"/>
              <a:t>Outline</a:t>
            </a:r>
          </a:p>
          <a:p>
            <a:pPr algn="ctr" defTabSz="868680">
              <a:tabLst>
                <a:tab pos="431800" algn="l"/>
                <a:tab pos="863600" algn="l"/>
                <a:tab pos="1295400" algn="l"/>
                <a:tab pos="1727200" algn="l"/>
                <a:tab pos="2159000" algn="l"/>
              </a:tabLst>
              <a:defRPr sz="665">
                <a:effectLst>
                  <a:outerShdw blurRad="36195" dist="36195" dir="2700000" rotWithShape="0">
                    <a:srgbClr val="000000"/>
                  </a:outerShdw>
                </a:effectLst>
              </a:defRPr>
            </a:pPr>
            <a:endParaRPr dirty="0"/>
          </a:p>
          <a:p>
            <a:pPr defTabSz="868680">
              <a:lnSpc>
                <a:spcPct val="130000"/>
              </a:lnSpc>
              <a:spcBef>
                <a:spcPts val="300"/>
              </a:spcBef>
              <a:tabLst>
                <a:tab pos="419100" algn="l"/>
                <a:tab pos="863600" algn="l"/>
                <a:tab pos="1295400" algn="l"/>
                <a:tab pos="1727200" algn="l"/>
                <a:tab pos="2159000" algn="l"/>
              </a:tabLst>
              <a:defRPr sz="1520">
                <a:effectLst>
                  <a:outerShdw blurRad="36195" dist="36195" dir="2700000" rotWithShape="0">
                    <a:srgbClr val="000000"/>
                  </a:outerShdw>
                </a:effectLst>
              </a:defRPr>
            </a:pPr>
            <a:r>
              <a:rPr dirty="0"/>
              <a:t>Appearance to the contrary, Solar Thermal IS just another way of boiling power plant water</a:t>
            </a:r>
          </a:p>
          <a:p>
            <a:pPr defTabSz="868680">
              <a:lnSpc>
                <a:spcPct val="130000"/>
              </a:lnSpc>
              <a:spcBef>
                <a:spcPts val="300"/>
              </a:spcBef>
              <a:tabLst>
                <a:tab pos="419100" algn="l"/>
                <a:tab pos="863600" algn="l"/>
                <a:tab pos="1295400" algn="l"/>
                <a:tab pos="1727200" algn="l"/>
                <a:tab pos="2159000" algn="l"/>
              </a:tabLst>
              <a:defRPr sz="1520">
                <a:effectLst>
                  <a:outerShdw blurRad="36195" dist="36195" dir="2700000" rotWithShape="0">
                    <a:srgbClr val="000000"/>
                  </a:outerShdw>
                </a:effectLst>
              </a:defRPr>
            </a:pPr>
            <a:r>
              <a:rPr dirty="0"/>
              <a:t>Variations on Solar Thermal's essential light concentrator: Parabolic Mirrors</a:t>
            </a:r>
          </a:p>
          <a:p>
            <a:pPr marL="0" lvl="1" indent="589461" defTabSz="868680">
              <a:lnSpc>
                <a:spcPct val="130000"/>
              </a:lnSpc>
              <a:spcBef>
                <a:spcPts val="300"/>
              </a:spcBef>
              <a:buSzTx/>
              <a:buNone/>
              <a:tabLst>
                <a:tab pos="419100" algn="l"/>
                <a:tab pos="863600" algn="l"/>
                <a:tab pos="1295400" algn="l"/>
                <a:tab pos="1727200" algn="l"/>
                <a:tab pos="2159000" algn="l"/>
              </a:tabLst>
              <a:defRPr sz="1520">
                <a:effectLst>
                  <a:outerShdw blurRad="36195" dist="36195" dir="2700000" rotWithShape="0">
                    <a:srgbClr val="000000"/>
                  </a:outerShdw>
                </a:effectLst>
              </a:defRPr>
            </a:pPr>
            <a:r>
              <a:rPr dirty="0"/>
              <a:t>Concentrators' need for direct / unscattered sunlight =&gt; Mandatory use of desert locations</a:t>
            </a:r>
          </a:p>
          <a:p>
            <a:pPr defTabSz="868680">
              <a:lnSpc>
                <a:spcPct val="130000"/>
              </a:lnSpc>
              <a:spcBef>
                <a:spcPts val="300"/>
              </a:spcBef>
              <a:tabLst>
                <a:tab pos="419100" algn="l"/>
                <a:tab pos="863600" algn="l"/>
                <a:tab pos="1295400" algn="l"/>
                <a:tab pos="1727200" algn="l"/>
                <a:tab pos="2159000" algn="l"/>
              </a:tabLst>
              <a:defRPr sz="1520">
                <a:effectLst>
                  <a:outerShdw blurRad="36195" dist="36195" dir="2700000" rotWithShape="0">
                    <a:srgbClr val="000000"/>
                  </a:outerShdw>
                </a:effectLst>
              </a:defRPr>
            </a:pPr>
            <a:r>
              <a:rPr dirty="0"/>
              <a:t>Novel / Non-Commercial Solar Thermal Schemes:</a:t>
            </a:r>
          </a:p>
          <a:p>
            <a:pPr marL="0" lvl="1" indent="589461" defTabSz="868680">
              <a:lnSpc>
                <a:spcPct val="130000"/>
              </a:lnSpc>
              <a:spcBef>
                <a:spcPts val="300"/>
              </a:spcBef>
              <a:buSzTx/>
              <a:buNone/>
              <a:tabLst>
                <a:tab pos="419100" algn="l"/>
                <a:tab pos="863600" algn="l"/>
                <a:tab pos="1295400" algn="l"/>
                <a:tab pos="1727200" algn="l"/>
                <a:tab pos="2159000" algn="l"/>
              </a:tabLst>
              <a:defRPr sz="1520">
                <a:effectLst>
                  <a:outerShdw blurRad="36195" dist="36195" dir="2700000" rotWithShape="0">
                    <a:srgbClr val="000000"/>
                  </a:outerShdw>
                </a:effectLst>
              </a:defRPr>
            </a:pPr>
            <a:r>
              <a:rPr dirty="0"/>
              <a:t>Updraft &amp; Downdraft Wind Chimneys</a:t>
            </a:r>
          </a:p>
          <a:p>
            <a:pPr marL="0" lvl="1" indent="589461" defTabSz="868680">
              <a:lnSpc>
                <a:spcPct val="130000"/>
              </a:lnSpc>
              <a:spcBef>
                <a:spcPts val="300"/>
              </a:spcBef>
              <a:buSzTx/>
              <a:buNone/>
              <a:tabLst>
                <a:tab pos="419100" algn="l"/>
                <a:tab pos="863600" algn="l"/>
                <a:tab pos="1295400" algn="l"/>
                <a:tab pos="1727200" algn="l"/>
                <a:tab pos="2159000" algn="l"/>
              </a:tabLst>
              <a:defRPr sz="1520">
                <a:effectLst>
                  <a:outerShdw blurRad="36195" dist="36195" dir="2700000" rotWithShape="0">
                    <a:srgbClr val="000000"/>
                  </a:outerShdw>
                </a:effectLst>
              </a:defRPr>
            </a:pPr>
            <a:r>
              <a:rPr dirty="0"/>
              <a:t>Dish-Stirling Engine Plants</a:t>
            </a:r>
          </a:p>
          <a:p>
            <a:pPr defTabSz="868680">
              <a:lnSpc>
                <a:spcPct val="130000"/>
              </a:lnSpc>
              <a:spcBef>
                <a:spcPts val="300"/>
              </a:spcBef>
              <a:tabLst>
                <a:tab pos="419100" algn="l"/>
                <a:tab pos="863600" algn="l"/>
                <a:tab pos="1295400" algn="l"/>
                <a:tab pos="1727200" algn="l"/>
                <a:tab pos="2159000" algn="l"/>
              </a:tabLst>
              <a:defRPr sz="1520">
                <a:effectLst>
                  <a:outerShdw blurRad="36195" dist="36195" dir="2700000" rotWithShape="0">
                    <a:srgbClr val="000000"/>
                  </a:outerShdw>
                </a:effectLst>
              </a:defRPr>
            </a:pPr>
            <a:r>
              <a:rPr dirty="0"/>
              <a:t>Mainstream / Commercial (albeit subsidized) Solar Thermal Plants:</a:t>
            </a:r>
          </a:p>
          <a:p>
            <a:pPr marL="0" lvl="1" indent="589461" defTabSz="868680">
              <a:lnSpc>
                <a:spcPct val="130000"/>
              </a:lnSpc>
              <a:spcBef>
                <a:spcPts val="300"/>
              </a:spcBef>
              <a:buSzTx/>
              <a:buNone/>
              <a:tabLst>
                <a:tab pos="419100" algn="l"/>
                <a:tab pos="863600" algn="l"/>
                <a:tab pos="1295400" algn="l"/>
                <a:tab pos="1727200" algn="l"/>
                <a:tab pos="2159000" algn="l"/>
              </a:tabLst>
              <a:defRPr sz="1520">
                <a:effectLst>
                  <a:outerShdw blurRad="36195" dist="36195" dir="2700000" rotWithShape="0">
                    <a:srgbClr val="000000"/>
                  </a:outerShdw>
                </a:effectLst>
              </a:defRPr>
            </a:pPr>
            <a:r>
              <a:rPr dirty="0"/>
              <a:t>Solar Towers / Power Towers / Central Receivers (three names for the same thing)</a:t>
            </a:r>
          </a:p>
          <a:p>
            <a:pPr marL="0" lvl="1" indent="589461" defTabSz="868680">
              <a:lnSpc>
                <a:spcPct val="130000"/>
              </a:lnSpc>
              <a:spcBef>
                <a:spcPts val="300"/>
              </a:spcBef>
              <a:buSzTx/>
              <a:buNone/>
              <a:tabLst>
                <a:tab pos="419100" algn="l"/>
                <a:tab pos="863600" algn="l"/>
                <a:tab pos="1295400" algn="l"/>
                <a:tab pos="1727200" algn="l"/>
                <a:tab pos="2159000" algn="l"/>
              </a:tabLst>
              <a:defRPr sz="1520">
                <a:effectLst>
                  <a:outerShdw blurRad="36195" dist="36195" dir="2700000" rotWithShape="0">
                    <a:srgbClr val="000000"/>
                  </a:outerShdw>
                </a:effectLst>
              </a:defRPr>
            </a:pPr>
            <a:r>
              <a:rPr dirty="0"/>
              <a:t>Parabolic Troughs </a:t>
            </a:r>
          </a:p>
          <a:p>
            <a:pPr marL="0" lvl="1" indent="589461" defTabSz="868680">
              <a:lnSpc>
                <a:spcPct val="130000"/>
              </a:lnSpc>
              <a:spcBef>
                <a:spcPts val="300"/>
              </a:spcBef>
              <a:buSzTx/>
              <a:buNone/>
              <a:tabLst>
                <a:tab pos="419100" algn="l"/>
                <a:tab pos="863600" algn="l"/>
                <a:tab pos="1295400" algn="l"/>
                <a:tab pos="1727200" algn="l"/>
                <a:tab pos="2159000" algn="l"/>
              </a:tabLst>
              <a:defRPr sz="1520">
                <a:effectLst>
                  <a:outerShdw blurRad="36195" dist="36195" dir="2700000" rotWithShape="0">
                    <a:srgbClr val="000000"/>
                  </a:outerShdw>
                </a:effectLst>
              </a:defRPr>
            </a:pPr>
            <a:r>
              <a:rPr dirty="0"/>
              <a:t>Linear Fresnel Reflectors </a:t>
            </a:r>
          </a:p>
          <a:p>
            <a:pPr marL="0" lvl="2" indent="1013459" defTabSz="868680">
              <a:lnSpc>
                <a:spcPct val="130000"/>
              </a:lnSpc>
              <a:spcBef>
                <a:spcPts val="300"/>
              </a:spcBef>
              <a:buSzTx/>
              <a:buNone/>
              <a:tabLst>
                <a:tab pos="419100" algn="l"/>
                <a:tab pos="863600" algn="l"/>
                <a:tab pos="1295400" algn="l"/>
                <a:tab pos="1727200" algn="l"/>
                <a:tab pos="2159000" algn="l"/>
              </a:tabLst>
              <a:defRPr sz="1520">
                <a:effectLst>
                  <a:outerShdw blurRad="36195" dist="36195" dir="2700000" rotWithShape="0">
                    <a:srgbClr val="000000"/>
                  </a:outerShdw>
                </a:effectLst>
              </a:defRPr>
            </a:pPr>
            <a:r>
              <a:rPr dirty="0"/>
              <a:t>Including discussion of Receivers &amp; Heat Transfer Fluids for all of the above</a:t>
            </a:r>
          </a:p>
          <a:p>
            <a:pPr defTabSz="868680">
              <a:lnSpc>
                <a:spcPct val="130000"/>
              </a:lnSpc>
              <a:spcBef>
                <a:spcPts val="300"/>
              </a:spcBef>
              <a:tabLst>
                <a:tab pos="419100" algn="l"/>
                <a:tab pos="863600" algn="l"/>
                <a:tab pos="1295400" algn="l"/>
                <a:tab pos="1727200" algn="l"/>
                <a:tab pos="2159000" algn="l"/>
              </a:tabLst>
              <a:defRPr sz="1520">
                <a:effectLst>
                  <a:outerShdw blurRad="36195" dist="36195" dir="2700000" rotWithShape="0">
                    <a:srgbClr val="000000"/>
                  </a:outerShdw>
                </a:effectLst>
              </a:defRPr>
            </a:pPr>
            <a:r>
              <a:rPr dirty="0"/>
              <a:t>How heat storage might make Solar Thermal the first truly 24/7 green energy source</a:t>
            </a:r>
          </a:p>
          <a:p>
            <a:pPr marL="0" lvl="1" indent="589461" defTabSz="868680">
              <a:lnSpc>
                <a:spcPct val="130000"/>
              </a:lnSpc>
              <a:spcBef>
                <a:spcPts val="300"/>
              </a:spcBef>
              <a:buSzTx/>
              <a:buNone/>
              <a:tabLst>
                <a:tab pos="419100" algn="l"/>
                <a:tab pos="863600" algn="l"/>
                <a:tab pos="1295400" algn="l"/>
                <a:tab pos="1727200" algn="l"/>
                <a:tab pos="2159000" algn="l"/>
              </a:tabLst>
              <a:defRPr sz="1520">
                <a:effectLst>
                  <a:outerShdw blurRad="36195" dist="36195" dir="2700000" rotWithShape="0">
                    <a:srgbClr val="000000"/>
                  </a:outerShdw>
                </a:effectLst>
              </a:defRPr>
            </a:pPr>
            <a:r>
              <a:rPr dirty="0"/>
              <a:t>Ending its distinctly non-green marriage-of-convenience with Natural Gas power</a:t>
            </a:r>
          </a:p>
          <a:p>
            <a:pPr marL="0" lvl="2" indent="1013459" defTabSz="868680">
              <a:lnSpc>
                <a:spcPct val="130000"/>
              </a:lnSpc>
              <a:spcBef>
                <a:spcPts val="300"/>
              </a:spcBef>
              <a:buSzTx/>
              <a:buNone/>
              <a:tabLst>
                <a:tab pos="419100" algn="l"/>
                <a:tab pos="863600" algn="l"/>
                <a:tab pos="1295400" algn="l"/>
                <a:tab pos="1727200" algn="l"/>
                <a:tab pos="2159000" algn="l"/>
              </a:tabLst>
              <a:defRPr sz="1520">
                <a:effectLst>
                  <a:outerShdw blurRad="36195" dist="36195" dir="2700000" rotWithShape="0">
                    <a:srgbClr val="000000"/>
                  </a:outerShdw>
                </a:effectLst>
              </a:defRPr>
            </a:pPr>
            <a:r>
              <a:rPr dirty="0"/>
              <a:t>While eliminating one of the two biggest hurdles to building a Green Grid</a:t>
            </a:r>
          </a:p>
          <a:p>
            <a:pPr defTabSz="868680">
              <a:lnSpc>
                <a:spcPct val="130000"/>
              </a:lnSpc>
              <a:spcBef>
                <a:spcPts val="300"/>
              </a:spcBef>
              <a:tabLst>
                <a:tab pos="419100" algn="l"/>
                <a:tab pos="863600" algn="l"/>
                <a:tab pos="1295400" algn="l"/>
                <a:tab pos="1727200" algn="l"/>
                <a:tab pos="2159000" algn="l"/>
              </a:tabLst>
              <a:defRPr sz="1520">
                <a:effectLst>
                  <a:outerShdw blurRad="36195" dist="36195" dir="2700000" rotWithShape="0">
                    <a:srgbClr val="000000"/>
                  </a:outerShdw>
                </a:effectLst>
              </a:defRPr>
            </a:pPr>
            <a:r>
              <a:rPr dirty="0"/>
              <a:t>Solar Thermal's use of  diminishing desert water supplies &amp; its impact upon birds</a:t>
            </a:r>
          </a:p>
        </p:txBody>
      </p:sp>
      <p:sp>
        <p:nvSpPr>
          <p:cNvPr id="132" name="Rectangle 5"/>
          <p:cNvSpPr txBox="1"/>
          <p:nvPr/>
        </p:nvSpPr>
        <p:spPr>
          <a:xfrm>
            <a:off x="304800" y="6571520"/>
            <a:ext cx="8534400"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lvl1pPr algn="ctr">
              <a:defRPr sz="1200" i="1">
                <a:solidFill>
                  <a:srgbClr val="E5FFFF"/>
                </a:solidFill>
                <a:effectLst>
                  <a:outerShdw blurRad="38100" dist="38100" dir="2700000" rotWithShape="0">
                    <a:srgbClr val="000000"/>
                  </a:outerShdw>
                </a:effectLst>
                <a:latin typeface="+mn-lt"/>
                <a:ea typeface="+mn-ea"/>
                <a:cs typeface="+mn-cs"/>
                <a:sym typeface="Arial"/>
              </a:defRPr>
            </a:lvl1pPr>
          </a:lstStyle>
          <a:p>
            <a:r>
              <a:t>(Written / Revised:  November 2019)</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9" name="Rectangle 5"/>
          <p:cNvSpPr txBox="1"/>
          <p:nvPr/>
        </p:nvSpPr>
        <p:spPr>
          <a:xfrm>
            <a:off x="304800" y="6457220"/>
            <a:ext cx="8534400"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sp>
        <p:nvSpPr>
          <p:cNvPr id="190" name="Rectangle 2"/>
          <p:cNvSpPr txBox="1">
            <a:spLocks noGrp="1"/>
          </p:cNvSpPr>
          <p:nvPr>
            <p:ph type="title"/>
          </p:nvPr>
        </p:nvSpPr>
        <p:spPr>
          <a:xfrm>
            <a:off x="201008" y="2453017"/>
            <a:ext cx="8534401" cy="675218"/>
          </a:xfrm>
          <a:prstGeom prst="rect">
            <a:avLst/>
          </a:prstGeom>
        </p:spPr>
        <p:txBody>
          <a:bodyPr/>
          <a:lstStyle>
            <a:lvl1pPr>
              <a:defRPr sz="2200" i="1">
                <a:latin typeface="+mn-lt"/>
                <a:ea typeface="+mn-ea"/>
                <a:cs typeface="+mn-cs"/>
                <a:sym typeface="Arial"/>
              </a:defRPr>
            </a:lvl1pPr>
          </a:lstStyle>
          <a:p>
            <a:r>
              <a:t>Ways of Concentrating and/or Collecting Solar Thermal Energy</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2" name="Rectangle 2"/>
          <p:cNvSpPr txBox="1">
            <a:spLocks noGrp="1"/>
          </p:cNvSpPr>
          <p:nvPr>
            <p:ph type="title"/>
          </p:nvPr>
        </p:nvSpPr>
        <p:spPr>
          <a:xfrm>
            <a:off x="304800" y="86722"/>
            <a:ext cx="8534400" cy="675218"/>
          </a:xfrm>
          <a:prstGeom prst="rect">
            <a:avLst/>
          </a:prstGeom>
        </p:spPr>
        <p:txBody>
          <a:bodyPr/>
          <a:lstStyle>
            <a:lvl1pPr>
              <a:defRPr sz="2200" i="1">
                <a:latin typeface="+mn-lt"/>
                <a:ea typeface="+mn-ea"/>
                <a:cs typeface="+mn-cs"/>
                <a:sym typeface="Arial"/>
              </a:defRPr>
            </a:lvl1pPr>
          </a:lstStyle>
          <a:p>
            <a:r>
              <a:t>Let's first take a look at several novel schemes:</a:t>
            </a:r>
          </a:p>
        </p:txBody>
      </p:sp>
      <p:sp>
        <p:nvSpPr>
          <p:cNvPr id="193" name="Rectangle 3"/>
          <p:cNvSpPr txBox="1">
            <a:spLocks noGrp="1"/>
          </p:cNvSpPr>
          <p:nvPr>
            <p:ph type="body" sz="half" idx="1"/>
          </p:nvPr>
        </p:nvSpPr>
        <p:spPr>
          <a:xfrm>
            <a:off x="177800" y="789902"/>
            <a:ext cx="8942620" cy="2492037"/>
          </a:xfrm>
          <a:prstGeom prst="rect">
            <a:avLst/>
          </a:prstGeom>
        </p:spPr>
        <p:txBody>
          <a:bodyPr/>
          <a:lstStyle/>
          <a:p>
            <a:r>
              <a:rPr b="1"/>
              <a:t>The first two schemes would reduce or even eliminate solar concentration</a:t>
            </a:r>
            <a:r>
              <a:t> </a:t>
            </a:r>
          </a:p>
          <a:p>
            <a:pPr>
              <a:defRPr sz="600"/>
            </a:pPr>
            <a:endParaRPr/>
          </a:p>
          <a:p>
            <a:pPr marL="0" lvl="1" indent="640896">
              <a:buSzTx/>
              <a:buNone/>
            </a:pPr>
            <a:r>
              <a:t>How?   By eliminating the use of steam in favor of</a:t>
            </a:r>
          </a:p>
          <a:p>
            <a:pPr marL="0" lvl="2" indent="1085850">
              <a:buSzTx/>
              <a:buNone/>
              <a:defRPr sz="600"/>
            </a:pPr>
            <a:endParaRPr/>
          </a:p>
          <a:p>
            <a:pPr marL="0" lvl="2" indent="1085850">
              <a:buSzTx/>
              <a:buNone/>
            </a:pPr>
            <a:r>
              <a:t>the natural convection of heated (or cooled) masses of air</a:t>
            </a:r>
          </a:p>
          <a:p>
            <a:pPr marL="0" lvl="1" indent="640896">
              <a:buSzTx/>
              <a:buNone/>
              <a:defRPr sz="1200"/>
            </a:pPr>
            <a:endParaRPr/>
          </a:p>
          <a:p>
            <a:r>
              <a:rPr b="1">
                <a:solidFill>
                  <a:srgbClr val="FBC901"/>
                </a:solidFill>
              </a:rPr>
              <a:t>Solar Chimney</a:t>
            </a:r>
            <a:r>
              <a:t> / </a:t>
            </a:r>
            <a:r>
              <a:rPr b="1">
                <a:solidFill>
                  <a:srgbClr val="FBC901"/>
                </a:solidFill>
              </a:rPr>
              <a:t>Thermal Updraft Tower </a:t>
            </a:r>
            <a:r>
              <a:t>plants have much smaller concentrators </a:t>
            </a:r>
            <a:r>
              <a:rPr b="1" baseline="31999"/>
              <a:t>1-3</a:t>
            </a:r>
            <a:endParaRPr b="1">
              <a:solidFill>
                <a:srgbClr val="FBC901"/>
              </a:solidFill>
            </a:endParaRPr>
          </a:p>
          <a:p>
            <a:pPr>
              <a:defRPr sz="600"/>
            </a:pPr>
            <a:endParaRPr/>
          </a:p>
          <a:p>
            <a:pPr marL="0" lvl="1" indent="640896">
              <a:buSzTx/>
              <a:buNone/>
            </a:pPr>
            <a:r>
              <a:t>As seen in this early prototype built in Manzanares, Spain: </a:t>
            </a:r>
            <a:r>
              <a:rPr b="1" baseline="31999"/>
              <a:t>2</a:t>
            </a:r>
          </a:p>
        </p:txBody>
      </p:sp>
      <p:pic>
        <p:nvPicPr>
          <p:cNvPr id="194" name="Image" descr="Image"/>
          <p:cNvPicPr>
            <a:picLocks noChangeAspect="1"/>
          </p:cNvPicPr>
          <p:nvPr/>
        </p:nvPicPr>
        <p:blipFill>
          <a:blip r:embed="rId2">
            <a:extLst/>
          </a:blip>
          <a:stretch>
            <a:fillRect/>
          </a:stretch>
        </p:blipFill>
        <p:spPr>
          <a:xfrm>
            <a:off x="2506715" y="3196895"/>
            <a:ext cx="4070864" cy="2659570"/>
          </a:xfrm>
          <a:prstGeom prst="rect">
            <a:avLst/>
          </a:prstGeom>
          <a:ln w="12700">
            <a:miter lim="400000"/>
          </a:ln>
        </p:spPr>
      </p:pic>
      <p:sp>
        <p:nvSpPr>
          <p:cNvPr id="195" name="Rectangle 5"/>
          <p:cNvSpPr txBox="1"/>
          <p:nvPr/>
        </p:nvSpPr>
        <p:spPr>
          <a:xfrm>
            <a:off x="38100" y="6050820"/>
            <a:ext cx="9042401" cy="6960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1) Wikipedia - Solar Updraft Tower - https://en.wikipedia.org/wiki/Solar_updraft_tower</a:t>
            </a:r>
          </a:p>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2) Solar Chimneys Can Convert Hot Air to Energy - But Is Funding a Mirage?, T.K. Grose, National Geographic, April 2014</a:t>
            </a:r>
          </a:p>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3) A Review of Solar Chimney Power Generation Technology</a:t>
            </a:r>
            <a:r>
              <a:rPr b="1"/>
              <a:t>,</a:t>
            </a:r>
            <a:r>
              <a:t> A. Dhahri &amp; A. Omri, Int. J .Eng. &amp; Adv. Tech. 2(3), pp. 1-17 (2013) </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7" name="Rectangle 2"/>
          <p:cNvSpPr txBox="1">
            <a:spLocks noGrp="1"/>
          </p:cNvSpPr>
          <p:nvPr>
            <p:ph type="title"/>
          </p:nvPr>
        </p:nvSpPr>
        <p:spPr>
          <a:xfrm>
            <a:off x="304800" y="91749"/>
            <a:ext cx="8534400" cy="675218"/>
          </a:xfrm>
          <a:prstGeom prst="rect">
            <a:avLst/>
          </a:prstGeom>
        </p:spPr>
        <p:txBody>
          <a:bodyPr/>
          <a:lstStyle>
            <a:lvl1pPr>
              <a:defRPr sz="2200" i="1">
                <a:latin typeface="+mn-lt"/>
                <a:ea typeface="+mn-ea"/>
                <a:cs typeface="+mn-cs"/>
                <a:sym typeface="Arial"/>
              </a:defRPr>
            </a:lvl1pPr>
          </a:lstStyle>
          <a:p>
            <a:r>
              <a:t>They heat air below a greenhouse-like transparent canopy</a:t>
            </a:r>
          </a:p>
        </p:txBody>
      </p:sp>
      <p:sp>
        <p:nvSpPr>
          <p:cNvPr id="198" name="Rectangle 3"/>
          <p:cNvSpPr txBox="1">
            <a:spLocks noGrp="1"/>
          </p:cNvSpPr>
          <p:nvPr>
            <p:ph type="body" sz="quarter" idx="1"/>
          </p:nvPr>
        </p:nvSpPr>
        <p:spPr>
          <a:xfrm>
            <a:off x="228600" y="747187"/>
            <a:ext cx="8788400" cy="1402717"/>
          </a:xfrm>
          <a:prstGeom prst="rect">
            <a:avLst/>
          </a:prstGeom>
        </p:spPr>
        <p:txBody>
          <a:bodyPr/>
          <a:lstStyle/>
          <a:p>
            <a:r>
              <a:t>That heated air's lower density causes it to rise along the canopy's sloping roof </a:t>
            </a:r>
          </a:p>
          <a:p>
            <a:pPr>
              <a:defRPr sz="600"/>
            </a:pPr>
            <a:endParaRPr/>
          </a:p>
          <a:p>
            <a:pPr marL="0" lvl="1" indent="640896">
              <a:buSzTx/>
              <a:buNone/>
            </a:pPr>
            <a:r>
              <a:t>until it reaches, and rapidly accelerates up, the central chimney </a:t>
            </a:r>
          </a:p>
          <a:p>
            <a:pPr marL="0" lvl="1" indent="640896">
              <a:buSzTx/>
              <a:buNone/>
              <a:defRPr sz="600"/>
            </a:pPr>
            <a:endParaRPr/>
          </a:p>
          <a:p>
            <a:pPr marL="0" lvl="2" indent="1085850">
              <a:buSzTx/>
              <a:buNone/>
            </a:pPr>
            <a:r>
              <a:t>which incorporates a large </a:t>
            </a:r>
            <a:r>
              <a:rPr b="1">
                <a:solidFill>
                  <a:srgbClr val="FBC901"/>
                </a:solidFill>
              </a:rPr>
              <a:t>Wind Turbine Generator</a:t>
            </a:r>
            <a:r>
              <a:t> in its base</a:t>
            </a:r>
          </a:p>
        </p:txBody>
      </p:sp>
      <p:sp>
        <p:nvSpPr>
          <p:cNvPr id="199" name="Rectangle 3"/>
          <p:cNvSpPr txBox="1"/>
          <p:nvPr/>
        </p:nvSpPr>
        <p:spPr>
          <a:xfrm>
            <a:off x="228600" y="4236260"/>
            <a:ext cx="8788400" cy="23571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ormAutofit/>
          </a:bodyPr>
          <a:lstStyle/>
          <a:p>
            <a:pPr>
              <a:spcBef>
                <a:spcPts val="400"/>
              </a:spcBef>
              <a:tabLst>
                <a:tab pos="4572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n-lt"/>
                <a:ea typeface="+mn-ea"/>
                <a:cs typeface="+mn-cs"/>
                <a:sym typeface="Arial"/>
              </a:defRPr>
            </a:pPr>
            <a:r>
              <a:t>From 195 meter Manzanares chimney successfully produced up to 50 kW of power </a:t>
            </a:r>
            <a:r>
              <a:rPr baseline="31999"/>
              <a:t>1,2</a:t>
            </a:r>
          </a:p>
          <a:p>
            <a:pPr>
              <a:spcBef>
                <a:spcPts val="400"/>
              </a:spcBef>
              <a:tabLst>
                <a:tab pos="457200" algn="l"/>
                <a:tab pos="914400" algn="l"/>
                <a:tab pos="1371600" algn="l"/>
                <a:tab pos="1828800" algn="l"/>
                <a:tab pos="2286000" algn="l"/>
              </a:tabLst>
              <a:defRPr sz="600" b="0">
                <a:solidFill>
                  <a:srgbClr val="FFFFFF"/>
                </a:solidFill>
                <a:effectLst>
                  <a:outerShdw blurRad="38100" dist="38100" dir="2700000" rotWithShape="0">
                    <a:srgbClr val="000000"/>
                  </a:outerShdw>
                </a:effectLst>
                <a:latin typeface="+mn-lt"/>
                <a:ea typeface="+mn-ea"/>
                <a:cs typeface="+mn-cs"/>
                <a:sym typeface="Arial"/>
              </a:defRPr>
            </a:pPr>
            <a:endParaRPr/>
          </a:p>
          <a:p>
            <a:pPr lvl="1" indent="640896">
              <a:spcBef>
                <a:spcPts val="400"/>
              </a:spcBef>
              <a:tabLst>
                <a:tab pos="4572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n-lt"/>
                <a:ea typeface="+mn-ea"/>
                <a:cs typeface="+mn-cs"/>
                <a:sym typeface="Arial"/>
              </a:defRPr>
            </a:pPr>
            <a:r>
              <a:t>But cost-cutting on the prototype (e.g., thin 1.25 mm rust-susceptible iron walls)</a:t>
            </a:r>
          </a:p>
          <a:p>
            <a:pPr lvl="1" indent="640896">
              <a:spcBef>
                <a:spcPts val="400"/>
              </a:spcBef>
              <a:tabLst>
                <a:tab pos="457200" algn="l"/>
                <a:tab pos="914400" algn="l"/>
                <a:tab pos="1371600" algn="l"/>
                <a:tab pos="1828800" algn="l"/>
                <a:tab pos="2286000" algn="l"/>
              </a:tabLst>
              <a:defRPr sz="600" b="0">
                <a:solidFill>
                  <a:srgbClr val="FFFFFF"/>
                </a:solidFill>
                <a:effectLst>
                  <a:outerShdw blurRad="38100" dist="38100" dir="2700000" rotWithShape="0">
                    <a:srgbClr val="000000"/>
                  </a:outerShdw>
                </a:effectLst>
                <a:latin typeface="+mn-lt"/>
                <a:ea typeface="+mn-ea"/>
                <a:cs typeface="+mn-cs"/>
                <a:sym typeface="Arial"/>
              </a:defRPr>
            </a:pPr>
            <a:endParaRPr/>
          </a:p>
          <a:p>
            <a:pPr lvl="2" indent="1085850">
              <a:spcBef>
                <a:spcPts val="400"/>
              </a:spcBef>
              <a:tabLst>
                <a:tab pos="4572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n-lt"/>
                <a:ea typeface="+mn-ea"/>
                <a:cs typeface="+mn-cs"/>
                <a:sym typeface="Arial"/>
              </a:defRPr>
            </a:pPr>
            <a:r>
              <a:t>weakened the tower, leading to its destruction in a 1989 wind storm</a:t>
            </a:r>
          </a:p>
          <a:p>
            <a:pPr lvl="2" indent="1085850">
              <a:spcBef>
                <a:spcPts val="400"/>
              </a:spcBef>
              <a:tabLst>
                <a:tab pos="457200" algn="l"/>
                <a:tab pos="914400" algn="l"/>
                <a:tab pos="1371600" algn="l"/>
                <a:tab pos="1828800" algn="l"/>
                <a:tab pos="2286000" algn="l"/>
              </a:tabLst>
              <a:defRPr sz="12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572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n-lt"/>
                <a:ea typeface="+mn-ea"/>
                <a:cs typeface="+mn-cs"/>
                <a:sym typeface="Arial"/>
              </a:defRPr>
            </a:pPr>
            <a:r>
              <a:t>Other prototypes have been built or planned in China, Australia, Africa &amp; Spain</a:t>
            </a:r>
          </a:p>
          <a:p>
            <a:pPr>
              <a:spcBef>
                <a:spcPts val="400"/>
              </a:spcBef>
              <a:tabLst>
                <a:tab pos="457200" algn="l"/>
                <a:tab pos="914400" algn="l"/>
                <a:tab pos="1371600" algn="l"/>
                <a:tab pos="1828800" algn="l"/>
                <a:tab pos="2286000" algn="l"/>
              </a:tabLst>
              <a:defRPr sz="600" b="0">
                <a:solidFill>
                  <a:srgbClr val="FFFFFF"/>
                </a:solidFill>
                <a:effectLst>
                  <a:outerShdw blurRad="38100" dist="38100" dir="2700000" rotWithShape="0">
                    <a:srgbClr val="000000"/>
                  </a:outerShdw>
                </a:effectLst>
                <a:latin typeface="+mn-lt"/>
                <a:ea typeface="+mn-ea"/>
                <a:cs typeface="+mn-cs"/>
                <a:sym typeface="Arial"/>
              </a:defRPr>
            </a:pPr>
            <a:endParaRPr/>
          </a:p>
          <a:p>
            <a:pPr lvl="1" indent="640896">
              <a:spcBef>
                <a:spcPts val="400"/>
              </a:spcBef>
              <a:tabLst>
                <a:tab pos="4572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n-lt"/>
                <a:ea typeface="+mn-ea"/>
                <a:cs typeface="+mn-cs"/>
                <a:sym typeface="Arial"/>
              </a:defRPr>
            </a:pPr>
            <a:r>
              <a:t>But a full-scale commercial version has yet to be funded and built</a:t>
            </a:r>
          </a:p>
        </p:txBody>
      </p:sp>
      <p:sp>
        <p:nvSpPr>
          <p:cNvPr id="200" name="Rectangle 5"/>
          <p:cNvSpPr txBox="1"/>
          <p:nvPr/>
        </p:nvSpPr>
        <p:spPr>
          <a:xfrm>
            <a:off x="6520175" y="2635504"/>
            <a:ext cx="2394790" cy="11532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lvl1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lvl1pPr>
          </a:lstStyle>
          <a:p>
            <a:r>
              <a:t>1) Historic and Recent Progress in Solar Chimney Power Plant Enhancing Technologies, Al-Kayiem et al., Renewable and Sustainable Energy Reviews 58, pp. 1269-92 (2016) </a:t>
            </a:r>
          </a:p>
        </p:txBody>
      </p:sp>
      <p:pic>
        <p:nvPicPr>
          <p:cNvPr id="201" name="Image" descr="Image"/>
          <p:cNvPicPr>
            <a:picLocks noChangeAspect="1"/>
          </p:cNvPicPr>
          <p:nvPr/>
        </p:nvPicPr>
        <p:blipFill>
          <a:blip r:embed="rId2">
            <a:extLst/>
          </a:blip>
          <a:stretch>
            <a:fillRect/>
          </a:stretch>
        </p:blipFill>
        <p:spPr>
          <a:xfrm>
            <a:off x="2979634" y="2071790"/>
            <a:ext cx="3229046" cy="2169234"/>
          </a:xfrm>
          <a:prstGeom prst="rect">
            <a:avLst/>
          </a:prstGeom>
          <a:ln w="12700">
            <a:miter lim="400000"/>
          </a:ln>
        </p:spPr>
      </p:pic>
      <p:sp>
        <p:nvSpPr>
          <p:cNvPr id="202" name="Rectangle 5"/>
          <p:cNvSpPr txBox="1"/>
          <p:nvPr/>
        </p:nvSpPr>
        <p:spPr>
          <a:xfrm>
            <a:off x="81250" y="6589257"/>
            <a:ext cx="8949615"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lvl1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lvl1pPr>
          </a:lstStyle>
          <a:p>
            <a:r>
              <a:t>2) A Review of Solar Chimney Power Generation Technology, A. Dhahri &amp; A. Omri, Int. J .Eng. &amp; Adv. Tech. 2(3), pp. 1-17 (2013)</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 name="Rectangle 5"/>
          <p:cNvSpPr txBox="1"/>
          <p:nvPr/>
        </p:nvSpPr>
        <p:spPr>
          <a:xfrm>
            <a:off x="304800" y="6152420"/>
            <a:ext cx="8534400" cy="6960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1) Energy Tower (Downdraft) - Wikipedia (and references therein)</a:t>
            </a:r>
          </a:p>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2) Solar Thermal Power Technologies - B.J. Groenendaal, VLEEM Project,2002</a:t>
            </a:r>
          </a:p>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3) http://www.solarwindenergytower.com/the-tower.html</a:t>
            </a:r>
          </a:p>
        </p:txBody>
      </p:sp>
      <p:sp>
        <p:nvSpPr>
          <p:cNvPr id="205" name="Rectangle 2"/>
          <p:cNvSpPr txBox="1">
            <a:spLocks noGrp="1"/>
          </p:cNvSpPr>
          <p:nvPr>
            <p:ph type="title"/>
          </p:nvPr>
        </p:nvSpPr>
        <p:spPr>
          <a:xfrm>
            <a:off x="128796" y="76199"/>
            <a:ext cx="8886408" cy="675219"/>
          </a:xfrm>
          <a:prstGeom prst="rect">
            <a:avLst/>
          </a:prstGeom>
        </p:spPr>
        <p:txBody>
          <a:bodyPr/>
          <a:lstStyle/>
          <a:p>
            <a:pPr>
              <a:defRPr sz="2200" i="1">
                <a:latin typeface="+mn-lt"/>
                <a:ea typeface="+mn-ea"/>
                <a:cs typeface="+mn-cs"/>
                <a:sym typeface="Arial"/>
              </a:defRPr>
            </a:pPr>
            <a:r>
              <a:t>Concentration is </a:t>
            </a:r>
            <a:r>
              <a:rPr b="1"/>
              <a:t>eliminated</a:t>
            </a:r>
            <a:r>
              <a:t> &amp; air flow </a:t>
            </a:r>
            <a:r>
              <a:rPr b="1"/>
              <a:t>reversed</a:t>
            </a:r>
            <a:r>
              <a:t> in a second scheme:</a:t>
            </a:r>
          </a:p>
        </p:txBody>
      </p:sp>
      <p:sp>
        <p:nvSpPr>
          <p:cNvPr id="206" name="Rectangle 3"/>
          <p:cNvSpPr txBox="1">
            <a:spLocks noGrp="1"/>
          </p:cNvSpPr>
          <p:nvPr>
            <p:ph type="body" idx="1"/>
          </p:nvPr>
        </p:nvSpPr>
        <p:spPr>
          <a:xfrm>
            <a:off x="215900" y="810687"/>
            <a:ext cx="8886408" cy="3349513"/>
          </a:xfrm>
          <a:prstGeom prst="rect">
            <a:avLst/>
          </a:prstGeom>
        </p:spPr>
        <p:txBody>
          <a:bodyPr/>
          <a:lstStyle/>
          <a:p>
            <a:r>
              <a:t>Proposed at Israel's Technion U. </a:t>
            </a:r>
            <a:r>
              <a:rPr b="1" baseline="31999"/>
              <a:t>1,2</a:t>
            </a:r>
            <a:r>
              <a:t> &amp; promoted by Solar Wind Energy Tower Inc, </a:t>
            </a:r>
            <a:r>
              <a:rPr b="1" baseline="31999"/>
              <a:t>3</a:t>
            </a:r>
          </a:p>
          <a:p>
            <a:pPr>
              <a:defRPr sz="600"/>
            </a:pPr>
            <a:endParaRPr/>
          </a:p>
          <a:p>
            <a:pPr marL="0" lvl="1" indent="640896">
              <a:buSzTx/>
              <a:buNone/>
            </a:pPr>
            <a:r>
              <a:t>this as-yet-untested scheme has no canopy or collector of any sort</a:t>
            </a:r>
          </a:p>
          <a:p>
            <a:pPr marL="0" lvl="1" indent="640896">
              <a:buSzTx/>
              <a:buNone/>
              <a:defRPr sz="1100"/>
            </a:pPr>
            <a:endParaRPr/>
          </a:p>
          <a:p>
            <a:r>
              <a:t>Further, the only solar heating involved is that of naturally solar-heated desert air</a:t>
            </a:r>
          </a:p>
          <a:p>
            <a:pPr marL="0" lvl="1" indent="640896">
              <a:buSzTx/>
              <a:buNone/>
              <a:defRPr sz="1100"/>
            </a:pPr>
            <a:endParaRPr/>
          </a:p>
          <a:p>
            <a:r>
              <a:t>But in that desert, a </a:t>
            </a:r>
            <a:r>
              <a:rPr b="1">
                <a:solidFill>
                  <a:srgbClr val="FBC901"/>
                </a:solidFill>
              </a:rPr>
              <a:t>1 km tall</a:t>
            </a:r>
            <a:r>
              <a:t> chimney would be built, and at its top opening  </a:t>
            </a:r>
          </a:p>
          <a:p>
            <a:pPr>
              <a:defRPr sz="600"/>
            </a:pPr>
            <a:endParaRPr/>
          </a:p>
          <a:p>
            <a:pPr marL="0" lvl="1" indent="640896">
              <a:buSzTx/>
              <a:buNone/>
            </a:pPr>
            <a:r>
              <a:t>water would be sprayed inward (even salty nearby Mediterranean water)</a:t>
            </a:r>
          </a:p>
          <a:p>
            <a:pPr marL="0" lvl="1" indent="640896">
              <a:buSzTx/>
              <a:buNone/>
              <a:defRPr sz="600"/>
            </a:pPr>
            <a:endParaRPr/>
          </a:p>
          <a:p>
            <a:pPr marL="0" lvl="2" indent="1085850">
              <a:buSzTx/>
              <a:buNone/>
            </a:pPr>
            <a:r>
              <a:t>to cool and densify that desert air causing it to fall DOWN the chimney </a:t>
            </a:r>
          </a:p>
          <a:p>
            <a:pPr marL="0" lvl="2" indent="1085850">
              <a:buSzTx/>
              <a:buNone/>
              <a:defRPr sz="600"/>
            </a:pPr>
            <a:endParaRPr/>
          </a:p>
          <a:p>
            <a:pPr marL="0" lvl="3" indent="1577339">
              <a:buSzTx/>
              <a:buNone/>
            </a:pPr>
            <a:r>
              <a:t>which would have many small wind turbine generators around its base</a:t>
            </a:r>
          </a:p>
        </p:txBody>
      </p:sp>
      <p:pic>
        <p:nvPicPr>
          <p:cNvPr id="207" name="Image" descr="Image"/>
          <p:cNvPicPr>
            <a:picLocks noChangeAspect="1"/>
          </p:cNvPicPr>
          <p:nvPr/>
        </p:nvPicPr>
        <p:blipFill>
          <a:blip r:embed="rId2">
            <a:extLst/>
          </a:blip>
          <a:stretch>
            <a:fillRect/>
          </a:stretch>
        </p:blipFill>
        <p:spPr>
          <a:xfrm>
            <a:off x="1951179" y="4138664"/>
            <a:ext cx="4830113" cy="1938486"/>
          </a:xfrm>
          <a:prstGeom prst="rect">
            <a:avLst/>
          </a:prstGeom>
          <a:ln w="12700">
            <a:miter lim="400000"/>
          </a:ln>
        </p:spPr>
      </p:pic>
      <p:sp>
        <p:nvSpPr>
          <p:cNvPr id="208" name="Rectangle 5"/>
          <p:cNvSpPr txBox="1"/>
          <p:nvPr/>
        </p:nvSpPr>
        <p:spPr>
          <a:xfrm>
            <a:off x="7055771" y="5140880"/>
            <a:ext cx="1791342"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p>
            <a:pPr algn="ctr">
              <a:defRPr sz="1200" b="0" i="1">
                <a:solidFill>
                  <a:srgbClr val="2BAD81"/>
                </a:solidFill>
                <a:effectLst>
                  <a:outerShdw blurRad="38100" dist="38100" dir="2700000" rotWithShape="0">
                    <a:srgbClr val="000000"/>
                  </a:outerShdw>
                </a:effectLst>
                <a:latin typeface="+mn-lt"/>
                <a:ea typeface="+mn-ea"/>
                <a:cs typeface="+mn-cs"/>
                <a:sym typeface="Arial"/>
              </a:defRPr>
            </a:pPr>
            <a:r>
              <a:t>Artist's conception </a:t>
            </a:r>
            <a:r>
              <a:rPr b="1" baseline="31999"/>
              <a:t>3</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0" name="Rectangle 2"/>
          <p:cNvSpPr txBox="1">
            <a:spLocks noGrp="1"/>
          </p:cNvSpPr>
          <p:nvPr>
            <p:ph type="title"/>
          </p:nvPr>
        </p:nvSpPr>
        <p:spPr>
          <a:xfrm>
            <a:off x="304800" y="76199"/>
            <a:ext cx="8534400" cy="675219"/>
          </a:xfrm>
          <a:prstGeom prst="rect">
            <a:avLst/>
          </a:prstGeom>
        </p:spPr>
        <p:txBody>
          <a:bodyPr/>
          <a:lstStyle/>
          <a:p>
            <a:pPr>
              <a:defRPr sz="2200" i="1">
                <a:latin typeface="+mn-lt"/>
                <a:ea typeface="+mn-ea"/>
                <a:cs typeface="+mn-cs"/>
                <a:sym typeface="Arial"/>
              </a:defRPr>
            </a:pPr>
            <a:r>
              <a:t>According to its proponents, such a </a:t>
            </a:r>
            <a:r>
              <a:rPr>
                <a:solidFill>
                  <a:srgbClr val="FBC901"/>
                </a:solidFill>
              </a:rPr>
              <a:t>Downdraft Chimney / Tower:</a:t>
            </a:r>
          </a:p>
        </p:txBody>
      </p:sp>
      <p:sp>
        <p:nvSpPr>
          <p:cNvPr id="211" name="Rectangle 3"/>
          <p:cNvSpPr txBox="1">
            <a:spLocks noGrp="1"/>
          </p:cNvSpPr>
          <p:nvPr>
            <p:ph type="body" idx="1"/>
          </p:nvPr>
        </p:nvSpPr>
        <p:spPr>
          <a:xfrm>
            <a:off x="177800" y="866413"/>
            <a:ext cx="8892719" cy="5528537"/>
          </a:xfrm>
          <a:prstGeom prst="rect">
            <a:avLst/>
          </a:prstGeom>
        </p:spPr>
        <p:txBody>
          <a:bodyPr/>
          <a:lstStyle/>
          <a:p>
            <a:r>
              <a:t>Would require so little surrounding desert that, for the same power output, </a:t>
            </a:r>
          </a:p>
          <a:p>
            <a:pPr>
              <a:defRPr sz="600"/>
            </a:pPr>
            <a:endParaRPr/>
          </a:p>
          <a:p>
            <a:pPr marL="0" lvl="1" indent="640896">
              <a:buSzTx/>
              <a:buNone/>
            </a:pPr>
            <a:r>
              <a:t>its installation would be much smaller than other forms of Solar Thermal Power</a:t>
            </a:r>
          </a:p>
          <a:p>
            <a:pPr>
              <a:defRPr sz="1200"/>
            </a:pPr>
            <a:endParaRPr/>
          </a:p>
          <a:p>
            <a:r>
              <a:t>Indeed, the claimed footprint would rival that of fossil-fuel power plants</a:t>
            </a:r>
          </a:p>
          <a:p>
            <a:pPr>
              <a:defRPr sz="600"/>
            </a:pPr>
            <a:endParaRPr/>
          </a:p>
          <a:p>
            <a:pPr marL="0" lvl="1" indent="640896">
              <a:buSzTx/>
              <a:buNone/>
              <a:defRPr b="1">
                <a:solidFill>
                  <a:srgbClr val="FBC901"/>
                </a:solidFill>
              </a:defRPr>
            </a:pPr>
            <a:r>
              <a:t>allowing for the possibility of closely spaced farms of such towers</a:t>
            </a:r>
          </a:p>
          <a:p>
            <a:pPr marL="0" lvl="1" indent="640896">
              <a:buSzTx/>
              <a:buNone/>
              <a:defRPr sz="1200"/>
            </a:pPr>
            <a:endParaRPr/>
          </a:p>
          <a:p>
            <a:r>
              <a:t>Further (apparently in unpublished conference presentations) it was suggested that </a:t>
            </a:r>
          </a:p>
          <a:p>
            <a:pPr>
              <a:defRPr sz="600"/>
            </a:pPr>
            <a:endParaRPr/>
          </a:p>
          <a:p>
            <a:pPr marL="0" lvl="1" indent="640896">
              <a:buSzTx/>
              <a:buNone/>
              <a:defRPr b="1">
                <a:solidFill>
                  <a:srgbClr val="FBC901"/>
                </a:solidFill>
              </a:defRPr>
            </a:pPr>
            <a:r>
              <a:t>seawater de-salinization could become an integral part of such farms</a:t>
            </a:r>
          </a:p>
          <a:p>
            <a:pPr marL="0" lvl="1" indent="640896">
              <a:buSzTx/>
              <a:buNone/>
              <a:defRPr sz="1200"/>
            </a:pPr>
            <a:endParaRPr/>
          </a:p>
          <a:p>
            <a:r>
              <a:t>My best guess as to how: Saltwater spray at the tower's top would partially evaporate,</a:t>
            </a:r>
          </a:p>
          <a:p>
            <a:pPr>
              <a:defRPr sz="600"/>
            </a:pPr>
            <a:endParaRPr/>
          </a:p>
          <a:p>
            <a:pPr marL="0" lvl="1" indent="640896">
              <a:buSzTx/>
              <a:buNone/>
            </a:pPr>
            <a:r>
              <a:t>producing falling salt-enriched droplets + cooled downdraft air + water vapor </a:t>
            </a:r>
          </a:p>
          <a:p>
            <a:pPr marL="0" lvl="1" indent="640896">
              <a:buSzTx/>
              <a:buNone/>
              <a:defRPr sz="1100"/>
            </a:pPr>
            <a:endParaRPr/>
          </a:p>
          <a:p>
            <a:r>
              <a:t>At the tower's base salt-enriched droplets would fall to the ground (into ponds?)</a:t>
            </a:r>
          </a:p>
          <a:p>
            <a:pPr marL="0" lvl="2" indent="1085850">
              <a:buSzTx/>
              <a:buNone/>
              <a:defRPr sz="600"/>
            </a:pPr>
            <a:endParaRPr/>
          </a:p>
          <a:p>
            <a:pPr marL="0" lvl="1" indent="640896">
              <a:buSzTx/>
              <a:buNone/>
            </a:pPr>
            <a:r>
              <a:t>while air + water vapor passing through the turbines could continue outward</a:t>
            </a:r>
          </a:p>
          <a:p>
            <a:pPr marL="0" lvl="3" indent="1577339">
              <a:buSzTx/>
              <a:buNone/>
              <a:defRPr sz="600"/>
            </a:pPr>
            <a:endParaRPr/>
          </a:p>
          <a:p>
            <a:pPr marL="0" lvl="2" indent="1085850">
              <a:buSzTx/>
              <a:buNone/>
            </a:pPr>
            <a:r>
              <a:t>to where the water vapor could be condensed out of the air as pure water</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3" name="Rectangle 2"/>
          <p:cNvSpPr txBox="1">
            <a:spLocks noGrp="1"/>
          </p:cNvSpPr>
          <p:nvPr>
            <p:ph type="title"/>
          </p:nvPr>
        </p:nvSpPr>
        <p:spPr>
          <a:xfrm>
            <a:off x="304800" y="76199"/>
            <a:ext cx="8534400" cy="675219"/>
          </a:xfrm>
          <a:prstGeom prst="rect">
            <a:avLst/>
          </a:prstGeom>
        </p:spPr>
        <p:txBody>
          <a:bodyPr/>
          <a:lstStyle/>
          <a:p>
            <a:pPr>
              <a:defRPr sz="2200" i="1">
                <a:latin typeface="+mn-lt"/>
                <a:ea typeface="+mn-ea"/>
                <a:cs typeface="+mn-cs"/>
                <a:sym typeface="Arial"/>
              </a:defRPr>
            </a:pPr>
            <a:r>
              <a:t>Is this so called SNAP </a:t>
            </a:r>
            <a:r>
              <a:rPr b="1" baseline="31999"/>
              <a:t>1</a:t>
            </a:r>
            <a:r>
              <a:t> idea intriguing?  Absolutely</a:t>
            </a:r>
          </a:p>
        </p:txBody>
      </p:sp>
      <p:sp>
        <p:nvSpPr>
          <p:cNvPr id="214" name="Rectangle 3"/>
          <p:cNvSpPr txBox="1">
            <a:spLocks noGrp="1"/>
          </p:cNvSpPr>
          <p:nvPr>
            <p:ph type="body" idx="1"/>
          </p:nvPr>
        </p:nvSpPr>
        <p:spPr>
          <a:xfrm>
            <a:off x="177800" y="802913"/>
            <a:ext cx="8892719" cy="4884707"/>
          </a:xfrm>
          <a:prstGeom prst="rect">
            <a:avLst/>
          </a:prstGeom>
        </p:spPr>
        <p:txBody>
          <a:bodyPr/>
          <a:lstStyle/>
          <a:p>
            <a:r>
              <a:t>But a </a:t>
            </a:r>
            <a:r>
              <a:rPr b="1"/>
              <a:t>huge number of questions</a:t>
            </a:r>
            <a:r>
              <a:t> have yet to be answered</a:t>
            </a:r>
          </a:p>
          <a:p>
            <a:pPr>
              <a:defRPr sz="600"/>
            </a:pPr>
            <a:endParaRPr/>
          </a:p>
          <a:p>
            <a:pPr marL="0" lvl="1" indent="640896">
              <a:buSzTx/>
              <a:buNone/>
            </a:pPr>
            <a:r>
              <a:t>Answers that will require construction and testing of a real-world prototype</a:t>
            </a:r>
          </a:p>
          <a:p>
            <a:pPr marL="0" lvl="1" indent="640896">
              <a:buSzTx/>
              <a:buNone/>
            </a:pPr>
            <a:endParaRPr/>
          </a:p>
          <a:p>
            <a:r>
              <a:t>Issues include:</a:t>
            </a:r>
          </a:p>
          <a:p>
            <a:endParaRPr/>
          </a:p>
          <a:p>
            <a:pPr marL="0" lvl="1" indent="640896">
              <a:buSzTx/>
              <a:buNone/>
            </a:pPr>
            <a:r>
              <a:t>Cost and survivability of 1 km tall chimneys in sandstorm-prone deserts?</a:t>
            </a:r>
          </a:p>
          <a:p>
            <a:pPr>
              <a:defRPr sz="1000"/>
            </a:pPr>
            <a:endParaRPr/>
          </a:p>
          <a:p>
            <a:pPr marL="0" lvl="1" indent="640896">
              <a:buSzTx/>
              <a:buNone/>
            </a:pPr>
            <a:r>
              <a:t>Cost of continuously pumping seawater 1 km skyward?</a:t>
            </a:r>
          </a:p>
          <a:p>
            <a:pPr marL="0" lvl="1" indent="640896">
              <a:buSzTx/>
              <a:buNone/>
              <a:defRPr sz="1000"/>
            </a:pPr>
            <a:endParaRPr/>
          </a:p>
          <a:p>
            <a:pPr marL="0" lvl="1" indent="640896">
              <a:buSzTx/>
              <a:buNone/>
            </a:pPr>
            <a:r>
              <a:t>Salt corrosion damage to inside of the chimney and turbines around its base?</a:t>
            </a:r>
          </a:p>
          <a:p>
            <a:pPr marL="0" lvl="1" indent="640896">
              <a:buSzTx/>
              <a:buNone/>
              <a:defRPr sz="1000"/>
            </a:pPr>
            <a:endParaRPr/>
          </a:p>
          <a:p>
            <a:pPr marL="0" lvl="1" indent="640896">
              <a:buSzTx/>
              <a:buNone/>
            </a:pPr>
            <a:r>
              <a:t>Is power generation feasible only when it's combined with desalinization?</a:t>
            </a:r>
          </a:p>
          <a:p>
            <a:pPr marL="0" lvl="1" indent="640896">
              <a:buSzTx/>
              <a:buNone/>
              <a:defRPr sz="1000"/>
            </a:pPr>
            <a:endParaRPr/>
          </a:p>
          <a:p>
            <a:pPr marL="0" lvl="2" indent="1085850">
              <a:buSzTx/>
              <a:buNone/>
            </a:pPr>
            <a:r>
              <a:t>Or could power production alone justify construction of such plants?</a:t>
            </a:r>
          </a:p>
        </p:txBody>
      </p:sp>
      <p:sp>
        <p:nvSpPr>
          <p:cNvPr id="215" name="Rectangle 5"/>
          <p:cNvSpPr txBox="1"/>
          <p:nvPr/>
        </p:nvSpPr>
        <p:spPr>
          <a:xfrm>
            <a:off x="304800" y="6457220"/>
            <a:ext cx="8534400"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lvl1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lvl1pPr>
          </a:lstStyle>
          <a:p>
            <a:r>
              <a:t>1) SNeh Aero-electric Power  ("Sneh" = Hebrew for ‘Burning Bush’ )</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7" name="Rectangle 5"/>
          <p:cNvSpPr txBox="1"/>
          <p:nvPr/>
        </p:nvSpPr>
        <p:spPr>
          <a:xfrm>
            <a:off x="221159" y="5395308"/>
            <a:ext cx="4393837" cy="9504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p>
            <a:pPr algn="ctr">
              <a:defRPr sz="1200" b="0" i="1">
                <a:solidFill>
                  <a:srgbClr val="E5FFFF"/>
                </a:solidFill>
                <a:effectLst>
                  <a:outerShdw blurRad="38100" dist="38100" dir="2700000" rotWithShape="0">
                    <a:srgbClr val="000000"/>
                  </a:outerShdw>
                </a:effectLst>
                <a:latin typeface="+mn-lt"/>
                <a:ea typeface="+mn-ea"/>
                <a:cs typeface="+mn-cs"/>
                <a:sym typeface="Arial"/>
              </a:defRPr>
            </a:pPr>
            <a:r>
              <a:t>Photo used in article about the proposed (but since shelved) Calico California solar project </a:t>
            </a:r>
          </a:p>
          <a:p>
            <a:pPr algn="ctr">
              <a:defRPr sz="1200" b="0" i="1">
                <a:solidFill>
                  <a:srgbClr val="E5FFFF"/>
                </a:solidFill>
                <a:effectLst>
                  <a:outerShdw blurRad="38100" dist="38100" dir="2700000" rotWithShape="0">
                    <a:srgbClr val="000000"/>
                  </a:outerShdw>
                </a:effectLst>
                <a:latin typeface="+mn-lt"/>
                <a:ea typeface="+mn-ea"/>
                <a:cs typeface="+mn-cs"/>
                <a:sym typeface="Arial"/>
              </a:defRPr>
            </a:pPr>
            <a:endParaRPr/>
          </a:p>
          <a:p>
            <a:pPr algn="ctr">
              <a:defRPr sz="1200" i="1">
                <a:solidFill>
                  <a:srgbClr val="E5FFFF"/>
                </a:solidFill>
                <a:effectLst>
                  <a:outerShdw blurRad="38100" dist="38100" dir="2700000" rotWithShape="0">
                    <a:srgbClr val="000000"/>
                  </a:outerShdw>
                </a:effectLst>
                <a:latin typeface="+mn-lt"/>
                <a:ea typeface="+mn-ea"/>
                <a:cs typeface="+mn-cs"/>
                <a:sym typeface="Arial"/>
              </a:defRPr>
            </a:pPr>
            <a:r>
              <a:t>"Mirrored Solar Dishes to March Across California Desert"</a:t>
            </a:r>
          </a:p>
          <a:p>
            <a:pPr algn="ctr">
              <a:defRPr sz="1100" b="0" i="1">
                <a:solidFill>
                  <a:srgbClr val="E5FFFF"/>
                </a:solidFill>
                <a:effectLst>
                  <a:outerShdw blurRad="38100" dist="38100" dir="2700000" rotWithShape="0">
                    <a:srgbClr val="000000"/>
                  </a:outerShdw>
                </a:effectLst>
                <a:latin typeface="+mn-lt"/>
                <a:ea typeface="+mn-ea"/>
                <a:cs typeface="+mn-cs"/>
                <a:sym typeface="Arial"/>
              </a:defRPr>
            </a:pPr>
            <a:r>
              <a:t>http://www.ens-newswire.com/ens/oct2010/2010-10-20-091.html</a:t>
            </a:r>
          </a:p>
        </p:txBody>
      </p:sp>
      <p:sp>
        <p:nvSpPr>
          <p:cNvPr id="218" name="Rectangle 2"/>
          <p:cNvSpPr txBox="1">
            <a:spLocks noGrp="1"/>
          </p:cNvSpPr>
          <p:nvPr>
            <p:ph type="title"/>
          </p:nvPr>
        </p:nvSpPr>
        <p:spPr>
          <a:xfrm>
            <a:off x="223488" y="76199"/>
            <a:ext cx="8679212" cy="675219"/>
          </a:xfrm>
          <a:prstGeom prst="rect">
            <a:avLst/>
          </a:prstGeom>
        </p:spPr>
        <p:txBody>
          <a:bodyPr/>
          <a:lstStyle>
            <a:lvl1pPr>
              <a:defRPr sz="2200" i="1">
                <a:latin typeface="+mn-lt"/>
                <a:ea typeface="+mn-ea"/>
                <a:cs typeface="+mn-cs"/>
                <a:sym typeface="Arial"/>
              </a:defRPr>
            </a:lvl1pPr>
          </a:lstStyle>
          <a:p>
            <a:r>
              <a:t>A final scheme is "novel" only in that it is not now used commercially</a:t>
            </a:r>
          </a:p>
        </p:txBody>
      </p:sp>
      <p:sp>
        <p:nvSpPr>
          <p:cNvPr id="219" name="Rectangle 3"/>
          <p:cNvSpPr txBox="1">
            <a:spLocks noGrp="1"/>
          </p:cNvSpPr>
          <p:nvPr>
            <p:ph type="body" idx="1"/>
          </p:nvPr>
        </p:nvSpPr>
        <p:spPr>
          <a:xfrm>
            <a:off x="203200" y="800308"/>
            <a:ext cx="8788400" cy="4029241"/>
          </a:xfrm>
          <a:prstGeom prst="rect">
            <a:avLst/>
          </a:prstGeom>
        </p:spPr>
        <p:txBody>
          <a:bodyPr/>
          <a:lstStyle/>
          <a:p>
            <a:r>
              <a:t>But ignoring certain bothersome practical &amp; economic considerations, it is in fact the </a:t>
            </a:r>
          </a:p>
          <a:p>
            <a:pPr>
              <a:defRPr sz="600"/>
            </a:pPr>
            <a:endParaRPr/>
          </a:p>
          <a:p>
            <a:pPr marL="0" lvl="1" indent="640896">
              <a:buSzTx/>
              <a:buNone/>
            </a:pPr>
            <a:r>
              <a:rPr b="1">
                <a:solidFill>
                  <a:srgbClr val="FBC901"/>
                </a:solidFill>
              </a:rPr>
              <a:t>gold standard</a:t>
            </a:r>
            <a:r>
              <a:t> against which other Solar Thermal technologies are compared</a:t>
            </a:r>
          </a:p>
          <a:p>
            <a:pPr marL="0" lvl="1" indent="640896">
              <a:buSzTx/>
              <a:buNone/>
              <a:defRPr sz="1200"/>
            </a:pPr>
            <a:endParaRPr/>
          </a:p>
          <a:p>
            <a:r>
              <a:t>It is thus worth itemizing its scientific and technological strengths, </a:t>
            </a:r>
          </a:p>
          <a:p>
            <a:pPr>
              <a:defRPr sz="600"/>
            </a:pPr>
            <a:endParaRPr/>
          </a:p>
          <a:p>
            <a:pPr marL="0" lvl="1" indent="640896">
              <a:buSzTx/>
              <a:buNone/>
            </a:pPr>
            <a:r>
              <a:t>while identifying shortcomings that have thus far blocked its commercialization</a:t>
            </a:r>
          </a:p>
          <a:p>
            <a:pPr marL="0" lvl="2" indent="1085850">
              <a:buSzTx/>
              <a:buNone/>
              <a:defRPr sz="1200"/>
            </a:pPr>
            <a:endParaRPr/>
          </a:p>
          <a:p>
            <a:r>
              <a:t>The technology in question? </a:t>
            </a:r>
            <a:r>
              <a:rPr b="1">
                <a:solidFill>
                  <a:srgbClr val="FBC901"/>
                </a:solidFill>
              </a:rPr>
              <a:t>Solar Thermal Power based on Paraboloid Dishes</a:t>
            </a:r>
          </a:p>
          <a:p>
            <a:pPr marL="0" lvl="2" indent="1085850">
              <a:buSzTx/>
              <a:buNone/>
              <a:defRPr sz="600"/>
            </a:pPr>
            <a:endParaRPr b="1"/>
          </a:p>
          <a:p>
            <a:pPr marL="0" lvl="1" indent="640896">
              <a:buSzTx/>
              <a:buNone/>
            </a:pPr>
            <a:r>
              <a:rPr b="1"/>
              <a:t>L</a:t>
            </a:r>
            <a:r>
              <a:t>ess pedantically called </a:t>
            </a:r>
            <a:r>
              <a:rPr b="1">
                <a:solidFill>
                  <a:srgbClr val="FBC901"/>
                </a:solidFill>
              </a:rPr>
              <a:t>Parabolic Dishes</a:t>
            </a:r>
          </a:p>
          <a:p>
            <a:pPr marL="0" lvl="3" indent="1577339">
              <a:buSzTx/>
              <a:buNone/>
              <a:defRPr sz="600"/>
            </a:pPr>
            <a:endParaRPr/>
          </a:p>
          <a:p>
            <a:pPr marL="0" lvl="2" indent="1085850">
              <a:buSzTx/>
              <a:buNone/>
            </a:pPr>
            <a:r>
              <a:t>Or even more frequently, just </a:t>
            </a:r>
            <a:r>
              <a:rPr b="1">
                <a:solidFill>
                  <a:srgbClr val="FBC901"/>
                </a:solidFill>
              </a:rPr>
              <a:t>Dishes</a:t>
            </a:r>
          </a:p>
        </p:txBody>
      </p:sp>
      <p:pic>
        <p:nvPicPr>
          <p:cNvPr id="220" name="20101020_tesseradishes.jpg" descr="20101020_tesseradishes.jpg"/>
          <p:cNvPicPr>
            <a:picLocks noChangeAspect="1"/>
          </p:cNvPicPr>
          <p:nvPr/>
        </p:nvPicPr>
        <p:blipFill>
          <a:blip r:embed="rId2">
            <a:extLst/>
          </a:blip>
          <a:stretch>
            <a:fillRect/>
          </a:stretch>
        </p:blipFill>
        <p:spPr>
          <a:xfrm>
            <a:off x="4871624" y="4684406"/>
            <a:ext cx="4066044" cy="2079492"/>
          </a:xfrm>
          <a:prstGeom prst="rect">
            <a:avLst/>
          </a:prstGeom>
          <a:ln w="12700">
            <a:miter lim="400000"/>
          </a:ln>
        </p:spPr>
      </p:pic>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2" name="Rectangle 2"/>
          <p:cNvSpPr txBox="1">
            <a:spLocks noGrp="1"/>
          </p:cNvSpPr>
          <p:nvPr>
            <p:ph type="title"/>
          </p:nvPr>
        </p:nvSpPr>
        <p:spPr>
          <a:xfrm>
            <a:off x="304800" y="76199"/>
            <a:ext cx="8534400" cy="675219"/>
          </a:xfrm>
          <a:prstGeom prst="rect">
            <a:avLst/>
          </a:prstGeom>
        </p:spPr>
        <p:txBody>
          <a:bodyPr/>
          <a:lstStyle>
            <a:lvl1pPr defTabSz="850391">
              <a:defRPr sz="2046" i="1">
                <a:effectLst>
                  <a:outerShdw blurRad="35433" dist="35433" dir="2700000" rotWithShape="0">
                    <a:srgbClr val="000000"/>
                  </a:outerShdw>
                </a:effectLst>
                <a:latin typeface="+mn-lt"/>
                <a:ea typeface="+mn-ea"/>
                <a:cs typeface="+mn-cs"/>
                <a:sym typeface="Arial"/>
              </a:defRPr>
            </a:lvl1pPr>
          </a:lstStyle>
          <a:p>
            <a:r>
              <a:t>As noted above, "paraboloid" mirrors have the ideal light-gathering shape</a:t>
            </a:r>
          </a:p>
        </p:txBody>
      </p:sp>
      <p:sp>
        <p:nvSpPr>
          <p:cNvPr id="223" name="Rectangle 3"/>
          <p:cNvSpPr txBox="1">
            <a:spLocks noGrp="1"/>
          </p:cNvSpPr>
          <p:nvPr>
            <p:ph type="body" idx="1"/>
          </p:nvPr>
        </p:nvSpPr>
        <p:spPr>
          <a:xfrm>
            <a:off x="228600" y="747187"/>
            <a:ext cx="8788400" cy="5568538"/>
          </a:xfrm>
          <a:prstGeom prst="rect">
            <a:avLst/>
          </a:prstGeom>
        </p:spPr>
        <p:txBody>
          <a:bodyPr/>
          <a:lstStyle/>
          <a:p>
            <a:r>
              <a:rPr b="1"/>
              <a:t>Lenses</a:t>
            </a:r>
            <a:r>
              <a:t> can also focus light, but they are subject to </a:t>
            </a:r>
            <a:r>
              <a:rPr b="1"/>
              <a:t>chromatic aberration</a:t>
            </a:r>
            <a:r>
              <a:t> </a:t>
            </a:r>
          </a:p>
          <a:p>
            <a:pPr>
              <a:defRPr sz="600"/>
            </a:pPr>
            <a:endParaRPr/>
          </a:p>
          <a:p>
            <a:pPr marL="0" lvl="1" indent="640896">
              <a:buSzTx/>
              <a:buNone/>
            </a:pPr>
            <a:r>
              <a:t>Which means that they bend different colors into slightly different directions</a:t>
            </a:r>
          </a:p>
          <a:p>
            <a:pPr marL="0" lvl="1" indent="640896">
              <a:buSzTx/>
              <a:buNone/>
              <a:defRPr sz="1200"/>
            </a:pPr>
            <a:endParaRPr/>
          </a:p>
          <a:p>
            <a:r>
              <a:t>Instead, </a:t>
            </a:r>
            <a:r>
              <a:rPr b="1"/>
              <a:t>mirrors</a:t>
            </a:r>
            <a:r>
              <a:t> bounce all colors identically, yielding a sharper (more intense) focus </a:t>
            </a:r>
          </a:p>
          <a:p>
            <a:pPr marL="0" lvl="2" indent="1085850">
              <a:buSzTx/>
              <a:buNone/>
              <a:defRPr sz="1200"/>
            </a:pPr>
            <a:endParaRPr/>
          </a:p>
          <a:p>
            <a:r>
              <a:t>Further, while a large paraboloid </a:t>
            </a:r>
            <a:r>
              <a:rPr b="1"/>
              <a:t>mirror</a:t>
            </a:r>
            <a:r>
              <a:t> can be fully supported from behind,</a:t>
            </a:r>
          </a:p>
          <a:p>
            <a:pPr marL="0" lvl="1" indent="640896">
              <a:buSzTx/>
              <a:buNone/>
              <a:defRPr sz="600"/>
            </a:pPr>
            <a:endParaRPr/>
          </a:p>
          <a:p>
            <a:pPr marL="0" lvl="1" indent="640896">
              <a:buSzTx/>
              <a:buNone/>
            </a:pPr>
            <a:r>
              <a:rPr b="1"/>
              <a:t>lenses</a:t>
            </a:r>
            <a:r>
              <a:t> must be supported at only their edges, causing large and heavy </a:t>
            </a:r>
          </a:p>
          <a:p>
            <a:pPr marL="0" lvl="3" indent="1577339">
              <a:buSzTx/>
              <a:buNone/>
              <a:defRPr sz="600"/>
            </a:pPr>
            <a:endParaRPr/>
          </a:p>
          <a:p>
            <a:pPr marL="0" lvl="2" indent="1085850">
              <a:buSzTx/>
              <a:buNone/>
            </a:pPr>
            <a:r>
              <a:rPr b="1"/>
              <a:t>lenses</a:t>
            </a:r>
            <a:r>
              <a:t> to flex, distorting their shape, or even breaking those edges</a:t>
            </a:r>
          </a:p>
          <a:p>
            <a:pPr marL="0" lvl="2" indent="1085850">
              <a:buSzTx/>
              <a:buNone/>
              <a:defRPr sz="600"/>
            </a:pPr>
            <a:endParaRPr/>
          </a:p>
          <a:p>
            <a:pPr algn="ctr">
              <a:defRPr i="1"/>
            </a:pPr>
            <a:r>
              <a:t>Which explains why </a:t>
            </a:r>
            <a:r>
              <a:rPr b="1"/>
              <a:t>all</a:t>
            </a:r>
            <a:r>
              <a:t> large optical telescopes use </a:t>
            </a:r>
            <a:r>
              <a:rPr b="1"/>
              <a:t>mirrors</a:t>
            </a:r>
          </a:p>
          <a:p>
            <a:pPr marL="0" lvl="2" indent="1085850">
              <a:buSzTx/>
              <a:buNone/>
              <a:defRPr sz="1700"/>
            </a:pPr>
            <a:endParaRPr/>
          </a:p>
          <a:p>
            <a:pPr algn="ctr">
              <a:defRPr b="1"/>
            </a:pPr>
            <a:r>
              <a:t>Solar Thermal </a:t>
            </a:r>
            <a:r>
              <a:rPr>
                <a:solidFill>
                  <a:srgbClr val="FBC901"/>
                </a:solidFill>
              </a:rPr>
              <a:t>Dishes</a:t>
            </a:r>
            <a:r>
              <a:t> focus sunlight so well that it is concentrated by ~ </a:t>
            </a:r>
            <a:r>
              <a:rPr>
                <a:solidFill>
                  <a:srgbClr val="FBC901"/>
                </a:solidFill>
              </a:rPr>
              <a:t>1000 X</a:t>
            </a:r>
          </a:p>
          <a:p>
            <a:pPr algn="ctr">
              <a:defRPr sz="600"/>
            </a:pPr>
            <a:endParaRPr/>
          </a:p>
          <a:p>
            <a:pPr algn="ctr">
              <a:defRPr b="1"/>
            </a:pPr>
            <a:r>
              <a:t>Which can heat fluids to </a:t>
            </a:r>
            <a:r>
              <a:rPr>
                <a:solidFill>
                  <a:srgbClr val="FBC901"/>
                </a:solidFill>
              </a:rPr>
              <a:t>1200°C </a:t>
            </a:r>
            <a:r>
              <a:rPr baseline="31999"/>
              <a:t>1, 2</a:t>
            </a:r>
          </a:p>
          <a:p>
            <a:endParaRPr/>
          </a:p>
          <a:p>
            <a:pPr algn="ctr">
              <a:defRPr b="1"/>
            </a:pPr>
            <a:r>
              <a:t>1200°C is BRIGHT WHITE HOT</a:t>
            </a:r>
          </a:p>
          <a:p>
            <a:pPr algn="ctr">
              <a:defRPr sz="400" b="1"/>
            </a:pPr>
            <a:endParaRPr/>
          </a:p>
          <a:p>
            <a:pPr algn="ctr">
              <a:defRPr b="1" i="1">
                <a:solidFill>
                  <a:srgbClr val="FBC901"/>
                </a:solidFill>
              </a:defRPr>
            </a:pPr>
            <a:r>
              <a:t>Way hotter than required to boil water!</a:t>
            </a:r>
          </a:p>
        </p:txBody>
      </p:sp>
      <p:sp>
        <p:nvSpPr>
          <p:cNvPr id="224" name="Rectangle 5"/>
          <p:cNvSpPr txBox="1"/>
          <p:nvPr/>
        </p:nvSpPr>
        <p:spPr>
          <a:xfrm>
            <a:off x="304800" y="6342920"/>
            <a:ext cx="8534400" cy="4801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1) Concentrating Solar Power, Weinstein et al., Chemical Reviews 115, pp. 12797-12838 (2015)</a:t>
            </a:r>
          </a:p>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2) Concentrating Solar Power, Solar Energy Industries Association </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6" name="Rectangle 2"/>
          <p:cNvSpPr txBox="1">
            <a:spLocks noGrp="1"/>
          </p:cNvSpPr>
          <p:nvPr>
            <p:ph type="title"/>
          </p:nvPr>
        </p:nvSpPr>
        <p:spPr>
          <a:xfrm>
            <a:off x="304800" y="76199"/>
            <a:ext cx="8534400" cy="675219"/>
          </a:xfrm>
          <a:prstGeom prst="rect">
            <a:avLst/>
          </a:prstGeom>
        </p:spPr>
        <p:txBody>
          <a:bodyPr/>
          <a:lstStyle/>
          <a:p>
            <a:pPr>
              <a:defRPr sz="2200" i="1">
                <a:latin typeface="+mn-lt"/>
                <a:ea typeface="+mn-ea"/>
                <a:cs typeface="+mn-cs"/>
                <a:sym typeface="Arial"/>
              </a:defRPr>
            </a:pPr>
            <a:r>
              <a:t>That heat </a:t>
            </a:r>
            <a:r>
              <a:rPr b="1"/>
              <a:t>could</a:t>
            </a:r>
            <a:r>
              <a:t> be collected and pumped away - for use elsewhere</a:t>
            </a:r>
          </a:p>
        </p:txBody>
      </p:sp>
      <p:sp>
        <p:nvSpPr>
          <p:cNvPr id="227" name="Rectangle 3"/>
          <p:cNvSpPr txBox="1">
            <a:spLocks noGrp="1"/>
          </p:cNvSpPr>
          <p:nvPr>
            <p:ph type="body" idx="1"/>
          </p:nvPr>
        </p:nvSpPr>
        <p:spPr>
          <a:xfrm>
            <a:off x="177800" y="810687"/>
            <a:ext cx="8788400" cy="5236626"/>
          </a:xfrm>
          <a:prstGeom prst="rect">
            <a:avLst/>
          </a:prstGeom>
        </p:spPr>
        <p:txBody>
          <a:bodyPr/>
          <a:lstStyle/>
          <a:p>
            <a:r>
              <a:t>At the dish's focal point you'd install a </a:t>
            </a:r>
            <a:r>
              <a:rPr b="1">
                <a:solidFill>
                  <a:srgbClr val="FBC901"/>
                </a:solidFill>
              </a:rPr>
              <a:t>Receiver</a:t>
            </a:r>
            <a:r>
              <a:t> filled with </a:t>
            </a:r>
            <a:r>
              <a:rPr b="1">
                <a:solidFill>
                  <a:srgbClr val="FBC901"/>
                </a:solidFill>
              </a:rPr>
              <a:t>Heat Transfer Fluid</a:t>
            </a:r>
            <a:r>
              <a:rPr>
                <a:solidFill>
                  <a:srgbClr val="FBC901"/>
                </a:solidFill>
              </a:rPr>
              <a:t> </a:t>
            </a:r>
            <a:r>
              <a:rPr b="1" baseline="31999"/>
              <a:t>1-3</a:t>
            </a:r>
          </a:p>
          <a:p>
            <a:pPr>
              <a:defRPr sz="600"/>
            </a:pPr>
            <a:endParaRPr/>
          </a:p>
          <a:p>
            <a:pPr marL="0" lvl="1" indent="640896">
              <a:buSzTx/>
              <a:buNone/>
            </a:pPr>
            <a:r>
              <a:t>The fluid would then transfer heat to remote steam-turbine generators</a:t>
            </a:r>
          </a:p>
          <a:p>
            <a:pPr>
              <a:defRPr sz="1200"/>
            </a:pPr>
            <a:endParaRPr/>
          </a:p>
          <a:p>
            <a:r>
              <a:t>Those </a:t>
            </a:r>
            <a:r>
              <a:rPr b="1"/>
              <a:t>Heat Transfer Fluids</a:t>
            </a:r>
            <a:r>
              <a:t> would have to:</a:t>
            </a:r>
          </a:p>
          <a:p>
            <a:pPr>
              <a:defRPr sz="600"/>
            </a:pPr>
            <a:endParaRPr/>
          </a:p>
          <a:p>
            <a:pPr marL="0" lvl="1" indent="640896">
              <a:buSzTx/>
              <a:buNone/>
            </a:pPr>
            <a:r>
              <a:t>Carry a lot of heat energy per volume (have a "high heat capacity") </a:t>
            </a:r>
          </a:p>
          <a:p>
            <a:pPr marL="0" lvl="1" indent="640896">
              <a:buSzTx/>
              <a:buNone/>
              <a:defRPr sz="600"/>
            </a:pPr>
            <a:endParaRPr/>
          </a:p>
          <a:p>
            <a:pPr marL="0" lvl="1" indent="640896">
              <a:buSzTx/>
              <a:buNone/>
            </a:pPr>
            <a:r>
              <a:t>Pump easily (have "low viscosity") </a:t>
            </a:r>
          </a:p>
          <a:p>
            <a:pPr marL="0" lvl="1" indent="640896">
              <a:buSzTx/>
              <a:buNone/>
              <a:defRPr sz="600"/>
            </a:pPr>
            <a:endParaRPr/>
          </a:p>
          <a:p>
            <a:pPr marL="0" lvl="1" indent="640896">
              <a:buSzTx/>
              <a:buNone/>
            </a:pPr>
            <a:r>
              <a:t>Withstand the intense midday temperatures of Solar Thermal concentrators</a:t>
            </a:r>
          </a:p>
          <a:p>
            <a:pPr marL="0" lvl="2" indent="1085850">
              <a:buSzTx/>
              <a:buNone/>
              <a:defRPr sz="600"/>
            </a:pPr>
            <a:endParaRPr/>
          </a:p>
          <a:p>
            <a:pPr marL="0" lvl="1" indent="640896">
              <a:buSzTx/>
              <a:buNone/>
            </a:pPr>
            <a:r>
              <a:t>But not solidify (or become un-pumpable) after things cool down overnight</a:t>
            </a:r>
          </a:p>
          <a:p>
            <a:pPr marL="0" lvl="1" indent="640896">
              <a:buSzTx/>
              <a:buNone/>
              <a:defRPr sz="1200"/>
            </a:pPr>
            <a:endParaRPr/>
          </a:p>
          <a:p>
            <a:pPr>
              <a:defRPr b="1"/>
            </a:pPr>
            <a:r>
              <a:t>MOST Solar Thermal Plants DO use Heat Transfer Fluids which include: </a:t>
            </a:r>
          </a:p>
          <a:p>
            <a:pPr>
              <a:defRPr sz="600"/>
            </a:pPr>
            <a:endParaRPr/>
          </a:p>
          <a:p>
            <a:pPr marL="0" lvl="1" indent="640896">
              <a:buSzTx/>
              <a:buNone/>
              <a:defRPr b="1">
                <a:solidFill>
                  <a:srgbClr val="FBC901"/>
                </a:solidFill>
              </a:defRPr>
            </a:pPr>
            <a:r>
              <a:t>Synthetic oils, molten salts, highly compressed gases, </a:t>
            </a:r>
          </a:p>
          <a:p>
            <a:pPr marL="0" lvl="1" indent="640896">
              <a:buSzTx/>
              <a:buNone/>
              <a:defRPr sz="600" b="1">
                <a:solidFill>
                  <a:srgbClr val="FBC901"/>
                </a:solidFill>
              </a:defRPr>
            </a:pPr>
            <a:endParaRPr/>
          </a:p>
          <a:p>
            <a:pPr marL="0" lvl="2" indent="1085850">
              <a:buSzTx/>
              <a:buNone/>
              <a:defRPr b="1">
                <a:solidFill>
                  <a:srgbClr val="FBC901"/>
                </a:solidFill>
              </a:defRPr>
            </a:pPr>
            <a:r>
              <a:t>ceramic powders or sand suspended (or falling through) gases,</a:t>
            </a:r>
          </a:p>
          <a:p>
            <a:pPr marL="0" lvl="2" indent="1085850">
              <a:buSzTx/>
              <a:buNone/>
              <a:defRPr sz="600" b="1">
                <a:solidFill>
                  <a:srgbClr val="FBC901"/>
                </a:solidFill>
              </a:defRPr>
            </a:pPr>
            <a:endParaRPr/>
          </a:p>
          <a:p>
            <a:pPr marL="0" lvl="3" indent="1577339">
              <a:buSzTx/>
              <a:buNone/>
              <a:defRPr b="1">
                <a:solidFill>
                  <a:srgbClr val="FBC901"/>
                </a:solidFill>
              </a:defRPr>
            </a:pPr>
            <a:r>
              <a:t>and perhaps in the future: specially engineered nanoparticles</a:t>
            </a:r>
          </a:p>
        </p:txBody>
      </p:sp>
      <p:sp>
        <p:nvSpPr>
          <p:cNvPr id="228" name="Rectangle 5"/>
          <p:cNvSpPr txBox="1"/>
          <p:nvPr/>
        </p:nvSpPr>
        <p:spPr>
          <a:xfrm>
            <a:off x="304800" y="6063105"/>
            <a:ext cx="8534400" cy="7726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p>
            <a:pPr algn="ctr">
              <a:spcBef>
                <a:spcPts val="300"/>
              </a:spcBef>
              <a:defRPr sz="1100" b="0" i="1">
                <a:solidFill>
                  <a:srgbClr val="059797"/>
                </a:solidFill>
                <a:effectLst>
                  <a:outerShdw blurRad="38100" dist="38100" dir="2700000" rotWithShape="0">
                    <a:srgbClr val="000000"/>
                  </a:outerShdw>
                </a:effectLst>
                <a:latin typeface="+mn-lt"/>
                <a:ea typeface="+mn-ea"/>
                <a:cs typeface="+mn-cs"/>
                <a:sym typeface="Arial"/>
              </a:defRPr>
            </a:pPr>
            <a:r>
              <a:t>1) Concentrating Solar Power, Weinstein et al., Chemical Reviews 115, pp. 12797-12838 (2015)</a:t>
            </a:r>
          </a:p>
          <a:p>
            <a:pPr algn="ctr">
              <a:spcBef>
                <a:spcPts val="300"/>
              </a:spcBef>
              <a:defRPr sz="1100" b="0" i="1">
                <a:solidFill>
                  <a:srgbClr val="059797"/>
                </a:solidFill>
                <a:effectLst>
                  <a:outerShdw blurRad="38100" dist="38100" dir="2700000" rotWithShape="0">
                    <a:srgbClr val="000000"/>
                  </a:outerShdw>
                </a:effectLst>
                <a:latin typeface="+mn-lt"/>
                <a:ea typeface="+mn-ea"/>
                <a:cs typeface="+mn-cs"/>
                <a:sym typeface="Arial"/>
              </a:defRPr>
            </a:pPr>
            <a:r>
              <a:t>2) Heat Transfer Fluids for Concentrating Solar Power Systems – A review, Vignarooban et al., Applied Energy 146, pp. 383-96 (2015) </a:t>
            </a:r>
          </a:p>
          <a:p>
            <a:pPr algn="ctr">
              <a:spcBef>
                <a:spcPts val="300"/>
              </a:spcBef>
              <a:defRPr sz="1100" b="0" i="1">
                <a:solidFill>
                  <a:srgbClr val="059797"/>
                </a:solidFill>
                <a:effectLst>
                  <a:outerShdw blurRad="38100" dist="38100" dir="2700000" rotWithShape="0">
                    <a:srgbClr val="000000"/>
                  </a:outerShdw>
                </a:effectLst>
                <a:latin typeface="+mn-lt"/>
                <a:ea typeface="+mn-ea"/>
                <a:cs typeface="+mn-cs"/>
                <a:sym typeface="Arial"/>
              </a:defRPr>
            </a:pPr>
            <a:r>
              <a:t>3) Advanced Heat Transfer Fluids for Direct Molten Salt Line-Focusing CSP Plants, Bonk et al., Progress in Energy &amp; Combustion Science 67, pp. 69-87 (2018)</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0" name="Rectangle 5"/>
          <p:cNvSpPr txBox="1"/>
          <p:nvPr/>
        </p:nvSpPr>
        <p:spPr>
          <a:xfrm>
            <a:off x="7009772" y="3588920"/>
            <a:ext cx="1715326" cy="9754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lvl1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lvl1pPr>
          </a:lstStyle>
          <a:p>
            <a:r>
              <a:t>Figure: http://www.solartronenergy.com/solar-concentrator/how-does-a-solar-concentrator-work/</a:t>
            </a:r>
          </a:p>
        </p:txBody>
      </p:sp>
      <p:sp>
        <p:nvSpPr>
          <p:cNvPr id="231" name="Rectangle 2"/>
          <p:cNvSpPr txBox="1">
            <a:spLocks noGrp="1"/>
          </p:cNvSpPr>
          <p:nvPr>
            <p:ph type="title"/>
          </p:nvPr>
        </p:nvSpPr>
        <p:spPr>
          <a:xfrm>
            <a:off x="304800" y="76199"/>
            <a:ext cx="8534400" cy="675219"/>
          </a:xfrm>
          <a:prstGeom prst="rect">
            <a:avLst/>
          </a:prstGeom>
        </p:spPr>
        <p:txBody>
          <a:bodyPr/>
          <a:lstStyle/>
          <a:p>
            <a:pPr>
              <a:defRPr sz="2200" i="1">
                <a:latin typeface="+mn-lt"/>
                <a:ea typeface="+mn-ea"/>
                <a:cs typeface="+mn-cs"/>
                <a:sym typeface="Arial"/>
              </a:defRPr>
            </a:pPr>
            <a:r>
              <a:t>But heat transfer fluids </a:t>
            </a:r>
            <a:r>
              <a:rPr b="1"/>
              <a:t>don't</a:t>
            </a:r>
            <a:r>
              <a:t> work well for Dishes:</a:t>
            </a:r>
          </a:p>
        </p:txBody>
      </p:sp>
      <p:sp>
        <p:nvSpPr>
          <p:cNvPr id="232" name="Rectangle 3"/>
          <p:cNvSpPr txBox="1">
            <a:spLocks noGrp="1"/>
          </p:cNvSpPr>
          <p:nvPr>
            <p:ph type="body" sz="half" idx="1"/>
          </p:nvPr>
        </p:nvSpPr>
        <p:spPr>
          <a:xfrm>
            <a:off x="153132" y="823325"/>
            <a:ext cx="8906788" cy="2474669"/>
          </a:xfrm>
          <a:prstGeom prst="rect">
            <a:avLst/>
          </a:prstGeom>
        </p:spPr>
        <p:txBody>
          <a:bodyPr/>
          <a:lstStyle/>
          <a:p>
            <a:r>
              <a:rPr b="1"/>
              <a:t>ALL</a:t>
            </a:r>
            <a:r>
              <a:t> Solar Thermal concentrators must track the sun across the sky</a:t>
            </a:r>
          </a:p>
          <a:p>
            <a:pPr>
              <a:defRPr sz="1200"/>
            </a:pPr>
            <a:endParaRPr/>
          </a:p>
          <a:p>
            <a:r>
              <a:t>But the focus of a </a:t>
            </a:r>
            <a:r>
              <a:rPr b="1">
                <a:solidFill>
                  <a:srgbClr val="FBC901"/>
                </a:solidFill>
              </a:rPr>
              <a:t>Dish</a:t>
            </a:r>
            <a:r>
              <a:t> is particularly sharp and precise (which is its strength!) </a:t>
            </a:r>
          </a:p>
          <a:p>
            <a:pPr>
              <a:defRPr sz="600"/>
            </a:pPr>
            <a:endParaRPr/>
          </a:p>
          <a:p>
            <a:pPr marL="0" lvl="1" indent="640896">
              <a:buSzTx/>
              <a:buNone/>
            </a:pPr>
            <a:r>
              <a:t>and a heat-absorbing </a:t>
            </a:r>
            <a:r>
              <a:rPr b="1">
                <a:solidFill>
                  <a:srgbClr val="FBC901"/>
                </a:solidFill>
              </a:rPr>
              <a:t>Receiver</a:t>
            </a:r>
            <a:r>
              <a:t> must be to be locked into that focal point</a:t>
            </a:r>
          </a:p>
          <a:p>
            <a:pPr marL="0" lvl="2" indent="1085850">
              <a:buSzTx/>
              <a:buNone/>
              <a:defRPr sz="1200"/>
            </a:pPr>
            <a:endParaRPr/>
          </a:p>
          <a:p>
            <a:r>
              <a:t>That would require the Dish and Receiver to be built into a carefully aligned assembly</a:t>
            </a:r>
          </a:p>
          <a:p>
            <a:pPr marL="0" lvl="2" indent="1085850">
              <a:buSzTx/>
              <a:buNone/>
              <a:defRPr sz="600"/>
            </a:pPr>
            <a:endParaRPr/>
          </a:p>
          <a:p>
            <a:pPr marL="0" lvl="1" indent="640896">
              <a:buSzTx/>
              <a:buNone/>
            </a:pPr>
            <a:r>
              <a:t>which would then pivot as a single unit as it tracked the sun</a:t>
            </a:r>
          </a:p>
        </p:txBody>
      </p:sp>
      <p:pic>
        <p:nvPicPr>
          <p:cNvPr id="233" name="dual-axis-tracking-solar-concentrator.jpg" descr="dual-axis-tracking-solar-concentrator.jpg"/>
          <p:cNvPicPr>
            <a:picLocks noChangeAspect="1"/>
          </p:cNvPicPr>
          <p:nvPr/>
        </p:nvPicPr>
        <p:blipFill>
          <a:blip r:embed="rId2">
            <a:extLst/>
          </a:blip>
          <a:stretch>
            <a:fillRect/>
          </a:stretch>
        </p:blipFill>
        <p:spPr>
          <a:xfrm>
            <a:off x="2482310" y="3369902"/>
            <a:ext cx="4248433" cy="1547911"/>
          </a:xfrm>
          <a:prstGeom prst="rect">
            <a:avLst/>
          </a:prstGeom>
          <a:ln w="12700">
            <a:miter lim="400000"/>
          </a:ln>
        </p:spPr>
      </p:pic>
      <p:sp>
        <p:nvSpPr>
          <p:cNvPr id="234" name="Rectangle 3"/>
          <p:cNvSpPr txBox="1"/>
          <p:nvPr/>
        </p:nvSpPr>
        <p:spPr>
          <a:xfrm>
            <a:off x="118606" y="5101111"/>
            <a:ext cx="8906788" cy="15479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ormAutofit/>
          </a:bodyPr>
          <a:lstStyle/>
          <a:p>
            <a:pPr algn="ctr">
              <a:spcBef>
                <a:spcPts val="400"/>
              </a:spcBef>
              <a:tabLst>
                <a:tab pos="4572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n-lt"/>
                <a:ea typeface="+mn-ea"/>
                <a:cs typeface="+mn-cs"/>
                <a:sym typeface="Arial"/>
              </a:defRPr>
            </a:pPr>
            <a:r>
              <a:rPr b="1"/>
              <a:t>THE PROBLEM?</a:t>
            </a:r>
            <a:r>
              <a:t> </a:t>
            </a:r>
          </a:p>
          <a:p>
            <a:pPr algn="ctr">
              <a:spcBef>
                <a:spcPts val="400"/>
              </a:spcBef>
              <a:tabLst>
                <a:tab pos="4572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n-lt"/>
                <a:ea typeface="+mn-ea"/>
                <a:cs typeface="+mn-cs"/>
                <a:sym typeface="Arial"/>
              </a:defRPr>
            </a:pPr>
            <a:endParaRPr/>
          </a:p>
          <a:p>
            <a:pPr algn="ctr">
              <a:spcBef>
                <a:spcPts val="400"/>
              </a:spcBef>
              <a:tabLst>
                <a:tab pos="4572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n-lt"/>
                <a:ea typeface="+mn-ea"/>
                <a:cs typeface="+mn-cs"/>
                <a:sym typeface="Arial"/>
              </a:defRPr>
            </a:pPr>
            <a:r>
              <a:t>Getting </a:t>
            </a:r>
            <a:r>
              <a:rPr b="1">
                <a:solidFill>
                  <a:srgbClr val="FBC901"/>
                </a:solidFill>
              </a:rPr>
              <a:t>1200°C Heat Transfer Fluid</a:t>
            </a:r>
            <a:r>
              <a:t> out of that </a:t>
            </a:r>
            <a:r>
              <a:rPr b="1">
                <a:solidFill>
                  <a:srgbClr val="FBC901"/>
                </a:solidFill>
              </a:rPr>
              <a:t>Receiver</a:t>
            </a:r>
            <a:r>
              <a:t> &amp; down to the ground</a:t>
            </a:r>
          </a:p>
          <a:p>
            <a:pPr lvl="1" indent="640896" algn="ctr">
              <a:spcBef>
                <a:spcPts val="400"/>
              </a:spcBef>
              <a:tabLst>
                <a:tab pos="457200" algn="l"/>
                <a:tab pos="914400" algn="l"/>
                <a:tab pos="1371600" algn="l"/>
                <a:tab pos="1828800" algn="l"/>
                <a:tab pos="2286000" algn="l"/>
              </a:tabLst>
              <a:defRPr sz="600" b="0">
                <a:solidFill>
                  <a:srgbClr val="FFFFFF"/>
                </a:solidFill>
                <a:effectLst>
                  <a:outerShdw blurRad="38100" dist="38100" dir="2700000" rotWithShape="0">
                    <a:srgbClr val="000000"/>
                  </a:outerShdw>
                </a:effectLst>
                <a:latin typeface="+mn-lt"/>
                <a:ea typeface="+mn-ea"/>
                <a:cs typeface="+mn-cs"/>
                <a:sym typeface="Arial"/>
              </a:defRPr>
            </a:pPr>
            <a:endParaRPr/>
          </a:p>
          <a:p>
            <a:pPr algn="ctr">
              <a:spcBef>
                <a:spcPts val="400"/>
              </a:spcBef>
              <a:tabLst>
                <a:tab pos="4572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n-lt"/>
                <a:ea typeface="+mn-ea"/>
                <a:cs typeface="+mn-cs"/>
                <a:sym typeface="Arial"/>
              </a:defRPr>
            </a:pPr>
            <a:r>
              <a:t>so that it can be sent onward to boil water for a steam turbine generator</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4" name="Rectangle 5"/>
          <p:cNvSpPr txBox="1"/>
          <p:nvPr/>
        </p:nvSpPr>
        <p:spPr>
          <a:xfrm>
            <a:off x="304800" y="6457220"/>
            <a:ext cx="8534400"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1) See my notes set: Tomorrow's Solar Cells (</a:t>
            </a:r>
            <a:r>
              <a:rPr u="sng">
                <a:solidFill>
                  <a:srgbClr val="00CCFF"/>
                </a:solidFill>
                <a:uFill>
                  <a:solidFill>
                    <a:srgbClr val="00CCFF"/>
                  </a:solidFill>
                </a:uFill>
                <a:hlinkClick r:id="rId2"/>
              </a:rPr>
              <a:t>pptx</a:t>
            </a:r>
            <a:r>
              <a:t> / </a:t>
            </a:r>
            <a:r>
              <a:rPr u="sng">
                <a:solidFill>
                  <a:srgbClr val="00CCFF"/>
                </a:solidFill>
                <a:uFill>
                  <a:solidFill>
                    <a:srgbClr val="00CCFF"/>
                  </a:solidFill>
                </a:uFill>
                <a:hlinkClick r:id="rId3"/>
              </a:rPr>
              <a:t>pdf</a:t>
            </a:r>
            <a:r>
              <a:t> / </a:t>
            </a:r>
            <a:r>
              <a:rPr u="sng">
                <a:solidFill>
                  <a:srgbClr val="00CCFF"/>
                </a:solidFill>
                <a:uFill>
                  <a:solidFill>
                    <a:srgbClr val="00CCFF"/>
                  </a:solidFill>
                </a:uFill>
                <a:hlinkClick r:id="rId4"/>
              </a:rPr>
              <a:t>key)</a:t>
            </a:r>
          </a:p>
        </p:txBody>
      </p:sp>
      <p:sp>
        <p:nvSpPr>
          <p:cNvPr id="135" name="Rectangle 2"/>
          <p:cNvSpPr txBox="1">
            <a:spLocks noGrp="1"/>
          </p:cNvSpPr>
          <p:nvPr>
            <p:ph type="title"/>
          </p:nvPr>
        </p:nvSpPr>
        <p:spPr>
          <a:xfrm>
            <a:off x="304800" y="76199"/>
            <a:ext cx="8534400" cy="675219"/>
          </a:xfrm>
          <a:prstGeom prst="rect">
            <a:avLst/>
          </a:prstGeom>
        </p:spPr>
        <p:txBody>
          <a:bodyPr/>
          <a:lstStyle>
            <a:lvl1pPr>
              <a:defRPr sz="2200" i="1">
                <a:latin typeface="+mn-lt"/>
                <a:ea typeface="+mn-ea"/>
                <a:cs typeface="+mn-cs"/>
                <a:sym typeface="Arial"/>
              </a:defRPr>
            </a:lvl1pPr>
          </a:lstStyle>
          <a:p>
            <a:r>
              <a:t>Solar Thermal Power &amp; Heat Storage</a:t>
            </a:r>
          </a:p>
        </p:txBody>
      </p:sp>
      <p:sp>
        <p:nvSpPr>
          <p:cNvPr id="136" name="Rectangle 3"/>
          <p:cNvSpPr txBox="1">
            <a:spLocks noGrp="1"/>
          </p:cNvSpPr>
          <p:nvPr>
            <p:ph type="body" idx="1"/>
          </p:nvPr>
        </p:nvSpPr>
        <p:spPr>
          <a:xfrm>
            <a:off x="304800" y="744506"/>
            <a:ext cx="8534400" cy="5546788"/>
          </a:xfrm>
          <a:prstGeom prst="rect">
            <a:avLst/>
          </a:prstGeom>
        </p:spPr>
        <p:txBody>
          <a:bodyPr/>
          <a:lstStyle/>
          <a:p>
            <a:pPr algn="ctr">
              <a:defRPr i="1"/>
            </a:pPr>
            <a:r>
              <a:t>First, a necessary digression:</a:t>
            </a:r>
          </a:p>
          <a:p>
            <a:endParaRPr/>
          </a:p>
          <a:p>
            <a:pPr>
              <a:tabLst/>
            </a:pPr>
            <a:r>
              <a:t>There are </a:t>
            </a:r>
            <a:r>
              <a:rPr b="1"/>
              <a:t>concentrated</a:t>
            </a:r>
            <a:r>
              <a:t> forms of </a:t>
            </a:r>
            <a:r>
              <a:rPr b="1"/>
              <a:t>Solar Photovoltaic Power </a:t>
            </a:r>
            <a:r>
              <a:rPr b="1" baseline="31999"/>
              <a:t>1</a:t>
            </a:r>
            <a:endParaRPr b="1"/>
          </a:p>
          <a:p>
            <a:pPr>
              <a:defRPr sz="600"/>
            </a:pPr>
            <a:endParaRPr b="1"/>
          </a:p>
          <a:p>
            <a:pPr marL="0" lvl="1" indent="640896">
              <a:buSzTx/>
              <a:buNone/>
              <a:tabLst/>
            </a:pPr>
            <a:r>
              <a:t>And this note set includes </a:t>
            </a:r>
            <a:r>
              <a:rPr b="1"/>
              <a:t>un-concentrated </a:t>
            </a:r>
            <a:r>
              <a:t>forms of </a:t>
            </a:r>
            <a:r>
              <a:rPr b="1"/>
              <a:t>Solar Thermal Power</a:t>
            </a:r>
          </a:p>
          <a:p>
            <a:pPr marL="0" lvl="1" indent="640896">
              <a:buSzTx/>
              <a:buNone/>
              <a:defRPr sz="1200"/>
            </a:pPr>
            <a:endParaRPr/>
          </a:p>
          <a:p>
            <a:r>
              <a:t>But as inaccurate and misleading as it may be, Solar Thermal Power </a:t>
            </a:r>
          </a:p>
          <a:p>
            <a:pPr>
              <a:defRPr sz="600"/>
            </a:pPr>
            <a:endParaRPr/>
          </a:p>
          <a:p>
            <a:pPr marL="0" lvl="1" indent="640896">
              <a:buSzTx/>
              <a:buNone/>
            </a:pPr>
            <a:r>
              <a:t>is often given the blanket label of </a:t>
            </a:r>
            <a:r>
              <a:rPr b="1">
                <a:solidFill>
                  <a:srgbClr val="FBC901"/>
                </a:solidFill>
              </a:rPr>
              <a:t>Concentrated Solar Power (CSP),</a:t>
            </a:r>
          </a:p>
          <a:p>
            <a:pPr marL="0" lvl="1" indent="640896">
              <a:buSzTx/>
              <a:buNone/>
              <a:defRPr sz="600"/>
            </a:pPr>
            <a:endParaRPr/>
          </a:p>
          <a:p>
            <a:pPr marL="0" lvl="2" indent="1085850">
              <a:buSzTx/>
              <a:buNone/>
            </a:pPr>
            <a:r>
              <a:t>especially by people in (or associated with) its industrial application</a:t>
            </a:r>
          </a:p>
          <a:p>
            <a:pPr marL="0" lvl="2" indent="1085850">
              <a:buSzTx/>
              <a:buNone/>
              <a:defRPr sz="1200"/>
            </a:pPr>
            <a:endParaRPr/>
          </a:p>
          <a:p>
            <a:r>
              <a:t>Why?  Because </a:t>
            </a:r>
            <a:r>
              <a:rPr b="1"/>
              <a:t>outside of research labs &amp; prototype development projects,</a:t>
            </a:r>
          </a:p>
          <a:p>
            <a:pPr>
              <a:defRPr sz="800"/>
            </a:pPr>
            <a:endParaRPr/>
          </a:p>
          <a:p>
            <a:pPr marL="0" lvl="1" indent="640896">
              <a:buSzTx/>
              <a:buNone/>
            </a:pPr>
            <a:r>
              <a:rPr b="1"/>
              <a:t>industrial</a:t>
            </a:r>
            <a:r>
              <a:t> Solar Thermal Power IS still ~ 100% concentrated</a:t>
            </a:r>
          </a:p>
          <a:p>
            <a:pPr marL="0" lvl="1" indent="640896">
              <a:buSzTx/>
              <a:buNone/>
              <a:defRPr sz="700"/>
            </a:pPr>
            <a:endParaRPr/>
          </a:p>
          <a:p>
            <a:pPr marL="0" lvl="2" indent="1085850">
              <a:buSzTx/>
              <a:buNone/>
            </a:pPr>
            <a:r>
              <a:t>while </a:t>
            </a:r>
            <a:r>
              <a:rPr b="1"/>
              <a:t>industrial</a:t>
            </a:r>
            <a:r>
              <a:t> Photovoltaic Power IS still ~ 0% concentrated</a:t>
            </a:r>
          </a:p>
          <a:p>
            <a:pPr marL="0" lvl="2" indent="1085850">
              <a:buSzTx/>
              <a:buNone/>
              <a:defRPr sz="1200"/>
            </a:pPr>
            <a:endParaRPr/>
          </a:p>
          <a:p>
            <a:r>
              <a:t>Nevertheless, for accuracy and clarity, I'll stick with the term </a:t>
            </a:r>
            <a:r>
              <a:rPr b="1">
                <a:solidFill>
                  <a:srgbClr val="FBC901"/>
                </a:solidFill>
              </a:rPr>
              <a:t>Solar Thermal Power</a:t>
            </a:r>
          </a:p>
          <a:p>
            <a:pPr>
              <a:defRPr sz="700"/>
            </a:pPr>
            <a:endParaRPr/>
          </a:p>
          <a:p>
            <a:pPr marL="0" lvl="1" indent="640896">
              <a:buSzTx/>
              <a:buNone/>
            </a:pPr>
            <a:r>
              <a:t>(despite the widespread use of "CSP" and dozens of other cryptic acronyms)</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6" name="Rectangle 5"/>
          <p:cNvSpPr txBox="1"/>
          <p:nvPr/>
        </p:nvSpPr>
        <p:spPr>
          <a:xfrm>
            <a:off x="304800" y="6165120"/>
            <a:ext cx="8534400" cy="6579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1) Concentrating Solar Power, Weinstein et al., Chemical Reviews 115, pp. 12797-12838 (2015)</a:t>
            </a:r>
          </a:p>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2) Solar Parabolic Dish Stirling Engine System Design, Simulation, and Thermal Analysis, Hafez et al., Energy Conversion &amp; Management 126, pp. 60-75 (2016)</a:t>
            </a:r>
          </a:p>
        </p:txBody>
      </p:sp>
      <p:sp>
        <p:nvSpPr>
          <p:cNvPr id="237" name="Rectangle 2"/>
          <p:cNvSpPr txBox="1">
            <a:spLocks noGrp="1"/>
          </p:cNvSpPr>
          <p:nvPr>
            <p:ph type="title"/>
          </p:nvPr>
        </p:nvSpPr>
        <p:spPr>
          <a:xfrm>
            <a:off x="304800" y="76199"/>
            <a:ext cx="8534400" cy="675219"/>
          </a:xfrm>
          <a:prstGeom prst="rect">
            <a:avLst/>
          </a:prstGeom>
        </p:spPr>
        <p:txBody>
          <a:bodyPr/>
          <a:lstStyle/>
          <a:p>
            <a:pPr>
              <a:defRPr sz="2200" i="1">
                <a:latin typeface="+mn-lt"/>
                <a:ea typeface="+mn-ea"/>
                <a:cs typeface="+mn-cs"/>
                <a:sym typeface="Arial"/>
              </a:defRPr>
            </a:pPr>
            <a:r>
              <a:t>You can't just send </a:t>
            </a:r>
            <a:r>
              <a:rPr>
                <a:solidFill>
                  <a:srgbClr val="FFFFFF"/>
                </a:solidFill>
              </a:rPr>
              <a:t>1200°C fluids through hoses!</a:t>
            </a:r>
          </a:p>
        </p:txBody>
      </p:sp>
      <p:sp>
        <p:nvSpPr>
          <p:cNvPr id="238" name="Rectangle 3"/>
          <p:cNvSpPr txBox="1">
            <a:spLocks noGrp="1"/>
          </p:cNvSpPr>
          <p:nvPr>
            <p:ph type="body" idx="1"/>
          </p:nvPr>
        </p:nvSpPr>
        <p:spPr>
          <a:xfrm>
            <a:off x="152400" y="802913"/>
            <a:ext cx="8998132" cy="5129507"/>
          </a:xfrm>
          <a:prstGeom prst="rect">
            <a:avLst/>
          </a:prstGeom>
        </p:spPr>
        <p:txBody>
          <a:bodyPr/>
          <a:lstStyle/>
          <a:p>
            <a:r>
              <a:t>Conventional rubber hoses would melt, and even silicone hoses would quickly fail</a:t>
            </a:r>
          </a:p>
          <a:p>
            <a:pPr>
              <a:defRPr sz="1200"/>
            </a:pPr>
            <a:endParaRPr/>
          </a:p>
          <a:p>
            <a:r>
              <a:t>And while high-temperature </a:t>
            </a:r>
            <a:r>
              <a:rPr b="1"/>
              <a:t>metals pipes</a:t>
            </a:r>
            <a:r>
              <a:t> might survive, they would have to be </a:t>
            </a:r>
          </a:p>
          <a:p>
            <a:pPr>
              <a:defRPr sz="600"/>
            </a:pPr>
            <a:endParaRPr/>
          </a:p>
          <a:p>
            <a:pPr marL="0" lvl="1" indent="640896">
              <a:buSzTx/>
              <a:buNone/>
            </a:pPr>
            <a:r>
              <a:t>connected via </a:t>
            </a:r>
            <a:r>
              <a:rPr b="1"/>
              <a:t>swivel joints</a:t>
            </a:r>
            <a:r>
              <a:t> to allow for the mirror's two-axis sun tracking</a:t>
            </a:r>
          </a:p>
          <a:p>
            <a:pPr marL="0" lvl="1" indent="640896">
              <a:buSzTx/>
              <a:buNone/>
              <a:defRPr sz="600"/>
            </a:pPr>
            <a:endParaRPr/>
          </a:p>
          <a:p>
            <a:pPr marL="0" lvl="2" indent="1085850">
              <a:buSzTx/>
              <a:buNone/>
            </a:pPr>
            <a:r>
              <a:t>(and deprived of rubber "O-rings" the joints would be very prone to leakage)</a:t>
            </a:r>
          </a:p>
          <a:p>
            <a:pPr marL="0" lvl="2" indent="1085850">
              <a:buSzTx/>
              <a:buNone/>
            </a:pPr>
            <a:endParaRPr/>
          </a:p>
          <a:p>
            <a:pPr>
              <a:defRPr b="1">
                <a:solidFill>
                  <a:srgbClr val="FBC901"/>
                </a:solidFill>
              </a:defRPr>
            </a:pPr>
            <a:r>
              <a:t>Dishes thus employ a COMPLETELY UNIQUE power generation scheme:</a:t>
            </a:r>
          </a:p>
          <a:p>
            <a:pPr>
              <a:defRPr sz="600"/>
            </a:pPr>
            <a:endParaRPr/>
          </a:p>
          <a:p>
            <a:pPr marL="0" lvl="1" indent="640896">
              <a:buSzTx/>
              <a:buNone/>
              <a:defRPr b="1"/>
            </a:pPr>
            <a:r>
              <a:rPr b="0"/>
              <a:t>A weird</a:t>
            </a:r>
            <a:r>
              <a:t> thermal engine </a:t>
            </a:r>
            <a:r>
              <a:rPr b="0"/>
              <a:t>is placed in a Dish's focal point and coupled  </a:t>
            </a:r>
          </a:p>
          <a:p>
            <a:pPr marL="0" lvl="1" indent="640896">
              <a:buSzTx/>
              <a:buNone/>
              <a:defRPr sz="600" b="1"/>
            </a:pPr>
            <a:endParaRPr b="0"/>
          </a:p>
          <a:p>
            <a:pPr marL="0" lvl="2" indent="1085850">
              <a:buSzTx/>
              <a:buNone/>
              <a:defRPr b="1"/>
            </a:pPr>
            <a:r>
              <a:rPr b="0"/>
              <a:t>to a small </a:t>
            </a:r>
            <a:r>
              <a:t>electrical generator, </a:t>
            </a:r>
            <a:r>
              <a:rPr b="0"/>
              <a:t>which sends electricity out a </a:t>
            </a:r>
            <a:r>
              <a:t>cable</a:t>
            </a:r>
            <a:endParaRPr b="0"/>
          </a:p>
          <a:p>
            <a:pPr marL="0" lvl="2" indent="1085850">
              <a:buSzTx/>
              <a:buNone/>
              <a:defRPr sz="600" b="1"/>
            </a:pPr>
            <a:endParaRPr b="0"/>
          </a:p>
          <a:p>
            <a:pPr marL="0" lvl="3" indent="1577339">
              <a:buSzTx/>
              <a:buNone/>
              <a:defRPr b="1"/>
            </a:pPr>
            <a:r>
              <a:rPr b="0"/>
              <a:t>This is all labeled </a:t>
            </a:r>
            <a:r>
              <a:rPr>
                <a:solidFill>
                  <a:srgbClr val="FBC901"/>
                </a:solidFill>
              </a:rPr>
              <a:t>Dish Engine (DE) Solar Thermal</a:t>
            </a:r>
            <a:r>
              <a:rPr b="0">
                <a:solidFill>
                  <a:srgbClr val="FBC901"/>
                </a:solidFill>
              </a:rPr>
              <a:t> </a:t>
            </a:r>
            <a:r>
              <a:rPr>
                <a:solidFill>
                  <a:srgbClr val="FBC901"/>
                </a:solidFill>
              </a:rPr>
              <a:t>Power </a:t>
            </a:r>
            <a:r>
              <a:rPr baseline="31999"/>
              <a:t>1, 2</a:t>
            </a:r>
            <a:endParaRPr b="0">
              <a:solidFill>
                <a:srgbClr val="FBC901"/>
              </a:solidFill>
            </a:endParaRPr>
          </a:p>
          <a:p>
            <a:pPr marL="0" lvl="3" indent="1577339">
              <a:buSzTx/>
              <a:buNone/>
              <a:defRPr sz="1700"/>
            </a:pPr>
            <a:endParaRPr/>
          </a:p>
          <a:p>
            <a:r>
              <a:t>For which the sun-tracking movement of the </a:t>
            </a:r>
            <a:r>
              <a:rPr b="1"/>
              <a:t>Dish + Engine + Generator</a:t>
            </a:r>
            <a:r>
              <a:t> </a:t>
            </a:r>
            <a:r>
              <a:rPr b="1"/>
              <a:t>Assembly</a:t>
            </a:r>
          </a:p>
          <a:p>
            <a:pPr marL="0" lvl="1" indent="640896">
              <a:buSzTx/>
              <a:buNone/>
              <a:defRPr sz="700"/>
            </a:pPr>
            <a:endParaRPr/>
          </a:p>
          <a:p>
            <a:pPr marL="0" lvl="1" indent="640896">
              <a:buSzTx/>
              <a:buNone/>
            </a:pPr>
            <a:r>
              <a:t>is accommodated by the </a:t>
            </a:r>
            <a:r>
              <a:rPr b="1">
                <a:solidFill>
                  <a:srgbClr val="FBC901"/>
                </a:solidFill>
              </a:rPr>
              <a:t>Generator's</a:t>
            </a:r>
            <a:r>
              <a:rPr b="1"/>
              <a:t> flexible electrical output cable</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0" name="Rectangle 2"/>
          <p:cNvSpPr txBox="1">
            <a:spLocks noGrp="1"/>
          </p:cNvSpPr>
          <p:nvPr>
            <p:ph type="title"/>
          </p:nvPr>
        </p:nvSpPr>
        <p:spPr>
          <a:xfrm>
            <a:off x="280435" y="53331"/>
            <a:ext cx="8534401" cy="675218"/>
          </a:xfrm>
          <a:prstGeom prst="rect">
            <a:avLst/>
          </a:prstGeom>
        </p:spPr>
        <p:txBody>
          <a:bodyPr/>
          <a:lstStyle>
            <a:lvl1pPr>
              <a:defRPr sz="2200" i="1">
                <a:latin typeface="+mn-lt"/>
                <a:ea typeface="+mn-ea"/>
                <a:cs typeface="+mn-cs"/>
                <a:sym typeface="Arial"/>
              </a:defRPr>
            </a:lvl1pPr>
          </a:lstStyle>
          <a:p>
            <a:r>
              <a:t>The weird engine?  It's a "Beta-type Stirling Engine"</a:t>
            </a:r>
          </a:p>
        </p:txBody>
      </p:sp>
      <p:sp>
        <p:nvSpPr>
          <p:cNvPr id="241" name="Rectangle 3"/>
          <p:cNvSpPr txBox="1">
            <a:spLocks noGrp="1"/>
          </p:cNvSpPr>
          <p:nvPr>
            <p:ph type="body" idx="1"/>
          </p:nvPr>
        </p:nvSpPr>
        <p:spPr>
          <a:xfrm>
            <a:off x="318595" y="3251990"/>
            <a:ext cx="8788281" cy="3338147"/>
          </a:xfrm>
          <a:prstGeom prst="rect">
            <a:avLst/>
          </a:prstGeom>
        </p:spPr>
        <p:txBody>
          <a:bodyPr/>
          <a:lstStyle/>
          <a:p>
            <a:pPr>
              <a:defRPr sz="1700"/>
            </a:pPr>
            <a:r>
              <a:t>The Stirling Engine is a sealed and self-contained unit that is filled with a gas </a:t>
            </a:r>
          </a:p>
          <a:p>
            <a:pPr>
              <a:defRPr sz="600"/>
            </a:pPr>
            <a:endParaRPr/>
          </a:p>
          <a:p>
            <a:pPr marL="0" lvl="1" indent="630691">
              <a:buSzTx/>
              <a:buNone/>
              <a:defRPr sz="1700"/>
            </a:pPr>
            <a:r>
              <a:t>It has no incoming fuel lines nor outgoing exhaust ports</a:t>
            </a:r>
          </a:p>
          <a:p>
            <a:pPr>
              <a:defRPr sz="1100"/>
            </a:pPr>
            <a:endParaRPr/>
          </a:p>
          <a:p>
            <a:pPr>
              <a:defRPr sz="1700"/>
            </a:pPr>
            <a:r>
              <a:t>Its input energy comes ONLY from sunlight focused on the </a:t>
            </a:r>
            <a:r>
              <a:rPr b="1"/>
              <a:t>outside</a:t>
            </a:r>
            <a:r>
              <a:t> of its </a:t>
            </a:r>
            <a:r>
              <a:rPr b="1">
                <a:solidFill>
                  <a:srgbClr val="FF2600"/>
                </a:solidFill>
              </a:rPr>
              <a:t>HOT</a:t>
            </a:r>
            <a:r>
              <a:t> end</a:t>
            </a:r>
          </a:p>
          <a:p>
            <a:pPr>
              <a:defRPr sz="1100"/>
            </a:pPr>
            <a:endParaRPr/>
          </a:p>
          <a:p>
            <a:pPr>
              <a:defRPr sz="1700"/>
            </a:pPr>
            <a:r>
              <a:t>Inside are a very loosely fitting </a:t>
            </a:r>
            <a:r>
              <a:rPr b="1">
                <a:solidFill>
                  <a:srgbClr val="FBC901"/>
                </a:solidFill>
              </a:rPr>
              <a:t>displacer</a:t>
            </a:r>
            <a:r>
              <a:t> and tightly fitting </a:t>
            </a:r>
            <a:r>
              <a:rPr b="1">
                <a:solidFill>
                  <a:srgbClr val="FBC901"/>
                </a:solidFill>
              </a:rPr>
              <a:t>piston</a:t>
            </a:r>
          </a:p>
          <a:p>
            <a:pPr>
              <a:defRPr sz="600"/>
            </a:pPr>
            <a:endParaRPr/>
          </a:p>
          <a:p>
            <a:pPr marL="0" lvl="1" indent="630691">
              <a:buSzTx/>
              <a:buNone/>
              <a:defRPr sz="1700"/>
            </a:pPr>
            <a:r>
              <a:t>Pressure differences across the displacer try to push it up or down</a:t>
            </a:r>
          </a:p>
          <a:p>
            <a:pPr>
              <a:defRPr sz="1100"/>
            </a:pPr>
            <a:endParaRPr/>
          </a:p>
          <a:p>
            <a:pPr>
              <a:defRPr sz="1700"/>
            </a:pPr>
            <a:r>
              <a:t>But the displacer is also </a:t>
            </a:r>
            <a:r>
              <a:rPr b="1">
                <a:solidFill>
                  <a:srgbClr val="FBC901"/>
                </a:solidFill>
              </a:rPr>
              <a:t>coupled</a:t>
            </a:r>
            <a:r>
              <a:t> to the upper tightly-fitting piston</a:t>
            </a:r>
          </a:p>
          <a:p>
            <a:pPr>
              <a:defRPr sz="600"/>
            </a:pPr>
            <a:endParaRPr/>
          </a:p>
          <a:p>
            <a:pPr marL="0" lvl="1" indent="630691">
              <a:buSzTx/>
              <a:buNone/>
              <a:defRPr sz="1700"/>
            </a:pPr>
            <a:r>
              <a:t>The displacer is thus moved by BOTH pressure differences AND by the piston</a:t>
            </a:r>
          </a:p>
        </p:txBody>
      </p:sp>
      <p:pic>
        <p:nvPicPr>
          <p:cNvPr id="242" name="Figure-6-1.jpg" descr="Figure-6-1.jpg"/>
          <p:cNvPicPr>
            <a:picLocks noChangeAspect="1"/>
          </p:cNvPicPr>
          <p:nvPr/>
        </p:nvPicPr>
        <p:blipFill>
          <a:blip r:embed="rId2">
            <a:extLst/>
          </a:blip>
          <a:srcRect l="24776" t="1569" r="3139" b="1569"/>
          <a:stretch>
            <a:fillRect/>
          </a:stretch>
        </p:blipFill>
        <p:spPr>
          <a:xfrm flipH="1">
            <a:off x="761166" y="830742"/>
            <a:ext cx="2312021" cy="2330021"/>
          </a:xfrm>
          <a:prstGeom prst="rect">
            <a:avLst/>
          </a:prstGeom>
          <a:ln w="12700">
            <a:miter lim="400000"/>
          </a:ln>
        </p:spPr>
      </p:pic>
      <p:pic>
        <p:nvPicPr>
          <p:cNvPr id="243" name="Figure-6-1.jpg" descr="Figure-6-1.jpg"/>
          <p:cNvPicPr>
            <a:picLocks noChangeAspect="1"/>
          </p:cNvPicPr>
          <p:nvPr/>
        </p:nvPicPr>
        <p:blipFill>
          <a:blip r:embed="rId2">
            <a:extLst/>
          </a:blip>
          <a:srcRect l="24776" t="1569" r="43503" b="56483"/>
          <a:stretch>
            <a:fillRect/>
          </a:stretch>
        </p:blipFill>
        <p:spPr>
          <a:xfrm flipH="1">
            <a:off x="4091032" y="850462"/>
            <a:ext cx="2312195" cy="2293211"/>
          </a:xfrm>
          <a:prstGeom prst="rect">
            <a:avLst/>
          </a:prstGeom>
          <a:ln w="12700">
            <a:miter lim="400000"/>
          </a:ln>
        </p:spPr>
      </p:pic>
      <p:sp>
        <p:nvSpPr>
          <p:cNvPr id="244" name="Rectangle 3"/>
          <p:cNvSpPr txBox="1"/>
          <p:nvPr/>
        </p:nvSpPr>
        <p:spPr>
          <a:xfrm>
            <a:off x="4192135" y="1041957"/>
            <a:ext cx="1183277" cy="4044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ormAutofit/>
          </a:bodyPr>
          <a:lstStyle>
            <a:lvl1pPr algn="ctr">
              <a:spcBef>
                <a:spcPts val="400"/>
              </a:spcBef>
              <a:tabLst>
                <a:tab pos="457200" algn="l"/>
                <a:tab pos="914400" algn="l"/>
                <a:tab pos="1371600" algn="l"/>
                <a:tab pos="1828800" algn="l"/>
                <a:tab pos="2286000" algn="l"/>
              </a:tabLst>
              <a:defRPr sz="1200">
                <a:solidFill>
                  <a:srgbClr val="FBC901"/>
                </a:solidFill>
                <a:effectLst>
                  <a:outerShdw blurRad="38100" dist="38100" dir="2700000" rotWithShape="0">
                    <a:srgbClr val="000000"/>
                  </a:outerShdw>
                </a:effectLst>
                <a:latin typeface="+mn-lt"/>
                <a:ea typeface="+mn-ea"/>
                <a:cs typeface="+mn-cs"/>
                <a:sym typeface="Arial"/>
              </a:defRPr>
            </a:lvl1pPr>
          </a:lstStyle>
          <a:p>
            <a:r>
              <a:t>Engine</a:t>
            </a:r>
          </a:p>
        </p:txBody>
      </p:sp>
      <p:sp>
        <p:nvSpPr>
          <p:cNvPr id="245" name="Rectangle 3"/>
          <p:cNvSpPr txBox="1"/>
          <p:nvPr/>
        </p:nvSpPr>
        <p:spPr>
          <a:xfrm>
            <a:off x="4344535" y="1851223"/>
            <a:ext cx="1469712" cy="5054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ormAutofit/>
          </a:bodyPr>
          <a:lstStyle/>
          <a:p>
            <a:pPr algn="ctr">
              <a:spcBef>
                <a:spcPts val="400"/>
              </a:spcBef>
              <a:tabLst>
                <a:tab pos="457200" algn="l"/>
                <a:tab pos="914400" algn="l"/>
                <a:tab pos="1371600" algn="l"/>
                <a:tab pos="1828800" algn="l"/>
                <a:tab pos="2286000" algn="l"/>
              </a:tabLst>
              <a:defRPr sz="1200">
                <a:solidFill>
                  <a:srgbClr val="FBC901"/>
                </a:solidFill>
                <a:effectLst>
                  <a:outerShdw blurRad="38100" dist="38100" dir="2700000" rotWithShape="0">
                    <a:srgbClr val="000000"/>
                  </a:outerShdw>
                </a:effectLst>
                <a:latin typeface="+mn-lt"/>
                <a:ea typeface="+mn-ea"/>
                <a:cs typeface="+mn-cs"/>
                <a:sym typeface="Arial"/>
              </a:defRPr>
            </a:pPr>
            <a:r>
              <a:t>Electrical </a:t>
            </a:r>
          </a:p>
          <a:p>
            <a:pPr algn="ctr">
              <a:spcBef>
                <a:spcPts val="400"/>
              </a:spcBef>
              <a:tabLst>
                <a:tab pos="457200" algn="l"/>
                <a:tab pos="914400" algn="l"/>
                <a:tab pos="1371600" algn="l"/>
                <a:tab pos="1828800" algn="l"/>
                <a:tab pos="2286000" algn="l"/>
              </a:tabLst>
              <a:defRPr sz="1200">
                <a:solidFill>
                  <a:srgbClr val="FBC901"/>
                </a:solidFill>
                <a:effectLst>
                  <a:outerShdw blurRad="38100" dist="38100" dir="2700000" rotWithShape="0">
                    <a:srgbClr val="000000"/>
                  </a:outerShdw>
                </a:effectLst>
                <a:latin typeface="+mn-lt"/>
                <a:ea typeface="+mn-ea"/>
                <a:cs typeface="+mn-cs"/>
                <a:sym typeface="Arial"/>
              </a:defRPr>
            </a:pPr>
            <a:r>
              <a:t>Generator</a:t>
            </a:r>
          </a:p>
        </p:txBody>
      </p:sp>
      <p:grpSp>
        <p:nvGrpSpPr>
          <p:cNvPr id="250" name="Group"/>
          <p:cNvGrpSpPr/>
          <p:nvPr/>
        </p:nvGrpSpPr>
        <p:grpSpPr>
          <a:xfrm>
            <a:off x="7085596" y="607062"/>
            <a:ext cx="2197740" cy="2551524"/>
            <a:chOff x="0" y="0"/>
            <a:chExt cx="2197739" cy="2551522"/>
          </a:xfrm>
        </p:grpSpPr>
        <p:pic>
          <p:nvPicPr>
            <p:cNvPr id="246" name="Stirling_Animation_stopped.gif" descr="Stirling_Animation_stopped.gif"/>
            <p:cNvPicPr>
              <a:picLocks noChangeAspect="1"/>
            </p:cNvPicPr>
            <p:nvPr/>
          </p:nvPicPr>
          <p:blipFill>
            <a:blip r:embed="rId3">
              <a:extLst/>
            </a:blip>
            <a:stretch>
              <a:fillRect/>
            </a:stretch>
          </p:blipFill>
          <p:spPr>
            <a:xfrm>
              <a:off x="0" y="0"/>
              <a:ext cx="1275762" cy="2551523"/>
            </a:xfrm>
            <a:prstGeom prst="rect">
              <a:avLst/>
            </a:prstGeom>
            <a:ln w="12700" cap="flat">
              <a:noFill/>
              <a:miter lim="400000"/>
            </a:ln>
            <a:effectLst/>
          </p:spPr>
        </p:pic>
        <p:sp>
          <p:nvSpPr>
            <p:cNvPr id="247" name="Rectangle 3"/>
            <p:cNvSpPr txBox="1"/>
            <p:nvPr/>
          </p:nvSpPr>
          <p:spPr>
            <a:xfrm>
              <a:off x="1066561" y="816584"/>
              <a:ext cx="818011" cy="37798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wrap="square" lIns="45719" tIns="45719" rIns="45719" bIns="45719" numCol="1" anchor="t">
              <a:normAutofit/>
            </a:bodyPr>
            <a:lstStyle>
              <a:lvl1pPr algn="ctr">
                <a:spcBef>
                  <a:spcPts val="400"/>
                </a:spcBef>
                <a:tabLst>
                  <a:tab pos="457200" algn="l"/>
                  <a:tab pos="914400" algn="l"/>
                  <a:tab pos="1371600" algn="l"/>
                  <a:tab pos="1828800" algn="l"/>
                  <a:tab pos="2286000" algn="l"/>
                </a:tabLst>
                <a:defRPr sz="1200">
                  <a:solidFill>
                    <a:srgbClr val="FBC901"/>
                  </a:solidFill>
                  <a:effectLst>
                    <a:outerShdw blurRad="38100" dist="38100" dir="2700000" rotWithShape="0">
                      <a:srgbClr val="000000"/>
                    </a:outerShdw>
                  </a:effectLst>
                  <a:latin typeface="+mn-lt"/>
                  <a:ea typeface="+mn-ea"/>
                  <a:cs typeface="+mn-cs"/>
                  <a:sym typeface="Arial"/>
                </a:defRPr>
              </a:lvl1pPr>
            </a:lstStyle>
            <a:p>
              <a:r>
                <a:t>Piston</a:t>
              </a:r>
            </a:p>
          </p:txBody>
        </p:sp>
        <p:sp>
          <p:nvSpPr>
            <p:cNvPr id="248" name="Rectangle 3"/>
            <p:cNvSpPr txBox="1"/>
            <p:nvPr/>
          </p:nvSpPr>
          <p:spPr>
            <a:xfrm>
              <a:off x="778267" y="1854095"/>
              <a:ext cx="1419473" cy="37798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wrap="square" lIns="45719" tIns="45719" rIns="45719" bIns="45719" numCol="1" anchor="t">
              <a:normAutofit/>
            </a:bodyPr>
            <a:lstStyle>
              <a:lvl1pPr algn="ctr">
                <a:spcBef>
                  <a:spcPts val="400"/>
                </a:spcBef>
                <a:tabLst>
                  <a:tab pos="457200" algn="l"/>
                  <a:tab pos="914400" algn="l"/>
                  <a:tab pos="1371600" algn="l"/>
                  <a:tab pos="1828800" algn="l"/>
                  <a:tab pos="2286000" algn="l"/>
                </a:tabLst>
                <a:defRPr sz="1200">
                  <a:solidFill>
                    <a:srgbClr val="FBC901"/>
                  </a:solidFill>
                  <a:effectLst>
                    <a:outerShdw blurRad="38100" dist="38100" dir="2700000" rotWithShape="0">
                      <a:srgbClr val="000000"/>
                    </a:outerShdw>
                  </a:effectLst>
                  <a:latin typeface="+mn-lt"/>
                  <a:ea typeface="+mn-ea"/>
                  <a:cs typeface="+mn-cs"/>
                  <a:sym typeface="Arial"/>
                </a:defRPr>
              </a:lvl1pPr>
            </a:lstStyle>
            <a:p>
              <a:r>
                <a:t>Displacer</a:t>
              </a:r>
            </a:p>
          </p:txBody>
        </p:sp>
        <p:sp>
          <p:nvSpPr>
            <p:cNvPr id="249" name="Rectangle 3"/>
            <p:cNvSpPr txBox="1"/>
            <p:nvPr/>
          </p:nvSpPr>
          <p:spPr>
            <a:xfrm>
              <a:off x="778267" y="128435"/>
              <a:ext cx="1419473" cy="37798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wrap="square" lIns="45719" tIns="45719" rIns="45719" bIns="45719" numCol="1" anchor="t">
              <a:normAutofit/>
            </a:bodyPr>
            <a:lstStyle>
              <a:lvl1pPr algn="ctr">
                <a:spcBef>
                  <a:spcPts val="400"/>
                </a:spcBef>
                <a:tabLst>
                  <a:tab pos="457200" algn="l"/>
                  <a:tab pos="914400" algn="l"/>
                  <a:tab pos="1371600" algn="l"/>
                  <a:tab pos="1828800" algn="l"/>
                  <a:tab pos="2286000" algn="l"/>
                </a:tabLst>
                <a:defRPr sz="1200">
                  <a:solidFill>
                    <a:srgbClr val="FBC901"/>
                  </a:solidFill>
                  <a:effectLst>
                    <a:outerShdw blurRad="38100" dist="38100" dir="2700000" rotWithShape="0">
                      <a:srgbClr val="000000"/>
                    </a:outerShdw>
                  </a:effectLst>
                  <a:latin typeface="+mn-lt"/>
                  <a:ea typeface="+mn-ea"/>
                  <a:cs typeface="+mn-cs"/>
                  <a:sym typeface="Arial"/>
                </a:defRPr>
              </a:lvl1pPr>
            </a:lstStyle>
            <a:p>
              <a:r>
                <a:t>Coupling</a:t>
              </a:r>
            </a:p>
          </p:txBody>
        </p:sp>
      </p:grpSp>
      <p:sp>
        <p:nvSpPr>
          <p:cNvPr id="251" name="Line"/>
          <p:cNvSpPr/>
          <p:nvPr/>
        </p:nvSpPr>
        <p:spPr>
          <a:xfrm flipV="1">
            <a:off x="2720851" y="874359"/>
            <a:ext cx="1311478" cy="145430"/>
          </a:xfrm>
          <a:prstGeom prst="line">
            <a:avLst/>
          </a:prstGeom>
          <a:ln w="12700">
            <a:solidFill>
              <a:srgbClr val="FFFFFF"/>
            </a:solidFill>
            <a:custDash>
              <a:ds d="200000" sp="200000"/>
            </a:custDash>
            <a:miter lim="400000"/>
          </a:ln>
          <a:effectLst>
            <a:outerShdw blurRad="38100" dist="20000" dir="5400000" rotWithShape="0">
              <a:srgbClr val="000000">
                <a:alpha val="38000"/>
              </a:srgbClr>
            </a:outerShdw>
          </a:effectLst>
        </p:spPr>
        <p:txBody>
          <a:bodyPr lIns="45719" rIns="45719"/>
          <a:lstStyle/>
          <a:p>
            <a:pPr>
              <a:defRPr>
                <a:solidFill>
                  <a:srgbClr val="FFFFFF"/>
                </a:solidFill>
              </a:defRPr>
            </a:pPr>
            <a:endParaRPr/>
          </a:p>
        </p:txBody>
      </p:sp>
      <p:sp>
        <p:nvSpPr>
          <p:cNvPr id="252" name="Line"/>
          <p:cNvSpPr/>
          <p:nvPr/>
        </p:nvSpPr>
        <p:spPr>
          <a:xfrm>
            <a:off x="2570507" y="1985607"/>
            <a:ext cx="1454729" cy="1101955"/>
          </a:xfrm>
          <a:prstGeom prst="line">
            <a:avLst/>
          </a:prstGeom>
          <a:ln w="12700">
            <a:solidFill>
              <a:srgbClr val="FFFFFF"/>
            </a:solidFill>
            <a:custDash>
              <a:ds d="200000" sp="200000"/>
            </a:custDash>
            <a:miter lim="400000"/>
          </a:ln>
          <a:effectLst>
            <a:outerShdw blurRad="38100" dist="20000" dir="5400000" rotWithShape="0">
              <a:srgbClr val="000000">
                <a:alpha val="38000"/>
              </a:srgbClr>
            </a:outerShdw>
          </a:effectLst>
        </p:spPr>
        <p:txBody>
          <a:bodyPr lIns="45719" rIns="45719"/>
          <a:lstStyle/>
          <a:p>
            <a:pPr>
              <a:defRPr>
                <a:solidFill>
                  <a:srgbClr val="FFFFFF"/>
                </a:solidFill>
              </a:defRPr>
            </a:pPr>
            <a:endParaRPr/>
          </a:p>
        </p:txBody>
      </p:sp>
      <p:sp>
        <p:nvSpPr>
          <p:cNvPr id="253" name="Line"/>
          <p:cNvSpPr/>
          <p:nvPr/>
        </p:nvSpPr>
        <p:spPr>
          <a:xfrm flipV="1">
            <a:off x="5433610" y="830312"/>
            <a:ext cx="1741803" cy="379571"/>
          </a:xfrm>
          <a:prstGeom prst="line">
            <a:avLst/>
          </a:prstGeom>
          <a:ln w="12700">
            <a:solidFill>
              <a:srgbClr val="FFFFFF"/>
            </a:solidFill>
            <a:custDash>
              <a:ds d="200000" sp="200000"/>
            </a:custDash>
            <a:miter lim="400000"/>
          </a:ln>
          <a:effectLst>
            <a:outerShdw blurRad="38100" dist="20000" dir="5400000" rotWithShape="0">
              <a:srgbClr val="000000">
                <a:alpha val="38000"/>
              </a:srgbClr>
            </a:outerShdw>
          </a:effectLst>
        </p:spPr>
        <p:txBody>
          <a:bodyPr lIns="45719" rIns="45719"/>
          <a:lstStyle/>
          <a:p>
            <a:pPr>
              <a:defRPr>
                <a:solidFill>
                  <a:srgbClr val="FFFFFF"/>
                </a:solidFill>
              </a:defRPr>
            </a:pPr>
            <a:endParaRPr/>
          </a:p>
        </p:txBody>
      </p:sp>
      <p:sp>
        <p:nvSpPr>
          <p:cNvPr id="254" name="Line"/>
          <p:cNvSpPr/>
          <p:nvPr/>
        </p:nvSpPr>
        <p:spPr>
          <a:xfrm>
            <a:off x="5459959" y="1584254"/>
            <a:ext cx="1689105" cy="1268442"/>
          </a:xfrm>
          <a:prstGeom prst="line">
            <a:avLst/>
          </a:prstGeom>
          <a:ln w="12700">
            <a:solidFill>
              <a:srgbClr val="FFFFFF"/>
            </a:solidFill>
            <a:custDash>
              <a:ds d="200000" sp="200000"/>
            </a:custDash>
            <a:miter lim="400000"/>
          </a:ln>
          <a:effectLst>
            <a:outerShdw blurRad="38100" dist="20000" dir="5400000" rotWithShape="0">
              <a:srgbClr val="000000">
                <a:alpha val="38000"/>
              </a:srgbClr>
            </a:outerShdw>
          </a:effectLst>
        </p:spPr>
        <p:txBody>
          <a:bodyPr lIns="45719" rIns="45719"/>
          <a:lstStyle/>
          <a:p>
            <a:pPr>
              <a:defRPr>
                <a:solidFill>
                  <a:srgbClr val="FFFFFF"/>
                </a:solidFill>
              </a:defRPr>
            </a:pPr>
            <a:endParaRPr/>
          </a:p>
        </p:txBody>
      </p:sp>
      <p:sp>
        <p:nvSpPr>
          <p:cNvPr id="255" name="Rectangle 5"/>
          <p:cNvSpPr txBox="1"/>
          <p:nvPr/>
        </p:nvSpPr>
        <p:spPr>
          <a:xfrm>
            <a:off x="304800" y="6571520"/>
            <a:ext cx="8534400"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lvl1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lvl1pPr>
          </a:lstStyle>
          <a:p>
            <a:r>
              <a:t>Left / Center figure from :  http://electricalacademia.com/renewable-energy/solar-concentrators-types-applications/</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7" name="Rectangle 2"/>
          <p:cNvSpPr txBox="1">
            <a:spLocks noGrp="1"/>
          </p:cNvSpPr>
          <p:nvPr>
            <p:ph type="title"/>
          </p:nvPr>
        </p:nvSpPr>
        <p:spPr>
          <a:xfrm>
            <a:off x="304800" y="63499"/>
            <a:ext cx="8534400" cy="675219"/>
          </a:xfrm>
          <a:prstGeom prst="rect">
            <a:avLst/>
          </a:prstGeom>
        </p:spPr>
        <p:txBody>
          <a:bodyPr/>
          <a:lstStyle>
            <a:lvl1pPr>
              <a:defRPr sz="2200" i="1">
                <a:latin typeface="+mn-lt"/>
                <a:ea typeface="+mn-ea"/>
                <a:cs typeface="+mn-cs"/>
                <a:sym typeface="Arial"/>
              </a:defRPr>
            </a:lvl1pPr>
          </a:lstStyle>
          <a:p>
            <a:r>
              <a:t>Setting this Stirling Engine in motion:</a:t>
            </a:r>
          </a:p>
        </p:txBody>
      </p:sp>
      <p:sp>
        <p:nvSpPr>
          <p:cNvPr id="258" name="Rectangle 3"/>
          <p:cNvSpPr txBox="1">
            <a:spLocks noGrp="1"/>
          </p:cNvSpPr>
          <p:nvPr>
            <p:ph type="body" idx="1"/>
          </p:nvPr>
        </p:nvSpPr>
        <p:spPr>
          <a:xfrm>
            <a:off x="154942" y="780762"/>
            <a:ext cx="7796548" cy="5545514"/>
          </a:xfrm>
          <a:prstGeom prst="rect">
            <a:avLst/>
          </a:prstGeom>
        </p:spPr>
        <p:txBody>
          <a:bodyPr/>
          <a:lstStyle/>
          <a:p>
            <a:pPr>
              <a:defRPr sz="1700"/>
            </a:pPr>
            <a:r>
              <a:t>Heated gas below the displacer expands, driving the displacer upward</a:t>
            </a:r>
          </a:p>
          <a:p>
            <a:pPr marL="0" lvl="1" indent="630691">
              <a:buSzTx/>
              <a:buNone/>
              <a:defRPr sz="600"/>
            </a:pPr>
            <a:endParaRPr/>
          </a:p>
          <a:p>
            <a:pPr marL="0" lvl="1" indent="640896">
              <a:buSzTx/>
              <a:buNone/>
              <a:defRPr sz="1600"/>
            </a:pPr>
            <a:r>
              <a:t>But now expanding, that gas in the lower chamber begins to cool</a:t>
            </a:r>
          </a:p>
          <a:p>
            <a:pPr marL="0" lvl="1" indent="640896">
              <a:buSzTx/>
              <a:buNone/>
              <a:defRPr sz="600"/>
            </a:pPr>
            <a:endParaRPr/>
          </a:p>
          <a:p>
            <a:pPr marL="0" lvl="1" indent="640896">
              <a:buSzTx/>
              <a:buNone/>
              <a:defRPr sz="1600"/>
            </a:pPr>
            <a:r>
              <a:t>It also leaks around the loosely fitting displacer into the upper chamber</a:t>
            </a:r>
          </a:p>
          <a:p>
            <a:pPr marL="0" lvl="1" indent="640896">
              <a:buSzTx/>
              <a:buNone/>
              <a:defRPr sz="1200"/>
            </a:pPr>
            <a:endParaRPr/>
          </a:p>
          <a:p>
            <a:pPr>
              <a:defRPr sz="1600"/>
            </a:pPr>
            <a:r>
              <a:t>As the displacer rises, the coupling also lifts the piston</a:t>
            </a:r>
          </a:p>
          <a:p>
            <a:pPr>
              <a:defRPr sz="600"/>
            </a:pPr>
            <a:endParaRPr/>
          </a:p>
          <a:p>
            <a:pPr marL="0" lvl="1" indent="640896">
              <a:buSzTx/>
              <a:buNone/>
              <a:defRPr sz="1600"/>
            </a:pPr>
            <a:r>
              <a:t>While gas continues to leak around the displacer</a:t>
            </a:r>
          </a:p>
          <a:p>
            <a:pPr marL="0" lvl="1" indent="640896">
              <a:buSzTx/>
              <a:buNone/>
              <a:defRPr sz="1200"/>
            </a:pPr>
            <a:endParaRPr/>
          </a:p>
          <a:p>
            <a:pPr>
              <a:defRPr sz="1600"/>
            </a:pPr>
            <a:r>
              <a:t>The displacer reaches the top of its travel but the coupling drives the piston higher</a:t>
            </a:r>
          </a:p>
          <a:p>
            <a:pPr>
              <a:defRPr sz="600"/>
            </a:pPr>
            <a:endParaRPr/>
          </a:p>
          <a:p>
            <a:pPr marL="0" lvl="1" indent="640896">
              <a:buSzTx/>
              <a:buNone/>
              <a:defRPr sz="1600"/>
            </a:pPr>
            <a:r>
              <a:t>This expands the upper chamber, causing its gas to cool, </a:t>
            </a:r>
          </a:p>
          <a:p>
            <a:pPr marL="0" lvl="1" indent="640896">
              <a:buSzTx/>
              <a:buNone/>
              <a:defRPr sz="600"/>
            </a:pPr>
            <a:endParaRPr/>
          </a:p>
          <a:p>
            <a:pPr marL="0" lvl="1" indent="640896">
              <a:buSzTx/>
              <a:buNone/>
              <a:defRPr sz="1600"/>
            </a:pPr>
            <a:r>
              <a:t>The engine's </a:t>
            </a:r>
            <a:r>
              <a:rPr b="1">
                <a:solidFill>
                  <a:srgbClr val="6C9EFF"/>
                </a:solidFill>
              </a:rPr>
              <a:t>COOL</a:t>
            </a:r>
            <a:r>
              <a:t> walls also cool the gas, which then rapidly contracts</a:t>
            </a:r>
          </a:p>
          <a:p>
            <a:pPr marL="0" lvl="1" indent="640896">
              <a:buSzTx/>
              <a:buNone/>
              <a:defRPr sz="1200"/>
            </a:pPr>
            <a:endParaRPr/>
          </a:p>
          <a:p>
            <a:pPr>
              <a:defRPr sz="1600"/>
            </a:pPr>
            <a:r>
              <a:t>This sucks the piston sharply downward</a:t>
            </a:r>
          </a:p>
          <a:p>
            <a:pPr>
              <a:defRPr sz="600"/>
            </a:pPr>
            <a:endParaRPr/>
          </a:p>
          <a:p>
            <a:pPr marL="0" lvl="1" indent="640896">
              <a:buSzTx/>
              <a:buNone/>
              <a:defRPr sz="1600"/>
            </a:pPr>
            <a:r>
              <a:t>which, through the coupling, also sends the displacer downward </a:t>
            </a:r>
          </a:p>
          <a:p>
            <a:pPr>
              <a:defRPr sz="600"/>
            </a:pPr>
            <a:endParaRPr/>
          </a:p>
          <a:p>
            <a:pPr marL="0" lvl="2" indent="1066800">
              <a:buSzTx/>
              <a:buNone/>
              <a:defRPr sz="1600"/>
            </a:pPr>
            <a:r>
              <a:t>Completing a cycle that will now repeat as long as heat is applied</a:t>
            </a:r>
          </a:p>
          <a:p>
            <a:pPr marL="0" lvl="1" indent="640896">
              <a:buSzTx/>
              <a:buNone/>
              <a:defRPr sz="1500"/>
            </a:pPr>
            <a:endParaRPr/>
          </a:p>
          <a:p>
            <a:pPr algn="ctr">
              <a:defRPr sz="1600" b="1" i="1">
                <a:solidFill>
                  <a:srgbClr val="FBC901"/>
                </a:solidFill>
              </a:defRPr>
            </a:pPr>
            <a:r>
              <a:t>PgDn starts the animation (now, hopefully, at least somewhat plausible)</a:t>
            </a:r>
          </a:p>
        </p:txBody>
      </p:sp>
      <p:pic>
        <p:nvPicPr>
          <p:cNvPr id="259" name="Stirling_Animation.gif" descr="Stirling_Animation.gif"/>
          <p:cNvPicPr>
            <a:picLocks/>
          </p:cNvPicPr>
          <p:nvPr/>
        </p:nvPicPr>
        <p:blipFill>
          <a:blip r:embed="rId2">
            <a:extLst/>
          </a:blip>
          <a:stretch>
            <a:fillRect/>
          </a:stretch>
        </p:blipFill>
        <p:spPr>
          <a:xfrm>
            <a:off x="7675192" y="2135912"/>
            <a:ext cx="1417608" cy="2835214"/>
          </a:xfrm>
          <a:prstGeom prst="rect">
            <a:avLst/>
          </a:prstGeom>
          <a:ln w="12700">
            <a:miter lim="400000"/>
          </a:ln>
        </p:spPr>
      </p:pic>
      <p:sp>
        <p:nvSpPr>
          <p:cNvPr id="260" name="Arrow"/>
          <p:cNvSpPr/>
          <p:nvPr/>
        </p:nvSpPr>
        <p:spPr>
          <a:xfrm rot="16200000">
            <a:off x="8046387" y="4844843"/>
            <a:ext cx="675218" cy="1098340"/>
          </a:xfrm>
          <a:prstGeom prst="rightArrow">
            <a:avLst>
              <a:gd name="adj1" fmla="val 64339"/>
              <a:gd name="adj2" fmla="val 61581"/>
            </a:avLst>
          </a:prstGeom>
          <a:solidFill>
            <a:srgbClr val="FFFFFF"/>
          </a:solidFill>
          <a:ln w="12700">
            <a:miter lim="400000"/>
          </a:ln>
        </p:spPr>
        <p:txBody>
          <a:bodyPr lIns="45719" rIns="45719"/>
          <a:lstStyle/>
          <a:p>
            <a:endParaRPr/>
          </a:p>
        </p:txBody>
      </p:sp>
      <p:sp>
        <p:nvSpPr>
          <p:cNvPr id="261" name="Rectangle 3"/>
          <p:cNvSpPr txBox="1"/>
          <p:nvPr/>
        </p:nvSpPr>
        <p:spPr>
          <a:xfrm>
            <a:off x="7925649" y="5816899"/>
            <a:ext cx="916694" cy="3779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ormAutofit/>
          </a:bodyPr>
          <a:lstStyle>
            <a:lvl1pPr algn="ctr">
              <a:spcBef>
                <a:spcPts val="400"/>
              </a:spcBef>
              <a:tabLst>
                <a:tab pos="457200" algn="l"/>
                <a:tab pos="914400" algn="l"/>
                <a:tab pos="1371600" algn="l"/>
                <a:tab pos="1828800" algn="l"/>
                <a:tab pos="2286000" algn="l"/>
              </a:tabLst>
              <a:defRPr>
                <a:solidFill>
                  <a:srgbClr val="FFFFFF"/>
                </a:solidFill>
                <a:effectLst>
                  <a:outerShdw blurRad="38100" dist="38100" dir="2700000" rotWithShape="0">
                    <a:srgbClr val="000000"/>
                  </a:outerShdw>
                </a:effectLst>
                <a:latin typeface="+mn-lt"/>
                <a:ea typeface="+mn-ea"/>
                <a:cs typeface="+mn-cs"/>
                <a:sym typeface="Arial"/>
              </a:defRPr>
            </a:lvl1pPr>
          </a:lstStyle>
          <a:p>
            <a:r>
              <a:t>HEAT</a:t>
            </a:r>
          </a:p>
        </p:txBody>
      </p:sp>
      <p:sp>
        <p:nvSpPr>
          <p:cNvPr id="262" name="Rectangle 5"/>
          <p:cNvSpPr txBox="1"/>
          <p:nvPr/>
        </p:nvSpPr>
        <p:spPr>
          <a:xfrm>
            <a:off x="304800" y="6279420"/>
            <a:ext cx="8534400" cy="4801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p>
            <a:pPr lvl="1"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The animation is from Wikipedia's "Stirling Engine" webpage      The animator is credited as: "YKTimes"</a:t>
            </a:r>
          </a:p>
          <a:p>
            <a:pPr lvl="1"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See also: Single Cylinder Stirling Engine, Animated Engines.com</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4" name="Rectangle 5"/>
          <p:cNvSpPr txBox="1"/>
          <p:nvPr/>
        </p:nvSpPr>
        <p:spPr>
          <a:xfrm>
            <a:off x="151006" y="6520720"/>
            <a:ext cx="8841987"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1) For details see Review, Dish &amp; Stirling Engine papers linked from this note set's Resources webpage (</a:t>
            </a:r>
            <a:r>
              <a:rPr u="sng">
                <a:solidFill>
                  <a:srgbClr val="00CCFF"/>
                </a:solidFill>
                <a:uFill>
                  <a:solidFill>
                    <a:srgbClr val="00CCFF"/>
                  </a:solidFill>
                </a:uFill>
                <a:hlinkClick r:id="rId2"/>
              </a:rPr>
              <a:t>link</a:t>
            </a:r>
            <a:r>
              <a:t>)</a:t>
            </a:r>
          </a:p>
        </p:txBody>
      </p:sp>
      <p:sp>
        <p:nvSpPr>
          <p:cNvPr id="265" name="Rectangle 2"/>
          <p:cNvSpPr txBox="1">
            <a:spLocks noGrp="1"/>
          </p:cNvSpPr>
          <p:nvPr>
            <p:ph type="title"/>
          </p:nvPr>
        </p:nvSpPr>
        <p:spPr>
          <a:xfrm>
            <a:off x="304800" y="76199"/>
            <a:ext cx="8534400" cy="675219"/>
          </a:xfrm>
          <a:prstGeom prst="rect">
            <a:avLst/>
          </a:prstGeom>
        </p:spPr>
        <p:txBody>
          <a:bodyPr/>
          <a:lstStyle/>
          <a:p>
            <a:pPr>
              <a:defRPr sz="2200" i="1">
                <a:solidFill>
                  <a:srgbClr val="FFFFFF"/>
                </a:solidFill>
                <a:latin typeface="+mn-lt"/>
                <a:ea typeface="+mn-ea"/>
                <a:cs typeface="+mn-cs"/>
                <a:sym typeface="Arial"/>
              </a:defRPr>
            </a:pPr>
            <a:r>
              <a:t>Solar Thermal power plants are ALL examples of </a:t>
            </a:r>
            <a:r>
              <a:rPr b="1">
                <a:solidFill>
                  <a:srgbClr val="FBC901"/>
                </a:solidFill>
              </a:rPr>
              <a:t>thermal engines</a:t>
            </a:r>
          </a:p>
        </p:txBody>
      </p:sp>
      <p:sp>
        <p:nvSpPr>
          <p:cNvPr id="266" name="Rectangle 3"/>
          <p:cNvSpPr txBox="1">
            <a:spLocks noGrp="1"/>
          </p:cNvSpPr>
          <p:nvPr>
            <p:ph type="body" idx="1"/>
          </p:nvPr>
        </p:nvSpPr>
        <p:spPr>
          <a:xfrm>
            <a:off x="152722" y="841303"/>
            <a:ext cx="8970936" cy="5564962"/>
          </a:xfrm>
          <a:prstGeom prst="rect">
            <a:avLst/>
          </a:prstGeom>
        </p:spPr>
        <p:txBody>
          <a:bodyPr/>
          <a:lstStyle/>
          <a:p>
            <a:pPr defTabSz="868680">
              <a:tabLst>
                <a:tab pos="431800" algn="l"/>
                <a:tab pos="863600" algn="l"/>
                <a:tab pos="1295400" algn="l"/>
                <a:tab pos="1727200" algn="l"/>
                <a:tab pos="2159000" algn="l"/>
              </a:tabLst>
              <a:defRPr sz="1710">
                <a:effectLst>
                  <a:outerShdw blurRad="36195" dist="36195" dir="2700000" rotWithShape="0">
                    <a:srgbClr val="000000"/>
                  </a:outerShdw>
                </a:effectLst>
              </a:defRPr>
            </a:pPr>
            <a:r>
              <a:t>As discussed in my note set about Generic Power Plants (</a:t>
            </a:r>
            <a:r>
              <a:rPr u="sng">
                <a:solidFill>
                  <a:srgbClr val="00CCFF"/>
                </a:solidFill>
                <a:uFill>
                  <a:solidFill>
                    <a:srgbClr val="00CCFF"/>
                  </a:solidFill>
                </a:uFill>
                <a:hlinkClick r:id="rId3"/>
              </a:rPr>
              <a:t>pptx</a:t>
            </a:r>
            <a:r>
              <a:rPr>
                <a:solidFill>
                  <a:srgbClr val="2BAD81"/>
                </a:solidFill>
              </a:rPr>
              <a:t> </a:t>
            </a:r>
            <a:r>
              <a:t>/</a:t>
            </a:r>
            <a:r>
              <a:rPr>
                <a:solidFill>
                  <a:srgbClr val="2BAD81"/>
                </a:solidFill>
              </a:rPr>
              <a:t> </a:t>
            </a:r>
            <a:r>
              <a:rPr u="sng">
                <a:solidFill>
                  <a:srgbClr val="00CCFF"/>
                </a:solidFill>
                <a:uFill>
                  <a:solidFill>
                    <a:srgbClr val="00CCFF"/>
                  </a:solidFill>
                </a:uFill>
                <a:hlinkClick r:id="rId4"/>
              </a:rPr>
              <a:t>pdf</a:t>
            </a:r>
            <a:r>
              <a:rPr>
                <a:solidFill>
                  <a:srgbClr val="2BAD81"/>
                </a:solidFill>
              </a:rPr>
              <a:t> </a:t>
            </a:r>
            <a:r>
              <a:t>/</a:t>
            </a:r>
            <a:r>
              <a:rPr>
                <a:solidFill>
                  <a:srgbClr val="2BAD81"/>
                </a:solidFill>
              </a:rPr>
              <a:t> </a:t>
            </a:r>
            <a:r>
              <a:rPr u="sng">
                <a:solidFill>
                  <a:srgbClr val="00CCFF"/>
                </a:solidFill>
                <a:uFill>
                  <a:solidFill>
                    <a:srgbClr val="00CCFF"/>
                  </a:solidFill>
                </a:uFill>
                <a:hlinkClick r:id="rId5"/>
              </a:rPr>
              <a:t>key</a:t>
            </a:r>
            <a:r>
              <a:t>),</a:t>
            </a:r>
          </a:p>
          <a:p>
            <a:pPr defTabSz="868680">
              <a:tabLst>
                <a:tab pos="431800" algn="l"/>
                <a:tab pos="863600" algn="l"/>
                <a:tab pos="1295400" algn="l"/>
                <a:tab pos="1727200" algn="l"/>
                <a:tab pos="2159000" algn="l"/>
              </a:tabLst>
              <a:defRPr sz="570">
                <a:effectLst>
                  <a:outerShdw blurRad="36195" dist="36195" dir="2700000" rotWithShape="0">
                    <a:srgbClr val="000000"/>
                  </a:outerShdw>
                </a:effectLst>
              </a:defRPr>
            </a:pPr>
            <a:endParaRPr/>
          </a:p>
          <a:p>
            <a:pPr marL="0" lvl="1" indent="608851" defTabSz="868680">
              <a:buSzTx/>
              <a:buNone/>
              <a:tabLst>
                <a:tab pos="431800" algn="l"/>
                <a:tab pos="863600" algn="l"/>
                <a:tab pos="1295400" algn="l"/>
                <a:tab pos="1727200" algn="l"/>
                <a:tab pos="2159000" algn="l"/>
              </a:tabLst>
              <a:defRPr sz="1710">
                <a:effectLst>
                  <a:outerShdw blurRad="36195" dist="36195" dir="2700000" rotWithShape="0">
                    <a:srgbClr val="000000"/>
                  </a:outerShdw>
                </a:effectLst>
              </a:defRPr>
            </a:pPr>
            <a:r>
              <a:t>thermal engines cycle a fluid through temperature to do some sort of work</a:t>
            </a:r>
          </a:p>
          <a:p>
            <a:pPr defTabSz="868680">
              <a:tabLst>
                <a:tab pos="431800" algn="l"/>
                <a:tab pos="863600" algn="l"/>
                <a:tab pos="1295400" algn="l"/>
                <a:tab pos="1727200" algn="l"/>
                <a:tab pos="2159000" algn="l"/>
              </a:tabLst>
              <a:defRPr sz="1045">
                <a:effectLst>
                  <a:outerShdw blurRad="36195" dist="36195" dir="2700000" rotWithShape="0">
                    <a:srgbClr val="000000"/>
                  </a:outerShdw>
                </a:effectLst>
              </a:defRPr>
            </a:pPr>
            <a:endParaRPr/>
          </a:p>
          <a:p>
            <a:pPr defTabSz="868680">
              <a:tabLst>
                <a:tab pos="431800" algn="l"/>
                <a:tab pos="863600" algn="l"/>
                <a:tab pos="1295400" algn="l"/>
                <a:tab pos="1727200" algn="l"/>
                <a:tab pos="2159000" algn="l"/>
              </a:tabLst>
              <a:defRPr sz="1710">
                <a:effectLst>
                  <a:outerShdw blurRad="36195" dist="36195" dir="2700000" rotWithShape="0">
                    <a:srgbClr val="000000"/>
                  </a:outerShdw>
                </a:effectLst>
              </a:defRPr>
            </a:pPr>
            <a:r>
              <a:t>The idealized "Carnot Cycle" predicts the </a:t>
            </a:r>
            <a:r>
              <a:rPr b="1">
                <a:solidFill>
                  <a:srgbClr val="FBC901"/>
                </a:solidFill>
              </a:rPr>
              <a:t>maximum efficiency </a:t>
            </a:r>
            <a:r>
              <a:t>of a heat engine:</a:t>
            </a:r>
          </a:p>
          <a:p>
            <a:pPr defTabSz="868680">
              <a:tabLst>
                <a:tab pos="431800" algn="l"/>
                <a:tab pos="863600" algn="l"/>
                <a:tab pos="1295400" algn="l"/>
                <a:tab pos="1727200" algn="l"/>
                <a:tab pos="2159000" algn="l"/>
              </a:tabLst>
              <a:defRPr sz="570">
                <a:effectLst>
                  <a:outerShdw blurRad="36195" dist="36195" dir="2700000" rotWithShape="0">
                    <a:srgbClr val="000000"/>
                  </a:outerShdw>
                </a:effectLst>
              </a:defRPr>
            </a:pPr>
            <a:endParaRPr/>
          </a:p>
          <a:p>
            <a:pPr marL="0" lvl="1" indent="608851" defTabSz="868680">
              <a:buSzTx/>
              <a:buNone/>
              <a:tabLst>
                <a:tab pos="431800" algn="l"/>
                <a:tab pos="863600" algn="l"/>
                <a:tab pos="1295400" algn="l"/>
                <a:tab pos="1727200" algn="l"/>
                <a:tab pos="2159000" algn="l"/>
              </a:tabLst>
              <a:defRPr sz="1710">
                <a:effectLst>
                  <a:outerShdw blurRad="36195" dist="36195" dir="2700000" rotWithShape="0">
                    <a:srgbClr val="000000"/>
                  </a:outerShdw>
                </a:effectLst>
              </a:defRPr>
            </a:pPr>
            <a:r>
              <a:t>Work Energy Out / Heat Energy In = Δ Temperature / (Highest Temperature)</a:t>
            </a:r>
          </a:p>
          <a:p>
            <a:pPr marL="0" lvl="1" indent="608851" defTabSz="868680">
              <a:buSzTx/>
              <a:buNone/>
              <a:tabLst>
                <a:tab pos="431800" algn="l"/>
                <a:tab pos="863600" algn="l"/>
                <a:tab pos="1295400" algn="l"/>
                <a:tab pos="1727200" algn="l"/>
                <a:tab pos="2159000" algn="l"/>
              </a:tabLst>
              <a:defRPr sz="1045">
                <a:effectLst>
                  <a:outerShdw blurRad="36195" dist="36195" dir="2700000" rotWithShape="0">
                    <a:srgbClr val="000000"/>
                  </a:outerShdw>
                </a:effectLst>
              </a:defRPr>
            </a:pPr>
            <a:endParaRPr/>
          </a:p>
          <a:p>
            <a:pPr defTabSz="868680">
              <a:tabLst>
                <a:tab pos="431800" algn="l"/>
                <a:tab pos="863600" algn="l"/>
                <a:tab pos="1295400" algn="l"/>
                <a:tab pos="1727200" algn="l"/>
                <a:tab pos="2159000" algn="l"/>
              </a:tabLst>
              <a:defRPr sz="1710">
                <a:effectLst>
                  <a:outerShdw blurRad="36195" dist="36195" dir="2700000" rotWithShape="0">
                    <a:srgbClr val="000000"/>
                  </a:outerShdw>
                </a:effectLst>
              </a:defRPr>
            </a:pPr>
            <a:r>
              <a:t>For a </a:t>
            </a:r>
            <a:r>
              <a:rPr b="1">
                <a:solidFill>
                  <a:srgbClr val="FBC901"/>
                </a:solidFill>
              </a:rPr>
              <a:t>Dish Engine,</a:t>
            </a:r>
            <a:r>
              <a:t> the relevant temperatures are those of the engine's ends:</a:t>
            </a:r>
          </a:p>
          <a:p>
            <a:pPr defTabSz="868680">
              <a:tabLst>
                <a:tab pos="431800" algn="l"/>
                <a:tab pos="863600" algn="l"/>
                <a:tab pos="1295400" algn="l"/>
                <a:tab pos="1727200" algn="l"/>
                <a:tab pos="2159000" algn="l"/>
              </a:tabLst>
              <a:defRPr sz="570">
                <a:effectLst>
                  <a:outerShdw blurRad="36195" dist="36195" dir="2700000" rotWithShape="0">
                    <a:srgbClr val="000000"/>
                  </a:outerShdw>
                </a:effectLst>
              </a:defRPr>
            </a:pPr>
            <a:endParaRPr/>
          </a:p>
          <a:p>
            <a:pPr marL="0" lvl="1" indent="608851" defTabSz="868680">
              <a:buSzTx/>
              <a:buNone/>
              <a:tabLst>
                <a:tab pos="431800" algn="l"/>
                <a:tab pos="863600" algn="l"/>
                <a:tab pos="1295400" algn="l"/>
                <a:tab pos="1727200" algn="l"/>
                <a:tab pos="2159000" algn="l"/>
              </a:tabLst>
              <a:defRPr sz="1710">
                <a:effectLst>
                  <a:outerShdw blurRad="36195" dist="36195" dir="2700000" rotWithShape="0">
                    <a:srgbClr val="000000"/>
                  </a:outerShdw>
                </a:effectLst>
              </a:defRPr>
            </a:pPr>
            <a:r>
              <a:t>The Stirling Engine's hot end is at 1200°C (1473°K)</a:t>
            </a:r>
          </a:p>
          <a:p>
            <a:pPr marL="0" lvl="1" indent="608851" defTabSz="868680">
              <a:buSzTx/>
              <a:buNone/>
              <a:tabLst>
                <a:tab pos="431800" algn="l"/>
                <a:tab pos="863600" algn="l"/>
                <a:tab pos="1295400" algn="l"/>
                <a:tab pos="1727200" algn="l"/>
                <a:tab pos="2159000" algn="l"/>
              </a:tabLst>
              <a:defRPr sz="570">
                <a:effectLst>
                  <a:outerShdw blurRad="36195" dist="36195" dir="2700000" rotWithShape="0">
                    <a:srgbClr val="000000"/>
                  </a:outerShdw>
                </a:effectLst>
              </a:defRPr>
            </a:pPr>
            <a:endParaRPr/>
          </a:p>
          <a:p>
            <a:pPr marL="0" lvl="1" indent="608851" defTabSz="868680">
              <a:buSzTx/>
              <a:buNone/>
              <a:tabLst>
                <a:tab pos="431800" algn="l"/>
                <a:tab pos="863600" algn="l"/>
                <a:tab pos="1295400" algn="l"/>
                <a:tab pos="1727200" algn="l"/>
                <a:tab pos="2159000" algn="l"/>
              </a:tabLst>
              <a:defRPr sz="1710">
                <a:effectLst>
                  <a:outerShdw blurRad="36195" dist="36195" dir="2700000" rotWithShape="0">
                    <a:srgbClr val="000000"/>
                  </a:outerShdw>
                </a:effectLst>
              </a:defRPr>
            </a:pPr>
            <a:r>
              <a:t>And I'll guess that the cold end might not rise above 200°C (473°K)</a:t>
            </a:r>
          </a:p>
          <a:p>
            <a:pPr marL="0" lvl="2" indent="1031557" defTabSz="868680">
              <a:buSzTx/>
              <a:buNone/>
              <a:tabLst>
                <a:tab pos="431800" algn="l"/>
                <a:tab pos="863600" algn="l"/>
                <a:tab pos="1295400" algn="l"/>
                <a:tab pos="1727200" algn="l"/>
                <a:tab pos="2159000" algn="l"/>
              </a:tabLst>
              <a:defRPr sz="1045">
                <a:effectLst>
                  <a:outerShdw blurRad="36195" dist="36195" dir="2700000" rotWithShape="0">
                    <a:srgbClr val="000000"/>
                  </a:outerShdw>
                </a:effectLst>
              </a:defRPr>
            </a:pPr>
            <a:endParaRPr/>
          </a:p>
          <a:p>
            <a:pPr defTabSz="868680">
              <a:tabLst>
                <a:tab pos="431800" algn="l"/>
                <a:tab pos="863600" algn="l"/>
                <a:tab pos="1295400" algn="l"/>
                <a:tab pos="1727200" algn="l"/>
                <a:tab pos="2159000" algn="l"/>
              </a:tabLst>
              <a:defRPr sz="1710">
                <a:effectLst>
                  <a:outerShdw blurRad="36195" dist="36195" dir="2700000" rotWithShape="0">
                    <a:srgbClr val="000000"/>
                  </a:outerShdw>
                </a:effectLst>
              </a:defRPr>
            </a:pPr>
            <a:r>
              <a:t>With those temperatures, the Carnot Cycle model predicts:</a:t>
            </a:r>
          </a:p>
          <a:p>
            <a:pPr defTabSz="868680">
              <a:tabLst>
                <a:tab pos="431800" algn="l"/>
                <a:tab pos="863600" algn="l"/>
                <a:tab pos="1295400" algn="l"/>
                <a:tab pos="1727200" algn="l"/>
                <a:tab pos="2159000" algn="l"/>
              </a:tabLst>
              <a:defRPr sz="570">
                <a:effectLst>
                  <a:outerShdw blurRad="36195" dist="36195" dir="2700000" rotWithShape="0">
                    <a:srgbClr val="000000"/>
                  </a:outerShdw>
                </a:effectLst>
              </a:defRPr>
            </a:pPr>
            <a:endParaRPr/>
          </a:p>
          <a:p>
            <a:pPr marL="0" lvl="1" indent="608851" defTabSz="868680">
              <a:buSzTx/>
              <a:buNone/>
              <a:tabLst>
                <a:tab pos="431800" algn="l"/>
                <a:tab pos="863600" algn="l"/>
                <a:tab pos="1295400" algn="l"/>
                <a:tab pos="1727200" algn="l"/>
                <a:tab pos="2159000" algn="l"/>
              </a:tabLst>
              <a:defRPr sz="1710">
                <a:effectLst>
                  <a:outerShdw blurRad="36195" dist="36195" dir="2700000" rotWithShape="0">
                    <a:srgbClr val="000000"/>
                  </a:outerShdw>
                </a:effectLst>
              </a:defRPr>
            </a:pPr>
            <a:r>
              <a:t>Max Dish-Engine Efficiency = 1000°K / 1473°K = 0.67 = 67%</a:t>
            </a:r>
          </a:p>
          <a:p>
            <a:pPr marL="0" lvl="1" indent="608851" defTabSz="868680">
              <a:buSzTx/>
              <a:buNone/>
              <a:tabLst>
                <a:tab pos="431800" algn="l"/>
                <a:tab pos="863600" algn="l"/>
                <a:tab pos="1295400" algn="l"/>
                <a:tab pos="1727200" algn="l"/>
                <a:tab pos="2159000" algn="l"/>
              </a:tabLst>
              <a:defRPr sz="1045">
                <a:effectLst>
                  <a:outerShdw blurRad="36195" dist="36195" dir="2700000" rotWithShape="0">
                    <a:srgbClr val="000000"/>
                  </a:outerShdw>
                </a:effectLst>
              </a:defRPr>
            </a:pPr>
            <a:endParaRPr/>
          </a:p>
          <a:p>
            <a:pPr defTabSz="868680">
              <a:tabLst>
                <a:tab pos="431800" algn="l"/>
                <a:tab pos="863600" algn="l"/>
                <a:tab pos="1295400" algn="l"/>
                <a:tab pos="1727200" algn="l"/>
                <a:tab pos="2159000" algn="l"/>
              </a:tabLst>
              <a:defRPr sz="1710">
                <a:effectLst>
                  <a:outerShdw blurRad="36195" dist="36195" dir="2700000" rotWithShape="0">
                    <a:srgbClr val="000000"/>
                  </a:outerShdw>
                </a:effectLst>
              </a:defRPr>
            </a:pPr>
            <a:r>
              <a:t>Real-world D-E efficiencies are ~ 29-32% </a:t>
            </a:r>
            <a:r>
              <a:rPr b="1" baseline="31999"/>
              <a:t>1  </a:t>
            </a:r>
            <a:r>
              <a:t>(demonstrating the Carnot Model's weakness) </a:t>
            </a:r>
          </a:p>
          <a:p>
            <a:pPr defTabSz="868680">
              <a:tabLst>
                <a:tab pos="431800" algn="l"/>
                <a:tab pos="863600" algn="l"/>
                <a:tab pos="1295400" algn="l"/>
                <a:tab pos="1727200" algn="l"/>
                <a:tab pos="2159000" algn="l"/>
              </a:tabLst>
              <a:defRPr sz="1140">
                <a:effectLst>
                  <a:outerShdw blurRad="36195" dist="36195" dir="2700000" rotWithShape="0">
                    <a:srgbClr val="000000"/>
                  </a:outerShdw>
                </a:effectLst>
              </a:defRPr>
            </a:pPr>
            <a:endParaRPr/>
          </a:p>
          <a:p>
            <a:pPr algn="ctr" defTabSz="868680">
              <a:tabLst>
                <a:tab pos="431800" algn="l"/>
                <a:tab pos="863600" algn="l"/>
                <a:tab pos="1295400" algn="l"/>
                <a:tab pos="1727200" algn="l"/>
                <a:tab pos="2159000" algn="l"/>
              </a:tabLst>
              <a:defRPr sz="1710" b="1">
                <a:solidFill>
                  <a:srgbClr val="FBC901"/>
                </a:solidFill>
                <a:effectLst>
                  <a:outerShdw blurRad="36195" dist="36195" dir="2700000" rotWithShape="0">
                    <a:srgbClr val="000000"/>
                  </a:outerShdw>
                </a:effectLst>
              </a:defRPr>
            </a:pPr>
            <a:r>
              <a:t>By achieving the highest temperatures of ANY Solar Thermal Technology</a:t>
            </a:r>
          </a:p>
          <a:p>
            <a:pPr marL="0" lvl="1" indent="608851" algn="ctr" defTabSz="868680">
              <a:buSzTx/>
              <a:buNone/>
              <a:tabLst>
                <a:tab pos="431800" algn="l"/>
                <a:tab pos="863600" algn="l"/>
                <a:tab pos="1295400" algn="l"/>
                <a:tab pos="1727200" algn="l"/>
                <a:tab pos="2159000" algn="l"/>
              </a:tabLst>
              <a:defRPr sz="570" b="1">
                <a:solidFill>
                  <a:srgbClr val="FBC901"/>
                </a:solidFill>
                <a:effectLst>
                  <a:outerShdw blurRad="36195" dist="36195" dir="2700000" rotWithShape="0">
                    <a:srgbClr val="000000"/>
                  </a:outerShdw>
                </a:effectLst>
              </a:defRPr>
            </a:pPr>
            <a:endParaRPr/>
          </a:p>
          <a:p>
            <a:pPr algn="ctr" defTabSz="868680">
              <a:tabLst>
                <a:tab pos="431800" algn="l"/>
                <a:tab pos="863600" algn="l"/>
                <a:tab pos="1295400" algn="l"/>
                <a:tab pos="1727200" algn="l"/>
                <a:tab pos="2159000" algn="l"/>
              </a:tabLst>
              <a:defRPr sz="1710" b="1">
                <a:solidFill>
                  <a:srgbClr val="FBC901"/>
                </a:solidFill>
                <a:effectLst>
                  <a:outerShdw blurRad="36195" dist="36195" dir="2700000" rotWithShape="0">
                    <a:srgbClr val="000000"/>
                  </a:outerShdw>
                </a:effectLst>
              </a:defRPr>
            </a:pPr>
            <a:r>
              <a:t>Dish Engines achieve the field's highest power conversion efficiencies</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8" name="Rectangle 5"/>
          <p:cNvSpPr txBox="1"/>
          <p:nvPr/>
        </p:nvSpPr>
        <p:spPr>
          <a:xfrm>
            <a:off x="7065967" y="1177212"/>
            <a:ext cx="1687079" cy="9754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lvl1pPr algn="ctr">
              <a:defRPr sz="1200" b="0" i="1">
                <a:solidFill>
                  <a:srgbClr val="059797"/>
                </a:solidFill>
                <a:effectLst>
                  <a:outerShdw blurRad="38100" dist="38100" dir="2700000" rotWithShape="0">
                    <a:srgbClr val="000000"/>
                  </a:outerShdw>
                </a:effectLst>
                <a:latin typeface="+mn-lt"/>
                <a:ea typeface="+mn-ea"/>
                <a:cs typeface="+mn-cs"/>
                <a:sym typeface="Arial"/>
              </a:defRPr>
            </a:lvl1pPr>
          </a:lstStyle>
          <a:p>
            <a:r>
              <a:t>https://www.buildinggreen.com/news-article/stirling-suncatcher-heat-engine-technology</a:t>
            </a:r>
          </a:p>
        </p:txBody>
      </p:sp>
      <p:sp>
        <p:nvSpPr>
          <p:cNvPr id="269" name="Rectangle 2"/>
          <p:cNvSpPr txBox="1">
            <a:spLocks noGrp="1"/>
          </p:cNvSpPr>
          <p:nvPr>
            <p:ph type="title"/>
          </p:nvPr>
        </p:nvSpPr>
        <p:spPr>
          <a:xfrm>
            <a:off x="304800" y="76199"/>
            <a:ext cx="8534400" cy="675219"/>
          </a:xfrm>
          <a:prstGeom prst="rect">
            <a:avLst/>
          </a:prstGeom>
        </p:spPr>
        <p:txBody>
          <a:bodyPr/>
          <a:lstStyle>
            <a:lvl1pPr>
              <a:defRPr sz="2200" i="1">
                <a:solidFill>
                  <a:srgbClr val="FFFFFF"/>
                </a:solidFill>
                <a:latin typeface="+mn-lt"/>
                <a:ea typeface="+mn-ea"/>
                <a:cs typeface="+mn-cs"/>
                <a:sym typeface="Arial"/>
              </a:defRPr>
            </a:lvl1pPr>
          </a:lstStyle>
          <a:p>
            <a:r>
              <a:t>Disadvantages of Dish-Engine Solar Thermal Plants?</a:t>
            </a:r>
          </a:p>
        </p:txBody>
      </p:sp>
      <p:sp>
        <p:nvSpPr>
          <p:cNvPr id="270" name="Rectangle 3"/>
          <p:cNvSpPr txBox="1">
            <a:spLocks noGrp="1"/>
          </p:cNvSpPr>
          <p:nvPr>
            <p:ph type="body" idx="1"/>
          </p:nvPr>
        </p:nvSpPr>
        <p:spPr>
          <a:xfrm>
            <a:off x="208664" y="2796214"/>
            <a:ext cx="8793999" cy="3760235"/>
          </a:xfrm>
          <a:prstGeom prst="rect">
            <a:avLst/>
          </a:prstGeom>
        </p:spPr>
        <p:txBody>
          <a:bodyPr/>
          <a:lstStyle/>
          <a:p>
            <a:pPr defTabSz="868680">
              <a:tabLst>
                <a:tab pos="444500" algn="l"/>
                <a:tab pos="863600" algn="l"/>
                <a:tab pos="1295400" algn="l"/>
                <a:tab pos="1727200" algn="l"/>
                <a:tab pos="2159000" algn="l"/>
              </a:tabLst>
              <a:defRPr sz="1710">
                <a:effectLst>
                  <a:outerShdw blurRad="36195" dist="36195" dir="2700000" rotWithShape="0">
                    <a:srgbClr val="000000"/>
                  </a:outerShdw>
                </a:effectLst>
              </a:defRPr>
            </a:pPr>
            <a:r>
              <a:t>Erect Dish Engine assemblies are exceptionally susceptible to desert wind damage</a:t>
            </a:r>
          </a:p>
          <a:p>
            <a:pPr defTabSz="868680">
              <a:tabLst>
                <a:tab pos="444500" algn="l"/>
                <a:tab pos="863600" algn="l"/>
                <a:tab pos="1295400" algn="l"/>
                <a:tab pos="1727200" algn="l"/>
                <a:tab pos="2159000" algn="l"/>
              </a:tabLst>
              <a:defRPr sz="1045">
                <a:effectLst>
                  <a:outerShdw blurRad="36195" dist="36195" dir="2700000" rotWithShape="0">
                    <a:srgbClr val="000000"/>
                  </a:outerShdw>
                </a:effectLst>
              </a:defRPr>
            </a:pPr>
            <a:endParaRPr/>
          </a:p>
          <a:p>
            <a:pPr defTabSz="868680">
              <a:tabLst>
                <a:tab pos="444500" algn="l"/>
                <a:tab pos="863600" algn="l"/>
                <a:tab pos="1295400" algn="l"/>
                <a:tab pos="1727200" algn="l"/>
                <a:tab pos="2159000" algn="l"/>
              </a:tabLst>
              <a:defRPr sz="1710">
                <a:effectLst>
                  <a:outerShdw blurRad="36195" dist="36195" dir="2700000" rotWithShape="0">
                    <a:srgbClr val="000000"/>
                  </a:outerShdw>
                </a:effectLst>
              </a:defRPr>
            </a:pPr>
            <a:r>
              <a:t>The shape of DE units makes necessary cleaning of their mirrors particularly awkward</a:t>
            </a:r>
          </a:p>
          <a:p>
            <a:pPr defTabSz="868680">
              <a:tabLst>
                <a:tab pos="444500" algn="l"/>
                <a:tab pos="863600" algn="l"/>
                <a:tab pos="1295400" algn="l"/>
                <a:tab pos="1727200" algn="l"/>
                <a:tab pos="2159000" algn="l"/>
              </a:tabLst>
              <a:defRPr sz="1045">
                <a:effectLst>
                  <a:outerShdw blurRad="36195" dist="36195" dir="2700000" rotWithShape="0">
                    <a:srgbClr val="000000"/>
                  </a:outerShdw>
                </a:effectLst>
              </a:defRPr>
            </a:pPr>
            <a:endParaRPr/>
          </a:p>
          <a:p>
            <a:pPr defTabSz="868680">
              <a:tabLst>
                <a:tab pos="444500" algn="l"/>
                <a:tab pos="863600" algn="l"/>
                <a:tab pos="1295400" algn="l"/>
                <a:tab pos="1727200" algn="l"/>
                <a:tab pos="2159000" algn="l"/>
              </a:tabLst>
              <a:defRPr sz="1710">
                <a:effectLst>
                  <a:outerShdw blurRad="36195" dist="36195" dir="2700000" rotWithShape="0">
                    <a:srgbClr val="000000"/>
                  </a:outerShdw>
                </a:effectLst>
              </a:defRPr>
            </a:pPr>
            <a:r>
              <a:t>To avoid interference and facilitate cleaning scaffolds, Dishes must be very widely spaced</a:t>
            </a:r>
          </a:p>
          <a:p>
            <a:pPr defTabSz="868680">
              <a:tabLst>
                <a:tab pos="444500" algn="l"/>
                <a:tab pos="863600" algn="l"/>
                <a:tab pos="1295400" algn="l"/>
                <a:tab pos="1727200" algn="l"/>
                <a:tab pos="2159000" algn="l"/>
              </a:tabLst>
              <a:defRPr sz="665">
                <a:effectLst>
                  <a:outerShdw blurRad="36195" dist="36195" dir="2700000" rotWithShape="0">
                    <a:srgbClr val="000000"/>
                  </a:outerShdw>
                </a:effectLst>
              </a:defRPr>
            </a:pPr>
            <a:endParaRPr/>
          </a:p>
          <a:p>
            <a:pPr marL="0" lvl="1" indent="608851" defTabSz="868680">
              <a:buSzTx/>
              <a:buNone/>
              <a:tabLst>
                <a:tab pos="444500" algn="l"/>
                <a:tab pos="863600" algn="l"/>
                <a:tab pos="1295400" algn="l"/>
                <a:tab pos="1727200" algn="l"/>
                <a:tab pos="2159000" algn="l"/>
              </a:tabLst>
              <a:defRPr sz="1710">
                <a:effectLst>
                  <a:outerShdw blurRad="36195" dist="36195" dir="2700000" rotWithShape="0">
                    <a:srgbClr val="000000"/>
                  </a:outerShdw>
                </a:effectLst>
              </a:defRPr>
            </a:pPr>
            <a:r>
              <a:t>That, as evident in all the sunny ground above, wastes a</a:t>
            </a:r>
            <a:r>
              <a:rPr b="1"/>
              <a:t> lot</a:t>
            </a:r>
            <a:r>
              <a:t> of solar energy</a:t>
            </a:r>
          </a:p>
          <a:p>
            <a:pPr marL="0" lvl="1" indent="608851" defTabSz="868680">
              <a:buSzTx/>
              <a:buNone/>
              <a:tabLst>
                <a:tab pos="444500" algn="l"/>
                <a:tab pos="863600" algn="l"/>
                <a:tab pos="1295400" algn="l"/>
                <a:tab pos="1727200" algn="l"/>
                <a:tab pos="2159000" algn="l"/>
              </a:tabLst>
              <a:defRPr sz="1045">
                <a:effectLst>
                  <a:outerShdw blurRad="36195" dist="36195" dir="2700000" rotWithShape="0">
                    <a:srgbClr val="000000"/>
                  </a:outerShdw>
                </a:effectLst>
              </a:defRPr>
            </a:pPr>
            <a:endParaRPr/>
          </a:p>
          <a:p>
            <a:pPr defTabSz="868680">
              <a:tabLst>
                <a:tab pos="444500" algn="l"/>
                <a:tab pos="863600" algn="l"/>
                <a:tab pos="1295400" algn="l"/>
                <a:tab pos="1727200" algn="l"/>
                <a:tab pos="2159000" algn="l"/>
              </a:tabLst>
              <a:defRPr sz="1710">
                <a:effectLst>
                  <a:outerShdw blurRad="36195" dist="36195" dir="2700000" rotWithShape="0">
                    <a:srgbClr val="000000"/>
                  </a:outerShdw>
                </a:effectLst>
              </a:defRPr>
            </a:pPr>
            <a:r>
              <a:t>The uniqueness of Solar Dishes &amp; Stirling Engines eliminates economies of scale</a:t>
            </a:r>
          </a:p>
          <a:p>
            <a:pPr defTabSz="868680">
              <a:tabLst>
                <a:tab pos="444500" algn="l"/>
                <a:tab pos="863600" algn="l"/>
                <a:tab pos="1295400" algn="l"/>
                <a:tab pos="1727200" algn="l"/>
                <a:tab pos="2159000" algn="l"/>
              </a:tabLst>
              <a:defRPr sz="570">
                <a:effectLst>
                  <a:outerShdw blurRad="36195" dist="36195" dir="2700000" rotWithShape="0">
                    <a:srgbClr val="000000"/>
                  </a:outerShdw>
                </a:effectLst>
              </a:defRPr>
            </a:pPr>
            <a:endParaRPr/>
          </a:p>
          <a:p>
            <a:pPr marL="0" lvl="1" indent="608851" defTabSz="868680">
              <a:buSzTx/>
              <a:buNone/>
              <a:tabLst>
                <a:tab pos="444500" algn="l"/>
                <a:tab pos="863600" algn="l"/>
                <a:tab pos="1295400" algn="l"/>
                <a:tab pos="1727200" algn="l"/>
                <a:tab pos="2159000" algn="l"/>
              </a:tabLst>
              <a:defRPr sz="1710">
                <a:effectLst>
                  <a:outerShdw blurRad="36195" dist="36195" dir="2700000" rotWithShape="0">
                    <a:srgbClr val="000000"/>
                  </a:outerShdw>
                </a:effectLst>
              </a:defRPr>
            </a:pPr>
            <a:r>
              <a:t>This contrasts with most other Solar Thermal Schemes which make heavy use of </a:t>
            </a:r>
          </a:p>
          <a:p>
            <a:pPr defTabSz="868680">
              <a:tabLst>
                <a:tab pos="444500" algn="l"/>
                <a:tab pos="863600" algn="l"/>
                <a:tab pos="1295400" algn="l"/>
                <a:tab pos="1727200" algn="l"/>
                <a:tab pos="2159000" algn="l"/>
              </a:tabLst>
              <a:defRPr sz="570">
                <a:effectLst>
                  <a:outerShdw blurRad="36195" dist="36195" dir="2700000" rotWithShape="0">
                    <a:srgbClr val="000000"/>
                  </a:outerShdw>
                </a:effectLst>
              </a:defRPr>
            </a:pPr>
            <a:endParaRPr/>
          </a:p>
          <a:p>
            <a:pPr marL="0" lvl="2" indent="1031557" defTabSz="868680">
              <a:buSzTx/>
              <a:buNone/>
              <a:tabLst>
                <a:tab pos="444500" algn="l"/>
                <a:tab pos="863600" algn="l"/>
                <a:tab pos="1295400" algn="l"/>
                <a:tab pos="1727200" algn="l"/>
                <a:tab pos="2159000" algn="l"/>
              </a:tabLst>
              <a:defRPr sz="1710">
                <a:effectLst>
                  <a:outerShdw blurRad="36195" dist="36195" dir="2700000" rotWithShape="0">
                    <a:srgbClr val="000000"/>
                  </a:outerShdw>
                </a:effectLst>
              </a:defRPr>
            </a:pPr>
            <a:r>
              <a:t>standard or semi-standard heat-exchangers, steam-turbines and generators</a:t>
            </a:r>
          </a:p>
          <a:p>
            <a:pPr marL="0" lvl="2" indent="1031557" defTabSz="868680">
              <a:buSzTx/>
              <a:buNone/>
              <a:tabLst>
                <a:tab pos="444500" algn="l"/>
                <a:tab pos="863600" algn="l"/>
                <a:tab pos="1295400" algn="l"/>
                <a:tab pos="1727200" algn="l"/>
                <a:tab pos="2159000" algn="l"/>
              </a:tabLst>
              <a:defRPr sz="1710">
                <a:effectLst>
                  <a:outerShdw blurRad="36195" dist="36195" dir="2700000" rotWithShape="0">
                    <a:srgbClr val="000000"/>
                  </a:outerShdw>
                </a:effectLst>
              </a:defRPr>
            </a:pPr>
            <a:endParaRPr/>
          </a:p>
          <a:p>
            <a:pPr algn="ctr" defTabSz="868680">
              <a:tabLst>
                <a:tab pos="444500" algn="l"/>
                <a:tab pos="863600" algn="l"/>
                <a:tab pos="1295400" algn="l"/>
                <a:tab pos="1727200" algn="l"/>
                <a:tab pos="2159000" algn="l"/>
              </a:tabLst>
              <a:defRPr sz="1710" b="1">
                <a:solidFill>
                  <a:srgbClr val="FBC901"/>
                </a:solidFill>
                <a:effectLst>
                  <a:outerShdw blurRad="36195" dist="36195" dir="2700000" rotWithShape="0">
                    <a:srgbClr val="000000"/>
                  </a:outerShdw>
                </a:effectLst>
              </a:defRPr>
            </a:pPr>
            <a:r>
              <a:t>For these (and other) reasons, Dish Engines have fallen out of commercial favor</a:t>
            </a:r>
          </a:p>
        </p:txBody>
      </p:sp>
      <p:pic>
        <p:nvPicPr>
          <p:cNvPr id="271" name="Dish farm.jpg" descr="Dish farm.jpg"/>
          <p:cNvPicPr>
            <a:picLocks noChangeAspect="1"/>
          </p:cNvPicPr>
          <p:nvPr/>
        </p:nvPicPr>
        <p:blipFill>
          <a:blip r:embed="rId2">
            <a:extLst/>
          </a:blip>
          <a:srcRect l="147" t="10071" r="147"/>
          <a:stretch>
            <a:fillRect/>
          </a:stretch>
        </p:blipFill>
        <p:spPr>
          <a:xfrm>
            <a:off x="3309016" y="692396"/>
            <a:ext cx="3245967" cy="1944994"/>
          </a:xfrm>
          <a:prstGeom prst="rect">
            <a:avLst/>
          </a:prstGeom>
          <a:ln w="12700">
            <a:miter lim="400000"/>
          </a:ln>
        </p:spPr>
      </p:pic>
      <p:sp>
        <p:nvSpPr>
          <p:cNvPr id="272" name="Rectangle 3"/>
          <p:cNvSpPr/>
          <p:nvPr/>
        </p:nvSpPr>
        <p:spPr>
          <a:xfrm>
            <a:off x="239319" y="1386821"/>
            <a:ext cx="2986392" cy="3934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ormAutofit/>
          </a:bodyPr>
          <a:lstStyle>
            <a:lvl1pPr>
              <a:spcBef>
                <a:spcPts val="400"/>
              </a:spcBef>
              <a:tabLst>
                <a:tab pos="457200" algn="l"/>
                <a:tab pos="914400" algn="l"/>
                <a:tab pos="1371600" algn="l"/>
                <a:tab pos="1828800" algn="l"/>
                <a:tab pos="2286000" algn="l"/>
              </a:tabLst>
              <a:defRPr>
                <a:solidFill>
                  <a:srgbClr val="FFFFFF"/>
                </a:solidFill>
                <a:effectLst>
                  <a:outerShdw blurRad="38100" dist="38100" dir="2700000" rotWithShape="0">
                    <a:srgbClr val="000000"/>
                  </a:outerShdw>
                </a:effectLst>
                <a:latin typeface="+mn-lt"/>
                <a:ea typeface="+mn-ea"/>
                <a:cs typeface="+mn-cs"/>
                <a:sym typeface="Arial"/>
              </a:defRPr>
            </a:lvl1pPr>
          </a:lstStyle>
          <a:p>
            <a:r>
              <a:t>This photo hints at a few:</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4" name="Rectangle 5"/>
          <p:cNvSpPr txBox="1"/>
          <p:nvPr/>
        </p:nvSpPr>
        <p:spPr>
          <a:xfrm>
            <a:off x="304800" y="6457220"/>
            <a:ext cx="8534400"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sp>
        <p:nvSpPr>
          <p:cNvPr id="275" name="Rectangle 2"/>
          <p:cNvSpPr txBox="1">
            <a:spLocks noGrp="1"/>
          </p:cNvSpPr>
          <p:nvPr>
            <p:ph type="title"/>
          </p:nvPr>
        </p:nvSpPr>
        <p:spPr>
          <a:xfrm>
            <a:off x="325633" y="1921516"/>
            <a:ext cx="8534401" cy="1795768"/>
          </a:xfrm>
          <a:prstGeom prst="rect">
            <a:avLst/>
          </a:prstGeom>
        </p:spPr>
        <p:txBody>
          <a:bodyPr/>
          <a:lstStyle/>
          <a:p>
            <a:pPr>
              <a:defRPr sz="2600" i="1">
                <a:latin typeface="+mn-lt"/>
                <a:ea typeface="+mn-ea"/>
                <a:cs typeface="+mn-cs"/>
                <a:sym typeface="Arial"/>
              </a:defRPr>
            </a:pPr>
            <a:r>
              <a:t>Solar Towers</a:t>
            </a:r>
          </a:p>
          <a:p>
            <a:pPr>
              <a:defRPr sz="2600" i="1">
                <a:latin typeface="+mn-lt"/>
                <a:ea typeface="+mn-ea"/>
                <a:cs typeface="+mn-cs"/>
                <a:sym typeface="Arial"/>
              </a:defRPr>
            </a:pPr>
            <a:r>
              <a:t>Power Towers</a:t>
            </a:r>
          </a:p>
          <a:p>
            <a:pPr>
              <a:defRPr sz="2600" i="1">
                <a:latin typeface="+mn-lt"/>
                <a:ea typeface="+mn-ea"/>
                <a:cs typeface="+mn-cs"/>
                <a:sym typeface="Arial"/>
              </a:defRPr>
            </a:pPr>
            <a:r>
              <a:t>Central Receivers</a:t>
            </a:r>
          </a:p>
          <a:p>
            <a:pPr>
              <a:defRPr sz="1200" i="1">
                <a:latin typeface="+mn-lt"/>
                <a:ea typeface="+mn-ea"/>
                <a:cs typeface="+mn-cs"/>
                <a:sym typeface="Arial"/>
              </a:defRPr>
            </a:pPr>
            <a:endParaRPr/>
          </a:p>
          <a:p>
            <a:pPr>
              <a:defRPr sz="1400" i="1">
                <a:latin typeface="+mn-lt"/>
                <a:ea typeface="+mn-ea"/>
                <a:cs typeface="+mn-cs"/>
                <a:sym typeface="Arial"/>
              </a:defRPr>
            </a:pPr>
            <a:r>
              <a:t>(three names for the same thing)</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77" name="Image" descr="Image"/>
          <p:cNvPicPr>
            <a:picLocks noChangeAspect="1"/>
          </p:cNvPicPr>
          <p:nvPr/>
        </p:nvPicPr>
        <p:blipFill>
          <a:blip r:embed="rId2">
            <a:extLst/>
          </a:blip>
          <a:stretch>
            <a:fillRect/>
          </a:stretch>
        </p:blipFill>
        <p:spPr>
          <a:xfrm>
            <a:off x="4718384" y="2871364"/>
            <a:ext cx="4041383" cy="3337432"/>
          </a:xfrm>
          <a:prstGeom prst="rect">
            <a:avLst/>
          </a:prstGeom>
          <a:ln w="12700">
            <a:miter lim="400000"/>
          </a:ln>
        </p:spPr>
      </p:pic>
      <p:sp>
        <p:nvSpPr>
          <p:cNvPr id="278" name="Rectangle 5"/>
          <p:cNvSpPr txBox="1"/>
          <p:nvPr/>
        </p:nvSpPr>
        <p:spPr>
          <a:xfrm>
            <a:off x="304800" y="6520720"/>
            <a:ext cx="8534400"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sp>
        <p:nvSpPr>
          <p:cNvPr id="279" name="Rectangle 2"/>
          <p:cNvSpPr txBox="1">
            <a:spLocks noGrp="1"/>
          </p:cNvSpPr>
          <p:nvPr>
            <p:ph type="title"/>
          </p:nvPr>
        </p:nvSpPr>
        <p:spPr>
          <a:xfrm>
            <a:off x="304800" y="76199"/>
            <a:ext cx="8534400" cy="675219"/>
          </a:xfrm>
          <a:prstGeom prst="rect">
            <a:avLst/>
          </a:prstGeom>
        </p:spPr>
        <p:txBody>
          <a:bodyPr/>
          <a:lstStyle/>
          <a:p>
            <a:pPr>
              <a:defRPr sz="2200" i="1">
                <a:latin typeface="+mn-lt"/>
                <a:ea typeface="+mn-ea"/>
                <a:cs typeface="+mn-cs"/>
                <a:sym typeface="Arial"/>
              </a:defRPr>
            </a:pPr>
            <a:r>
              <a:t>Only slightly less efficient than Dishes are </a:t>
            </a:r>
            <a:r>
              <a:rPr b="1">
                <a:solidFill>
                  <a:srgbClr val="FBC901"/>
                </a:solidFill>
              </a:rPr>
              <a:t>Solar Towers</a:t>
            </a:r>
          </a:p>
        </p:txBody>
      </p:sp>
      <p:sp>
        <p:nvSpPr>
          <p:cNvPr id="280" name="Rectangle 3"/>
          <p:cNvSpPr txBox="1">
            <a:spLocks noGrp="1"/>
          </p:cNvSpPr>
          <p:nvPr>
            <p:ph type="body" sz="half" idx="1"/>
          </p:nvPr>
        </p:nvSpPr>
        <p:spPr>
          <a:xfrm>
            <a:off x="273644" y="953463"/>
            <a:ext cx="8788401" cy="1669476"/>
          </a:xfrm>
          <a:prstGeom prst="rect">
            <a:avLst/>
          </a:prstGeom>
        </p:spPr>
        <p:txBody>
          <a:bodyPr/>
          <a:lstStyle/>
          <a:p>
            <a:r>
              <a:t>Which are also called </a:t>
            </a:r>
            <a:r>
              <a:rPr b="1">
                <a:solidFill>
                  <a:srgbClr val="FBC901"/>
                </a:solidFill>
              </a:rPr>
              <a:t>Power Towers</a:t>
            </a:r>
            <a:r>
              <a:t> or </a:t>
            </a:r>
            <a:r>
              <a:rPr b="1">
                <a:solidFill>
                  <a:srgbClr val="FBC901"/>
                </a:solidFill>
              </a:rPr>
              <a:t>Central Receiver Systems</a:t>
            </a:r>
          </a:p>
          <a:p>
            <a:pPr>
              <a:defRPr sz="1200"/>
            </a:pPr>
            <a:endParaRPr/>
          </a:p>
          <a:p>
            <a:r>
              <a:t>Here as shown schematically &amp; pictorially in the U.S. Department of Energy report:</a:t>
            </a:r>
          </a:p>
          <a:p>
            <a:pPr>
              <a:defRPr sz="1200"/>
            </a:pPr>
            <a:endParaRPr/>
          </a:p>
          <a:p>
            <a:pPr algn="ctr">
              <a:defRPr b="1"/>
            </a:pPr>
            <a:r>
              <a:t>2014 - Year of Concentrating Solar Power</a:t>
            </a:r>
          </a:p>
        </p:txBody>
      </p:sp>
      <p:pic>
        <p:nvPicPr>
          <p:cNvPr id="281" name="Image" descr="Image"/>
          <p:cNvPicPr>
            <a:picLocks noChangeAspect="1"/>
          </p:cNvPicPr>
          <p:nvPr/>
        </p:nvPicPr>
        <p:blipFill>
          <a:blip r:embed="rId3">
            <a:extLst/>
          </a:blip>
          <a:stretch>
            <a:fillRect/>
          </a:stretch>
        </p:blipFill>
        <p:spPr>
          <a:xfrm>
            <a:off x="289713" y="3267385"/>
            <a:ext cx="4575037" cy="2725794"/>
          </a:xfrm>
          <a:prstGeom prst="rect">
            <a:avLst/>
          </a:prstGeom>
          <a:ln w="12700">
            <a:miter lim="400000"/>
          </a:ln>
        </p:spPr>
      </p:pic>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3" name="Rectangle 5"/>
          <p:cNvSpPr txBox="1"/>
          <p:nvPr/>
        </p:nvSpPr>
        <p:spPr>
          <a:xfrm>
            <a:off x="304800" y="6508020"/>
            <a:ext cx="8534400"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sp>
        <p:nvSpPr>
          <p:cNvPr id="284" name="Rectangle 2"/>
          <p:cNvSpPr txBox="1">
            <a:spLocks noGrp="1"/>
          </p:cNvSpPr>
          <p:nvPr>
            <p:ph type="title"/>
          </p:nvPr>
        </p:nvSpPr>
        <p:spPr>
          <a:xfrm>
            <a:off x="304800" y="76199"/>
            <a:ext cx="8534400" cy="675219"/>
          </a:xfrm>
          <a:prstGeom prst="rect">
            <a:avLst/>
          </a:prstGeom>
        </p:spPr>
        <p:txBody>
          <a:bodyPr/>
          <a:lstStyle>
            <a:lvl1pPr>
              <a:defRPr sz="2200" i="1">
                <a:latin typeface="+mn-lt"/>
                <a:ea typeface="+mn-ea"/>
                <a:cs typeface="+mn-cs"/>
                <a:sym typeface="Arial"/>
              </a:defRPr>
            </a:lvl1pPr>
          </a:lstStyle>
          <a:p>
            <a:r>
              <a:t>These concentrators are like cut-up and flattened Dishes:</a:t>
            </a:r>
          </a:p>
        </p:txBody>
      </p:sp>
      <p:sp>
        <p:nvSpPr>
          <p:cNvPr id="285" name="Rectangle 3"/>
          <p:cNvSpPr txBox="1">
            <a:spLocks noGrp="1"/>
          </p:cNvSpPr>
          <p:nvPr>
            <p:ph type="body" sz="quarter" idx="1"/>
          </p:nvPr>
        </p:nvSpPr>
        <p:spPr>
          <a:xfrm>
            <a:off x="-10138" y="975283"/>
            <a:ext cx="4594634" cy="452960"/>
          </a:xfrm>
          <a:prstGeom prst="rect">
            <a:avLst/>
          </a:prstGeom>
        </p:spPr>
        <p:txBody>
          <a:bodyPr/>
          <a:lstStyle>
            <a:lvl1pPr algn="r"/>
          </a:lstStyle>
          <a:p>
            <a:r>
              <a:t>Ideal continuous focusing parabolic mirror:</a:t>
            </a:r>
          </a:p>
        </p:txBody>
      </p:sp>
      <p:pic>
        <p:nvPicPr>
          <p:cNvPr id="286" name="Image" descr="Image"/>
          <p:cNvPicPr>
            <a:picLocks/>
          </p:cNvPicPr>
          <p:nvPr/>
        </p:nvPicPr>
        <p:blipFill>
          <a:blip r:embed="rId2">
            <a:extLst/>
          </a:blip>
          <a:srcRect l="4890" r="6723"/>
          <a:stretch>
            <a:fillRect/>
          </a:stretch>
        </p:blipFill>
        <p:spPr>
          <a:xfrm>
            <a:off x="4375652" y="1009222"/>
            <a:ext cx="4714509" cy="5220128"/>
          </a:xfrm>
          <a:prstGeom prst="rect">
            <a:avLst/>
          </a:prstGeom>
          <a:ln w="12700">
            <a:miter lim="400000"/>
          </a:ln>
        </p:spPr>
      </p:pic>
      <p:sp>
        <p:nvSpPr>
          <p:cNvPr id="287" name="Rectangle 3"/>
          <p:cNvSpPr txBox="1"/>
          <p:nvPr/>
        </p:nvSpPr>
        <p:spPr>
          <a:xfrm>
            <a:off x="155324" y="1915083"/>
            <a:ext cx="4442567" cy="8174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ormAutofit/>
          </a:bodyPr>
          <a:lstStyle/>
          <a:p>
            <a:pPr algn="r">
              <a:spcBef>
                <a:spcPts val="400"/>
              </a:spcBef>
              <a:tabLst>
                <a:tab pos="4572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n-lt"/>
                <a:ea typeface="+mn-ea"/>
                <a:cs typeface="+mn-cs"/>
                <a:sym typeface="Arial"/>
              </a:defRPr>
            </a:pPr>
            <a:r>
              <a:t>Approximation of it using flat mirror facets,</a:t>
            </a:r>
          </a:p>
          <a:p>
            <a:pPr algn="r">
              <a:spcBef>
                <a:spcPts val="400"/>
              </a:spcBef>
              <a:tabLst>
                <a:tab pos="457200" algn="l"/>
                <a:tab pos="914400" algn="l"/>
                <a:tab pos="1371600" algn="l"/>
                <a:tab pos="1828800" algn="l"/>
                <a:tab pos="2286000" algn="l"/>
              </a:tabLst>
              <a:defRPr sz="400" b="0">
                <a:solidFill>
                  <a:srgbClr val="FFFFFF"/>
                </a:solidFill>
                <a:effectLst>
                  <a:outerShdw blurRad="38100" dist="38100" dir="2700000" rotWithShape="0">
                    <a:srgbClr val="000000"/>
                  </a:outerShdw>
                </a:effectLst>
                <a:latin typeface="+mn-lt"/>
                <a:ea typeface="+mn-ea"/>
                <a:cs typeface="+mn-cs"/>
                <a:sym typeface="Arial"/>
              </a:defRPr>
            </a:pPr>
            <a:endParaRPr/>
          </a:p>
          <a:p>
            <a:pPr algn="r">
              <a:spcBef>
                <a:spcPts val="400"/>
              </a:spcBef>
              <a:tabLst>
                <a:tab pos="4572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n-lt"/>
                <a:ea typeface="+mn-ea"/>
                <a:cs typeface="+mn-cs"/>
                <a:sym typeface="Arial"/>
              </a:defRPr>
            </a:pPr>
            <a:r>
              <a:t>which are called </a:t>
            </a:r>
            <a:r>
              <a:rPr b="1">
                <a:solidFill>
                  <a:srgbClr val="FBC901"/>
                </a:solidFill>
              </a:rPr>
              <a:t>Heliostats</a:t>
            </a:r>
          </a:p>
        </p:txBody>
      </p:sp>
      <p:sp>
        <p:nvSpPr>
          <p:cNvPr id="288" name="Rectangle 3"/>
          <p:cNvSpPr txBox="1"/>
          <p:nvPr/>
        </p:nvSpPr>
        <p:spPr>
          <a:xfrm>
            <a:off x="66424" y="3375583"/>
            <a:ext cx="4442567" cy="9567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ormAutofit/>
          </a:bodyPr>
          <a:lstStyle/>
          <a:p>
            <a:pPr algn="r">
              <a:spcBef>
                <a:spcPts val="400"/>
              </a:spcBef>
              <a:tabLst>
                <a:tab pos="4572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n-lt"/>
                <a:ea typeface="+mn-ea"/>
                <a:cs typeface="+mn-cs"/>
                <a:sym typeface="Arial"/>
              </a:defRPr>
            </a:pPr>
            <a:r>
              <a:t>Lower Heliostats to mount them atop poles</a:t>
            </a:r>
          </a:p>
          <a:p>
            <a:pPr algn="r">
              <a:spcBef>
                <a:spcPts val="400"/>
              </a:spcBef>
              <a:tabLst>
                <a:tab pos="457200" algn="l"/>
                <a:tab pos="914400" algn="l"/>
                <a:tab pos="1371600" algn="l"/>
                <a:tab pos="1828800" algn="l"/>
                <a:tab pos="2286000" algn="l"/>
              </a:tabLst>
              <a:defRPr sz="400" b="0">
                <a:solidFill>
                  <a:srgbClr val="FBC901"/>
                </a:solidFill>
                <a:effectLst>
                  <a:outerShdw blurRad="38100" dist="38100" dir="2700000" rotWithShape="0">
                    <a:srgbClr val="000000"/>
                  </a:outerShdw>
                </a:effectLst>
                <a:latin typeface="+mn-lt"/>
                <a:ea typeface="+mn-ea"/>
                <a:cs typeface="+mn-cs"/>
                <a:sym typeface="Arial"/>
              </a:defRPr>
            </a:pPr>
            <a:endParaRPr/>
          </a:p>
          <a:p>
            <a:pPr algn="r">
              <a:spcBef>
                <a:spcPts val="400"/>
              </a:spcBef>
              <a:tabLst>
                <a:tab pos="457200" algn="l"/>
                <a:tab pos="914400" algn="l"/>
                <a:tab pos="1371600" algn="l"/>
                <a:tab pos="1828800" algn="l"/>
                <a:tab pos="2286000" algn="l"/>
              </a:tabLst>
              <a:defRPr b="0">
                <a:solidFill>
                  <a:srgbClr val="FBC901"/>
                </a:solidFill>
                <a:effectLst>
                  <a:outerShdw blurRad="38100" dist="38100" dir="2700000" rotWithShape="0">
                    <a:srgbClr val="000000"/>
                  </a:outerShdw>
                </a:effectLst>
                <a:latin typeface="+mn-lt"/>
                <a:ea typeface="+mn-ea"/>
                <a:cs typeface="+mn-cs"/>
                <a:sym typeface="Arial"/>
              </a:defRPr>
            </a:pPr>
            <a:r>
              <a:t>But they no longer focus the sunlight!</a:t>
            </a:r>
          </a:p>
        </p:txBody>
      </p:sp>
      <p:sp>
        <p:nvSpPr>
          <p:cNvPr id="289" name="Rectangle 3"/>
          <p:cNvSpPr txBox="1"/>
          <p:nvPr/>
        </p:nvSpPr>
        <p:spPr>
          <a:xfrm>
            <a:off x="129518" y="5191683"/>
            <a:ext cx="4277873" cy="8174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ormAutofit/>
          </a:bodyPr>
          <a:lstStyle>
            <a:lvl1pPr algn="r">
              <a:spcBef>
                <a:spcPts val="400"/>
              </a:spcBef>
              <a:tabLst>
                <a:tab pos="4572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n-lt"/>
                <a:ea typeface="+mn-ea"/>
                <a:cs typeface="+mn-cs"/>
                <a:sym typeface="Arial"/>
              </a:defRPr>
            </a:lvl1pPr>
          </a:lstStyle>
          <a:p>
            <a:r>
              <a:t>Tweaking their tilts to recover the focus:</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1" name="Rectangle 5"/>
          <p:cNvSpPr txBox="1"/>
          <p:nvPr/>
        </p:nvSpPr>
        <p:spPr>
          <a:xfrm>
            <a:off x="2580858" y="6558820"/>
            <a:ext cx="3485784"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lvl1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lvl1pPr>
          </a:lstStyle>
          <a:p>
            <a:r>
              <a:t>1) Ivanpah Solar Power Facility - Wikipedia</a:t>
            </a:r>
          </a:p>
        </p:txBody>
      </p:sp>
      <p:sp>
        <p:nvSpPr>
          <p:cNvPr id="292" name="Rectangle 2"/>
          <p:cNvSpPr txBox="1">
            <a:spLocks noGrp="1"/>
          </p:cNvSpPr>
          <p:nvPr>
            <p:ph type="title"/>
          </p:nvPr>
        </p:nvSpPr>
        <p:spPr>
          <a:xfrm>
            <a:off x="304800" y="76199"/>
            <a:ext cx="8534400" cy="675219"/>
          </a:xfrm>
          <a:prstGeom prst="rect">
            <a:avLst/>
          </a:prstGeom>
        </p:spPr>
        <p:txBody>
          <a:bodyPr/>
          <a:lstStyle/>
          <a:p>
            <a:pPr>
              <a:defRPr sz="2200" i="1">
                <a:latin typeface="+mn-lt"/>
                <a:ea typeface="+mn-ea"/>
                <a:cs typeface="+mn-cs"/>
                <a:sym typeface="Arial"/>
              </a:defRPr>
            </a:pPr>
            <a:r>
              <a:t>But this is done in 3D . . . using a </a:t>
            </a:r>
            <a:r>
              <a:rPr b="1">
                <a:solidFill>
                  <a:srgbClr val="FBC901"/>
                </a:solidFill>
              </a:rPr>
              <a:t>WHOLE LOT of Heliostats</a:t>
            </a:r>
          </a:p>
        </p:txBody>
      </p:sp>
      <p:sp>
        <p:nvSpPr>
          <p:cNvPr id="293" name="Rectangle 3"/>
          <p:cNvSpPr txBox="1">
            <a:spLocks noGrp="1"/>
          </p:cNvSpPr>
          <p:nvPr>
            <p:ph type="body" sz="quarter" idx="1"/>
          </p:nvPr>
        </p:nvSpPr>
        <p:spPr>
          <a:xfrm>
            <a:off x="165100" y="765354"/>
            <a:ext cx="8788400" cy="984421"/>
          </a:xfrm>
          <a:prstGeom prst="rect">
            <a:avLst/>
          </a:prstGeom>
        </p:spPr>
        <p:txBody>
          <a:bodyPr/>
          <a:lstStyle/>
          <a:p>
            <a:r>
              <a:t>This concentrator, one of three at the Ivanpah California Solar Thermal plant, </a:t>
            </a:r>
          </a:p>
          <a:p>
            <a:pPr>
              <a:defRPr sz="600"/>
            </a:pPr>
            <a:endParaRPr/>
          </a:p>
          <a:p>
            <a:pPr marL="0" lvl="1" indent="640896">
              <a:buSzTx/>
              <a:buNone/>
            </a:pPr>
            <a:r>
              <a:t>uses almost </a:t>
            </a:r>
            <a:r>
              <a:rPr b="1">
                <a:solidFill>
                  <a:srgbClr val="FBC901"/>
                </a:solidFill>
              </a:rPr>
              <a:t>60,000 Heliostats</a:t>
            </a:r>
            <a:r>
              <a:t> (each actually consisting of a pair of mirrors) </a:t>
            </a:r>
            <a:r>
              <a:rPr b="1" baseline="31999"/>
              <a:t>1</a:t>
            </a:r>
          </a:p>
        </p:txBody>
      </p:sp>
      <p:pic>
        <p:nvPicPr>
          <p:cNvPr id="294" name="Image" descr="Image"/>
          <p:cNvPicPr>
            <a:picLocks noChangeAspect="1"/>
          </p:cNvPicPr>
          <p:nvPr/>
        </p:nvPicPr>
        <p:blipFill>
          <a:blip r:embed="rId2">
            <a:extLst/>
          </a:blip>
          <a:stretch>
            <a:fillRect/>
          </a:stretch>
        </p:blipFill>
        <p:spPr>
          <a:xfrm>
            <a:off x="978947" y="1763711"/>
            <a:ext cx="2492897" cy="2058670"/>
          </a:xfrm>
          <a:prstGeom prst="rect">
            <a:avLst/>
          </a:prstGeom>
          <a:ln w="12700">
            <a:miter lim="400000"/>
          </a:ln>
        </p:spPr>
      </p:pic>
      <p:sp>
        <p:nvSpPr>
          <p:cNvPr id="295" name="Rectangle 3"/>
          <p:cNvSpPr txBox="1"/>
          <p:nvPr/>
        </p:nvSpPr>
        <p:spPr>
          <a:xfrm>
            <a:off x="139700" y="4178675"/>
            <a:ext cx="8986570" cy="23304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ormAutofit/>
          </a:bodyPr>
          <a:lstStyle/>
          <a:p>
            <a:pPr>
              <a:spcBef>
                <a:spcPts val="400"/>
              </a:spcBef>
              <a:tabLst>
                <a:tab pos="4572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n-lt"/>
                <a:ea typeface="+mn-ea"/>
                <a:cs typeface="+mn-cs"/>
                <a:sym typeface="Arial"/>
              </a:defRPr>
            </a:pPr>
            <a:r>
              <a:t>Not only must computers calculate the correct tilt for every single Heliostat,</a:t>
            </a:r>
          </a:p>
          <a:p>
            <a:pPr>
              <a:spcBef>
                <a:spcPts val="400"/>
              </a:spcBef>
              <a:tabLst>
                <a:tab pos="457200" algn="l"/>
                <a:tab pos="914400" algn="l"/>
                <a:tab pos="1371600" algn="l"/>
                <a:tab pos="1828800" algn="l"/>
                <a:tab pos="2286000" algn="l"/>
              </a:tabLst>
              <a:defRPr sz="400" b="0">
                <a:solidFill>
                  <a:srgbClr val="FFFFFF"/>
                </a:solidFill>
                <a:effectLst>
                  <a:outerShdw blurRad="38100" dist="38100" dir="2700000" rotWithShape="0">
                    <a:srgbClr val="000000"/>
                  </a:outerShdw>
                </a:effectLst>
                <a:latin typeface="+mn-lt"/>
                <a:ea typeface="+mn-ea"/>
                <a:cs typeface="+mn-cs"/>
                <a:sym typeface="Arial"/>
              </a:defRPr>
            </a:pPr>
            <a:endParaRPr/>
          </a:p>
          <a:p>
            <a:pPr lvl="1" indent="640896">
              <a:spcBef>
                <a:spcPts val="400"/>
              </a:spcBef>
              <a:tabLst>
                <a:tab pos="4572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n-lt"/>
                <a:ea typeface="+mn-ea"/>
                <a:cs typeface="+mn-cs"/>
                <a:sym typeface="Arial"/>
              </a:defRPr>
            </a:pPr>
            <a:r>
              <a:t>but to adjust for the sun's motion tilts must be re-computed second-by-second,</a:t>
            </a:r>
          </a:p>
          <a:p>
            <a:pPr>
              <a:spcBef>
                <a:spcPts val="400"/>
              </a:spcBef>
              <a:tabLst>
                <a:tab pos="457200" algn="l"/>
                <a:tab pos="914400" algn="l"/>
                <a:tab pos="1371600" algn="l"/>
                <a:tab pos="1828800" algn="l"/>
                <a:tab pos="2286000" algn="l"/>
              </a:tabLst>
              <a:defRPr sz="400" b="0">
                <a:solidFill>
                  <a:srgbClr val="FFFFFF"/>
                </a:solidFill>
                <a:effectLst>
                  <a:outerShdw blurRad="38100" dist="38100" dir="2700000" rotWithShape="0">
                    <a:srgbClr val="000000"/>
                  </a:outerShdw>
                </a:effectLst>
                <a:latin typeface="+mn-lt"/>
                <a:ea typeface="+mn-ea"/>
                <a:cs typeface="+mn-cs"/>
                <a:sym typeface="Arial"/>
              </a:defRPr>
            </a:pPr>
            <a:endParaRPr/>
          </a:p>
          <a:p>
            <a:pPr lvl="2" indent="1085850">
              <a:spcBef>
                <a:spcPts val="400"/>
              </a:spcBef>
              <a:tabLst>
                <a:tab pos="4572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n-lt"/>
                <a:ea typeface="+mn-ea"/>
                <a:cs typeface="+mn-cs"/>
                <a:sym typeface="Arial"/>
              </a:defRPr>
            </a:pPr>
            <a:r>
              <a:t>with results used by two-axis tilting mechanisms at </a:t>
            </a:r>
            <a:r>
              <a:rPr b="1"/>
              <a:t>every single</a:t>
            </a:r>
            <a:r>
              <a:t> Heliostat:</a:t>
            </a:r>
          </a:p>
          <a:p>
            <a:pPr lvl="2" indent="1085850">
              <a:spcBef>
                <a:spcPts val="400"/>
              </a:spcBef>
              <a:tabLst>
                <a:tab pos="457200" algn="l"/>
                <a:tab pos="914400" algn="l"/>
                <a:tab pos="1371600" algn="l"/>
                <a:tab pos="1828800" algn="l"/>
                <a:tab pos="2286000" algn="l"/>
              </a:tabLst>
              <a:defRPr sz="900" b="0">
                <a:solidFill>
                  <a:srgbClr val="FFFFFF"/>
                </a:solidFill>
                <a:effectLst>
                  <a:outerShdw blurRad="38100" dist="38100" dir="2700000" rotWithShape="0">
                    <a:srgbClr val="000000"/>
                  </a:outerShdw>
                </a:effectLst>
                <a:latin typeface="+mn-lt"/>
                <a:ea typeface="+mn-ea"/>
                <a:cs typeface="+mn-cs"/>
                <a:sym typeface="Arial"/>
              </a:defRPr>
            </a:pPr>
            <a:endParaRPr/>
          </a:p>
          <a:p>
            <a:pPr algn="ctr">
              <a:spcBef>
                <a:spcPts val="400"/>
              </a:spcBef>
              <a:tabLst>
                <a:tab pos="457200" algn="l"/>
                <a:tab pos="914400" algn="l"/>
                <a:tab pos="1371600" algn="l"/>
                <a:tab pos="1828800" algn="l"/>
                <a:tab pos="2286000" algn="l"/>
              </a:tabLst>
              <a:defRPr>
                <a:solidFill>
                  <a:srgbClr val="FBC901"/>
                </a:solidFill>
                <a:effectLst>
                  <a:outerShdw blurRad="38100" dist="38100" dir="2700000" rotWithShape="0">
                    <a:srgbClr val="000000"/>
                  </a:outerShdw>
                </a:effectLst>
                <a:latin typeface="+mn-lt"/>
                <a:ea typeface="+mn-ea"/>
                <a:cs typeface="+mn-cs"/>
                <a:sym typeface="Arial"/>
              </a:defRPr>
            </a:pPr>
            <a:r>
              <a:t>[60,000] x [Celestial mechanics + Reflection geometry] x [Repeat every second]</a:t>
            </a:r>
          </a:p>
          <a:p>
            <a:pPr algn="ctr">
              <a:spcBef>
                <a:spcPts val="400"/>
              </a:spcBef>
              <a:tabLst>
                <a:tab pos="457200" algn="l"/>
                <a:tab pos="914400" algn="l"/>
                <a:tab pos="1371600" algn="l"/>
                <a:tab pos="1828800" algn="l"/>
                <a:tab pos="2286000" algn="l"/>
              </a:tabLst>
              <a:defRPr sz="1300">
                <a:solidFill>
                  <a:srgbClr val="FBC901"/>
                </a:solidFill>
                <a:effectLst>
                  <a:outerShdw blurRad="38100" dist="38100" dir="2700000" rotWithShape="0">
                    <a:srgbClr val="000000"/>
                  </a:outerShdw>
                </a:effectLst>
                <a:latin typeface="+mn-lt"/>
                <a:ea typeface="+mn-ea"/>
                <a:cs typeface="+mn-cs"/>
                <a:sym typeface="Arial"/>
              </a:defRPr>
            </a:pPr>
            <a:endParaRPr/>
          </a:p>
          <a:p>
            <a:pPr algn="ctr">
              <a:spcBef>
                <a:spcPts val="400"/>
              </a:spcBef>
              <a:tabLst>
                <a:tab pos="457200" algn="l"/>
                <a:tab pos="914400" algn="l"/>
                <a:tab pos="1371600" algn="l"/>
                <a:tab pos="1828800" algn="l"/>
                <a:tab pos="2286000" algn="l"/>
              </a:tabLst>
              <a:defRPr sz="1400" b="0" i="1">
                <a:solidFill>
                  <a:srgbClr val="FFFFFF"/>
                </a:solidFill>
                <a:effectLst>
                  <a:outerShdw blurRad="38100" dist="38100" dir="2700000" rotWithShape="0">
                    <a:srgbClr val="000000"/>
                  </a:outerShdw>
                </a:effectLst>
                <a:latin typeface="+mn-lt"/>
                <a:ea typeface="+mn-ea"/>
                <a:cs typeface="+mn-cs"/>
                <a:sym typeface="Arial"/>
              </a:defRPr>
            </a:pPr>
            <a:r>
              <a:t>Explaining why so many Heliostats seem to be MISALIGNED in DOE's photo on the left?</a:t>
            </a:r>
          </a:p>
        </p:txBody>
      </p:sp>
      <p:pic>
        <p:nvPicPr>
          <p:cNvPr id="296" name="01596527.jpg" descr="01596527.jpg"/>
          <p:cNvPicPr>
            <a:picLocks noChangeAspect="1"/>
          </p:cNvPicPr>
          <p:nvPr/>
        </p:nvPicPr>
        <p:blipFill>
          <a:blip r:embed="rId3">
            <a:extLst/>
          </a:blip>
          <a:srcRect t="9413"/>
          <a:stretch>
            <a:fillRect/>
          </a:stretch>
        </p:blipFill>
        <p:spPr>
          <a:xfrm>
            <a:off x="4520781" y="1763711"/>
            <a:ext cx="3406320" cy="2058579"/>
          </a:xfrm>
          <a:prstGeom prst="rect">
            <a:avLst/>
          </a:prstGeom>
          <a:ln w="12700">
            <a:miter lim="400000"/>
          </a:ln>
        </p:spPr>
      </p:pic>
      <p:sp>
        <p:nvSpPr>
          <p:cNvPr id="297" name="Rectangle 5"/>
          <p:cNvSpPr txBox="1"/>
          <p:nvPr/>
        </p:nvSpPr>
        <p:spPr>
          <a:xfrm>
            <a:off x="216934" y="3841726"/>
            <a:ext cx="3994777" cy="2392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lvl1pPr algn="ctr">
              <a:defRPr sz="1100" b="0" i="1">
                <a:solidFill>
                  <a:srgbClr val="059797"/>
                </a:solidFill>
                <a:effectLst>
                  <a:outerShdw blurRad="38100" dist="38100" dir="2700000" rotWithShape="0">
                    <a:srgbClr val="000000"/>
                  </a:outerShdw>
                </a:effectLst>
                <a:latin typeface="+mn-lt"/>
                <a:ea typeface="+mn-ea"/>
                <a:cs typeface="+mn-cs"/>
                <a:sym typeface="Arial"/>
              </a:defRPr>
            </a:lvl1pPr>
          </a:lstStyle>
          <a:p>
            <a:r>
              <a:t>"2014 - Year of Concentrating Solar Power" - D.O.E.</a:t>
            </a:r>
          </a:p>
        </p:txBody>
      </p:sp>
      <p:sp>
        <p:nvSpPr>
          <p:cNvPr id="298" name="Rectangle 5"/>
          <p:cNvSpPr txBox="1"/>
          <p:nvPr/>
        </p:nvSpPr>
        <p:spPr>
          <a:xfrm>
            <a:off x="3902171" y="3841726"/>
            <a:ext cx="4637450" cy="2392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lvl1pPr algn="ctr">
              <a:defRPr sz="1100" b="0" i="1">
                <a:solidFill>
                  <a:srgbClr val="059797"/>
                </a:solidFill>
                <a:effectLst>
                  <a:outerShdw blurRad="38100" dist="38100" dir="2700000" rotWithShape="0">
                    <a:srgbClr val="000000"/>
                  </a:outerShdw>
                </a:effectLst>
                <a:latin typeface="+mn-lt"/>
                <a:ea typeface="+mn-ea"/>
                <a:cs typeface="+mn-cs"/>
                <a:sym typeface="Arial"/>
              </a:defRPr>
            </a:lvl1pPr>
          </a:lstStyle>
          <a:p>
            <a:r>
              <a:t>www.naturepl.com/stock-photo-nature-image01596527.html</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0" name="Rectangle 5"/>
          <p:cNvSpPr txBox="1"/>
          <p:nvPr/>
        </p:nvSpPr>
        <p:spPr>
          <a:xfrm>
            <a:off x="350032" y="6156362"/>
            <a:ext cx="3858017" cy="6198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rPr b="1">
                <a:solidFill>
                  <a:srgbClr val="FFFFFF"/>
                </a:solidFill>
              </a:rPr>
              <a:t>Planta Solar 20 (PS20), near Seville Spain</a:t>
            </a:r>
            <a:r>
              <a:rPr>
                <a:solidFill>
                  <a:srgbClr val="FFFFFF"/>
                </a:solidFill>
              </a:rPr>
              <a:t/>
            </a:r>
            <a:br>
              <a:rPr>
                <a:solidFill>
                  <a:srgbClr val="FFFFFF"/>
                </a:solidFill>
              </a:rPr>
            </a:br>
            <a:r>
              <a:t>https://www.amusingplanet.com/2013/08/the-solar-power-towers-of-seville-spain.html</a:t>
            </a:r>
          </a:p>
        </p:txBody>
      </p:sp>
      <p:sp>
        <p:nvSpPr>
          <p:cNvPr id="301" name="Rectangle 3"/>
          <p:cNvSpPr txBox="1">
            <a:spLocks noGrp="1"/>
          </p:cNvSpPr>
          <p:nvPr>
            <p:ph type="body" sz="half" idx="1"/>
          </p:nvPr>
        </p:nvSpPr>
        <p:spPr>
          <a:xfrm>
            <a:off x="228600" y="1140825"/>
            <a:ext cx="8788400" cy="2029368"/>
          </a:xfrm>
          <a:prstGeom prst="rect">
            <a:avLst/>
          </a:prstGeom>
        </p:spPr>
        <p:txBody>
          <a:bodyPr/>
          <a:lstStyle/>
          <a:p>
            <a:r>
              <a:t>These photos suggest that two very different strategies are being employed:</a:t>
            </a:r>
          </a:p>
          <a:p>
            <a:pPr>
              <a:defRPr sz="800"/>
            </a:pPr>
            <a:endParaRPr/>
          </a:p>
          <a:p>
            <a:pPr marL="0" lvl="1" indent="640896">
              <a:buSzTx/>
              <a:buNone/>
            </a:pPr>
            <a:r>
              <a:t>Spain's PS20 plant puts </a:t>
            </a:r>
            <a:r>
              <a:rPr b="1"/>
              <a:t>Solar Towers at the SIDE of its Heliostat fields</a:t>
            </a:r>
          </a:p>
          <a:p>
            <a:pPr>
              <a:defRPr sz="900"/>
            </a:pPr>
            <a:endParaRPr/>
          </a:p>
          <a:p>
            <a:pPr marL="0" lvl="1" indent="640896">
              <a:buSzTx/>
              <a:buNone/>
            </a:pPr>
            <a:r>
              <a:t>California's Ivanpah puts </a:t>
            </a:r>
            <a:r>
              <a:rPr b="1"/>
              <a:t>Solar Towers at the CENTER of its Heliostat fields</a:t>
            </a:r>
          </a:p>
          <a:p>
            <a:pPr marL="0" lvl="1" indent="640896">
              <a:buSzTx/>
              <a:buNone/>
              <a:defRPr sz="1400"/>
            </a:pPr>
            <a:endParaRPr b="1"/>
          </a:p>
          <a:p>
            <a:pPr algn="ctr"/>
            <a:r>
              <a:rPr b="1">
                <a:solidFill>
                  <a:srgbClr val="FBC901"/>
                </a:solidFill>
              </a:rPr>
              <a:t>WHAT'S GOING ON?</a:t>
            </a:r>
            <a:r>
              <a:t> </a:t>
            </a:r>
          </a:p>
        </p:txBody>
      </p:sp>
      <p:sp>
        <p:nvSpPr>
          <p:cNvPr id="302" name="Rectangle 5"/>
          <p:cNvSpPr txBox="1"/>
          <p:nvPr/>
        </p:nvSpPr>
        <p:spPr>
          <a:xfrm>
            <a:off x="4659137" y="6138907"/>
            <a:ext cx="4250048" cy="4420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rPr b="1">
                <a:solidFill>
                  <a:srgbClr val="FFFFFF"/>
                </a:solidFill>
              </a:rPr>
              <a:t>Ivanpah Solar Thermal Plant, Mojave Desert of California</a:t>
            </a:r>
            <a:r>
              <a:t/>
            </a:r>
            <a:br/>
            <a:r>
              <a:t>https://www.pinterest.com/pin/488992472012861561/</a:t>
            </a:r>
          </a:p>
        </p:txBody>
      </p:sp>
      <p:pic>
        <p:nvPicPr>
          <p:cNvPr id="303" name="seville-solar-plant-10%255B6%255D.jpg" descr="seville-solar-plant-10%255B6%255D.jpg"/>
          <p:cNvPicPr>
            <a:picLocks noChangeAspect="1"/>
          </p:cNvPicPr>
          <p:nvPr/>
        </p:nvPicPr>
        <p:blipFill>
          <a:blip r:embed="rId2">
            <a:extLst/>
          </a:blip>
          <a:stretch>
            <a:fillRect/>
          </a:stretch>
        </p:blipFill>
        <p:spPr>
          <a:xfrm>
            <a:off x="176298" y="3220265"/>
            <a:ext cx="4205485" cy="2800108"/>
          </a:xfrm>
          <a:prstGeom prst="rect">
            <a:avLst/>
          </a:prstGeom>
          <a:ln w="12700">
            <a:miter lim="400000"/>
          </a:ln>
        </p:spPr>
      </p:pic>
      <p:pic>
        <p:nvPicPr>
          <p:cNvPr id="304" name="d8fdcd2eeb37b87929bd36a609892feb.jpg" descr="d8fdcd2eeb37b87929bd36a609892feb.jpg"/>
          <p:cNvPicPr>
            <a:picLocks noChangeAspect="1"/>
          </p:cNvPicPr>
          <p:nvPr/>
        </p:nvPicPr>
        <p:blipFill>
          <a:blip r:embed="rId3">
            <a:extLst/>
          </a:blip>
          <a:stretch>
            <a:fillRect/>
          </a:stretch>
        </p:blipFill>
        <p:spPr>
          <a:xfrm>
            <a:off x="4647148" y="3236915"/>
            <a:ext cx="4250047" cy="2771770"/>
          </a:xfrm>
          <a:prstGeom prst="rect">
            <a:avLst/>
          </a:prstGeom>
          <a:ln w="12700">
            <a:miter lim="400000"/>
          </a:ln>
        </p:spPr>
      </p:pic>
      <p:sp>
        <p:nvSpPr>
          <p:cNvPr id="305" name="Rectangle 2"/>
          <p:cNvSpPr txBox="1"/>
          <p:nvPr/>
        </p:nvSpPr>
        <p:spPr>
          <a:xfrm>
            <a:off x="355600" y="-16767"/>
            <a:ext cx="8534400" cy="10987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ctr">
            <a:normAutofit/>
          </a:bodyPr>
          <a:lstStyle/>
          <a:p>
            <a:pPr algn="ctr">
              <a:defRPr sz="2200" b="0" i="1">
                <a:solidFill>
                  <a:srgbClr val="E5FFFF"/>
                </a:solidFill>
                <a:effectLst>
                  <a:outerShdw blurRad="38100" dist="38100" dir="2700000" rotWithShape="0">
                    <a:srgbClr val="000000"/>
                  </a:outerShdw>
                </a:effectLst>
                <a:latin typeface="+mn-lt"/>
                <a:ea typeface="+mn-ea"/>
                <a:cs typeface="+mn-cs"/>
                <a:sym typeface="Arial"/>
              </a:defRPr>
            </a:pPr>
            <a:r>
              <a:t>Which brings us to the </a:t>
            </a:r>
            <a:r>
              <a:rPr b="1"/>
              <a:t>Solar Tower</a:t>
            </a:r>
            <a:r>
              <a:t> itself</a:t>
            </a:r>
          </a:p>
          <a:p>
            <a:pPr algn="ctr">
              <a:defRPr sz="800" b="0" i="1">
                <a:solidFill>
                  <a:srgbClr val="E5FFFF"/>
                </a:solidFill>
                <a:effectLst>
                  <a:outerShdw blurRad="38100" dist="38100" dir="2700000" rotWithShape="0">
                    <a:srgbClr val="000000"/>
                  </a:outerShdw>
                </a:effectLst>
                <a:latin typeface="+mn-lt"/>
                <a:ea typeface="+mn-ea"/>
                <a:cs typeface="+mn-cs"/>
                <a:sym typeface="Arial"/>
              </a:defRPr>
            </a:pPr>
            <a:endParaRPr/>
          </a:p>
          <a:p>
            <a:pPr algn="ctr">
              <a:defRPr b="0" i="1">
                <a:solidFill>
                  <a:srgbClr val="E5FFFF"/>
                </a:solidFill>
                <a:effectLst>
                  <a:outerShdw blurRad="38100" dist="38100" dir="2700000" rotWithShape="0">
                    <a:srgbClr val="000000"/>
                  </a:outerShdw>
                </a:effectLst>
                <a:latin typeface="+mn-lt"/>
                <a:ea typeface="+mn-ea"/>
                <a:cs typeface="+mn-cs"/>
                <a:sym typeface="Arial"/>
              </a:defRPr>
            </a:pPr>
            <a:r>
              <a:t>(also known as the </a:t>
            </a:r>
            <a:r>
              <a:rPr b="1"/>
              <a:t>Power Tower</a:t>
            </a:r>
            <a:r>
              <a:t> or </a:t>
            </a:r>
            <a:r>
              <a:rPr b="1"/>
              <a:t>Central Receiver</a:t>
            </a:r>
            <a:r>
              <a:t>)</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8" name="Rectangle 5"/>
          <p:cNvSpPr txBox="1"/>
          <p:nvPr/>
        </p:nvSpPr>
        <p:spPr>
          <a:xfrm>
            <a:off x="304800" y="6457220"/>
            <a:ext cx="8534400"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sp>
        <p:nvSpPr>
          <p:cNvPr id="139" name="Rectangle 2"/>
          <p:cNvSpPr txBox="1">
            <a:spLocks noGrp="1"/>
          </p:cNvSpPr>
          <p:nvPr>
            <p:ph type="title"/>
          </p:nvPr>
        </p:nvSpPr>
        <p:spPr>
          <a:xfrm>
            <a:off x="162870" y="76199"/>
            <a:ext cx="8739830" cy="675219"/>
          </a:xfrm>
          <a:prstGeom prst="rect">
            <a:avLst/>
          </a:prstGeom>
        </p:spPr>
        <p:txBody>
          <a:bodyPr/>
          <a:lstStyle/>
          <a:p>
            <a:pPr>
              <a:defRPr sz="2200" i="1">
                <a:latin typeface="+mn-lt"/>
                <a:ea typeface="+mn-ea"/>
                <a:cs typeface="+mn-cs"/>
                <a:sym typeface="Arial"/>
              </a:defRPr>
            </a:pPr>
            <a:r>
              <a:t>A </a:t>
            </a:r>
            <a:r>
              <a:rPr b="1"/>
              <a:t>very</a:t>
            </a:r>
            <a:r>
              <a:t> incomplete list Solar Thermal acronyms / terms :</a:t>
            </a:r>
          </a:p>
        </p:txBody>
      </p:sp>
      <p:sp>
        <p:nvSpPr>
          <p:cNvPr id="140" name="Rectangle 3"/>
          <p:cNvSpPr txBox="1">
            <a:spLocks noGrp="1"/>
          </p:cNvSpPr>
          <p:nvPr>
            <p:ph type="body" sz="half" idx="1"/>
          </p:nvPr>
        </p:nvSpPr>
        <p:spPr>
          <a:xfrm>
            <a:off x="279855" y="1154319"/>
            <a:ext cx="4844120" cy="4346591"/>
          </a:xfrm>
          <a:prstGeom prst="rect">
            <a:avLst/>
          </a:prstGeom>
        </p:spPr>
        <p:txBody>
          <a:bodyPr/>
          <a:lstStyle/>
          <a:p>
            <a:pPr marR="457200" defTabSz="457200">
              <a:spcBef>
                <a:spcPts val="0"/>
              </a:spcBef>
              <a:tabLst>
                <a:tab pos="685800" algn="l"/>
              </a:tabLst>
              <a:defRPr sz="1400">
                <a:effectLst/>
              </a:defRPr>
            </a:pPr>
            <a:r>
              <a:t>ARC	Anti-Reflection Coating</a:t>
            </a:r>
          </a:p>
          <a:p>
            <a:pPr marR="457200" defTabSz="457200">
              <a:spcBef>
                <a:spcPts val="0"/>
              </a:spcBef>
              <a:tabLst>
                <a:tab pos="685800" algn="l"/>
              </a:tabLst>
              <a:defRPr sz="1400">
                <a:effectLst/>
              </a:defRPr>
            </a:pPr>
            <a:r>
              <a:t>CPC	Compound Parabolic Concentrator</a:t>
            </a:r>
          </a:p>
          <a:p>
            <a:pPr marR="457200" defTabSz="457200">
              <a:spcBef>
                <a:spcPts val="0"/>
              </a:spcBef>
              <a:tabLst>
                <a:tab pos="685800" algn="l"/>
              </a:tabLst>
              <a:defRPr sz="1400">
                <a:solidFill>
                  <a:srgbClr val="FF9300"/>
                </a:solidFill>
                <a:effectLst/>
              </a:defRPr>
            </a:pPr>
            <a:r>
              <a:t>CRS	Central Receiver System</a:t>
            </a:r>
          </a:p>
          <a:p>
            <a:pPr marR="457200" defTabSz="457200">
              <a:spcBef>
                <a:spcPts val="0"/>
              </a:spcBef>
              <a:tabLst>
                <a:tab pos="685800" algn="l"/>
              </a:tabLst>
              <a:defRPr sz="1400">
                <a:solidFill>
                  <a:srgbClr val="00F900"/>
                </a:solidFill>
                <a:effectLst/>
              </a:defRPr>
            </a:pPr>
            <a:r>
              <a:t>CSP	Concentrating Solar Power</a:t>
            </a:r>
          </a:p>
          <a:p>
            <a:pPr marR="457200" defTabSz="457200">
              <a:spcBef>
                <a:spcPts val="0"/>
              </a:spcBef>
              <a:tabLst>
                <a:tab pos="685800" algn="l"/>
              </a:tabLst>
              <a:defRPr sz="1400">
                <a:solidFill>
                  <a:srgbClr val="00F900"/>
                </a:solidFill>
                <a:effectLst/>
              </a:defRPr>
            </a:pPr>
            <a:r>
              <a:t>CSTP	Concentrated Solar Thermal Power</a:t>
            </a:r>
          </a:p>
          <a:p>
            <a:pPr marR="457200" defTabSz="457200">
              <a:spcBef>
                <a:spcPts val="0"/>
              </a:spcBef>
              <a:tabLst>
                <a:tab pos="685800" algn="l"/>
              </a:tabLst>
              <a:defRPr sz="1400">
                <a:effectLst/>
              </a:defRPr>
            </a:pPr>
            <a:r>
              <a:t>DCS	Distributed Receiver Systems</a:t>
            </a:r>
          </a:p>
          <a:p>
            <a:pPr marR="457200" defTabSz="457200">
              <a:spcBef>
                <a:spcPts val="0"/>
              </a:spcBef>
              <a:tabLst>
                <a:tab pos="685800" algn="l"/>
              </a:tabLst>
              <a:defRPr sz="1400">
                <a:effectLst/>
              </a:defRPr>
            </a:pPr>
            <a:r>
              <a:t>DE	(Parabolic) Dish + Engine (System)</a:t>
            </a:r>
          </a:p>
          <a:p>
            <a:pPr marR="457200" defTabSz="457200">
              <a:spcBef>
                <a:spcPts val="0"/>
              </a:spcBef>
              <a:tabLst>
                <a:tab pos="685800" algn="l"/>
              </a:tabLst>
              <a:defRPr sz="1400">
                <a:effectLst/>
              </a:defRPr>
            </a:pPr>
            <a:r>
              <a:t>DNI	Direct Normal Incidence</a:t>
            </a:r>
          </a:p>
          <a:p>
            <a:pPr marR="457200" defTabSz="457200">
              <a:spcBef>
                <a:spcPts val="0"/>
              </a:spcBef>
              <a:tabLst>
                <a:tab pos="685800" algn="l"/>
              </a:tabLst>
              <a:defRPr sz="1400">
                <a:effectLst/>
              </a:defRPr>
            </a:pPr>
            <a:r>
              <a:t>DOE	(U.S.) Department of Energy</a:t>
            </a:r>
          </a:p>
          <a:p>
            <a:pPr marR="457200" defTabSz="457200">
              <a:spcBef>
                <a:spcPts val="0"/>
              </a:spcBef>
              <a:tabLst>
                <a:tab pos="685800" algn="l"/>
              </a:tabLst>
              <a:defRPr sz="1400">
                <a:effectLst/>
              </a:defRPr>
            </a:pPr>
            <a:r>
              <a:t>DSG	Direct Steam Generation</a:t>
            </a:r>
          </a:p>
          <a:p>
            <a:pPr marR="457200" defTabSz="457200">
              <a:spcBef>
                <a:spcPts val="0"/>
              </a:spcBef>
              <a:tabLst>
                <a:tab pos="685800" algn="l"/>
              </a:tabLst>
              <a:defRPr sz="1400">
                <a:effectLst/>
              </a:defRPr>
            </a:pPr>
            <a:r>
              <a:t>EIA	(U.S.) Energy Information Agency</a:t>
            </a:r>
          </a:p>
          <a:p>
            <a:pPr marR="457200" defTabSz="457200">
              <a:spcBef>
                <a:spcPts val="0"/>
              </a:spcBef>
              <a:tabLst>
                <a:tab pos="685800" algn="l"/>
              </a:tabLst>
              <a:defRPr sz="1400">
                <a:effectLst/>
              </a:defRPr>
            </a:pPr>
            <a:r>
              <a:t>FOM	Figure of Merit</a:t>
            </a:r>
          </a:p>
          <a:p>
            <a:pPr marR="457200" defTabSz="457200">
              <a:spcBef>
                <a:spcPts val="0"/>
              </a:spcBef>
              <a:tabLst>
                <a:tab pos="685800" algn="l"/>
              </a:tabLst>
              <a:defRPr sz="1400">
                <a:effectLst/>
              </a:defRPr>
            </a:pPr>
            <a:r>
              <a:t>FR	</a:t>
            </a:r>
            <a:r>
              <a:rPr>
                <a:solidFill>
                  <a:srgbClr val="FF40FF"/>
                </a:solidFill>
              </a:rPr>
              <a:t>Fresnel Reflector</a:t>
            </a:r>
          </a:p>
          <a:p>
            <a:pPr marR="457200" defTabSz="457200">
              <a:spcBef>
                <a:spcPts val="0"/>
              </a:spcBef>
              <a:tabLst>
                <a:tab pos="685800" algn="l"/>
              </a:tabLst>
              <a:defRPr sz="1400">
                <a:effectLst/>
              </a:defRPr>
            </a:pPr>
            <a:r>
              <a:t>HTF	Heat Transfer Fluid</a:t>
            </a:r>
          </a:p>
          <a:p>
            <a:pPr marR="457200" defTabSz="457200">
              <a:spcBef>
                <a:spcPts val="0"/>
              </a:spcBef>
              <a:tabLst>
                <a:tab pos="685800" algn="l"/>
              </a:tabLst>
              <a:defRPr sz="1400">
                <a:effectLst/>
              </a:defRPr>
            </a:pPr>
            <a:r>
              <a:t>IR	Infrared</a:t>
            </a:r>
          </a:p>
          <a:p>
            <a:pPr marR="457200" defTabSz="457200">
              <a:spcBef>
                <a:spcPts val="0"/>
              </a:spcBef>
              <a:tabLst>
                <a:tab pos="685800" algn="l"/>
              </a:tabLst>
              <a:defRPr sz="1400">
                <a:effectLst/>
              </a:defRPr>
            </a:pPr>
            <a:r>
              <a:t>ISCCS	Integrated Solar Combined Cycle System</a:t>
            </a:r>
          </a:p>
          <a:p>
            <a:pPr marR="457200" defTabSz="457200">
              <a:spcBef>
                <a:spcPts val="0"/>
              </a:spcBef>
              <a:tabLst>
                <a:tab pos="685800" algn="l"/>
              </a:tabLst>
              <a:defRPr sz="1400">
                <a:solidFill>
                  <a:srgbClr val="AA7942"/>
                </a:solidFill>
                <a:effectLst/>
              </a:defRPr>
            </a:pPr>
            <a:r>
              <a:t>LCOE 	Levelized Cost of Energy</a:t>
            </a:r>
          </a:p>
          <a:p>
            <a:pPr marR="457200" defTabSz="457200">
              <a:spcBef>
                <a:spcPts val="0"/>
              </a:spcBef>
              <a:tabLst>
                <a:tab pos="685800" algn="l"/>
              </a:tabLst>
              <a:defRPr sz="1400">
                <a:solidFill>
                  <a:srgbClr val="AA7942"/>
                </a:solidFill>
                <a:effectLst/>
              </a:defRPr>
            </a:pPr>
            <a:r>
              <a:t>LEC	Levelized Electricity Cost</a:t>
            </a:r>
          </a:p>
        </p:txBody>
      </p:sp>
      <p:sp>
        <p:nvSpPr>
          <p:cNvPr id="141" name="Rectangle 3"/>
          <p:cNvSpPr txBox="1"/>
          <p:nvPr/>
        </p:nvSpPr>
        <p:spPr>
          <a:xfrm>
            <a:off x="4726011" y="1166804"/>
            <a:ext cx="4351040" cy="43465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ormAutofit/>
          </a:bodyPr>
          <a:lstStyle/>
          <a:p>
            <a:pPr marR="457200" defTabSz="457200">
              <a:tabLst>
                <a:tab pos="685800" algn="l"/>
              </a:tabLst>
              <a:defRPr sz="1400" b="0">
                <a:solidFill>
                  <a:srgbClr val="FF40FF"/>
                </a:solidFill>
                <a:latin typeface="+mn-lt"/>
                <a:ea typeface="+mn-ea"/>
                <a:cs typeface="+mn-cs"/>
                <a:sym typeface="Arial"/>
              </a:defRPr>
            </a:pPr>
            <a:r>
              <a:t>LFC	Linear Fresnel Collector </a:t>
            </a:r>
          </a:p>
          <a:p>
            <a:pPr marR="457200" defTabSz="457200">
              <a:tabLst>
                <a:tab pos="685800" algn="l"/>
              </a:tabLst>
              <a:defRPr sz="1400" b="0">
                <a:solidFill>
                  <a:srgbClr val="FF40FF"/>
                </a:solidFill>
                <a:latin typeface="+mn-lt"/>
                <a:ea typeface="+mn-ea"/>
                <a:cs typeface="+mn-cs"/>
                <a:sym typeface="Arial"/>
              </a:defRPr>
            </a:pPr>
            <a:r>
              <a:t>LFR	Linear Fresnel Reflector</a:t>
            </a:r>
          </a:p>
          <a:p>
            <a:pPr marR="457200" defTabSz="457200">
              <a:tabLst>
                <a:tab pos="685800" algn="l"/>
              </a:tabLst>
              <a:defRPr sz="1400" b="0">
                <a:solidFill>
                  <a:srgbClr val="FFFFFF"/>
                </a:solidFill>
                <a:latin typeface="+mn-lt"/>
                <a:ea typeface="+mn-ea"/>
                <a:cs typeface="+mn-cs"/>
                <a:sym typeface="Arial"/>
              </a:defRPr>
            </a:pPr>
            <a:r>
              <a:t>NREL	(U.S.) National Renewable Energy Lab</a:t>
            </a:r>
          </a:p>
          <a:p>
            <a:pPr marR="457200" defTabSz="457200">
              <a:tabLst>
                <a:tab pos="685800" algn="l"/>
              </a:tabLst>
              <a:defRPr sz="1400" b="0">
                <a:solidFill>
                  <a:srgbClr val="FFFFFF"/>
                </a:solidFill>
                <a:latin typeface="+mn-lt"/>
                <a:ea typeface="+mn-ea"/>
                <a:cs typeface="+mn-cs"/>
                <a:sym typeface="Arial"/>
              </a:defRPr>
            </a:pPr>
            <a:r>
              <a:t>PCM	Phase Change Material</a:t>
            </a:r>
          </a:p>
          <a:p>
            <a:pPr marR="457200" defTabSz="457200">
              <a:tabLst>
                <a:tab pos="685800" algn="l"/>
              </a:tabLst>
              <a:defRPr sz="1400" b="0">
                <a:solidFill>
                  <a:srgbClr val="00FDFF"/>
                </a:solidFill>
                <a:latin typeface="+mn-lt"/>
                <a:ea typeface="+mn-ea"/>
                <a:cs typeface="+mn-cs"/>
                <a:sym typeface="Arial"/>
              </a:defRPr>
            </a:pPr>
            <a:r>
              <a:t>PT	Parabolic Trough</a:t>
            </a:r>
          </a:p>
          <a:p>
            <a:pPr marR="457200" defTabSz="457200">
              <a:tabLst>
                <a:tab pos="685800" algn="l"/>
              </a:tabLst>
              <a:defRPr sz="1400" b="0">
                <a:solidFill>
                  <a:srgbClr val="FF9300"/>
                </a:solidFill>
                <a:latin typeface="+mn-lt"/>
                <a:ea typeface="+mn-ea"/>
                <a:cs typeface="+mn-cs"/>
                <a:sym typeface="Arial"/>
              </a:defRPr>
            </a:pPr>
            <a:r>
              <a:t>PT	Power Tower</a:t>
            </a:r>
          </a:p>
          <a:p>
            <a:pPr marR="457200" defTabSz="457200">
              <a:tabLst>
                <a:tab pos="685800" algn="l"/>
              </a:tabLst>
              <a:defRPr sz="1400" b="0">
                <a:solidFill>
                  <a:srgbClr val="00FDFF"/>
                </a:solidFill>
                <a:latin typeface="+mn-lt"/>
                <a:ea typeface="+mn-ea"/>
                <a:cs typeface="+mn-cs"/>
                <a:sym typeface="Arial"/>
              </a:defRPr>
            </a:pPr>
            <a:r>
              <a:t>PTC 	Parabolic Trough Collector</a:t>
            </a:r>
          </a:p>
          <a:p>
            <a:pPr marR="457200" defTabSz="457200">
              <a:tabLst>
                <a:tab pos="685800" algn="l"/>
              </a:tabLst>
              <a:defRPr sz="1400" b="0">
                <a:solidFill>
                  <a:srgbClr val="00FDFF"/>
                </a:solidFill>
                <a:latin typeface="+mn-lt"/>
                <a:ea typeface="+mn-ea"/>
                <a:cs typeface="+mn-cs"/>
                <a:sym typeface="Arial"/>
              </a:defRPr>
            </a:pPr>
            <a:r>
              <a:t>PTR 	Parabolic Trough Reflector</a:t>
            </a:r>
          </a:p>
          <a:p>
            <a:pPr marR="457200" defTabSz="457200">
              <a:tabLst>
                <a:tab pos="685800" algn="l"/>
              </a:tabLst>
              <a:defRPr sz="1400" b="0">
                <a:solidFill>
                  <a:srgbClr val="FFFFFF"/>
                </a:solidFill>
                <a:latin typeface="+mn-lt"/>
                <a:ea typeface="+mn-ea"/>
                <a:cs typeface="+mn-cs"/>
                <a:sym typeface="Arial"/>
              </a:defRPr>
            </a:pPr>
            <a:r>
              <a:t>SD	Solar Dish</a:t>
            </a:r>
          </a:p>
          <a:p>
            <a:pPr marR="457200" defTabSz="457200">
              <a:tabLst>
                <a:tab pos="685800" algn="l"/>
              </a:tabLst>
              <a:defRPr sz="1400" b="0">
                <a:solidFill>
                  <a:srgbClr val="FF9300"/>
                </a:solidFill>
                <a:latin typeface="+mn-lt"/>
                <a:ea typeface="+mn-ea"/>
                <a:cs typeface="+mn-cs"/>
                <a:sym typeface="Arial"/>
              </a:defRPr>
            </a:pPr>
            <a:r>
              <a:t>ST 	Solar Tower</a:t>
            </a:r>
          </a:p>
          <a:p>
            <a:pPr marR="457200" defTabSz="457200">
              <a:tabLst>
                <a:tab pos="685800" algn="l"/>
              </a:tabLst>
              <a:defRPr sz="1400" b="0">
                <a:solidFill>
                  <a:srgbClr val="00F900"/>
                </a:solidFill>
                <a:latin typeface="+mn-lt"/>
                <a:ea typeface="+mn-ea"/>
                <a:cs typeface="+mn-cs"/>
                <a:sym typeface="Arial"/>
              </a:defRPr>
            </a:pPr>
            <a:r>
              <a:t>STE	Solar Thermal Energy</a:t>
            </a:r>
          </a:p>
          <a:p>
            <a:pPr marR="457200" defTabSz="457200">
              <a:tabLst>
                <a:tab pos="685800" algn="l"/>
              </a:tabLst>
              <a:defRPr sz="1400" b="0">
                <a:solidFill>
                  <a:srgbClr val="FFFFFF"/>
                </a:solidFill>
                <a:latin typeface="+mn-lt"/>
                <a:ea typeface="+mn-ea"/>
                <a:cs typeface="+mn-cs"/>
                <a:sym typeface="Arial"/>
              </a:defRPr>
            </a:pPr>
            <a:r>
              <a:t>STEG	Solar Thermoelectric Generators</a:t>
            </a:r>
          </a:p>
          <a:p>
            <a:pPr marR="457200" defTabSz="457200">
              <a:tabLst>
                <a:tab pos="685800" algn="l"/>
              </a:tabLst>
              <a:defRPr sz="1400" b="0">
                <a:solidFill>
                  <a:srgbClr val="FFFFFF"/>
                </a:solidFill>
                <a:latin typeface="+mn-lt"/>
                <a:ea typeface="+mn-ea"/>
                <a:cs typeface="+mn-cs"/>
                <a:sym typeface="Arial"/>
              </a:defRPr>
            </a:pPr>
            <a:r>
              <a:t>STPV	Solar Thermophotovoltaic</a:t>
            </a:r>
          </a:p>
          <a:p>
            <a:pPr marR="457200" defTabSz="457200">
              <a:tabLst>
                <a:tab pos="685800" algn="l"/>
              </a:tabLst>
              <a:defRPr sz="1400" b="0">
                <a:solidFill>
                  <a:srgbClr val="00F900"/>
                </a:solidFill>
                <a:latin typeface="+mn-lt"/>
                <a:ea typeface="+mn-ea"/>
                <a:cs typeface="+mn-cs"/>
                <a:sym typeface="Arial"/>
              </a:defRPr>
            </a:pPr>
            <a:r>
              <a:t>STP	Solar Thermal Power</a:t>
            </a:r>
          </a:p>
          <a:p>
            <a:pPr marR="457200" defTabSz="457200">
              <a:tabLst>
                <a:tab pos="685800" algn="l"/>
              </a:tabLst>
              <a:defRPr sz="1400" b="0">
                <a:solidFill>
                  <a:srgbClr val="FFFFFF"/>
                </a:solidFill>
                <a:latin typeface="+mn-lt"/>
                <a:ea typeface="+mn-ea"/>
                <a:cs typeface="+mn-cs"/>
                <a:sym typeface="Arial"/>
              </a:defRPr>
            </a:pPr>
            <a:r>
              <a:t>TCS	Thermochemical Energy Storage</a:t>
            </a:r>
          </a:p>
          <a:p>
            <a:pPr marR="457200" defTabSz="457200">
              <a:tabLst>
                <a:tab pos="685800" algn="l"/>
              </a:tabLst>
              <a:defRPr sz="1400" b="0">
                <a:solidFill>
                  <a:srgbClr val="FFFFFF"/>
                </a:solidFill>
                <a:latin typeface="+mn-lt"/>
                <a:ea typeface="+mn-ea"/>
                <a:cs typeface="+mn-cs"/>
                <a:sym typeface="Arial"/>
              </a:defRPr>
            </a:pPr>
            <a:r>
              <a:t>TES	Thermal Energy Storage</a:t>
            </a:r>
          </a:p>
          <a:p>
            <a:pPr marR="457200" defTabSz="457200">
              <a:tabLst>
                <a:tab pos="685800" algn="l"/>
              </a:tabLst>
              <a:defRPr sz="1400" b="0">
                <a:solidFill>
                  <a:srgbClr val="FFFFFF"/>
                </a:solidFill>
                <a:latin typeface="+mn-lt"/>
                <a:ea typeface="+mn-ea"/>
                <a:cs typeface="+mn-cs"/>
                <a:sym typeface="Arial"/>
              </a:defRPr>
            </a:pPr>
            <a:r>
              <a:t>TPV	Thermophotovoltaic</a:t>
            </a:r>
          </a:p>
        </p:txBody>
      </p:sp>
      <p:sp>
        <p:nvSpPr>
          <p:cNvPr id="142" name="Rectangle 3"/>
          <p:cNvSpPr txBox="1"/>
          <p:nvPr/>
        </p:nvSpPr>
        <p:spPr>
          <a:xfrm>
            <a:off x="560693" y="5366982"/>
            <a:ext cx="7867985" cy="4763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ormAutofit/>
          </a:bodyPr>
          <a:lstStyle>
            <a:lvl1pPr algn="ctr">
              <a:spcBef>
                <a:spcPts val="400"/>
              </a:spcBef>
              <a:tabLst>
                <a:tab pos="457200" algn="l"/>
                <a:tab pos="914400" algn="l"/>
                <a:tab pos="1371600" algn="l"/>
                <a:tab pos="1828800" algn="l"/>
                <a:tab pos="2286000" algn="l"/>
              </a:tabLst>
              <a:defRPr b="0" i="1">
                <a:solidFill>
                  <a:srgbClr val="FBC901"/>
                </a:solidFill>
                <a:effectLst>
                  <a:outerShdw blurRad="38100" dist="38100" dir="2700000" rotWithShape="0">
                    <a:srgbClr val="000000"/>
                  </a:outerShdw>
                </a:effectLst>
                <a:latin typeface="+mn-lt"/>
                <a:ea typeface="+mn-ea"/>
                <a:cs typeface="+mn-cs"/>
                <a:sym typeface="Arial"/>
              </a:defRPr>
            </a:lvl1pPr>
          </a:lstStyle>
          <a:p>
            <a:r>
              <a:t>Colors highlight acronyms / terms that are redundant (or virtually redundant)</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 name="Rectangle 2"/>
          <p:cNvSpPr txBox="1">
            <a:spLocks noGrp="1"/>
          </p:cNvSpPr>
          <p:nvPr>
            <p:ph type="title"/>
          </p:nvPr>
        </p:nvSpPr>
        <p:spPr>
          <a:xfrm>
            <a:off x="50800" y="76199"/>
            <a:ext cx="9042400" cy="675219"/>
          </a:xfrm>
          <a:prstGeom prst="rect">
            <a:avLst/>
          </a:prstGeom>
        </p:spPr>
        <p:txBody>
          <a:bodyPr/>
          <a:lstStyle/>
          <a:p>
            <a:pPr>
              <a:defRPr sz="2200" i="1">
                <a:latin typeface="+mn-lt"/>
                <a:ea typeface="+mn-ea"/>
                <a:cs typeface="+mn-cs"/>
                <a:sym typeface="Arial"/>
              </a:defRPr>
            </a:pPr>
            <a:r>
              <a:t>It's all about </a:t>
            </a:r>
            <a:r>
              <a:rPr b="1"/>
              <a:t>RETAINING</a:t>
            </a:r>
            <a:r>
              <a:t> power that Heliostats direct to the tower</a:t>
            </a:r>
          </a:p>
        </p:txBody>
      </p:sp>
      <p:sp>
        <p:nvSpPr>
          <p:cNvPr id="308" name="Rectangle 3"/>
          <p:cNvSpPr txBox="1">
            <a:spLocks noGrp="1"/>
          </p:cNvSpPr>
          <p:nvPr>
            <p:ph type="body" idx="1"/>
          </p:nvPr>
        </p:nvSpPr>
        <p:spPr>
          <a:xfrm>
            <a:off x="127000" y="810687"/>
            <a:ext cx="9042400" cy="2836231"/>
          </a:xfrm>
          <a:prstGeom prst="rect">
            <a:avLst/>
          </a:prstGeom>
        </p:spPr>
        <p:txBody>
          <a:bodyPr/>
          <a:lstStyle/>
          <a:p>
            <a:r>
              <a:t>Explanations require a bit of scientific review:</a:t>
            </a:r>
          </a:p>
          <a:p>
            <a:pPr>
              <a:defRPr sz="600"/>
            </a:pPr>
            <a:endParaRPr/>
          </a:p>
          <a:p>
            <a:pPr marL="0" lvl="1" indent="640896">
              <a:buSzTx/>
              <a:buNone/>
            </a:pPr>
            <a:r>
              <a:rPr b="1"/>
              <a:t>The hotter an object gets</a:t>
            </a:r>
            <a:r>
              <a:t> the more </a:t>
            </a:r>
            <a:r>
              <a:rPr b="1"/>
              <a:t>intensely</a:t>
            </a:r>
            <a:r>
              <a:t> it radiates </a:t>
            </a:r>
            <a:r>
              <a:rPr b="1"/>
              <a:t>away </a:t>
            </a:r>
            <a:r>
              <a:t>energy as light,</a:t>
            </a:r>
          </a:p>
          <a:p>
            <a:pPr>
              <a:defRPr sz="600"/>
            </a:pPr>
            <a:endParaRPr/>
          </a:p>
          <a:p>
            <a:pPr marL="0" lvl="2" indent="1085850">
              <a:buSzTx/>
              <a:buNone/>
            </a:pPr>
            <a:r>
              <a:t>and that radiation also shifts towards higher energy colors </a:t>
            </a:r>
          </a:p>
          <a:p>
            <a:pPr marL="0" lvl="2" indent="1085850">
              <a:buSzTx/>
              <a:buNone/>
              <a:defRPr sz="700"/>
            </a:pPr>
            <a:endParaRPr/>
          </a:p>
          <a:p>
            <a:pPr marL="0" lvl="3" indent="1577339">
              <a:buSzTx/>
              <a:buNone/>
            </a:pPr>
            <a:r>
              <a:t>(i.e., towards shorter wavelengths such as blues &amp; violets)</a:t>
            </a:r>
          </a:p>
          <a:p>
            <a:pPr marL="0" lvl="3" indent="1577339">
              <a:buSzTx/>
              <a:buNone/>
              <a:defRPr sz="1200"/>
            </a:pPr>
            <a:endParaRPr/>
          </a:p>
          <a:p>
            <a:r>
              <a:t>Scientist's call this </a:t>
            </a:r>
            <a:r>
              <a:rPr b="1">
                <a:solidFill>
                  <a:srgbClr val="FBC901"/>
                </a:solidFill>
              </a:rPr>
              <a:t>black body</a:t>
            </a:r>
            <a:r>
              <a:t> behavior</a:t>
            </a:r>
          </a:p>
          <a:p>
            <a:pPr>
              <a:defRPr sz="700"/>
            </a:pPr>
            <a:endParaRPr/>
          </a:p>
          <a:p>
            <a:pPr marL="0" lvl="1" indent="640896">
              <a:buSzTx/>
              <a:buNone/>
            </a:pPr>
            <a:r>
              <a:t>For objects at different temperature they calculate curves such as those below</a:t>
            </a:r>
          </a:p>
        </p:txBody>
      </p:sp>
      <p:grpSp>
        <p:nvGrpSpPr>
          <p:cNvPr id="335" name="Group"/>
          <p:cNvGrpSpPr/>
          <p:nvPr/>
        </p:nvGrpSpPr>
        <p:grpSpPr>
          <a:xfrm>
            <a:off x="93398" y="3706188"/>
            <a:ext cx="5696954" cy="3024076"/>
            <a:chOff x="0" y="0"/>
            <a:chExt cx="5696952" cy="3024074"/>
          </a:xfrm>
        </p:grpSpPr>
        <p:pic>
          <p:nvPicPr>
            <p:cNvPr id="309" name="Picture 1032" descr="Picture 1032"/>
            <p:cNvPicPr>
              <a:picLocks noChangeAspect="1"/>
            </p:cNvPicPr>
            <p:nvPr/>
          </p:nvPicPr>
          <p:blipFill>
            <a:blip r:embed="rId2">
              <a:extLst/>
            </a:blip>
            <a:stretch>
              <a:fillRect/>
            </a:stretch>
          </p:blipFill>
          <p:spPr>
            <a:xfrm rot="5400000">
              <a:off x="1322887" y="2437830"/>
              <a:ext cx="316311" cy="720305"/>
            </a:xfrm>
            <a:prstGeom prst="rect">
              <a:avLst/>
            </a:prstGeom>
            <a:ln w="12700" cap="flat">
              <a:noFill/>
              <a:miter lim="400000"/>
            </a:ln>
            <a:effectLst/>
          </p:spPr>
        </p:pic>
        <p:sp>
          <p:nvSpPr>
            <p:cNvPr id="310" name="Freeform 6"/>
            <p:cNvSpPr/>
            <p:nvPr/>
          </p:nvSpPr>
          <p:spPr>
            <a:xfrm>
              <a:off x="823984" y="1452833"/>
              <a:ext cx="4512817" cy="765249"/>
            </a:xfrm>
            <a:custGeom>
              <a:avLst/>
              <a:gdLst/>
              <a:ahLst/>
              <a:cxnLst>
                <a:cxn ang="0">
                  <a:pos x="wd2" y="hd2"/>
                </a:cxn>
                <a:cxn ang="5400000">
                  <a:pos x="wd2" y="hd2"/>
                </a:cxn>
                <a:cxn ang="10800000">
                  <a:pos x="wd2" y="hd2"/>
                </a:cxn>
                <a:cxn ang="16200000">
                  <a:pos x="wd2" y="hd2"/>
                </a:cxn>
              </a:cxnLst>
              <a:rect l="0" t="0" r="r" b="b"/>
              <a:pathLst>
                <a:path w="21600" h="21451" extrusionOk="0">
                  <a:moveTo>
                    <a:pt x="0" y="21451"/>
                  </a:moveTo>
                  <a:cubicBezTo>
                    <a:pt x="298" y="21045"/>
                    <a:pt x="596" y="20638"/>
                    <a:pt x="862" y="19678"/>
                  </a:cubicBezTo>
                  <a:cubicBezTo>
                    <a:pt x="1127" y="18717"/>
                    <a:pt x="1384" y="17436"/>
                    <a:pt x="1593" y="15688"/>
                  </a:cubicBezTo>
                  <a:cubicBezTo>
                    <a:pt x="1802" y="13939"/>
                    <a:pt x="1955" y="10959"/>
                    <a:pt x="2116" y="9186"/>
                  </a:cubicBezTo>
                  <a:cubicBezTo>
                    <a:pt x="2277" y="7412"/>
                    <a:pt x="2372" y="6329"/>
                    <a:pt x="2560" y="5048"/>
                  </a:cubicBezTo>
                  <a:cubicBezTo>
                    <a:pt x="2747" y="3767"/>
                    <a:pt x="2973" y="2339"/>
                    <a:pt x="3239" y="1501"/>
                  </a:cubicBezTo>
                  <a:cubicBezTo>
                    <a:pt x="3504" y="664"/>
                    <a:pt x="3770" y="-149"/>
                    <a:pt x="4153" y="23"/>
                  </a:cubicBezTo>
                  <a:cubicBezTo>
                    <a:pt x="4536" y="196"/>
                    <a:pt x="4984" y="1206"/>
                    <a:pt x="5537" y="2536"/>
                  </a:cubicBezTo>
                  <a:cubicBezTo>
                    <a:pt x="6090" y="3866"/>
                    <a:pt x="6874" y="6378"/>
                    <a:pt x="7470" y="8003"/>
                  </a:cubicBezTo>
                  <a:cubicBezTo>
                    <a:pt x="8066" y="9629"/>
                    <a:pt x="8541" y="11156"/>
                    <a:pt x="9115" y="12289"/>
                  </a:cubicBezTo>
                  <a:cubicBezTo>
                    <a:pt x="9690" y="13422"/>
                    <a:pt x="10269" y="13964"/>
                    <a:pt x="10918" y="14801"/>
                  </a:cubicBezTo>
                  <a:cubicBezTo>
                    <a:pt x="11566" y="15638"/>
                    <a:pt x="12371" y="16698"/>
                    <a:pt x="13007" y="17313"/>
                  </a:cubicBezTo>
                  <a:cubicBezTo>
                    <a:pt x="13643" y="17929"/>
                    <a:pt x="14074" y="18101"/>
                    <a:pt x="14731" y="18495"/>
                  </a:cubicBezTo>
                  <a:cubicBezTo>
                    <a:pt x="15388" y="18890"/>
                    <a:pt x="15806" y="19382"/>
                    <a:pt x="16951" y="19678"/>
                  </a:cubicBezTo>
                  <a:cubicBezTo>
                    <a:pt x="18096" y="19973"/>
                    <a:pt x="21600" y="20269"/>
                    <a:pt x="21600" y="20269"/>
                  </a:cubicBezTo>
                </a:path>
              </a:pathLst>
            </a:custGeom>
            <a:noFill/>
            <a:ln w="381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311" name="Freeform 7"/>
            <p:cNvSpPr/>
            <p:nvPr/>
          </p:nvSpPr>
          <p:spPr>
            <a:xfrm>
              <a:off x="1004060" y="1959746"/>
              <a:ext cx="4343654" cy="258335"/>
            </a:xfrm>
            <a:custGeom>
              <a:avLst/>
              <a:gdLst/>
              <a:ahLst/>
              <a:cxnLst>
                <a:cxn ang="0">
                  <a:pos x="wd2" y="hd2"/>
                </a:cxn>
                <a:cxn ang="5400000">
                  <a:pos x="wd2" y="hd2"/>
                </a:cxn>
                <a:cxn ang="10800000">
                  <a:pos x="wd2" y="hd2"/>
                </a:cxn>
                <a:cxn ang="16200000">
                  <a:pos x="wd2" y="hd2"/>
                </a:cxn>
              </a:cxnLst>
              <a:rect l="0" t="0" r="r" b="b"/>
              <a:pathLst>
                <a:path w="21600" h="21528" extrusionOk="0">
                  <a:moveTo>
                    <a:pt x="0" y="21528"/>
                  </a:moveTo>
                  <a:cubicBezTo>
                    <a:pt x="629" y="18855"/>
                    <a:pt x="1257" y="16183"/>
                    <a:pt x="1764" y="13181"/>
                  </a:cubicBezTo>
                  <a:cubicBezTo>
                    <a:pt x="2270" y="10179"/>
                    <a:pt x="2605" y="5712"/>
                    <a:pt x="3039" y="3516"/>
                  </a:cubicBezTo>
                  <a:cubicBezTo>
                    <a:pt x="3473" y="1319"/>
                    <a:pt x="3844" y="74"/>
                    <a:pt x="4369" y="1"/>
                  </a:cubicBezTo>
                  <a:cubicBezTo>
                    <a:pt x="4893" y="-72"/>
                    <a:pt x="6187" y="3076"/>
                    <a:pt x="6187" y="3076"/>
                  </a:cubicBezTo>
                  <a:lnTo>
                    <a:pt x="8575" y="7909"/>
                  </a:lnTo>
                  <a:lnTo>
                    <a:pt x="11316" y="12742"/>
                  </a:lnTo>
                  <a:cubicBezTo>
                    <a:pt x="12130" y="13913"/>
                    <a:pt x="13459" y="14938"/>
                    <a:pt x="13459" y="14938"/>
                  </a:cubicBezTo>
                  <a:cubicBezTo>
                    <a:pt x="14477" y="15963"/>
                    <a:pt x="16064" y="18160"/>
                    <a:pt x="17421" y="18892"/>
                  </a:cubicBezTo>
                  <a:cubicBezTo>
                    <a:pt x="18778" y="19624"/>
                    <a:pt x="21600" y="19331"/>
                    <a:pt x="21600" y="19331"/>
                  </a:cubicBezTo>
                </a:path>
              </a:pathLst>
            </a:custGeom>
            <a:noFill/>
            <a:ln w="381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312" name="Freeform 8"/>
            <p:cNvSpPr/>
            <p:nvPr/>
          </p:nvSpPr>
          <p:spPr>
            <a:xfrm>
              <a:off x="1184136" y="2147583"/>
              <a:ext cx="4152665" cy="65226"/>
            </a:xfrm>
            <a:custGeom>
              <a:avLst/>
              <a:gdLst/>
              <a:ahLst/>
              <a:cxnLst>
                <a:cxn ang="0">
                  <a:pos x="wd2" y="hd2"/>
                </a:cxn>
                <a:cxn ang="5400000">
                  <a:pos x="wd2" y="hd2"/>
                </a:cxn>
                <a:cxn ang="10800000">
                  <a:pos x="wd2" y="hd2"/>
                </a:cxn>
                <a:cxn ang="16200000">
                  <a:pos x="wd2" y="hd2"/>
                </a:cxn>
              </a:cxnLst>
              <a:rect l="0" t="0" r="r" b="b"/>
              <a:pathLst>
                <a:path w="21600" h="20824" extrusionOk="0">
                  <a:moveTo>
                    <a:pt x="0" y="20824"/>
                  </a:moveTo>
                  <a:lnTo>
                    <a:pt x="2214" y="12408"/>
                  </a:lnTo>
                  <a:cubicBezTo>
                    <a:pt x="2976" y="9323"/>
                    <a:pt x="3799" y="4273"/>
                    <a:pt x="4570" y="2310"/>
                  </a:cubicBezTo>
                  <a:cubicBezTo>
                    <a:pt x="5341" y="346"/>
                    <a:pt x="5838" y="-776"/>
                    <a:pt x="6840" y="627"/>
                  </a:cubicBezTo>
                  <a:cubicBezTo>
                    <a:pt x="7843" y="2029"/>
                    <a:pt x="8988" y="8201"/>
                    <a:pt x="10587" y="10725"/>
                  </a:cubicBezTo>
                  <a:cubicBezTo>
                    <a:pt x="12186" y="13250"/>
                    <a:pt x="16434" y="15775"/>
                    <a:pt x="16434" y="15775"/>
                  </a:cubicBezTo>
                  <a:lnTo>
                    <a:pt x="21600" y="20824"/>
                  </a:lnTo>
                </a:path>
              </a:pathLst>
            </a:custGeom>
            <a:noFill/>
            <a:ln w="381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313" name="Freeform 9"/>
            <p:cNvSpPr/>
            <p:nvPr/>
          </p:nvSpPr>
          <p:spPr>
            <a:xfrm>
              <a:off x="796700" y="268137"/>
              <a:ext cx="4586908" cy="1936313"/>
            </a:xfrm>
            <a:custGeom>
              <a:avLst/>
              <a:gdLst/>
              <a:ahLst/>
              <a:cxnLst>
                <a:cxn ang="0">
                  <a:pos x="wd2" y="hd2"/>
                </a:cxn>
                <a:cxn ang="5400000">
                  <a:pos x="wd2" y="hd2"/>
                </a:cxn>
                <a:cxn ang="10800000">
                  <a:pos x="wd2" y="hd2"/>
                </a:cxn>
                <a:cxn ang="16200000">
                  <a:pos x="wd2" y="hd2"/>
                </a:cxn>
              </a:cxnLst>
              <a:rect l="0" t="0" r="r" b="b"/>
              <a:pathLst>
                <a:path w="21281" h="21308" extrusionOk="0">
                  <a:moveTo>
                    <a:pt x="0" y="21226"/>
                  </a:moveTo>
                  <a:cubicBezTo>
                    <a:pt x="165" y="21342"/>
                    <a:pt x="329" y="21458"/>
                    <a:pt x="506" y="20646"/>
                  </a:cubicBezTo>
                  <a:cubicBezTo>
                    <a:pt x="684" y="19834"/>
                    <a:pt x="865" y="18200"/>
                    <a:pt x="1063" y="16353"/>
                  </a:cubicBezTo>
                  <a:cubicBezTo>
                    <a:pt x="1262" y="14506"/>
                    <a:pt x="1494" y="11625"/>
                    <a:pt x="1696" y="9565"/>
                  </a:cubicBezTo>
                  <a:cubicBezTo>
                    <a:pt x="1899" y="7506"/>
                    <a:pt x="2080" y="5514"/>
                    <a:pt x="2279" y="3996"/>
                  </a:cubicBezTo>
                  <a:cubicBezTo>
                    <a:pt x="2477" y="2478"/>
                    <a:pt x="2650" y="1057"/>
                    <a:pt x="2886" y="457"/>
                  </a:cubicBezTo>
                  <a:cubicBezTo>
                    <a:pt x="3122" y="-142"/>
                    <a:pt x="3388" y="-142"/>
                    <a:pt x="3696" y="399"/>
                  </a:cubicBezTo>
                  <a:cubicBezTo>
                    <a:pt x="4004" y="941"/>
                    <a:pt x="4274" y="2150"/>
                    <a:pt x="4734" y="3706"/>
                  </a:cubicBezTo>
                  <a:cubicBezTo>
                    <a:pt x="5194" y="5263"/>
                    <a:pt x="5798" y="7854"/>
                    <a:pt x="6456" y="9739"/>
                  </a:cubicBezTo>
                  <a:cubicBezTo>
                    <a:pt x="7114" y="11625"/>
                    <a:pt x="8043" y="13762"/>
                    <a:pt x="8684" y="15019"/>
                  </a:cubicBezTo>
                  <a:cubicBezTo>
                    <a:pt x="9325" y="16276"/>
                    <a:pt x="9616" y="16585"/>
                    <a:pt x="10304" y="17281"/>
                  </a:cubicBezTo>
                  <a:cubicBezTo>
                    <a:pt x="10992" y="17977"/>
                    <a:pt x="12005" y="18722"/>
                    <a:pt x="12811" y="19196"/>
                  </a:cubicBezTo>
                  <a:cubicBezTo>
                    <a:pt x="13617" y="19669"/>
                    <a:pt x="14376" y="19911"/>
                    <a:pt x="15140" y="20124"/>
                  </a:cubicBezTo>
                  <a:cubicBezTo>
                    <a:pt x="15904" y="20336"/>
                    <a:pt x="17393" y="20472"/>
                    <a:pt x="17393" y="20472"/>
                  </a:cubicBezTo>
                  <a:lnTo>
                    <a:pt x="20988" y="20878"/>
                  </a:lnTo>
                  <a:cubicBezTo>
                    <a:pt x="21600" y="20946"/>
                    <a:pt x="21064" y="20878"/>
                    <a:pt x="21064" y="20878"/>
                  </a:cubicBezTo>
                </a:path>
              </a:pathLst>
            </a:custGeom>
            <a:noFill/>
            <a:ln w="381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314" name="Straight Arrow Connector 10"/>
            <p:cNvSpPr/>
            <p:nvPr/>
          </p:nvSpPr>
          <p:spPr>
            <a:xfrm flipV="1">
              <a:off x="785103" y="172611"/>
              <a:ext cx="1366" cy="2024383"/>
            </a:xfrm>
            <a:prstGeom prst="line">
              <a:avLst/>
            </a:prstGeom>
            <a:noFill/>
            <a:ln w="38100" cap="flat">
              <a:solidFill>
                <a:srgbClr val="FFCC00"/>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315" name="Straight Arrow Connector 11"/>
            <p:cNvSpPr/>
            <p:nvPr/>
          </p:nvSpPr>
          <p:spPr>
            <a:xfrm flipV="1">
              <a:off x="779647" y="2196993"/>
              <a:ext cx="4917306" cy="16475"/>
            </a:xfrm>
            <a:prstGeom prst="line">
              <a:avLst/>
            </a:prstGeom>
            <a:noFill/>
            <a:ln w="38100" cap="flat">
              <a:solidFill>
                <a:srgbClr val="FFCC00"/>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316" name="Straight Connector 12"/>
            <p:cNvSpPr/>
            <p:nvPr/>
          </p:nvSpPr>
          <p:spPr>
            <a:xfrm flipH="1">
              <a:off x="785104" y="2197653"/>
              <a:ext cx="1366" cy="126525"/>
            </a:xfrm>
            <a:prstGeom prst="line">
              <a:avLst/>
            </a:prstGeom>
            <a:solidFill>
              <a:schemeClr val="accent1"/>
            </a:solidFill>
            <a:ln w="38100" cap="flat">
              <a:solidFill>
                <a:srgbClr val="FFCC00"/>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317" name="Straight Connector 13"/>
            <p:cNvSpPr/>
            <p:nvPr/>
          </p:nvSpPr>
          <p:spPr>
            <a:xfrm flipH="1">
              <a:off x="1537467" y="2196994"/>
              <a:ext cx="1366" cy="126525"/>
            </a:xfrm>
            <a:prstGeom prst="line">
              <a:avLst/>
            </a:prstGeom>
            <a:solidFill>
              <a:schemeClr val="accent1"/>
            </a:solidFill>
            <a:ln w="38100" cap="flat">
              <a:solidFill>
                <a:srgbClr val="FFCC00"/>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318" name="Straight Connector 14"/>
            <p:cNvSpPr/>
            <p:nvPr/>
          </p:nvSpPr>
          <p:spPr>
            <a:xfrm flipH="1">
              <a:off x="2486960" y="2223352"/>
              <a:ext cx="1365" cy="126526"/>
            </a:xfrm>
            <a:prstGeom prst="line">
              <a:avLst/>
            </a:prstGeom>
            <a:solidFill>
              <a:schemeClr val="accent1"/>
            </a:solidFill>
            <a:ln w="38100" cap="flat">
              <a:solidFill>
                <a:srgbClr val="FFCC00"/>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319" name="Straight Connector 15"/>
            <p:cNvSpPr/>
            <p:nvPr/>
          </p:nvSpPr>
          <p:spPr>
            <a:xfrm flipH="1">
              <a:off x="3443273" y="2218739"/>
              <a:ext cx="1366" cy="126525"/>
            </a:xfrm>
            <a:prstGeom prst="line">
              <a:avLst/>
            </a:prstGeom>
            <a:solidFill>
              <a:schemeClr val="accent1"/>
            </a:solidFill>
            <a:ln w="38100" cap="flat">
              <a:solidFill>
                <a:srgbClr val="FFCC00"/>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320" name="Straight Connector 16"/>
            <p:cNvSpPr/>
            <p:nvPr/>
          </p:nvSpPr>
          <p:spPr>
            <a:xfrm flipH="1">
              <a:off x="4385943" y="2212809"/>
              <a:ext cx="1366" cy="126525"/>
            </a:xfrm>
            <a:prstGeom prst="line">
              <a:avLst/>
            </a:prstGeom>
            <a:solidFill>
              <a:schemeClr val="accent1"/>
            </a:solidFill>
            <a:ln w="38100" cap="flat">
              <a:solidFill>
                <a:srgbClr val="FFCC00"/>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321" name="Straight Connector 17"/>
            <p:cNvSpPr/>
            <p:nvPr/>
          </p:nvSpPr>
          <p:spPr>
            <a:xfrm flipH="1">
              <a:off x="5340893" y="2224011"/>
              <a:ext cx="1365" cy="126526"/>
            </a:xfrm>
            <a:prstGeom prst="line">
              <a:avLst/>
            </a:prstGeom>
            <a:solidFill>
              <a:schemeClr val="accent1"/>
            </a:solidFill>
            <a:ln w="38100" cap="flat">
              <a:solidFill>
                <a:srgbClr val="FFCC00"/>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322" name="TextBox 18"/>
            <p:cNvSpPr txBox="1"/>
            <p:nvPr/>
          </p:nvSpPr>
          <p:spPr>
            <a:xfrm>
              <a:off x="1178679" y="0"/>
              <a:ext cx="785788" cy="26411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wrap="square" lIns="45719" tIns="45719" rIns="45719" bIns="45719" numCol="1" anchor="t">
              <a:noAutofit/>
            </a:bodyPr>
            <a:lstStyle>
              <a:lvl1pPr>
                <a:defRPr sz="900" b="0">
                  <a:solidFill>
                    <a:srgbClr val="FFFFFF"/>
                  </a:solidFill>
                  <a:latin typeface="+mn-lt"/>
                  <a:ea typeface="+mn-ea"/>
                  <a:cs typeface="+mn-cs"/>
                  <a:sym typeface="Arial"/>
                </a:defRPr>
              </a:lvl1pPr>
            </a:lstStyle>
            <a:p>
              <a:r>
                <a:t>6000°K</a:t>
              </a:r>
            </a:p>
          </p:txBody>
        </p:sp>
        <p:sp>
          <p:nvSpPr>
            <p:cNvPr id="323" name="TextBox 19"/>
            <p:cNvSpPr txBox="1"/>
            <p:nvPr/>
          </p:nvSpPr>
          <p:spPr>
            <a:xfrm>
              <a:off x="1375126" y="1154627"/>
              <a:ext cx="785788" cy="2783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wrap="square" lIns="45719" tIns="45719" rIns="45719" bIns="45719" numCol="1" anchor="t">
              <a:noAutofit/>
            </a:bodyPr>
            <a:lstStyle>
              <a:lvl1pPr>
                <a:defRPr sz="900" b="0">
                  <a:solidFill>
                    <a:srgbClr val="FFFFFF"/>
                  </a:solidFill>
                  <a:latin typeface="+mn-lt"/>
                  <a:ea typeface="+mn-ea"/>
                  <a:cs typeface="+mn-cs"/>
                  <a:sym typeface="Arial"/>
                </a:defRPr>
              </a:lvl1pPr>
            </a:lstStyle>
            <a:p>
              <a:r>
                <a:t>5000°K</a:t>
              </a:r>
            </a:p>
          </p:txBody>
        </p:sp>
        <p:sp>
          <p:nvSpPr>
            <p:cNvPr id="324" name="TextBox 20"/>
            <p:cNvSpPr txBox="1"/>
            <p:nvPr/>
          </p:nvSpPr>
          <p:spPr>
            <a:xfrm>
              <a:off x="1440608" y="1615641"/>
              <a:ext cx="785788" cy="32345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wrap="square" lIns="45719" tIns="45719" rIns="45719" bIns="45719" numCol="1" anchor="t">
              <a:noAutofit/>
            </a:bodyPr>
            <a:lstStyle>
              <a:lvl1pPr>
                <a:defRPr sz="900" b="0">
                  <a:solidFill>
                    <a:srgbClr val="FFFFFF"/>
                  </a:solidFill>
                  <a:latin typeface="+mn-lt"/>
                  <a:ea typeface="+mn-ea"/>
                  <a:cs typeface="+mn-cs"/>
                  <a:sym typeface="Arial"/>
                </a:defRPr>
              </a:lvl1pPr>
            </a:lstStyle>
            <a:p>
              <a:r>
                <a:t>4000°K</a:t>
              </a:r>
            </a:p>
          </p:txBody>
        </p:sp>
        <p:sp>
          <p:nvSpPr>
            <p:cNvPr id="325" name="TextBox 21"/>
            <p:cNvSpPr txBox="1"/>
            <p:nvPr/>
          </p:nvSpPr>
          <p:spPr>
            <a:xfrm>
              <a:off x="1637055" y="1936476"/>
              <a:ext cx="785787" cy="26411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wrap="square" lIns="45719" tIns="45719" rIns="45719" bIns="45719" numCol="1" anchor="t">
              <a:noAutofit/>
            </a:bodyPr>
            <a:lstStyle>
              <a:lvl1pPr>
                <a:defRPr sz="900" b="0">
                  <a:solidFill>
                    <a:srgbClr val="FFFFFF"/>
                  </a:solidFill>
                  <a:latin typeface="+mn-lt"/>
                  <a:ea typeface="+mn-ea"/>
                  <a:cs typeface="+mn-cs"/>
                  <a:sym typeface="Arial"/>
                </a:defRPr>
              </a:lvl1pPr>
            </a:lstStyle>
            <a:p>
              <a:r>
                <a:t>3000°K</a:t>
              </a:r>
            </a:p>
          </p:txBody>
        </p:sp>
        <p:sp>
          <p:nvSpPr>
            <p:cNvPr id="326" name="TextBox 22"/>
            <p:cNvSpPr txBox="1"/>
            <p:nvPr/>
          </p:nvSpPr>
          <p:spPr>
            <a:xfrm>
              <a:off x="523857" y="2323517"/>
              <a:ext cx="523859" cy="27837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wrap="square" lIns="45719" tIns="45719" rIns="45719" bIns="45719" numCol="1" anchor="t">
              <a:noAutofit/>
            </a:bodyPr>
            <a:lstStyle>
              <a:lvl1pPr algn="ctr">
                <a:defRPr sz="1100" b="0">
                  <a:solidFill>
                    <a:srgbClr val="FFCC00"/>
                  </a:solidFill>
                  <a:latin typeface="+mn-lt"/>
                  <a:ea typeface="+mn-ea"/>
                  <a:cs typeface="+mn-cs"/>
                  <a:sym typeface="Arial"/>
                </a:defRPr>
              </a:lvl1pPr>
            </a:lstStyle>
            <a:p>
              <a:r>
                <a:t>100</a:t>
              </a:r>
            </a:p>
          </p:txBody>
        </p:sp>
        <p:sp>
          <p:nvSpPr>
            <p:cNvPr id="327" name="TextBox 23"/>
            <p:cNvSpPr txBox="1"/>
            <p:nvPr/>
          </p:nvSpPr>
          <p:spPr>
            <a:xfrm>
              <a:off x="1244161" y="2323517"/>
              <a:ext cx="523859" cy="27837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wrap="square" lIns="45719" tIns="45719" rIns="45719" bIns="45719" numCol="1" anchor="t">
              <a:noAutofit/>
            </a:bodyPr>
            <a:lstStyle>
              <a:lvl1pPr algn="ctr">
                <a:defRPr sz="1100" b="0">
                  <a:solidFill>
                    <a:srgbClr val="FFCC00"/>
                  </a:solidFill>
                  <a:latin typeface="+mn-lt"/>
                  <a:ea typeface="+mn-ea"/>
                  <a:cs typeface="+mn-cs"/>
                  <a:sym typeface="Arial"/>
                </a:defRPr>
              </a:lvl1pPr>
            </a:lstStyle>
            <a:p>
              <a:r>
                <a:t>500</a:t>
              </a:r>
            </a:p>
          </p:txBody>
        </p:sp>
        <p:sp>
          <p:nvSpPr>
            <p:cNvPr id="328" name="TextBox 24"/>
            <p:cNvSpPr txBox="1"/>
            <p:nvPr/>
          </p:nvSpPr>
          <p:spPr>
            <a:xfrm>
              <a:off x="2106279" y="2323517"/>
              <a:ext cx="719623" cy="27837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wrap="square" lIns="45719" tIns="45719" rIns="45719" bIns="45719" numCol="1" anchor="t">
              <a:noAutofit/>
            </a:bodyPr>
            <a:lstStyle>
              <a:lvl1pPr algn="ctr">
                <a:defRPr sz="1100" b="0">
                  <a:solidFill>
                    <a:srgbClr val="FFCC00"/>
                  </a:solidFill>
                  <a:latin typeface="+mn-lt"/>
                  <a:ea typeface="+mn-ea"/>
                  <a:cs typeface="+mn-cs"/>
                  <a:sym typeface="Arial"/>
                </a:defRPr>
              </a:lvl1pPr>
            </a:lstStyle>
            <a:p>
              <a:r>
                <a:t>1000</a:t>
              </a:r>
            </a:p>
          </p:txBody>
        </p:sp>
        <p:sp>
          <p:nvSpPr>
            <p:cNvPr id="329" name="TextBox 25"/>
            <p:cNvSpPr txBox="1"/>
            <p:nvPr/>
          </p:nvSpPr>
          <p:spPr>
            <a:xfrm>
              <a:off x="3074508" y="2323517"/>
              <a:ext cx="720305" cy="27837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wrap="square" lIns="45719" tIns="45719" rIns="45719" bIns="45719" numCol="1" anchor="t">
              <a:noAutofit/>
            </a:bodyPr>
            <a:lstStyle>
              <a:lvl1pPr algn="ctr">
                <a:defRPr sz="1100" b="0">
                  <a:solidFill>
                    <a:srgbClr val="FFCC00"/>
                  </a:solidFill>
                  <a:latin typeface="+mn-lt"/>
                  <a:ea typeface="+mn-ea"/>
                  <a:cs typeface="+mn-cs"/>
                  <a:sym typeface="Arial"/>
                </a:defRPr>
              </a:lvl1pPr>
            </a:lstStyle>
            <a:p>
              <a:r>
                <a:t>1500</a:t>
              </a:r>
            </a:p>
          </p:txBody>
        </p:sp>
        <p:sp>
          <p:nvSpPr>
            <p:cNvPr id="330" name="TextBox 26"/>
            <p:cNvSpPr txBox="1"/>
            <p:nvPr/>
          </p:nvSpPr>
          <p:spPr>
            <a:xfrm>
              <a:off x="4124015" y="2323517"/>
              <a:ext cx="734129" cy="35704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wrap="square" lIns="45719" tIns="45719" rIns="45719" bIns="45719" numCol="1" anchor="t">
              <a:noAutofit/>
            </a:bodyPr>
            <a:lstStyle>
              <a:lvl1pPr algn="ctr">
                <a:defRPr sz="1100" b="0">
                  <a:solidFill>
                    <a:srgbClr val="FFCC00"/>
                  </a:solidFill>
                  <a:latin typeface="+mn-lt"/>
                  <a:ea typeface="+mn-ea"/>
                  <a:cs typeface="+mn-cs"/>
                  <a:sym typeface="Arial"/>
                </a:defRPr>
              </a:lvl1pPr>
            </a:lstStyle>
            <a:p>
              <a:r>
                <a:t>2000</a:t>
              </a:r>
            </a:p>
          </p:txBody>
        </p:sp>
        <p:sp>
          <p:nvSpPr>
            <p:cNvPr id="331" name="TextBox 27"/>
            <p:cNvSpPr txBox="1"/>
            <p:nvPr/>
          </p:nvSpPr>
          <p:spPr>
            <a:xfrm>
              <a:off x="5051680" y="2323517"/>
              <a:ext cx="579791" cy="32345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wrap="square" lIns="45719" tIns="45719" rIns="45719" bIns="45719" numCol="1" anchor="t">
              <a:noAutofit/>
            </a:bodyPr>
            <a:lstStyle>
              <a:lvl1pPr algn="ctr">
                <a:defRPr sz="1100" b="0">
                  <a:solidFill>
                    <a:srgbClr val="FFCC00"/>
                  </a:solidFill>
                  <a:latin typeface="+mn-lt"/>
                  <a:ea typeface="+mn-ea"/>
                  <a:cs typeface="+mn-cs"/>
                  <a:sym typeface="Arial"/>
                </a:defRPr>
              </a:lvl1pPr>
            </a:lstStyle>
            <a:p>
              <a:r>
                <a:t>2500</a:t>
              </a:r>
            </a:p>
          </p:txBody>
        </p:sp>
        <p:sp>
          <p:nvSpPr>
            <p:cNvPr id="332" name="TextBox 28"/>
            <p:cNvSpPr txBox="1"/>
            <p:nvPr/>
          </p:nvSpPr>
          <p:spPr>
            <a:xfrm>
              <a:off x="2684770" y="2700619"/>
              <a:ext cx="1797994" cy="32345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wrap="square" lIns="45719" tIns="45719" rIns="45719" bIns="45719" numCol="1" anchor="t">
              <a:noAutofit/>
            </a:bodyPr>
            <a:lstStyle>
              <a:lvl1pPr algn="ctr">
                <a:defRPr sz="1100" b="0">
                  <a:solidFill>
                    <a:srgbClr val="FFCC00"/>
                  </a:solidFill>
                  <a:latin typeface="+mn-lt"/>
                  <a:ea typeface="+mn-ea"/>
                  <a:cs typeface="+mn-cs"/>
                  <a:sym typeface="Arial"/>
                </a:defRPr>
              </a:lvl1pPr>
            </a:lstStyle>
            <a:p>
              <a:r>
                <a:t>Wavelength (nm)</a:t>
              </a:r>
            </a:p>
          </p:txBody>
        </p:sp>
        <p:sp>
          <p:nvSpPr>
            <p:cNvPr id="333" name="TextBox 29"/>
            <p:cNvSpPr txBox="1"/>
            <p:nvPr/>
          </p:nvSpPr>
          <p:spPr>
            <a:xfrm>
              <a:off x="1137084" y="2640655"/>
              <a:ext cx="982234" cy="35704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wrap="square" lIns="45719" tIns="45719" rIns="45719" bIns="45719" numCol="1" anchor="t">
              <a:noAutofit/>
            </a:bodyPr>
            <a:lstStyle>
              <a:lvl1pPr algn="ctr">
                <a:defRPr sz="1100" b="0">
                  <a:solidFill>
                    <a:srgbClr val="FFFFFF"/>
                  </a:solidFill>
                  <a:latin typeface="+mn-lt"/>
                  <a:ea typeface="+mn-ea"/>
                  <a:cs typeface="+mn-cs"/>
                  <a:sym typeface="Arial"/>
                </a:defRPr>
              </a:lvl1pPr>
            </a:lstStyle>
            <a:p>
              <a:r>
                <a:t>Visible</a:t>
              </a:r>
            </a:p>
          </p:txBody>
        </p:sp>
        <p:sp>
          <p:nvSpPr>
            <p:cNvPr id="334" name="TextBox 30"/>
            <p:cNvSpPr txBox="1"/>
            <p:nvPr/>
          </p:nvSpPr>
          <p:spPr>
            <a:xfrm>
              <a:off x="0" y="1000639"/>
              <a:ext cx="785787" cy="42281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wrap="square" lIns="45719" tIns="45719" rIns="45719" bIns="45719" numCol="1" anchor="t">
              <a:noAutofit/>
            </a:bodyPr>
            <a:lstStyle/>
            <a:p>
              <a:pPr algn="ctr">
                <a:defRPr sz="1000" b="0">
                  <a:solidFill>
                    <a:srgbClr val="FFCC00"/>
                  </a:solidFill>
                  <a:latin typeface="+mn-lt"/>
                  <a:ea typeface="+mn-ea"/>
                  <a:cs typeface="+mn-cs"/>
                  <a:sym typeface="Arial"/>
                </a:defRPr>
              </a:pPr>
              <a:r>
                <a:t>Light </a:t>
              </a:r>
              <a:endParaRPr>
                <a:solidFill>
                  <a:srgbClr val="FFFFFF"/>
                </a:solidFill>
              </a:endParaRPr>
            </a:p>
            <a:p>
              <a:pPr algn="ctr">
                <a:defRPr sz="1000" b="0">
                  <a:solidFill>
                    <a:srgbClr val="FFCC00"/>
                  </a:solidFill>
                  <a:latin typeface="+mn-lt"/>
                  <a:ea typeface="+mn-ea"/>
                  <a:cs typeface="+mn-cs"/>
                  <a:sym typeface="Arial"/>
                </a:defRPr>
              </a:pPr>
              <a:r>
                <a:t>Power</a:t>
              </a:r>
            </a:p>
          </p:txBody>
        </p:sp>
      </p:grpSp>
      <p:sp>
        <p:nvSpPr>
          <p:cNvPr id="336" name="Rectangle 3"/>
          <p:cNvSpPr txBox="1"/>
          <p:nvPr/>
        </p:nvSpPr>
        <p:spPr>
          <a:xfrm>
            <a:off x="2285198" y="3670064"/>
            <a:ext cx="6792990" cy="26235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ormAutofit/>
          </a:bodyPr>
          <a:lstStyle/>
          <a:p>
            <a:pPr>
              <a:spcBef>
                <a:spcPts val="400"/>
              </a:spcBef>
              <a:tabLst>
                <a:tab pos="4572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n-lt"/>
                <a:ea typeface="+mn-ea"/>
                <a:cs typeface="+mn-cs"/>
                <a:sym typeface="Arial"/>
              </a:defRPr>
            </a:pPr>
            <a:r>
              <a:t>Loss (area under a curve) increases as </a:t>
            </a:r>
            <a:r>
              <a:rPr b="1"/>
              <a:t>(object temperature)</a:t>
            </a:r>
            <a:r>
              <a:rPr b="1" baseline="31999"/>
              <a:t>4</a:t>
            </a:r>
            <a:r>
              <a:rPr b="1"/>
              <a:t> </a:t>
            </a:r>
          </a:p>
          <a:p>
            <a:pPr>
              <a:spcBef>
                <a:spcPts val="400"/>
              </a:spcBef>
              <a:tabLst>
                <a:tab pos="457200" algn="l"/>
                <a:tab pos="914400" algn="l"/>
                <a:tab pos="1371600" algn="l"/>
                <a:tab pos="1828800" algn="l"/>
                <a:tab pos="2286000" algn="l"/>
              </a:tabLst>
              <a:defRPr sz="8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572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n-lt"/>
                <a:ea typeface="+mn-ea"/>
                <a:cs typeface="+mn-cs"/>
                <a:sym typeface="Arial"/>
              </a:defRPr>
            </a:pPr>
            <a:r>
              <a:t>Curves peak at wavelength =  </a:t>
            </a:r>
            <a:r>
              <a:rPr b="1"/>
              <a:t>2896 μm / (object temperature)</a:t>
            </a:r>
          </a:p>
          <a:p>
            <a:pPr>
              <a:spcBef>
                <a:spcPts val="400"/>
              </a:spcBef>
              <a:tabLst>
                <a:tab pos="457200" algn="l"/>
                <a:tab pos="914400" algn="l"/>
                <a:tab pos="1371600" algn="l"/>
                <a:tab pos="1828800" algn="l"/>
                <a:tab pos="2286000" algn="l"/>
              </a:tabLst>
              <a:defRPr sz="900" b="0">
                <a:solidFill>
                  <a:srgbClr val="FFFFFF"/>
                </a:solidFill>
                <a:effectLst>
                  <a:outerShdw blurRad="38100" dist="38100" dir="2700000" rotWithShape="0">
                    <a:srgbClr val="000000"/>
                  </a:outerShdw>
                </a:effectLst>
                <a:latin typeface="+mn-lt"/>
                <a:ea typeface="+mn-ea"/>
                <a:cs typeface="+mn-cs"/>
                <a:sym typeface="Arial"/>
              </a:defRPr>
            </a:pPr>
            <a:endParaRPr/>
          </a:p>
          <a:p>
            <a:pPr lvl="2" indent="1085850">
              <a:spcBef>
                <a:spcPts val="400"/>
              </a:spcBef>
              <a:tabLst>
                <a:tab pos="4572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n-lt"/>
                <a:ea typeface="+mn-ea"/>
                <a:cs typeface="+mn-cs"/>
                <a:sym typeface="Arial"/>
              </a:defRPr>
            </a:pPr>
            <a:r>
              <a:t>these being "absolute temperatures" measured in °K</a:t>
            </a:r>
          </a:p>
          <a:p>
            <a:pPr lvl="2" indent="1085850">
              <a:spcBef>
                <a:spcPts val="400"/>
              </a:spcBef>
              <a:tabLst>
                <a:tab pos="457200" algn="l"/>
                <a:tab pos="914400" algn="l"/>
                <a:tab pos="1371600" algn="l"/>
                <a:tab pos="1828800" algn="l"/>
                <a:tab pos="2286000" algn="l"/>
              </a:tabLst>
              <a:defRPr sz="1200" b="0" i="1">
                <a:solidFill>
                  <a:srgbClr val="FFFFFF"/>
                </a:solidFill>
                <a:effectLst>
                  <a:outerShdw blurRad="38100" dist="38100" dir="2700000" rotWithShape="0">
                    <a:srgbClr val="000000"/>
                  </a:outerShdw>
                </a:effectLst>
                <a:latin typeface="+mn-lt"/>
                <a:ea typeface="+mn-ea"/>
                <a:cs typeface="+mn-cs"/>
                <a:sym typeface="Arial"/>
              </a:defRPr>
            </a:pPr>
            <a:endParaRPr/>
          </a:p>
          <a:p>
            <a:pPr lvl="3" indent="1554480">
              <a:spcBef>
                <a:spcPts val="400"/>
              </a:spcBef>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t>For details see my: </a:t>
            </a:r>
            <a:r>
              <a:rPr b="1"/>
              <a:t>Greenhouse Effect</a:t>
            </a:r>
            <a:r>
              <a:t> (</a:t>
            </a:r>
            <a:r>
              <a:rPr u="sng">
                <a:solidFill>
                  <a:srgbClr val="00CCFF"/>
                </a:solidFill>
                <a:uFill>
                  <a:solidFill>
                    <a:srgbClr val="00CCFF"/>
                  </a:solidFill>
                </a:uFill>
                <a:hlinkClick r:id="rId3"/>
              </a:rPr>
              <a:t>pptx</a:t>
            </a:r>
            <a:r>
              <a:t> / </a:t>
            </a:r>
            <a:r>
              <a:rPr u="sng">
                <a:solidFill>
                  <a:srgbClr val="00CCFF"/>
                </a:solidFill>
                <a:uFill>
                  <a:solidFill>
                    <a:srgbClr val="00CCFF"/>
                  </a:solidFill>
                </a:uFill>
                <a:hlinkClick r:id="rId4"/>
              </a:rPr>
              <a:t>pdf </a:t>
            </a:r>
            <a:r>
              <a:t>/ </a:t>
            </a:r>
            <a:r>
              <a:rPr u="sng">
                <a:solidFill>
                  <a:srgbClr val="00CCFF"/>
                </a:solidFill>
                <a:uFill>
                  <a:solidFill>
                    <a:srgbClr val="00CCFF"/>
                  </a:solidFill>
                </a:uFill>
                <a:hlinkClick r:id="rId5"/>
              </a:rPr>
              <a:t>key</a:t>
            </a:r>
            <a:r>
              <a:t>)</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8" name="Rectangle 2"/>
          <p:cNvSpPr txBox="1">
            <a:spLocks noGrp="1"/>
          </p:cNvSpPr>
          <p:nvPr>
            <p:ph type="title"/>
          </p:nvPr>
        </p:nvSpPr>
        <p:spPr>
          <a:xfrm>
            <a:off x="304800" y="76199"/>
            <a:ext cx="8534400" cy="675219"/>
          </a:xfrm>
          <a:prstGeom prst="rect">
            <a:avLst/>
          </a:prstGeom>
        </p:spPr>
        <p:txBody>
          <a:bodyPr/>
          <a:lstStyle/>
          <a:p>
            <a:pPr>
              <a:defRPr sz="2200" i="1">
                <a:latin typeface="+mn-lt"/>
                <a:ea typeface="+mn-ea"/>
                <a:cs typeface="+mn-cs"/>
                <a:sym typeface="Arial"/>
              </a:defRPr>
            </a:pPr>
            <a:r>
              <a:t>Side towers try to physically </a:t>
            </a:r>
            <a:r>
              <a:rPr b="1"/>
              <a:t>trap</a:t>
            </a:r>
            <a:r>
              <a:t> the sunlight's energy</a:t>
            </a:r>
          </a:p>
        </p:txBody>
      </p:sp>
      <p:sp>
        <p:nvSpPr>
          <p:cNvPr id="339" name="Rectangle 3"/>
          <p:cNvSpPr txBox="1">
            <a:spLocks noGrp="1"/>
          </p:cNvSpPr>
          <p:nvPr>
            <p:ph type="body" idx="1"/>
          </p:nvPr>
        </p:nvSpPr>
        <p:spPr>
          <a:xfrm>
            <a:off x="102931" y="808060"/>
            <a:ext cx="9034598" cy="3030544"/>
          </a:xfrm>
          <a:prstGeom prst="rect">
            <a:avLst/>
          </a:prstGeom>
        </p:spPr>
        <p:txBody>
          <a:bodyPr/>
          <a:lstStyle/>
          <a:p>
            <a:r>
              <a:t>Light beams pass through a single portal in the side tower, striking its inner surfaces</a:t>
            </a:r>
          </a:p>
          <a:p>
            <a:pPr>
              <a:defRPr sz="700"/>
            </a:pPr>
            <a:endParaRPr/>
          </a:p>
          <a:p>
            <a:pPr marL="0" lvl="1" indent="640896">
              <a:buSzTx/>
              <a:buNone/>
            </a:pPr>
            <a:r>
              <a:t>Those heat-absorbing surfaces make up what is then called a </a:t>
            </a:r>
            <a:r>
              <a:rPr b="1">
                <a:solidFill>
                  <a:srgbClr val="FBC901"/>
                </a:solidFill>
              </a:rPr>
              <a:t>Cavity Receiver</a:t>
            </a:r>
            <a:endParaRPr b="1"/>
          </a:p>
          <a:p>
            <a:pPr marL="0" lvl="1" indent="640896">
              <a:buSzTx/>
              <a:buNone/>
              <a:defRPr sz="1100"/>
            </a:pPr>
            <a:endParaRPr/>
          </a:p>
          <a:p>
            <a:r>
              <a:t>Those heated surfaces DO still try to re-radiate energy outward in all directions, </a:t>
            </a:r>
          </a:p>
          <a:p>
            <a:pPr>
              <a:defRPr sz="700"/>
            </a:pPr>
            <a:endParaRPr/>
          </a:p>
          <a:p>
            <a:pPr marL="0" lvl="1" indent="640896">
              <a:buSzTx/>
              <a:buNone/>
            </a:pPr>
            <a:r>
              <a:t>but MOST of those directions don't lead back through the cavity's portal,</a:t>
            </a:r>
          </a:p>
          <a:p>
            <a:pPr>
              <a:defRPr sz="700"/>
            </a:pPr>
            <a:endParaRPr/>
          </a:p>
          <a:p>
            <a:pPr marL="0" lvl="2" indent="1085850">
              <a:buSzTx/>
              <a:buNone/>
            </a:pPr>
            <a:r>
              <a:t>and energy missing the portal is just re-absorbed elsewhere in the Receiver</a:t>
            </a:r>
          </a:p>
        </p:txBody>
      </p:sp>
      <p:sp>
        <p:nvSpPr>
          <p:cNvPr id="340" name="Rectangle 5"/>
          <p:cNvSpPr txBox="1"/>
          <p:nvPr/>
        </p:nvSpPr>
        <p:spPr>
          <a:xfrm>
            <a:off x="304800" y="5934648"/>
            <a:ext cx="8534400" cy="8738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Left: http://sine.ni.com/cs/app/doc/p/id/cs-11550</a:t>
            </a:r>
          </a:p>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Center: https://oijozi.wordpress.com/2010/02/22/solar-power-tower/</a:t>
            </a:r>
          </a:p>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Right: Review of High-Temperature Central Receiver Designs for Concentrating Solar Power, Ho &amp; Iverson, Renewable &amp; Sustainable Energy Reviews (29), pp. 835-836 (2014)</a:t>
            </a:r>
          </a:p>
        </p:txBody>
      </p:sp>
      <p:pic>
        <p:nvPicPr>
          <p:cNvPr id="341" name="images.jpg" descr="images.jpg"/>
          <p:cNvPicPr>
            <a:picLocks noChangeAspect="1"/>
          </p:cNvPicPr>
          <p:nvPr/>
        </p:nvPicPr>
        <p:blipFill>
          <a:blip r:embed="rId2">
            <a:extLst/>
          </a:blip>
          <a:srcRect l="41891"/>
          <a:stretch>
            <a:fillRect/>
          </a:stretch>
        </p:blipFill>
        <p:spPr>
          <a:xfrm>
            <a:off x="6833736" y="3224109"/>
            <a:ext cx="1425049" cy="2575568"/>
          </a:xfrm>
          <a:prstGeom prst="rect">
            <a:avLst/>
          </a:prstGeom>
          <a:ln w="12700">
            <a:miter lim="400000"/>
          </a:ln>
        </p:spPr>
      </p:pic>
      <p:pic>
        <p:nvPicPr>
          <p:cNvPr id="342" name="heliostatos_torre.jpg" descr="heliostatos_torre.jpg"/>
          <p:cNvPicPr>
            <a:picLocks noChangeAspect="1"/>
          </p:cNvPicPr>
          <p:nvPr/>
        </p:nvPicPr>
        <p:blipFill>
          <a:blip r:embed="rId3">
            <a:extLst/>
          </a:blip>
          <a:srcRect l="27659" r="20810"/>
          <a:stretch>
            <a:fillRect/>
          </a:stretch>
        </p:blipFill>
        <p:spPr>
          <a:xfrm>
            <a:off x="837429" y="3224976"/>
            <a:ext cx="1811364" cy="2573580"/>
          </a:xfrm>
          <a:prstGeom prst="rect">
            <a:avLst/>
          </a:prstGeom>
          <a:ln w="12700">
            <a:miter lim="400000"/>
          </a:ln>
        </p:spPr>
      </p:pic>
      <p:pic>
        <p:nvPicPr>
          <p:cNvPr id="343" name="6a00d834522c5069e20120a8aef8bd970b-500wi.jpg" descr="6a00d834522c5069e20120a8aef8bd970b-500wi.jpg"/>
          <p:cNvPicPr>
            <a:picLocks noChangeAspect="1"/>
          </p:cNvPicPr>
          <p:nvPr/>
        </p:nvPicPr>
        <p:blipFill>
          <a:blip r:embed="rId4">
            <a:extLst/>
          </a:blip>
          <a:srcRect t="9051" b="2277"/>
          <a:stretch>
            <a:fillRect/>
          </a:stretch>
        </p:blipFill>
        <p:spPr>
          <a:xfrm>
            <a:off x="3687980" y="3227274"/>
            <a:ext cx="2126112" cy="2573690"/>
          </a:xfrm>
          <a:prstGeom prst="rect">
            <a:avLst/>
          </a:prstGeom>
          <a:ln w="12700">
            <a:miter lim="400000"/>
          </a:ln>
        </p:spPr>
      </p:pic>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5" name="Rectangle 2"/>
          <p:cNvSpPr txBox="1">
            <a:spLocks noGrp="1"/>
          </p:cNvSpPr>
          <p:nvPr>
            <p:ph type="title"/>
          </p:nvPr>
        </p:nvSpPr>
        <p:spPr>
          <a:xfrm>
            <a:off x="304800" y="76199"/>
            <a:ext cx="8534400" cy="675219"/>
          </a:xfrm>
          <a:prstGeom prst="rect">
            <a:avLst/>
          </a:prstGeom>
        </p:spPr>
        <p:txBody>
          <a:bodyPr/>
          <a:lstStyle>
            <a:lvl1pPr>
              <a:defRPr sz="2200" i="1">
                <a:latin typeface="+mn-lt"/>
                <a:ea typeface="+mn-ea"/>
                <a:cs typeface="+mn-cs"/>
                <a:sym typeface="Arial"/>
              </a:defRPr>
            </a:lvl1pPr>
          </a:lstStyle>
          <a:p>
            <a:r>
              <a:t>Side towers + cavities work best north or south of the equator</a:t>
            </a:r>
          </a:p>
        </p:txBody>
      </p:sp>
      <p:sp>
        <p:nvSpPr>
          <p:cNvPr id="346" name="Rectangle 3"/>
          <p:cNvSpPr txBox="1">
            <a:spLocks noGrp="1"/>
          </p:cNvSpPr>
          <p:nvPr>
            <p:ph type="body" sz="quarter" idx="1"/>
          </p:nvPr>
        </p:nvSpPr>
        <p:spPr>
          <a:xfrm>
            <a:off x="166431" y="849332"/>
            <a:ext cx="8938138" cy="675218"/>
          </a:xfrm>
          <a:prstGeom prst="rect">
            <a:avLst/>
          </a:prstGeom>
        </p:spPr>
        <p:txBody>
          <a:bodyPr/>
          <a:lstStyle/>
          <a:p>
            <a:r>
              <a:t>Where the sun naturally slants in from the south or north (respectively)</a:t>
            </a:r>
          </a:p>
        </p:txBody>
      </p:sp>
      <p:sp>
        <p:nvSpPr>
          <p:cNvPr id="347" name="Rectangle 3"/>
          <p:cNvSpPr txBox="1"/>
          <p:nvPr/>
        </p:nvSpPr>
        <p:spPr>
          <a:xfrm>
            <a:off x="179131" y="4397420"/>
            <a:ext cx="8938138" cy="19815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ormAutofit/>
          </a:bodyPr>
          <a:lstStyle/>
          <a:p>
            <a:pPr>
              <a:spcBef>
                <a:spcPts val="400"/>
              </a:spcBef>
              <a:tabLst>
                <a:tab pos="4572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n-lt"/>
                <a:ea typeface="+mn-ea"/>
                <a:cs typeface="+mn-cs"/>
                <a:sym typeface="Arial"/>
              </a:defRPr>
            </a:pPr>
            <a:r>
              <a:t>But a taller Tower is then desirable as it allows for </a:t>
            </a:r>
            <a:r>
              <a:rPr b="1"/>
              <a:t>flattened</a:t>
            </a:r>
            <a:r>
              <a:t> Heliostat </a:t>
            </a:r>
            <a:r>
              <a:rPr b="1"/>
              <a:t>tilts</a:t>
            </a:r>
            <a:r>
              <a:t>,</a:t>
            </a:r>
          </a:p>
          <a:p>
            <a:pPr>
              <a:spcBef>
                <a:spcPts val="400"/>
              </a:spcBef>
              <a:tabLst>
                <a:tab pos="457200" algn="l"/>
                <a:tab pos="914400" algn="l"/>
                <a:tab pos="1371600" algn="l"/>
                <a:tab pos="1828800" algn="l"/>
                <a:tab pos="2286000" algn="l"/>
              </a:tabLst>
              <a:defRPr sz="600" b="0">
                <a:solidFill>
                  <a:srgbClr val="FFFFFF"/>
                </a:solidFill>
                <a:effectLst>
                  <a:outerShdw blurRad="38100" dist="38100" dir="2700000" rotWithShape="0">
                    <a:srgbClr val="000000"/>
                  </a:outerShdw>
                </a:effectLst>
                <a:latin typeface="+mn-lt"/>
                <a:ea typeface="+mn-ea"/>
                <a:cs typeface="+mn-cs"/>
                <a:sym typeface="Arial"/>
              </a:defRPr>
            </a:pPr>
            <a:endParaRPr/>
          </a:p>
          <a:p>
            <a:pPr lvl="1" indent="640896">
              <a:spcBef>
                <a:spcPts val="400"/>
              </a:spcBef>
              <a:tabLst>
                <a:tab pos="4572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n-lt"/>
                <a:ea typeface="+mn-ea"/>
                <a:cs typeface="+mn-cs"/>
                <a:sym typeface="Arial"/>
              </a:defRPr>
            </a:pPr>
            <a:r>
              <a:t>reducing the amount of sunlight slipping </a:t>
            </a:r>
            <a:r>
              <a:rPr b="1"/>
              <a:t>between</a:t>
            </a:r>
            <a:r>
              <a:t> Heliostats to the ground</a:t>
            </a:r>
          </a:p>
          <a:p>
            <a:pPr lvl="1" indent="640896">
              <a:spcBef>
                <a:spcPts val="400"/>
              </a:spcBef>
              <a:tabLst>
                <a:tab pos="457200" algn="l"/>
                <a:tab pos="914400" algn="l"/>
                <a:tab pos="1371600" algn="l"/>
                <a:tab pos="1828800" algn="l"/>
                <a:tab pos="2286000" algn="l"/>
              </a:tabLst>
              <a:defRPr sz="12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572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n-lt"/>
                <a:ea typeface="+mn-ea"/>
                <a:cs typeface="+mn-cs"/>
                <a:sym typeface="Arial"/>
              </a:defRPr>
            </a:pPr>
            <a:r>
              <a:t>However, increased Heliostat-Receiver separation also calls for an enlarged Receiver</a:t>
            </a:r>
          </a:p>
          <a:p>
            <a:pPr>
              <a:spcBef>
                <a:spcPts val="400"/>
              </a:spcBef>
              <a:tabLst>
                <a:tab pos="457200" algn="l"/>
                <a:tab pos="914400" algn="l"/>
                <a:tab pos="1371600" algn="l"/>
                <a:tab pos="1828800" algn="l"/>
                <a:tab pos="2286000" algn="l"/>
              </a:tabLst>
              <a:defRPr sz="800" b="0">
                <a:solidFill>
                  <a:srgbClr val="FFFFFF"/>
                </a:solidFill>
                <a:effectLst>
                  <a:outerShdw blurRad="38100" dist="38100" dir="2700000" rotWithShape="0">
                    <a:srgbClr val="000000"/>
                  </a:outerShdw>
                </a:effectLst>
                <a:latin typeface="+mn-lt"/>
                <a:ea typeface="+mn-ea"/>
                <a:cs typeface="+mn-cs"/>
                <a:sym typeface="Arial"/>
              </a:defRPr>
            </a:pPr>
            <a:endParaRPr/>
          </a:p>
          <a:p>
            <a:pPr lvl="1" indent="640896">
              <a:spcBef>
                <a:spcPts val="400"/>
              </a:spcBef>
              <a:tabLst>
                <a:tab pos="4572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n-lt"/>
                <a:ea typeface="+mn-ea"/>
                <a:cs typeface="+mn-cs"/>
                <a:sym typeface="Arial"/>
              </a:defRPr>
            </a:pPr>
            <a:r>
              <a:t>which can suffer increased re-radiation of power out its enlarged cavity portal</a:t>
            </a:r>
          </a:p>
        </p:txBody>
      </p:sp>
      <p:pic>
        <p:nvPicPr>
          <p:cNvPr id="348" name="Image" descr="Image"/>
          <p:cNvPicPr>
            <a:picLocks noChangeAspect="1"/>
          </p:cNvPicPr>
          <p:nvPr/>
        </p:nvPicPr>
        <p:blipFill>
          <a:blip r:embed="rId2">
            <a:extLst/>
          </a:blip>
          <a:stretch>
            <a:fillRect/>
          </a:stretch>
        </p:blipFill>
        <p:spPr>
          <a:xfrm>
            <a:off x="1968500" y="1520864"/>
            <a:ext cx="5197005" cy="2771736"/>
          </a:xfrm>
          <a:prstGeom prst="rect">
            <a:avLst/>
          </a:prstGeom>
          <a:ln w="12700">
            <a:miter lim="400000"/>
          </a:ln>
        </p:spPr>
      </p:pic>
      <p:sp>
        <p:nvSpPr>
          <p:cNvPr id="349" name="Rectangle 5"/>
          <p:cNvSpPr txBox="1"/>
          <p:nvPr/>
        </p:nvSpPr>
        <p:spPr>
          <a:xfrm>
            <a:off x="304800" y="6546120"/>
            <a:ext cx="8534400"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1" name="Rectangle 2"/>
          <p:cNvSpPr txBox="1">
            <a:spLocks noGrp="1"/>
          </p:cNvSpPr>
          <p:nvPr>
            <p:ph type="title"/>
          </p:nvPr>
        </p:nvSpPr>
        <p:spPr>
          <a:xfrm>
            <a:off x="123127" y="76199"/>
            <a:ext cx="8897746" cy="675219"/>
          </a:xfrm>
          <a:prstGeom prst="rect">
            <a:avLst/>
          </a:prstGeom>
        </p:spPr>
        <p:txBody>
          <a:bodyPr/>
          <a:lstStyle>
            <a:lvl1pPr defTabSz="868680">
              <a:defRPr sz="2090" i="1">
                <a:effectLst>
                  <a:outerShdw blurRad="36195" dist="36195" dir="2700000" rotWithShape="0">
                    <a:srgbClr val="000000"/>
                  </a:outerShdw>
                </a:effectLst>
                <a:latin typeface="+mn-lt"/>
                <a:ea typeface="+mn-ea"/>
                <a:cs typeface="+mn-cs"/>
                <a:sym typeface="Arial"/>
              </a:defRPr>
            </a:lvl1pPr>
          </a:lstStyle>
          <a:p>
            <a:r>
              <a:t>Open on all sides, Central Receivers must suppress re-radiation differently</a:t>
            </a:r>
          </a:p>
        </p:txBody>
      </p:sp>
      <p:sp>
        <p:nvSpPr>
          <p:cNvPr id="352" name="Rectangle 3"/>
          <p:cNvSpPr txBox="1">
            <a:spLocks noGrp="1"/>
          </p:cNvSpPr>
          <p:nvPr>
            <p:ph type="body" idx="1"/>
          </p:nvPr>
        </p:nvSpPr>
        <p:spPr>
          <a:xfrm>
            <a:off x="177800" y="810687"/>
            <a:ext cx="8940557" cy="5602813"/>
          </a:xfrm>
          <a:prstGeom prst="rect">
            <a:avLst/>
          </a:prstGeom>
        </p:spPr>
        <p:txBody>
          <a:bodyPr/>
          <a:lstStyle/>
          <a:p>
            <a:r>
              <a:t>So they dig even deeper into the science of how power is lost via light re-emission:</a:t>
            </a:r>
          </a:p>
          <a:p>
            <a:pPr>
              <a:defRPr sz="600"/>
            </a:pPr>
            <a:endParaRPr/>
          </a:p>
          <a:p>
            <a:pPr marL="0" lvl="1" indent="640896">
              <a:buSzTx/>
              <a:buNone/>
            </a:pPr>
            <a:r>
              <a:t>Black body laws are idealized, including the </a:t>
            </a:r>
            <a:r>
              <a:rPr b="1"/>
              <a:t>Stefan Boltzman Law</a:t>
            </a:r>
            <a:r>
              <a:t> </a:t>
            </a:r>
          </a:p>
          <a:p>
            <a:pPr marL="0" lvl="1" indent="640896">
              <a:buSzTx/>
              <a:buNone/>
              <a:defRPr sz="600"/>
            </a:pPr>
            <a:endParaRPr/>
          </a:p>
          <a:p>
            <a:pPr marL="0" lvl="2" indent="1085850">
              <a:buSzTx/>
              <a:buNone/>
            </a:pPr>
            <a:r>
              <a:t>which states that total energy radiated = σ (Temperature)</a:t>
            </a:r>
            <a:r>
              <a:rPr baseline="30000"/>
              <a:t>4</a:t>
            </a:r>
            <a:r>
              <a:t> 	</a:t>
            </a:r>
          </a:p>
          <a:p>
            <a:pPr>
              <a:tabLst/>
              <a:defRPr sz="500"/>
            </a:pPr>
            <a:endParaRPr/>
          </a:p>
          <a:p>
            <a:pPr>
              <a:tabLst/>
            </a:pPr>
            <a:r>
              <a:t>						where </a:t>
            </a:r>
            <a:r>
              <a:rPr sz="1600"/>
              <a:t>σ = 5.670 x 10</a:t>
            </a:r>
            <a:r>
              <a:rPr sz="1600" baseline="30000"/>
              <a:t>-8 </a:t>
            </a:r>
            <a:r>
              <a:rPr sz="1600"/>
              <a:t>W/m</a:t>
            </a:r>
            <a:r>
              <a:rPr sz="1600" baseline="30000"/>
              <a:t>2</a:t>
            </a:r>
            <a:r>
              <a:rPr sz="1600"/>
              <a:t>/(°K)</a:t>
            </a:r>
            <a:r>
              <a:rPr sz="1600" baseline="30000"/>
              <a:t>4</a:t>
            </a:r>
            <a:r>
              <a:t> </a:t>
            </a:r>
          </a:p>
          <a:p>
            <a:pPr>
              <a:tabLst/>
            </a:pPr>
            <a:endParaRPr/>
          </a:p>
          <a:p>
            <a:pPr>
              <a:tabLst/>
            </a:pPr>
            <a:r>
              <a:t>But we all KNOW how to CHANGE the amount of light coming from an object:</a:t>
            </a:r>
          </a:p>
          <a:p>
            <a:pPr>
              <a:tabLst/>
              <a:defRPr sz="800"/>
            </a:pPr>
            <a:endParaRPr/>
          </a:p>
          <a:p>
            <a:pPr marL="0" lvl="1" indent="640896">
              <a:buSzTx/>
              <a:buNone/>
              <a:tabLst/>
            </a:pPr>
            <a:r>
              <a:t>You only have to paint it a different color, or change its material or texture! </a:t>
            </a:r>
          </a:p>
          <a:p>
            <a:pPr marL="0" lvl="1" indent="640896">
              <a:buSzTx/>
              <a:buNone/>
              <a:tabLst/>
              <a:defRPr sz="1200"/>
            </a:pPr>
            <a:endParaRPr/>
          </a:p>
          <a:p>
            <a:pPr algn="ctr">
              <a:tabLst/>
              <a:defRPr b="1"/>
            </a:pPr>
            <a:r>
              <a:t>So why not change the Receiver's color or texture to REDUCE light emission?</a:t>
            </a:r>
          </a:p>
          <a:p>
            <a:pPr>
              <a:tabLst/>
            </a:pPr>
            <a:endParaRPr/>
          </a:p>
          <a:p>
            <a:pPr>
              <a:tabLst/>
            </a:pPr>
            <a:r>
              <a:t>Physicists then drag out </a:t>
            </a:r>
            <a:r>
              <a:rPr b="1">
                <a:solidFill>
                  <a:srgbClr val="FBC901"/>
                </a:solidFill>
              </a:rPr>
              <a:t>Kirchhoff’s Law of Thermal Radiation</a:t>
            </a:r>
            <a:r>
              <a:t> which states that </a:t>
            </a:r>
            <a:r>
              <a:rPr baseline="31999"/>
              <a:t>1</a:t>
            </a:r>
          </a:p>
          <a:p>
            <a:pPr>
              <a:tabLst/>
              <a:defRPr sz="700"/>
            </a:pPr>
            <a:endParaRPr/>
          </a:p>
          <a:p>
            <a:pPr marL="0" lvl="1" indent="640896">
              <a:buSzTx/>
              <a:buNone/>
              <a:tabLst/>
            </a:pPr>
            <a:r>
              <a:t>decreasing a surface's light </a:t>
            </a:r>
            <a:r>
              <a:rPr b="1"/>
              <a:t>emission</a:t>
            </a:r>
            <a:r>
              <a:t>, also decreases it light </a:t>
            </a:r>
            <a:r>
              <a:rPr b="1"/>
              <a:t>absorption</a:t>
            </a:r>
          </a:p>
          <a:p>
            <a:pPr marL="0" lvl="2" indent="1085850">
              <a:buSzTx/>
              <a:buNone/>
              <a:tabLst/>
            </a:pPr>
            <a:endParaRPr/>
          </a:p>
          <a:p>
            <a:pPr algn="ctr">
              <a:tabLst/>
              <a:defRPr i="1"/>
            </a:pPr>
            <a:r>
              <a:t>Suppressing a Reciever's heat emission would thus hurt its sunlight absorption!</a:t>
            </a:r>
          </a:p>
        </p:txBody>
      </p:sp>
      <p:sp>
        <p:nvSpPr>
          <p:cNvPr id="353" name="Rectangle 5"/>
          <p:cNvSpPr txBox="1"/>
          <p:nvPr/>
        </p:nvSpPr>
        <p:spPr>
          <a:xfrm>
            <a:off x="304800" y="6546120"/>
            <a:ext cx="8534400"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lvl1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lvl1pPr>
          </a:lstStyle>
          <a:p>
            <a:r>
              <a:t>1) Concentrating Solar Power, Weinstein et al., Chemical Reviews 115, pp. 12797-12838 (2015) </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5" name="Rectangle 2"/>
          <p:cNvSpPr txBox="1">
            <a:spLocks noGrp="1"/>
          </p:cNvSpPr>
          <p:nvPr>
            <p:ph type="title"/>
          </p:nvPr>
        </p:nvSpPr>
        <p:spPr>
          <a:xfrm>
            <a:off x="304800" y="76199"/>
            <a:ext cx="8534400" cy="675219"/>
          </a:xfrm>
          <a:prstGeom prst="rect">
            <a:avLst/>
          </a:prstGeom>
        </p:spPr>
        <p:txBody>
          <a:bodyPr/>
          <a:lstStyle>
            <a:lvl1pPr>
              <a:defRPr sz="2100" i="1">
                <a:latin typeface="+mn-lt"/>
                <a:ea typeface="+mn-ea"/>
                <a:cs typeface="+mn-cs"/>
                <a:sym typeface="Arial"/>
              </a:defRPr>
            </a:lvl1pPr>
          </a:lstStyle>
          <a:p>
            <a:r>
              <a:t>But like so many laws, this Kirchoff Law has a gaping loophole:</a:t>
            </a:r>
          </a:p>
        </p:txBody>
      </p:sp>
      <p:sp>
        <p:nvSpPr>
          <p:cNvPr id="356" name="Rectangle 3"/>
          <p:cNvSpPr txBox="1">
            <a:spLocks noGrp="1"/>
          </p:cNvSpPr>
          <p:nvPr>
            <p:ph type="body" idx="1"/>
          </p:nvPr>
        </p:nvSpPr>
        <p:spPr>
          <a:xfrm>
            <a:off x="165100" y="810687"/>
            <a:ext cx="8908285" cy="3024076"/>
          </a:xfrm>
          <a:prstGeom prst="rect">
            <a:avLst/>
          </a:prstGeom>
        </p:spPr>
        <p:txBody>
          <a:bodyPr/>
          <a:lstStyle/>
          <a:p>
            <a:r>
              <a:t>It applies only color by color, for example:</a:t>
            </a:r>
          </a:p>
          <a:p>
            <a:pPr>
              <a:defRPr sz="600"/>
            </a:pPr>
            <a:endParaRPr/>
          </a:p>
          <a:p>
            <a:pPr marL="0" lvl="1" indent="640896">
              <a:buSzTx/>
              <a:buNone/>
            </a:pPr>
            <a:r>
              <a:t>A paint or texture can cut an object's emission &amp; absorption of </a:t>
            </a:r>
            <a:r>
              <a:rPr b="1">
                <a:solidFill>
                  <a:srgbClr val="FF2600"/>
                </a:solidFill>
              </a:rPr>
              <a:t>RED</a:t>
            </a:r>
            <a:r>
              <a:rPr>
                <a:solidFill>
                  <a:srgbClr val="FF2600"/>
                </a:solidFill>
              </a:rPr>
              <a:t> </a:t>
            </a:r>
            <a:r>
              <a:t>light</a:t>
            </a:r>
          </a:p>
          <a:p>
            <a:pPr>
              <a:defRPr sz="700"/>
            </a:pPr>
            <a:endParaRPr/>
          </a:p>
          <a:p>
            <a:pPr marL="0" lvl="1" indent="640896">
              <a:buSzTx/>
              <a:buNone/>
            </a:pPr>
            <a:r>
              <a:t>But that doesn't have to affect its emission &amp; absorption of </a:t>
            </a:r>
            <a:r>
              <a:rPr b="1">
                <a:solidFill>
                  <a:srgbClr val="0096FF"/>
                </a:solidFill>
              </a:rPr>
              <a:t>BLUE</a:t>
            </a:r>
            <a:r>
              <a:t> light</a:t>
            </a:r>
          </a:p>
          <a:p>
            <a:pPr marL="0" lvl="1" indent="640896">
              <a:buSzTx/>
              <a:buNone/>
              <a:defRPr sz="1200"/>
            </a:pPr>
            <a:endParaRPr/>
          </a:p>
          <a:p>
            <a:pPr>
              <a:defRPr b="1">
                <a:solidFill>
                  <a:srgbClr val="FBC901"/>
                </a:solidFill>
              </a:defRPr>
            </a:pPr>
            <a:r>
              <a:t>The Sun's surface is at just over 6000 °K</a:t>
            </a:r>
          </a:p>
          <a:p>
            <a:pPr>
              <a:defRPr sz="700">
                <a:solidFill>
                  <a:srgbClr val="FBC901"/>
                </a:solidFill>
              </a:defRPr>
            </a:pPr>
            <a:endParaRPr/>
          </a:p>
          <a:p>
            <a:pPr marL="0" lvl="1" indent="640896">
              <a:buSzTx/>
              <a:buNone/>
              <a:defRPr b="1">
                <a:solidFill>
                  <a:srgbClr val="FBC901"/>
                </a:solidFill>
              </a:defRPr>
            </a:pPr>
            <a:r>
              <a:t>But its light heats Central Receivers to no more than 1000 °C (1273 °K)</a:t>
            </a:r>
          </a:p>
          <a:p>
            <a:pPr>
              <a:defRPr sz="1200"/>
            </a:pPr>
            <a:endParaRPr/>
          </a:p>
          <a:p>
            <a:r>
              <a:t>Recall that Black body emission/absorption peaks at </a:t>
            </a:r>
            <a:r>
              <a:rPr b="1"/>
              <a:t>2896 μm / (object temperature)</a:t>
            </a:r>
          </a:p>
        </p:txBody>
      </p:sp>
      <p:grpSp>
        <p:nvGrpSpPr>
          <p:cNvPr id="383" name="Group"/>
          <p:cNvGrpSpPr/>
          <p:nvPr/>
        </p:nvGrpSpPr>
        <p:grpSpPr>
          <a:xfrm>
            <a:off x="93398" y="3769688"/>
            <a:ext cx="5696954" cy="3024076"/>
            <a:chOff x="0" y="0"/>
            <a:chExt cx="5696952" cy="3024074"/>
          </a:xfrm>
        </p:grpSpPr>
        <p:pic>
          <p:nvPicPr>
            <p:cNvPr id="357" name="Picture 1032" descr="Picture 1032"/>
            <p:cNvPicPr>
              <a:picLocks noChangeAspect="1"/>
            </p:cNvPicPr>
            <p:nvPr/>
          </p:nvPicPr>
          <p:blipFill>
            <a:blip r:embed="rId2">
              <a:extLst/>
            </a:blip>
            <a:stretch>
              <a:fillRect/>
            </a:stretch>
          </p:blipFill>
          <p:spPr>
            <a:xfrm rot="5400000">
              <a:off x="1322887" y="2437830"/>
              <a:ext cx="316311" cy="720305"/>
            </a:xfrm>
            <a:prstGeom prst="rect">
              <a:avLst/>
            </a:prstGeom>
            <a:ln w="12700" cap="flat">
              <a:noFill/>
              <a:miter lim="400000"/>
            </a:ln>
            <a:effectLst/>
          </p:spPr>
        </p:pic>
        <p:sp>
          <p:nvSpPr>
            <p:cNvPr id="358" name="Freeform 6"/>
            <p:cNvSpPr/>
            <p:nvPr/>
          </p:nvSpPr>
          <p:spPr>
            <a:xfrm>
              <a:off x="823984" y="1452833"/>
              <a:ext cx="4512817" cy="765249"/>
            </a:xfrm>
            <a:custGeom>
              <a:avLst/>
              <a:gdLst/>
              <a:ahLst/>
              <a:cxnLst>
                <a:cxn ang="0">
                  <a:pos x="wd2" y="hd2"/>
                </a:cxn>
                <a:cxn ang="5400000">
                  <a:pos x="wd2" y="hd2"/>
                </a:cxn>
                <a:cxn ang="10800000">
                  <a:pos x="wd2" y="hd2"/>
                </a:cxn>
                <a:cxn ang="16200000">
                  <a:pos x="wd2" y="hd2"/>
                </a:cxn>
              </a:cxnLst>
              <a:rect l="0" t="0" r="r" b="b"/>
              <a:pathLst>
                <a:path w="21600" h="21451" extrusionOk="0">
                  <a:moveTo>
                    <a:pt x="0" y="21451"/>
                  </a:moveTo>
                  <a:cubicBezTo>
                    <a:pt x="298" y="21045"/>
                    <a:pt x="596" y="20638"/>
                    <a:pt x="862" y="19678"/>
                  </a:cubicBezTo>
                  <a:cubicBezTo>
                    <a:pt x="1127" y="18717"/>
                    <a:pt x="1384" y="17436"/>
                    <a:pt x="1593" y="15688"/>
                  </a:cubicBezTo>
                  <a:cubicBezTo>
                    <a:pt x="1802" y="13939"/>
                    <a:pt x="1955" y="10959"/>
                    <a:pt x="2116" y="9186"/>
                  </a:cubicBezTo>
                  <a:cubicBezTo>
                    <a:pt x="2277" y="7412"/>
                    <a:pt x="2372" y="6329"/>
                    <a:pt x="2560" y="5048"/>
                  </a:cubicBezTo>
                  <a:cubicBezTo>
                    <a:pt x="2747" y="3767"/>
                    <a:pt x="2973" y="2339"/>
                    <a:pt x="3239" y="1501"/>
                  </a:cubicBezTo>
                  <a:cubicBezTo>
                    <a:pt x="3504" y="664"/>
                    <a:pt x="3770" y="-149"/>
                    <a:pt x="4153" y="23"/>
                  </a:cubicBezTo>
                  <a:cubicBezTo>
                    <a:pt x="4536" y="196"/>
                    <a:pt x="4984" y="1206"/>
                    <a:pt x="5537" y="2536"/>
                  </a:cubicBezTo>
                  <a:cubicBezTo>
                    <a:pt x="6090" y="3866"/>
                    <a:pt x="6874" y="6378"/>
                    <a:pt x="7470" y="8003"/>
                  </a:cubicBezTo>
                  <a:cubicBezTo>
                    <a:pt x="8066" y="9629"/>
                    <a:pt x="8541" y="11156"/>
                    <a:pt x="9115" y="12289"/>
                  </a:cubicBezTo>
                  <a:cubicBezTo>
                    <a:pt x="9690" y="13422"/>
                    <a:pt x="10269" y="13964"/>
                    <a:pt x="10918" y="14801"/>
                  </a:cubicBezTo>
                  <a:cubicBezTo>
                    <a:pt x="11566" y="15638"/>
                    <a:pt x="12371" y="16698"/>
                    <a:pt x="13007" y="17313"/>
                  </a:cubicBezTo>
                  <a:cubicBezTo>
                    <a:pt x="13643" y="17929"/>
                    <a:pt x="14074" y="18101"/>
                    <a:pt x="14731" y="18495"/>
                  </a:cubicBezTo>
                  <a:cubicBezTo>
                    <a:pt x="15388" y="18890"/>
                    <a:pt x="15806" y="19382"/>
                    <a:pt x="16951" y="19678"/>
                  </a:cubicBezTo>
                  <a:cubicBezTo>
                    <a:pt x="18096" y="19973"/>
                    <a:pt x="21600" y="20269"/>
                    <a:pt x="21600" y="20269"/>
                  </a:cubicBezTo>
                </a:path>
              </a:pathLst>
            </a:custGeom>
            <a:noFill/>
            <a:ln w="381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359" name="Freeform 7"/>
            <p:cNvSpPr/>
            <p:nvPr/>
          </p:nvSpPr>
          <p:spPr>
            <a:xfrm>
              <a:off x="1004060" y="1959746"/>
              <a:ext cx="4343654" cy="258335"/>
            </a:xfrm>
            <a:custGeom>
              <a:avLst/>
              <a:gdLst/>
              <a:ahLst/>
              <a:cxnLst>
                <a:cxn ang="0">
                  <a:pos x="wd2" y="hd2"/>
                </a:cxn>
                <a:cxn ang="5400000">
                  <a:pos x="wd2" y="hd2"/>
                </a:cxn>
                <a:cxn ang="10800000">
                  <a:pos x="wd2" y="hd2"/>
                </a:cxn>
                <a:cxn ang="16200000">
                  <a:pos x="wd2" y="hd2"/>
                </a:cxn>
              </a:cxnLst>
              <a:rect l="0" t="0" r="r" b="b"/>
              <a:pathLst>
                <a:path w="21600" h="21528" extrusionOk="0">
                  <a:moveTo>
                    <a:pt x="0" y="21528"/>
                  </a:moveTo>
                  <a:cubicBezTo>
                    <a:pt x="629" y="18855"/>
                    <a:pt x="1257" y="16183"/>
                    <a:pt x="1764" y="13181"/>
                  </a:cubicBezTo>
                  <a:cubicBezTo>
                    <a:pt x="2270" y="10179"/>
                    <a:pt x="2605" y="5712"/>
                    <a:pt x="3039" y="3516"/>
                  </a:cubicBezTo>
                  <a:cubicBezTo>
                    <a:pt x="3473" y="1319"/>
                    <a:pt x="3844" y="74"/>
                    <a:pt x="4369" y="1"/>
                  </a:cubicBezTo>
                  <a:cubicBezTo>
                    <a:pt x="4893" y="-72"/>
                    <a:pt x="6187" y="3076"/>
                    <a:pt x="6187" y="3076"/>
                  </a:cubicBezTo>
                  <a:lnTo>
                    <a:pt x="8575" y="7909"/>
                  </a:lnTo>
                  <a:lnTo>
                    <a:pt x="11316" y="12742"/>
                  </a:lnTo>
                  <a:cubicBezTo>
                    <a:pt x="12130" y="13913"/>
                    <a:pt x="13459" y="14938"/>
                    <a:pt x="13459" y="14938"/>
                  </a:cubicBezTo>
                  <a:cubicBezTo>
                    <a:pt x="14477" y="15963"/>
                    <a:pt x="16064" y="18160"/>
                    <a:pt x="17421" y="18892"/>
                  </a:cubicBezTo>
                  <a:cubicBezTo>
                    <a:pt x="18778" y="19624"/>
                    <a:pt x="21600" y="19331"/>
                    <a:pt x="21600" y="19331"/>
                  </a:cubicBezTo>
                </a:path>
              </a:pathLst>
            </a:custGeom>
            <a:noFill/>
            <a:ln w="381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360" name="Freeform 8"/>
            <p:cNvSpPr/>
            <p:nvPr/>
          </p:nvSpPr>
          <p:spPr>
            <a:xfrm>
              <a:off x="1184136" y="2147583"/>
              <a:ext cx="4152665" cy="65226"/>
            </a:xfrm>
            <a:custGeom>
              <a:avLst/>
              <a:gdLst/>
              <a:ahLst/>
              <a:cxnLst>
                <a:cxn ang="0">
                  <a:pos x="wd2" y="hd2"/>
                </a:cxn>
                <a:cxn ang="5400000">
                  <a:pos x="wd2" y="hd2"/>
                </a:cxn>
                <a:cxn ang="10800000">
                  <a:pos x="wd2" y="hd2"/>
                </a:cxn>
                <a:cxn ang="16200000">
                  <a:pos x="wd2" y="hd2"/>
                </a:cxn>
              </a:cxnLst>
              <a:rect l="0" t="0" r="r" b="b"/>
              <a:pathLst>
                <a:path w="21600" h="20824" extrusionOk="0">
                  <a:moveTo>
                    <a:pt x="0" y="20824"/>
                  </a:moveTo>
                  <a:lnTo>
                    <a:pt x="2214" y="12408"/>
                  </a:lnTo>
                  <a:cubicBezTo>
                    <a:pt x="2976" y="9323"/>
                    <a:pt x="3799" y="4273"/>
                    <a:pt x="4570" y="2310"/>
                  </a:cubicBezTo>
                  <a:cubicBezTo>
                    <a:pt x="5341" y="346"/>
                    <a:pt x="5838" y="-776"/>
                    <a:pt x="6840" y="627"/>
                  </a:cubicBezTo>
                  <a:cubicBezTo>
                    <a:pt x="7843" y="2029"/>
                    <a:pt x="8988" y="8201"/>
                    <a:pt x="10587" y="10725"/>
                  </a:cubicBezTo>
                  <a:cubicBezTo>
                    <a:pt x="12186" y="13250"/>
                    <a:pt x="16434" y="15775"/>
                    <a:pt x="16434" y="15775"/>
                  </a:cubicBezTo>
                  <a:lnTo>
                    <a:pt x="21600" y="20824"/>
                  </a:lnTo>
                </a:path>
              </a:pathLst>
            </a:custGeom>
            <a:noFill/>
            <a:ln w="381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361" name="Freeform 9"/>
            <p:cNvSpPr/>
            <p:nvPr/>
          </p:nvSpPr>
          <p:spPr>
            <a:xfrm>
              <a:off x="796700" y="268137"/>
              <a:ext cx="4586908" cy="1936313"/>
            </a:xfrm>
            <a:custGeom>
              <a:avLst/>
              <a:gdLst/>
              <a:ahLst/>
              <a:cxnLst>
                <a:cxn ang="0">
                  <a:pos x="wd2" y="hd2"/>
                </a:cxn>
                <a:cxn ang="5400000">
                  <a:pos x="wd2" y="hd2"/>
                </a:cxn>
                <a:cxn ang="10800000">
                  <a:pos x="wd2" y="hd2"/>
                </a:cxn>
                <a:cxn ang="16200000">
                  <a:pos x="wd2" y="hd2"/>
                </a:cxn>
              </a:cxnLst>
              <a:rect l="0" t="0" r="r" b="b"/>
              <a:pathLst>
                <a:path w="21281" h="21308" extrusionOk="0">
                  <a:moveTo>
                    <a:pt x="0" y="21226"/>
                  </a:moveTo>
                  <a:cubicBezTo>
                    <a:pt x="165" y="21342"/>
                    <a:pt x="329" y="21458"/>
                    <a:pt x="506" y="20646"/>
                  </a:cubicBezTo>
                  <a:cubicBezTo>
                    <a:pt x="684" y="19834"/>
                    <a:pt x="865" y="18200"/>
                    <a:pt x="1063" y="16353"/>
                  </a:cubicBezTo>
                  <a:cubicBezTo>
                    <a:pt x="1262" y="14506"/>
                    <a:pt x="1494" y="11625"/>
                    <a:pt x="1696" y="9565"/>
                  </a:cubicBezTo>
                  <a:cubicBezTo>
                    <a:pt x="1899" y="7506"/>
                    <a:pt x="2080" y="5514"/>
                    <a:pt x="2279" y="3996"/>
                  </a:cubicBezTo>
                  <a:cubicBezTo>
                    <a:pt x="2477" y="2478"/>
                    <a:pt x="2650" y="1057"/>
                    <a:pt x="2886" y="457"/>
                  </a:cubicBezTo>
                  <a:cubicBezTo>
                    <a:pt x="3122" y="-142"/>
                    <a:pt x="3388" y="-142"/>
                    <a:pt x="3696" y="399"/>
                  </a:cubicBezTo>
                  <a:cubicBezTo>
                    <a:pt x="4004" y="941"/>
                    <a:pt x="4274" y="2150"/>
                    <a:pt x="4734" y="3706"/>
                  </a:cubicBezTo>
                  <a:cubicBezTo>
                    <a:pt x="5194" y="5263"/>
                    <a:pt x="5798" y="7854"/>
                    <a:pt x="6456" y="9739"/>
                  </a:cubicBezTo>
                  <a:cubicBezTo>
                    <a:pt x="7114" y="11625"/>
                    <a:pt x="8043" y="13762"/>
                    <a:pt x="8684" y="15019"/>
                  </a:cubicBezTo>
                  <a:cubicBezTo>
                    <a:pt x="9325" y="16276"/>
                    <a:pt x="9616" y="16585"/>
                    <a:pt x="10304" y="17281"/>
                  </a:cubicBezTo>
                  <a:cubicBezTo>
                    <a:pt x="10992" y="17977"/>
                    <a:pt x="12005" y="18722"/>
                    <a:pt x="12811" y="19196"/>
                  </a:cubicBezTo>
                  <a:cubicBezTo>
                    <a:pt x="13617" y="19669"/>
                    <a:pt x="14376" y="19911"/>
                    <a:pt x="15140" y="20124"/>
                  </a:cubicBezTo>
                  <a:cubicBezTo>
                    <a:pt x="15904" y="20336"/>
                    <a:pt x="17393" y="20472"/>
                    <a:pt x="17393" y="20472"/>
                  </a:cubicBezTo>
                  <a:lnTo>
                    <a:pt x="20988" y="20878"/>
                  </a:lnTo>
                  <a:cubicBezTo>
                    <a:pt x="21600" y="20946"/>
                    <a:pt x="21064" y="20878"/>
                    <a:pt x="21064" y="20878"/>
                  </a:cubicBezTo>
                </a:path>
              </a:pathLst>
            </a:custGeom>
            <a:noFill/>
            <a:ln w="381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362" name="Straight Arrow Connector 10"/>
            <p:cNvSpPr/>
            <p:nvPr/>
          </p:nvSpPr>
          <p:spPr>
            <a:xfrm flipV="1">
              <a:off x="785103" y="172611"/>
              <a:ext cx="1366" cy="2024383"/>
            </a:xfrm>
            <a:prstGeom prst="line">
              <a:avLst/>
            </a:prstGeom>
            <a:noFill/>
            <a:ln w="38100" cap="flat">
              <a:solidFill>
                <a:srgbClr val="FFCC00"/>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363" name="Straight Arrow Connector 11"/>
            <p:cNvSpPr/>
            <p:nvPr/>
          </p:nvSpPr>
          <p:spPr>
            <a:xfrm flipV="1">
              <a:off x="779647" y="2196993"/>
              <a:ext cx="4917306" cy="16475"/>
            </a:xfrm>
            <a:prstGeom prst="line">
              <a:avLst/>
            </a:prstGeom>
            <a:noFill/>
            <a:ln w="38100" cap="flat">
              <a:solidFill>
                <a:srgbClr val="FFCC00"/>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364" name="Straight Connector 12"/>
            <p:cNvSpPr/>
            <p:nvPr/>
          </p:nvSpPr>
          <p:spPr>
            <a:xfrm flipH="1">
              <a:off x="785104" y="2197653"/>
              <a:ext cx="1366" cy="126525"/>
            </a:xfrm>
            <a:prstGeom prst="line">
              <a:avLst/>
            </a:prstGeom>
            <a:solidFill>
              <a:schemeClr val="accent1"/>
            </a:solidFill>
            <a:ln w="38100" cap="flat">
              <a:solidFill>
                <a:srgbClr val="FFCC00"/>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365" name="Straight Connector 13"/>
            <p:cNvSpPr/>
            <p:nvPr/>
          </p:nvSpPr>
          <p:spPr>
            <a:xfrm flipH="1">
              <a:off x="1537467" y="2196994"/>
              <a:ext cx="1366" cy="126525"/>
            </a:xfrm>
            <a:prstGeom prst="line">
              <a:avLst/>
            </a:prstGeom>
            <a:solidFill>
              <a:schemeClr val="accent1"/>
            </a:solidFill>
            <a:ln w="38100" cap="flat">
              <a:solidFill>
                <a:srgbClr val="FFCC00"/>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366" name="Straight Connector 14"/>
            <p:cNvSpPr/>
            <p:nvPr/>
          </p:nvSpPr>
          <p:spPr>
            <a:xfrm flipH="1">
              <a:off x="2486960" y="2223352"/>
              <a:ext cx="1365" cy="126526"/>
            </a:xfrm>
            <a:prstGeom prst="line">
              <a:avLst/>
            </a:prstGeom>
            <a:solidFill>
              <a:schemeClr val="accent1"/>
            </a:solidFill>
            <a:ln w="38100" cap="flat">
              <a:solidFill>
                <a:srgbClr val="FFCC00"/>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367" name="Straight Connector 15"/>
            <p:cNvSpPr/>
            <p:nvPr/>
          </p:nvSpPr>
          <p:spPr>
            <a:xfrm flipH="1">
              <a:off x="3443273" y="2218739"/>
              <a:ext cx="1366" cy="126525"/>
            </a:xfrm>
            <a:prstGeom prst="line">
              <a:avLst/>
            </a:prstGeom>
            <a:solidFill>
              <a:schemeClr val="accent1"/>
            </a:solidFill>
            <a:ln w="38100" cap="flat">
              <a:solidFill>
                <a:srgbClr val="FFCC00"/>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368" name="Straight Connector 16"/>
            <p:cNvSpPr/>
            <p:nvPr/>
          </p:nvSpPr>
          <p:spPr>
            <a:xfrm flipH="1">
              <a:off x="4385943" y="2212809"/>
              <a:ext cx="1366" cy="126525"/>
            </a:xfrm>
            <a:prstGeom prst="line">
              <a:avLst/>
            </a:prstGeom>
            <a:solidFill>
              <a:schemeClr val="accent1"/>
            </a:solidFill>
            <a:ln w="38100" cap="flat">
              <a:solidFill>
                <a:srgbClr val="FFCC00"/>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369" name="Straight Connector 17"/>
            <p:cNvSpPr/>
            <p:nvPr/>
          </p:nvSpPr>
          <p:spPr>
            <a:xfrm flipH="1">
              <a:off x="5340893" y="2224011"/>
              <a:ext cx="1365" cy="126526"/>
            </a:xfrm>
            <a:prstGeom prst="line">
              <a:avLst/>
            </a:prstGeom>
            <a:solidFill>
              <a:schemeClr val="accent1"/>
            </a:solidFill>
            <a:ln w="38100" cap="flat">
              <a:solidFill>
                <a:srgbClr val="FFCC00"/>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370" name="TextBox 18"/>
            <p:cNvSpPr txBox="1"/>
            <p:nvPr/>
          </p:nvSpPr>
          <p:spPr>
            <a:xfrm>
              <a:off x="1178679" y="0"/>
              <a:ext cx="785788" cy="26411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wrap="square" lIns="45719" tIns="45719" rIns="45719" bIns="45719" numCol="1" anchor="t">
              <a:noAutofit/>
            </a:bodyPr>
            <a:lstStyle>
              <a:lvl1pPr>
                <a:defRPr sz="900" b="0">
                  <a:solidFill>
                    <a:srgbClr val="FFFFFF"/>
                  </a:solidFill>
                  <a:latin typeface="+mn-lt"/>
                  <a:ea typeface="+mn-ea"/>
                  <a:cs typeface="+mn-cs"/>
                  <a:sym typeface="Arial"/>
                </a:defRPr>
              </a:lvl1pPr>
            </a:lstStyle>
            <a:p>
              <a:r>
                <a:t>6000°K</a:t>
              </a:r>
            </a:p>
          </p:txBody>
        </p:sp>
        <p:sp>
          <p:nvSpPr>
            <p:cNvPr id="371" name="TextBox 19"/>
            <p:cNvSpPr txBox="1"/>
            <p:nvPr/>
          </p:nvSpPr>
          <p:spPr>
            <a:xfrm>
              <a:off x="1375126" y="1154627"/>
              <a:ext cx="785788" cy="2783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wrap="square" lIns="45719" tIns="45719" rIns="45719" bIns="45719" numCol="1" anchor="t">
              <a:noAutofit/>
            </a:bodyPr>
            <a:lstStyle>
              <a:lvl1pPr>
                <a:defRPr sz="900" b="0">
                  <a:solidFill>
                    <a:srgbClr val="FFFFFF"/>
                  </a:solidFill>
                  <a:latin typeface="+mn-lt"/>
                  <a:ea typeface="+mn-ea"/>
                  <a:cs typeface="+mn-cs"/>
                  <a:sym typeface="Arial"/>
                </a:defRPr>
              </a:lvl1pPr>
            </a:lstStyle>
            <a:p>
              <a:r>
                <a:t>5000°K</a:t>
              </a:r>
            </a:p>
          </p:txBody>
        </p:sp>
        <p:sp>
          <p:nvSpPr>
            <p:cNvPr id="372" name="TextBox 20"/>
            <p:cNvSpPr txBox="1"/>
            <p:nvPr/>
          </p:nvSpPr>
          <p:spPr>
            <a:xfrm>
              <a:off x="1440608" y="1615641"/>
              <a:ext cx="785788" cy="32345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wrap="square" lIns="45719" tIns="45719" rIns="45719" bIns="45719" numCol="1" anchor="t">
              <a:noAutofit/>
            </a:bodyPr>
            <a:lstStyle>
              <a:lvl1pPr>
                <a:defRPr sz="900" b="0">
                  <a:solidFill>
                    <a:srgbClr val="FFFFFF"/>
                  </a:solidFill>
                  <a:latin typeface="+mn-lt"/>
                  <a:ea typeface="+mn-ea"/>
                  <a:cs typeface="+mn-cs"/>
                  <a:sym typeface="Arial"/>
                </a:defRPr>
              </a:lvl1pPr>
            </a:lstStyle>
            <a:p>
              <a:r>
                <a:t>4000°K</a:t>
              </a:r>
            </a:p>
          </p:txBody>
        </p:sp>
        <p:sp>
          <p:nvSpPr>
            <p:cNvPr id="373" name="TextBox 21"/>
            <p:cNvSpPr txBox="1"/>
            <p:nvPr/>
          </p:nvSpPr>
          <p:spPr>
            <a:xfrm>
              <a:off x="1637055" y="1936476"/>
              <a:ext cx="785787" cy="26411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wrap="square" lIns="45719" tIns="45719" rIns="45719" bIns="45719" numCol="1" anchor="t">
              <a:noAutofit/>
            </a:bodyPr>
            <a:lstStyle>
              <a:lvl1pPr>
                <a:defRPr sz="900" b="0">
                  <a:solidFill>
                    <a:srgbClr val="FFFFFF"/>
                  </a:solidFill>
                  <a:latin typeface="+mn-lt"/>
                  <a:ea typeface="+mn-ea"/>
                  <a:cs typeface="+mn-cs"/>
                  <a:sym typeface="Arial"/>
                </a:defRPr>
              </a:lvl1pPr>
            </a:lstStyle>
            <a:p>
              <a:r>
                <a:t>3000°K</a:t>
              </a:r>
            </a:p>
          </p:txBody>
        </p:sp>
        <p:sp>
          <p:nvSpPr>
            <p:cNvPr id="374" name="TextBox 22"/>
            <p:cNvSpPr txBox="1"/>
            <p:nvPr/>
          </p:nvSpPr>
          <p:spPr>
            <a:xfrm>
              <a:off x="523857" y="2323517"/>
              <a:ext cx="523859" cy="27837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wrap="square" lIns="45719" tIns="45719" rIns="45719" bIns="45719" numCol="1" anchor="t">
              <a:noAutofit/>
            </a:bodyPr>
            <a:lstStyle>
              <a:lvl1pPr algn="ctr">
                <a:defRPr sz="1100" b="0">
                  <a:solidFill>
                    <a:srgbClr val="FFCC00"/>
                  </a:solidFill>
                  <a:latin typeface="+mn-lt"/>
                  <a:ea typeface="+mn-ea"/>
                  <a:cs typeface="+mn-cs"/>
                  <a:sym typeface="Arial"/>
                </a:defRPr>
              </a:lvl1pPr>
            </a:lstStyle>
            <a:p>
              <a:r>
                <a:t>100</a:t>
              </a:r>
            </a:p>
          </p:txBody>
        </p:sp>
        <p:sp>
          <p:nvSpPr>
            <p:cNvPr id="375" name="TextBox 23"/>
            <p:cNvSpPr txBox="1"/>
            <p:nvPr/>
          </p:nvSpPr>
          <p:spPr>
            <a:xfrm>
              <a:off x="1244161" y="2323517"/>
              <a:ext cx="523859" cy="27837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wrap="square" lIns="45719" tIns="45719" rIns="45719" bIns="45719" numCol="1" anchor="t">
              <a:noAutofit/>
            </a:bodyPr>
            <a:lstStyle>
              <a:lvl1pPr algn="ctr">
                <a:defRPr sz="1100" b="0">
                  <a:solidFill>
                    <a:srgbClr val="FFCC00"/>
                  </a:solidFill>
                  <a:latin typeface="+mn-lt"/>
                  <a:ea typeface="+mn-ea"/>
                  <a:cs typeface="+mn-cs"/>
                  <a:sym typeface="Arial"/>
                </a:defRPr>
              </a:lvl1pPr>
            </a:lstStyle>
            <a:p>
              <a:r>
                <a:t>500</a:t>
              </a:r>
            </a:p>
          </p:txBody>
        </p:sp>
        <p:sp>
          <p:nvSpPr>
            <p:cNvPr id="376" name="TextBox 24"/>
            <p:cNvSpPr txBox="1"/>
            <p:nvPr/>
          </p:nvSpPr>
          <p:spPr>
            <a:xfrm>
              <a:off x="2106279" y="2323517"/>
              <a:ext cx="719623" cy="27837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wrap="square" lIns="45719" tIns="45719" rIns="45719" bIns="45719" numCol="1" anchor="t">
              <a:noAutofit/>
            </a:bodyPr>
            <a:lstStyle>
              <a:lvl1pPr algn="ctr">
                <a:defRPr sz="1100" b="0">
                  <a:solidFill>
                    <a:srgbClr val="FFCC00"/>
                  </a:solidFill>
                  <a:latin typeface="+mn-lt"/>
                  <a:ea typeface="+mn-ea"/>
                  <a:cs typeface="+mn-cs"/>
                  <a:sym typeface="Arial"/>
                </a:defRPr>
              </a:lvl1pPr>
            </a:lstStyle>
            <a:p>
              <a:r>
                <a:t>1000</a:t>
              </a:r>
            </a:p>
          </p:txBody>
        </p:sp>
        <p:sp>
          <p:nvSpPr>
            <p:cNvPr id="377" name="TextBox 25"/>
            <p:cNvSpPr txBox="1"/>
            <p:nvPr/>
          </p:nvSpPr>
          <p:spPr>
            <a:xfrm>
              <a:off x="3074508" y="2323517"/>
              <a:ext cx="720305" cy="27837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wrap="square" lIns="45719" tIns="45719" rIns="45719" bIns="45719" numCol="1" anchor="t">
              <a:noAutofit/>
            </a:bodyPr>
            <a:lstStyle>
              <a:lvl1pPr algn="ctr">
                <a:defRPr sz="1100" b="0">
                  <a:solidFill>
                    <a:srgbClr val="FFCC00"/>
                  </a:solidFill>
                  <a:latin typeface="+mn-lt"/>
                  <a:ea typeface="+mn-ea"/>
                  <a:cs typeface="+mn-cs"/>
                  <a:sym typeface="Arial"/>
                </a:defRPr>
              </a:lvl1pPr>
            </a:lstStyle>
            <a:p>
              <a:r>
                <a:t>1500</a:t>
              </a:r>
            </a:p>
          </p:txBody>
        </p:sp>
        <p:sp>
          <p:nvSpPr>
            <p:cNvPr id="378" name="TextBox 26"/>
            <p:cNvSpPr txBox="1"/>
            <p:nvPr/>
          </p:nvSpPr>
          <p:spPr>
            <a:xfrm>
              <a:off x="4124015" y="2323517"/>
              <a:ext cx="734129" cy="35704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wrap="square" lIns="45719" tIns="45719" rIns="45719" bIns="45719" numCol="1" anchor="t">
              <a:noAutofit/>
            </a:bodyPr>
            <a:lstStyle>
              <a:lvl1pPr algn="ctr">
                <a:defRPr sz="1100" b="0">
                  <a:solidFill>
                    <a:srgbClr val="FFCC00"/>
                  </a:solidFill>
                  <a:latin typeface="+mn-lt"/>
                  <a:ea typeface="+mn-ea"/>
                  <a:cs typeface="+mn-cs"/>
                  <a:sym typeface="Arial"/>
                </a:defRPr>
              </a:lvl1pPr>
            </a:lstStyle>
            <a:p>
              <a:r>
                <a:t>2000</a:t>
              </a:r>
            </a:p>
          </p:txBody>
        </p:sp>
        <p:sp>
          <p:nvSpPr>
            <p:cNvPr id="379" name="TextBox 27"/>
            <p:cNvSpPr txBox="1"/>
            <p:nvPr/>
          </p:nvSpPr>
          <p:spPr>
            <a:xfrm>
              <a:off x="5051680" y="2323517"/>
              <a:ext cx="579791" cy="32345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wrap="square" lIns="45719" tIns="45719" rIns="45719" bIns="45719" numCol="1" anchor="t">
              <a:noAutofit/>
            </a:bodyPr>
            <a:lstStyle>
              <a:lvl1pPr algn="ctr">
                <a:defRPr sz="1100" b="0">
                  <a:solidFill>
                    <a:srgbClr val="FFCC00"/>
                  </a:solidFill>
                  <a:latin typeface="+mn-lt"/>
                  <a:ea typeface="+mn-ea"/>
                  <a:cs typeface="+mn-cs"/>
                  <a:sym typeface="Arial"/>
                </a:defRPr>
              </a:lvl1pPr>
            </a:lstStyle>
            <a:p>
              <a:r>
                <a:t>2500</a:t>
              </a:r>
            </a:p>
          </p:txBody>
        </p:sp>
        <p:sp>
          <p:nvSpPr>
            <p:cNvPr id="380" name="TextBox 28"/>
            <p:cNvSpPr txBox="1"/>
            <p:nvPr/>
          </p:nvSpPr>
          <p:spPr>
            <a:xfrm>
              <a:off x="2684770" y="2700619"/>
              <a:ext cx="1797994" cy="32345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wrap="square" lIns="45719" tIns="45719" rIns="45719" bIns="45719" numCol="1" anchor="t">
              <a:noAutofit/>
            </a:bodyPr>
            <a:lstStyle>
              <a:lvl1pPr algn="ctr">
                <a:defRPr sz="1100" b="0">
                  <a:solidFill>
                    <a:srgbClr val="FFCC00"/>
                  </a:solidFill>
                  <a:latin typeface="+mn-lt"/>
                  <a:ea typeface="+mn-ea"/>
                  <a:cs typeface="+mn-cs"/>
                  <a:sym typeface="Arial"/>
                </a:defRPr>
              </a:lvl1pPr>
            </a:lstStyle>
            <a:p>
              <a:r>
                <a:t>Wavelength (nm)</a:t>
              </a:r>
            </a:p>
          </p:txBody>
        </p:sp>
        <p:sp>
          <p:nvSpPr>
            <p:cNvPr id="381" name="TextBox 29"/>
            <p:cNvSpPr txBox="1"/>
            <p:nvPr/>
          </p:nvSpPr>
          <p:spPr>
            <a:xfrm>
              <a:off x="1137084" y="2640655"/>
              <a:ext cx="982234" cy="35704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wrap="square" lIns="45719" tIns="45719" rIns="45719" bIns="45719" numCol="1" anchor="t">
              <a:noAutofit/>
            </a:bodyPr>
            <a:lstStyle>
              <a:lvl1pPr algn="ctr">
                <a:defRPr sz="1100" b="0">
                  <a:solidFill>
                    <a:srgbClr val="FFFFFF"/>
                  </a:solidFill>
                  <a:latin typeface="+mn-lt"/>
                  <a:ea typeface="+mn-ea"/>
                  <a:cs typeface="+mn-cs"/>
                  <a:sym typeface="Arial"/>
                </a:defRPr>
              </a:lvl1pPr>
            </a:lstStyle>
            <a:p>
              <a:r>
                <a:t>Visible</a:t>
              </a:r>
            </a:p>
          </p:txBody>
        </p:sp>
        <p:sp>
          <p:nvSpPr>
            <p:cNvPr id="382" name="TextBox 30"/>
            <p:cNvSpPr txBox="1"/>
            <p:nvPr/>
          </p:nvSpPr>
          <p:spPr>
            <a:xfrm>
              <a:off x="0" y="1000639"/>
              <a:ext cx="785787" cy="42281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wrap="square" lIns="45719" tIns="45719" rIns="45719" bIns="45719" numCol="1" anchor="t">
              <a:noAutofit/>
            </a:bodyPr>
            <a:lstStyle/>
            <a:p>
              <a:pPr algn="ctr">
                <a:defRPr sz="1000" b="0">
                  <a:solidFill>
                    <a:srgbClr val="FFCC00"/>
                  </a:solidFill>
                  <a:latin typeface="+mn-lt"/>
                  <a:ea typeface="+mn-ea"/>
                  <a:cs typeface="+mn-cs"/>
                  <a:sym typeface="Arial"/>
                </a:defRPr>
              </a:pPr>
              <a:r>
                <a:t>Light </a:t>
              </a:r>
              <a:endParaRPr>
                <a:solidFill>
                  <a:srgbClr val="FFFFFF"/>
                </a:solidFill>
              </a:endParaRPr>
            </a:p>
            <a:p>
              <a:pPr algn="ctr">
                <a:defRPr sz="1000" b="0">
                  <a:solidFill>
                    <a:srgbClr val="FFCC00"/>
                  </a:solidFill>
                  <a:latin typeface="+mn-lt"/>
                  <a:ea typeface="+mn-ea"/>
                  <a:cs typeface="+mn-cs"/>
                  <a:sym typeface="Arial"/>
                </a:defRPr>
              </a:pPr>
              <a:r>
                <a:t>Power</a:t>
              </a:r>
            </a:p>
          </p:txBody>
        </p:sp>
      </p:grpSp>
      <p:sp>
        <p:nvSpPr>
          <p:cNvPr id="384" name="Rectangle 3"/>
          <p:cNvSpPr txBox="1"/>
          <p:nvPr/>
        </p:nvSpPr>
        <p:spPr>
          <a:xfrm>
            <a:off x="2607816" y="3894034"/>
            <a:ext cx="6287957" cy="17763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ormAutofit/>
          </a:bodyPr>
          <a:lstStyle/>
          <a:p>
            <a:pPr>
              <a:spcBef>
                <a:spcPts val="400"/>
              </a:spcBef>
              <a:tabLst>
                <a:tab pos="457200" algn="l"/>
                <a:tab pos="914400" algn="l"/>
                <a:tab pos="1371600" algn="l"/>
                <a:tab pos="1828800" algn="l"/>
                <a:tab pos="2286000" algn="l"/>
              </a:tabLst>
              <a:defRPr>
                <a:solidFill>
                  <a:srgbClr val="FBC901"/>
                </a:solidFill>
                <a:effectLst>
                  <a:outerShdw blurRad="38100" dist="38100" dir="2700000" rotWithShape="0">
                    <a:srgbClr val="000000"/>
                  </a:outerShdw>
                </a:effectLst>
                <a:latin typeface="+mn-lt"/>
                <a:ea typeface="+mn-ea"/>
                <a:cs typeface="+mn-cs"/>
                <a:sym typeface="Arial"/>
              </a:defRPr>
            </a:pPr>
            <a:r>
              <a:t>So while Sunlight peaks at ~ 0.48 μm = 480 nm</a:t>
            </a:r>
          </a:p>
          <a:p>
            <a:pPr>
              <a:spcBef>
                <a:spcPts val="400"/>
              </a:spcBef>
              <a:tabLst>
                <a:tab pos="457200" algn="l"/>
                <a:tab pos="914400" algn="l"/>
                <a:tab pos="1371600" algn="l"/>
                <a:tab pos="1828800" algn="l"/>
                <a:tab pos="2286000" algn="l"/>
              </a:tabLst>
              <a:defRPr sz="900" b="0">
                <a:solidFill>
                  <a:srgbClr val="FFFFFF"/>
                </a:solidFill>
                <a:effectLst>
                  <a:outerShdw blurRad="38100" dist="38100" dir="2700000" rotWithShape="0">
                    <a:srgbClr val="000000"/>
                  </a:outerShdw>
                </a:effectLst>
                <a:latin typeface="+mn-lt"/>
                <a:ea typeface="+mn-ea"/>
                <a:cs typeface="+mn-cs"/>
                <a:sym typeface="Arial"/>
              </a:defRPr>
            </a:pPr>
            <a:endParaRPr b="1"/>
          </a:p>
          <a:p>
            <a:pPr>
              <a:spcBef>
                <a:spcPts val="400"/>
              </a:spcBef>
              <a:tabLst>
                <a:tab pos="457200" algn="l"/>
                <a:tab pos="914400" algn="l"/>
                <a:tab pos="1371600" algn="l"/>
                <a:tab pos="1828800" algn="l"/>
                <a:tab pos="2286000" algn="l"/>
              </a:tabLst>
              <a:defRPr b="0">
                <a:solidFill>
                  <a:srgbClr val="FBC901"/>
                </a:solidFill>
                <a:effectLst>
                  <a:outerShdw blurRad="38100" dist="38100" dir="2700000" rotWithShape="0">
                    <a:srgbClr val="000000"/>
                  </a:outerShdw>
                </a:effectLst>
                <a:latin typeface="+mn-lt"/>
                <a:ea typeface="+mn-ea"/>
                <a:cs typeface="+mn-cs"/>
                <a:sym typeface="Arial"/>
              </a:defRPr>
            </a:pPr>
            <a:r>
              <a:rPr b="1"/>
              <a:t>the heated Receiver's light peaks at ~ 2.3 μm = 2300 nm</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6" name="Rectangle 2"/>
          <p:cNvSpPr txBox="1">
            <a:spLocks noGrp="1"/>
          </p:cNvSpPr>
          <p:nvPr>
            <p:ph type="title"/>
          </p:nvPr>
        </p:nvSpPr>
        <p:spPr>
          <a:xfrm>
            <a:off x="304800" y="76199"/>
            <a:ext cx="8534400" cy="675219"/>
          </a:xfrm>
          <a:prstGeom prst="rect">
            <a:avLst/>
          </a:prstGeom>
        </p:spPr>
        <p:txBody>
          <a:bodyPr/>
          <a:lstStyle>
            <a:lvl1pPr>
              <a:defRPr sz="2200" i="1">
                <a:latin typeface="+mn-lt"/>
                <a:ea typeface="+mn-ea"/>
                <a:cs typeface="+mn-cs"/>
                <a:sym typeface="Arial"/>
              </a:defRPr>
            </a:lvl1pPr>
          </a:lstStyle>
          <a:p>
            <a:r>
              <a:t>Putting this all together:</a:t>
            </a:r>
          </a:p>
        </p:txBody>
      </p:sp>
      <p:sp>
        <p:nvSpPr>
          <p:cNvPr id="387" name="Rectangle 3"/>
          <p:cNvSpPr txBox="1">
            <a:spLocks noGrp="1"/>
          </p:cNvSpPr>
          <p:nvPr>
            <p:ph type="body" sz="half" idx="1"/>
          </p:nvPr>
        </p:nvSpPr>
        <p:spPr>
          <a:xfrm>
            <a:off x="228600" y="709087"/>
            <a:ext cx="8788400" cy="2717036"/>
          </a:xfrm>
          <a:prstGeom prst="rect">
            <a:avLst/>
          </a:prstGeom>
        </p:spPr>
        <p:txBody>
          <a:bodyPr/>
          <a:lstStyle/>
          <a:p>
            <a:r>
              <a:t>Via paint, texture or material, just alter the surface of a </a:t>
            </a:r>
            <a:r>
              <a:rPr b="1">
                <a:solidFill>
                  <a:srgbClr val="FBC901"/>
                </a:solidFill>
              </a:rPr>
              <a:t>Central Receiver</a:t>
            </a:r>
            <a:r>
              <a:t> so that: </a:t>
            </a:r>
          </a:p>
          <a:p>
            <a:pPr>
              <a:defRPr sz="800"/>
            </a:pPr>
            <a:endParaRPr/>
          </a:p>
          <a:p>
            <a:pPr marL="0" lvl="1" indent="640896">
              <a:buSzTx/>
              <a:buNone/>
              <a:defRPr b="1"/>
            </a:pPr>
            <a:r>
              <a:t>Light absorption / emission are MAXIMIZED for ~ 500 nm visible light</a:t>
            </a:r>
          </a:p>
          <a:p>
            <a:pPr>
              <a:defRPr sz="800"/>
            </a:pPr>
            <a:endParaRPr/>
          </a:p>
          <a:p>
            <a:pPr marL="0" lvl="1" indent="640896">
              <a:buSzTx/>
              <a:buNone/>
              <a:defRPr b="1"/>
            </a:pPr>
            <a:r>
              <a:t>Light absorption / emission are MINIMIZED for ~ 2500 nm infrared light</a:t>
            </a:r>
          </a:p>
          <a:p>
            <a:pPr marL="0" lvl="1" indent="640896">
              <a:buSzTx/>
              <a:buNone/>
              <a:defRPr sz="1300"/>
            </a:pPr>
            <a:endParaRPr/>
          </a:p>
          <a:p>
            <a:r>
              <a:t>Finding or preparing proper surface treatments is thus a </a:t>
            </a:r>
            <a:r>
              <a:rPr b="1"/>
              <a:t>hot research topic </a:t>
            </a:r>
            <a:r>
              <a:rPr b="1" baseline="31999"/>
              <a:t>1</a:t>
            </a:r>
          </a:p>
          <a:p>
            <a:pPr>
              <a:defRPr sz="1100"/>
            </a:pPr>
            <a:endParaRPr/>
          </a:p>
          <a:p>
            <a:r>
              <a:rPr b="1">
                <a:solidFill>
                  <a:srgbClr val="FBC901"/>
                </a:solidFill>
              </a:rPr>
              <a:t>Various Central Receivers</a:t>
            </a:r>
            <a:r>
              <a:t> (Crescent Dunes NV, Ivanpah CA and Solar One CA):</a:t>
            </a:r>
          </a:p>
        </p:txBody>
      </p:sp>
      <p:sp>
        <p:nvSpPr>
          <p:cNvPr id="388" name="Rectangle 5"/>
          <p:cNvSpPr txBox="1"/>
          <p:nvPr/>
        </p:nvSpPr>
        <p:spPr>
          <a:xfrm>
            <a:off x="50800" y="5785126"/>
            <a:ext cx="9042400" cy="10516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1) Concentrating Solar Power, Weinstein et al., Chemical Reviews 115, pp. 12797-12838 (2015)Left Photo: http://www.basinandrangewatch.org/CrescentDune.html</a:t>
            </a:r>
          </a:p>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Center Photo: 2014 - The Year of Concentrating Solar Power - US DOE</a:t>
            </a:r>
          </a:p>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Right Photo: A Review of Thermal Collectors and Thermal Energy Storage in Solar Thermal Applications, Tian et al., Applied Energy 104, pp. 538-53 (2013)</a:t>
            </a:r>
          </a:p>
        </p:txBody>
      </p:sp>
      <p:pic>
        <p:nvPicPr>
          <p:cNvPr id="389" name="images.jpg" descr="images.jpg"/>
          <p:cNvPicPr>
            <a:picLocks noChangeAspect="1"/>
          </p:cNvPicPr>
          <p:nvPr/>
        </p:nvPicPr>
        <p:blipFill>
          <a:blip r:embed="rId2">
            <a:extLst/>
          </a:blip>
          <a:stretch>
            <a:fillRect/>
          </a:stretch>
        </p:blipFill>
        <p:spPr>
          <a:xfrm>
            <a:off x="3507608" y="3342049"/>
            <a:ext cx="1781141" cy="2224211"/>
          </a:xfrm>
          <a:prstGeom prst="rect">
            <a:avLst/>
          </a:prstGeom>
          <a:ln w="12700">
            <a:miter lim="400000"/>
          </a:ln>
        </p:spPr>
      </p:pic>
      <p:pic>
        <p:nvPicPr>
          <p:cNvPr id="390" name="Crescent-Dunes-Nov17.jpg" descr="Crescent-Dunes-Nov17.jpg"/>
          <p:cNvPicPr>
            <a:picLocks noChangeAspect="1"/>
          </p:cNvPicPr>
          <p:nvPr/>
        </p:nvPicPr>
        <p:blipFill>
          <a:blip r:embed="rId3">
            <a:extLst/>
          </a:blip>
          <a:srcRect l="19530" t="21773" r="19530"/>
          <a:stretch>
            <a:fillRect/>
          </a:stretch>
        </p:blipFill>
        <p:spPr>
          <a:xfrm>
            <a:off x="1033647" y="3310956"/>
            <a:ext cx="1781087" cy="2286362"/>
          </a:xfrm>
          <a:prstGeom prst="rect">
            <a:avLst/>
          </a:prstGeom>
          <a:ln w="12700">
            <a:miter lim="400000"/>
          </a:ln>
        </p:spPr>
      </p:pic>
      <p:pic>
        <p:nvPicPr>
          <p:cNvPr id="391" name="Image" descr="Image"/>
          <p:cNvPicPr>
            <a:picLocks noChangeAspect="1"/>
          </p:cNvPicPr>
          <p:nvPr/>
        </p:nvPicPr>
        <p:blipFill>
          <a:blip r:embed="rId4">
            <a:extLst/>
          </a:blip>
          <a:srcRect r="42448" b="16131"/>
          <a:stretch>
            <a:fillRect/>
          </a:stretch>
        </p:blipFill>
        <p:spPr>
          <a:xfrm>
            <a:off x="5881827" y="3336356"/>
            <a:ext cx="2141143" cy="2191606"/>
          </a:xfrm>
          <a:prstGeom prst="rect">
            <a:avLst/>
          </a:prstGeom>
          <a:ln w="12700">
            <a:miter lim="400000"/>
          </a:ln>
        </p:spPr>
      </p:pic>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3" name="Rectangle 5"/>
          <p:cNvSpPr txBox="1"/>
          <p:nvPr/>
        </p:nvSpPr>
        <p:spPr>
          <a:xfrm>
            <a:off x="158405" y="6191959"/>
            <a:ext cx="8534401" cy="6960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1) "The Solar Project" - Wikipedia - https://en.wikipedia.org/wiki/The_Solar_Project#Solar_One</a:t>
            </a:r>
          </a:p>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2) http://www.solaripedia.com/13/31/solar_one_and_two_(now_defunct).html</a:t>
            </a:r>
          </a:p>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3) Advances in Central Receivers for Concentrating Solar Applications, C.K. Ho, Solar Energy 152, pp. 38-56 (2017) </a:t>
            </a:r>
          </a:p>
        </p:txBody>
      </p:sp>
      <p:sp>
        <p:nvSpPr>
          <p:cNvPr id="394" name="Rectangle 2"/>
          <p:cNvSpPr txBox="1">
            <a:spLocks noGrp="1"/>
          </p:cNvSpPr>
          <p:nvPr>
            <p:ph type="title"/>
          </p:nvPr>
        </p:nvSpPr>
        <p:spPr>
          <a:xfrm>
            <a:off x="127261" y="25399"/>
            <a:ext cx="8889478" cy="671655"/>
          </a:xfrm>
          <a:prstGeom prst="rect">
            <a:avLst/>
          </a:prstGeom>
        </p:spPr>
        <p:txBody>
          <a:bodyPr/>
          <a:lstStyle/>
          <a:p>
            <a:pPr>
              <a:defRPr sz="2100" i="1">
                <a:latin typeface="+mn-lt"/>
                <a:ea typeface="+mn-ea"/>
                <a:cs typeface="+mn-cs"/>
                <a:sym typeface="Arial"/>
              </a:defRPr>
            </a:pPr>
            <a:r>
              <a:rPr b="1"/>
              <a:t>Early</a:t>
            </a:r>
            <a:r>
              <a:t> Solar Tower Receivers used Direct-Steam-Generation (DSG)</a:t>
            </a:r>
          </a:p>
        </p:txBody>
      </p:sp>
      <p:sp>
        <p:nvSpPr>
          <p:cNvPr id="395" name="Rectangle 3"/>
          <p:cNvSpPr txBox="1">
            <a:spLocks noGrp="1"/>
          </p:cNvSpPr>
          <p:nvPr>
            <p:ph type="body" idx="1"/>
          </p:nvPr>
        </p:nvSpPr>
        <p:spPr>
          <a:xfrm>
            <a:off x="177549" y="725462"/>
            <a:ext cx="8983887" cy="5462708"/>
          </a:xfrm>
          <a:prstGeom prst="rect">
            <a:avLst/>
          </a:prstGeom>
        </p:spPr>
        <p:txBody>
          <a:bodyPr/>
          <a:lstStyle/>
          <a:p>
            <a:pPr defTabSz="868680">
              <a:tabLst>
                <a:tab pos="431800" algn="l"/>
                <a:tab pos="863600" algn="l"/>
                <a:tab pos="1295400" algn="l"/>
                <a:tab pos="1727200" algn="l"/>
                <a:tab pos="2159000" algn="l"/>
              </a:tabLst>
              <a:defRPr sz="1710">
                <a:effectLst>
                  <a:outerShdw blurRad="36195" dist="36195" dir="2700000" rotWithShape="0">
                    <a:srgbClr val="000000"/>
                  </a:outerShdw>
                </a:effectLst>
              </a:defRPr>
            </a:pPr>
            <a:r>
              <a:t>One pioneering project was the </a:t>
            </a:r>
            <a:r>
              <a:rPr b="1">
                <a:solidFill>
                  <a:srgbClr val="FBC901"/>
                </a:solidFill>
              </a:rPr>
              <a:t>Solar One</a:t>
            </a:r>
            <a:r>
              <a:t> plant built in Southeast CA (near Barstow)</a:t>
            </a:r>
          </a:p>
          <a:p>
            <a:pPr defTabSz="868680">
              <a:tabLst>
                <a:tab pos="431800" algn="l"/>
                <a:tab pos="863600" algn="l"/>
                <a:tab pos="1295400" algn="l"/>
                <a:tab pos="1727200" algn="l"/>
                <a:tab pos="2159000" algn="l"/>
              </a:tabLst>
              <a:defRPr sz="475">
                <a:effectLst>
                  <a:outerShdw blurRad="36195" dist="36195" dir="2700000" rotWithShape="0">
                    <a:srgbClr val="000000"/>
                  </a:outerShdw>
                </a:effectLst>
              </a:defRPr>
            </a:pPr>
            <a:endParaRPr/>
          </a:p>
          <a:p>
            <a:pPr marL="0" lvl="1" indent="608851" defTabSz="868680">
              <a:buSzTx/>
              <a:buNone/>
              <a:tabLst>
                <a:tab pos="431800" algn="l"/>
                <a:tab pos="863600" algn="l"/>
                <a:tab pos="1295400" algn="l"/>
                <a:tab pos="1727200" algn="l"/>
                <a:tab pos="2159000" algn="l"/>
              </a:tabLst>
              <a:defRPr sz="1710">
                <a:effectLst>
                  <a:outerShdw blurRad="36195" dist="36195" dir="2700000" rotWithShape="0">
                    <a:srgbClr val="000000"/>
                  </a:outerShdw>
                </a:effectLst>
              </a:defRPr>
            </a:pPr>
            <a:r>
              <a:t> (</a:t>
            </a:r>
            <a:r>
              <a:rPr i="1"/>
              <a:t>not to be confused with very different "Solar One" projects in Nevada &amp; Spain)</a:t>
            </a:r>
          </a:p>
          <a:p>
            <a:pPr defTabSz="868680">
              <a:tabLst>
                <a:tab pos="431800" algn="l"/>
                <a:tab pos="863600" algn="l"/>
                <a:tab pos="1295400" algn="l"/>
                <a:tab pos="1727200" algn="l"/>
                <a:tab pos="2159000" algn="l"/>
              </a:tabLst>
              <a:defRPr sz="1045">
                <a:effectLst>
                  <a:outerShdw blurRad="36195" dist="36195" dir="2700000" rotWithShape="0">
                    <a:srgbClr val="000000"/>
                  </a:outerShdw>
                </a:effectLst>
              </a:defRPr>
            </a:pPr>
            <a:endParaRPr/>
          </a:p>
          <a:p>
            <a:pPr defTabSz="868680">
              <a:tabLst>
                <a:tab pos="431800" algn="l"/>
                <a:tab pos="863600" algn="l"/>
                <a:tab pos="1295400" algn="l"/>
                <a:tab pos="1727200" algn="l"/>
                <a:tab pos="2159000" algn="l"/>
              </a:tabLst>
              <a:defRPr sz="1710">
                <a:effectLst>
                  <a:outerShdw blurRad="36195" dist="36195" dir="2700000" rotWithShape="0">
                    <a:srgbClr val="000000"/>
                  </a:outerShdw>
                </a:effectLst>
              </a:defRPr>
            </a:pPr>
            <a:r>
              <a:t>In 1981 it was claimed to be the world's first </a:t>
            </a:r>
            <a:r>
              <a:rPr b="1"/>
              <a:t>"large-scale"</a:t>
            </a:r>
            <a:r>
              <a:t> Solar Thermal plant </a:t>
            </a:r>
            <a:r>
              <a:rPr baseline="31999"/>
              <a:t>1</a:t>
            </a:r>
          </a:p>
          <a:p>
            <a:pPr defTabSz="868680">
              <a:tabLst>
                <a:tab pos="431800" algn="l"/>
                <a:tab pos="863600" algn="l"/>
                <a:tab pos="1295400" algn="l"/>
                <a:tab pos="1727200" algn="l"/>
                <a:tab pos="2159000" algn="l"/>
              </a:tabLst>
              <a:defRPr sz="570">
                <a:effectLst>
                  <a:outerShdw blurRad="36195" dist="36195" dir="2700000" rotWithShape="0">
                    <a:srgbClr val="000000"/>
                  </a:outerShdw>
                </a:effectLst>
              </a:defRPr>
            </a:pPr>
            <a:endParaRPr/>
          </a:p>
          <a:p>
            <a:pPr marL="0" lvl="1" indent="608851" defTabSz="868680">
              <a:buSzTx/>
              <a:buNone/>
              <a:tabLst>
                <a:tab pos="431800" algn="l"/>
                <a:tab pos="863600" algn="l"/>
                <a:tab pos="1295400" algn="l"/>
                <a:tab pos="1727200" algn="l"/>
                <a:tab pos="2159000" algn="l"/>
              </a:tabLst>
              <a:defRPr sz="1710">
                <a:effectLst>
                  <a:outerShdw blurRad="36195" dist="36195" dir="2700000" rotWithShape="0">
                    <a:srgbClr val="000000"/>
                  </a:outerShdw>
                </a:effectLst>
              </a:defRPr>
            </a:pPr>
            <a:r>
              <a:t>Meaning that its 1,818 mirrors produced </a:t>
            </a:r>
            <a:r>
              <a:rPr b="1">
                <a:solidFill>
                  <a:srgbClr val="FBC901"/>
                </a:solidFill>
              </a:rPr>
              <a:t>10 MW</a:t>
            </a:r>
            <a:r>
              <a:t> of output power </a:t>
            </a:r>
            <a:r>
              <a:rPr baseline="31999"/>
              <a:t>2</a:t>
            </a:r>
          </a:p>
          <a:p>
            <a:pPr defTabSz="868680">
              <a:tabLst>
                <a:tab pos="431800" algn="l"/>
                <a:tab pos="863600" algn="l"/>
                <a:tab pos="1295400" algn="l"/>
                <a:tab pos="1727200" algn="l"/>
                <a:tab pos="2159000" algn="l"/>
              </a:tabLst>
              <a:defRPr sz="1045">
                <a:effectLst>
                  <a:outerShdw blurRad="36195" dist="36195" dir="2700000" rotWithShape="0">
                    <a:srgbClr val="000000"/>
                  </a:outerShdw>
                </a:effectLst>
              </a:defRPr>
            </a:pPr>
            <a:endParaRPr/>
          </a:p>
          <a:p>
            <a:pPr defTabSz="868680">
              <a:tabLst>
                <a:tab pos="431800" algn="l"/>
                <a:tab pos="863600" algn="l"/>
                <a:tab pos="1295400" algn="l"/>
                <a:tab pos="1727200" algn="l"/>
                <a:tab pos="2159000" algn="l"/>
              </a:tabLst>
              <a:defRPr sz="1710">
                <a:effectLst>
                  <a:outerShdw blurRad="36195" dist="36195" dir="2700000" rotWithShape="0">
                    <a:srgbClr val="000000"/>
                  </a:outerShdw>
                </a:effectLst>
              </a:defRPr>
            </a:pPr>
            <a:r>
              <a:t>Its receiver was filled with water, which sunlight converted directly into steam</a:t>
            </a:r>
            <a:endParaRPr i="1"/>
          </a:p>
          <a:p>
            <a:pPr defTabSz="868680">
              <a:tabLst>
                <a:tab pos="431800" algn="l"/>
                <a:tab pos="863600" algn="l"/>
                <a:tab pos="1295400" algn="l"/>
                <a:tab pos="1727200" algn="l"/>
                <a:tab pos="2159000" algn="l"/>
              </a:tabLst>
              <a:defRPr sz="1045">
                <a:effectLst>
                  <a:outerShdw blurRad="36195" dist="36195" dir="2700000" rotWithShape="0">
                    <a:srgbClr val="000000"/>
                  </a:outerShdw>
                </a:effectLst>
              </a:defRPr>
            </a:pPr>
            <a:endParaRPr/>
          </a:p>
          <a:p>
            <a:pPr defTabSz="868680">
              <a:tabLst>
                <a:tab pos="431800" algn="l"/>
                <a:tab pos="863600" algn="l"/>
                <a:tab pos="1295400" algn="l"/>
                <a:tab pos="1727200" algn="l"/>
                <a:tab pos="2159000" algn="l"/>
              </a:tabLst>
              <a:defRPr sz="1710">
                <a:effectLst>
                  <a:outerShdw blurRad="36195" dist="36195" dir="2700000" rotWithShape="0">
                    <a:srgbClr val="000000"/>
                  </a:outerShdw>
                </a:effectLst>
              </a:defRPr>
            </a:pPr>
            <a:r>
              <a:t>By NOT employing an intermediate Heat Transfer Fluid (HTF),  </a:t>
            </a:r>
          </a:p>
          <a:p>
            <a:pPr marL="0" lvl="1" indent="608851" defTabSz="868680">
              <a:buSzTx/>
              <a:buNone/>
              <a:tabLst>
                <a:tab pos="431800" algn="l"/>
                <a:tab pos="863600" algn="l"/>
                <a:tab pos="1295400" algn="l"/>
                <a:tab pos="1727200" algn="l"/>
                <a:tab pos="2159000" algn="l"/>
              </a:tabLst>
              <a:defRPr sz="570">
                <a:effectLst>
                  <a:outerShdw blurRad="36195" dist="36195" dir="2700000" rotWithShape="0">
                    <a:srgbClr val="000000"/>
                  </a:outerShdw>
                </a:effectLst>
              </a:defRPr>
            </a:pPr>
            <a:endParaRPr/>
          </a:p>
          <a:p>
            <a:pPr marL="0" lvl="1" indent="608851" defTabSz="868680">
              <a:buSzTx/>
              <a:buNone/>
              <a:tabLst>
                <a:tab pos="431800" algn="l"/>
                <a:tab pos="863600" algn="l"/>
                <a:tab pos="1295400" algn="l"/>
                <a:tab pos="1727200" algn="l"/>
                <a:tab pos="2159000" algn="l"/>
              </a:tabLst>
              <a:defRPr sz="1710">
                <a:effectLst>
                  <a:outerShdw blurRad="36195" dist="36195" dir="2700000" rotWithShape="0">
                    <a:srgbClr val="000000"/>
                  </a:outerShdw>
                </a:effectLst>
              </a:defRPr>
            </a:pPr>
            <a:r>
              <a:rPr b="1">
                <a:solidFill>
                  <a:srgbClr val="FBC901"/>
                </a:solidFill>
              </a:rPr>
              <a:t>Solar One</a:t>
            </a:r>
            <a:r>
              <a:t> required no Heat Exchangers (HTF to water)</a:t>
            </a:r>
          </a:p>
          <a:p>
            <a:pPr marL="0" lvl="1" indent="608851" defTabSz="868680">
              <a:buSzTx/>
              <a:buNone/>
              <a:tabLst>
                <a:tab pos="431800" algn="l"/>
                <a:tab pos="863600" algn="l"/>
                <a:tab pos="1295400" algn="l"/>
                <a:tab pos="1727200" algn="l"/>
                <a:tab pos="2159000" algn="l"/>
              </a:tabLst>
              <a:defRPr sz="570">
                <a:effectLst>
                  <a:outerShdw blurRad="36195" dist="36195" dir="2700000" rotWithShape="0">
                    <a:srgbClr val="000000"/>
                  </a:outerShdw>
                </a:effectLst>
              </a:defRPr>
            </a:pPr>
            <a:endParaRPr/>
          </a:p>
          <a:p>
            <a:pPr marL="0" lvl="1" indent="608851" defTabSz="868680">
              <a:buSzTx/>
              <a:buNone/>
              <a:tabLst>
                <a:tab pos="431800" algn="l"/>
                <a:tab pos="863600" algn="l"/>
                <a:tab pos="1295400" algn="l"/>
                <a:tab pos="1727200" algn="l"/>
                <a:tab pos="2159000" algn="l"/>
              </a:tabLst>
              <a:defRPr sz="1710">
                <a:effectLst>
                  <a:outerShdw blurRad="36195" dist="36195" dir="2700000" rotWithShape="0">
                    <a:srgbClr val="000000"/>
                  </a:outerShdw>
                </a:effectLst>
              </a:defRPr>
            </a:pPr>
            <a:r>
              <a:t>And its mirrors &amp; black receiver alone replaced a steam boiler</a:t>
            </a:r>
          </a:p>
          <a:p>
            <a:pPr marL="0" lvl="1" indent="608851" defTabSz="868680">
              <a:buSzTx/>
              <a:buNone/>
              <a:tabLst>
                <a:tab pos="431800" algn="l"/>
                <a:tab pos="863600" algn="l"/>
                <a:tab pos="1295400" algn="l"/>
                <a:tab pos="1727200" algn="l"/>
                <a:tab pos="2159000" algn="l"/>
              </a:tabLst>
              <a:defRPr sz="1140">
                <a:effectLst>
                  <a:outerShdw blurRad="36195" dist="36195" dir="2700000" rotWithShape="0">
                    <a:srgbClr val="000000"/>
                  </a:outerShdw>
                </a:effectLst>
              </a:defRPr>
            </a:pPr>
            <a:endParaRPr/>
          </a:p>
          <a:p>
            <a:pPr defTabSz="868680">
              <a:tabLst>
                <a:tab pos="431800" algn="l"/>
                <a:tab pos="863600" algn="l"/>
                <a:tab pos="1295400" algn="l"/>
                <a:tab pos="1727200" algn="l"/>
                <a:tab pos="2159000" algn="l"/>
              </a:tabLst>
              <a:defRPr sz="1710">
                <a:effectLst>
                  <a:outerShdw blurRad="36195" dist="36195" dir="2700000" rotWithShape="0">
                    <a:srgbClr val="000000"/>
                  </a:outerShdw>
                </a:effectLst>
              </a:defRPr>
            </a:pPr>
            <a:r>
              <a:t>Additional data on Solar One's performance was very hard to find</a:t>
            </a:r>
          </a:p>
          <a:p>
            <a:pPr defTabSz="868680">
              <a:tabLst>
                <a:tab pos="431800" algn="l"/>
                <a:tab pos="863600" algn="l"/>
                <a:tab pos="1295400" algn="l"/>
                <a:tab pos="1727200" algn="l"/>
                <a:tab pos="2159000" algn="l"/>
              </a:tabLst>
              <a:defRPr sz="570">
                <a:effectLst>
                  <a:outerShdw blurRad="36195" dist="36195" dir="2700000" rotWithShape="0">
                    <a:srgbClr val="000000"/>
                  </a:outerShdw>
                </a:effectLst>
              </a:defRPr>
            </a:pPr>
            <a:endParaRPr/>
          </a:p>
          <a:p>
            <a:pPr marL="0" lvl="1" indent="608851" defTabSz="868680">
              <a:buSzTx/>
              <a:buNone/>
              <a:tabLst>
                <a:tab pos="431800" algn="l"/>
                <a:tab pos="863600" algn="l"/>
                <a:tab pos="1295400" algn="l"/>
                <a:tab pos="1727200" algn="l"/>
                <a:tab pos="2159000" algn="l"/>
              </a:tabLst>
              <a:defRPr sz="1710">
                <a:effectLst>
                  <a:outerShdw blurRad="36195" dist="36195" dir="2700000" rotWithShape="0">
                    <a:srgbClr val="000000"/>
                  </a:outerShdw>
                </a:effectLst>
              </a:defRPr>
            </a:pPr>
            <a:r>
              <a:t>But I learned that soon after it, using similar Direct-Steam-Generation (DSG),</a:t>
            </a:r>
          </a:p>
          <a:p>
            <a:pPr marL="0" lvl="1" indent="608851" defTabSz="868680">
              <a:buSzTx/>
              <a:buNone/>
              <a:tabLst>
                <a:tab pos="431800" algn="l"/>
                <a:tab pos="863600" algn="l"/>
                <a:tab pos="1295400" algn="l"/>
                <a:tab pos="1727200" algn="l"/>
                <a:tab pos="2159000" algn="l"/>
              </a:tabLst>
              <a:defRPr sz="570">
                <a:effectLst>
                  <a:outerShdw blurRad="36195" dist="36195" dir="2700000" rotWithShape="0">
                    <a:srgbClr val="000000"/>
                  </a:outerShdw>
                </a:effectLst>
              </a:defRPr>
            </a:pPr>
            <a:endParaRPr/>
          </a:p>
          <a:p>
            <a:pPr marL="0" lvl="2" indent="1031557" defTabSz="868680">
              <a:buSzTx/>
              <a:buNone/>
              <a:tabLst>
                <a:tab pos="431800" algn="l"/>
                <a:tab pos="863600" algn="l"/>
                <a:tab pos="1295400" algn="l"/>
                <a:tab pos="1727200" algn="l"/>
                <a:tab pos="2159000" algn="l"/>
              </a:tabLst>
              <a:defRPr sz="1710">
                <a:effectLst>
                  <a:outerShdw blurRad="36195" dist="36195" dir="2700000" rotWithShape="0">
                    <a:srgbClr val="000000"/>
                  </a:outerShdw>
                </a:effectLst>
              </a:defRPr>
            </a:pPr>
            <a:r>
              <a:rPr b="1"/>
              <a:t>Spain's Planta Solar 10 &amp; Planta Solar 20</a:t>
            </a:r>
            <a:r>
              <a:t> installations generated </a:t>
            </a:r>
          </a:p>
          <a:p>
            <a:pPr marL="0" lvl="1" indent="608851" defTabSz="868680">
              <a:buSzTx/>
              <a:buNone/>
              <a:tabLst>
                <a:tab pos="431800" algn="l"/>
                <a:tab pos="863600" algn="l"/>
                <a:tab pos="1295400" algn="l"/>
                <a:tab pos="1727200" algn="l"/>
                <a:tab pos="2159000" algn="l"/>
              </a:tabLst>
              <a:defRPr sz="570">
                <a:effectLst>
                  <a:outerShdw blurRad="36195" dist="36195" dir="2700000" rotWithShape="0">
                    <a:srgbClr val="000000"/>
                  </a:outerShdw>
                </a:effectLst>
              </a:defRPr>
            </a:pPr>
            <a:endParaRPr/>
          </a:p>
          <a:p>
            <a:pPr marL="0" lvl="3" indent="1498472" defTabSz="868680">
              <a:buSzTx/>
              <a:buNone/>
              <a:tabLst>
                <a:tab pos="431800" algn="l"/>
                <a:tab pos="863600" algn="l"/>
                <a:tab pos="1295400" algn="l"/>
                <a:tab pos="1727200" algn="l"/>
                <a:tab pos="2159000" algn="l"/>
              </a:tabLst>
              <a:defRPr sz="1710">
                <a:effectLst>
                  <a:outerShdw blurRad="36195" dist="36195" dir="2700000" rotWithShape="0">
                    <a:srgbClr val="000000"/>
                  </a:outerShdw>
                </a:effectLst>
              </a:defRPr>
            </a:pPr>
            <a:r>
              <a:rPr b="1">
                <a:solidFill>
                  <a:srgbClr val="FBC901"/>
                </a:solidFill>
              </a:rPr>
              <a:t>250-300 °C</a:t>
            </a:r>
            <a:r>
              <a:t> steam at 45 bar (~ 45 atmosphere) pressures </a:t>
            </a:r>
            <a:r>
              <a:rPr b="1" baseline="31999"/>
              <a:t>3</a:t>
            </a:r>
          </a:p>
        </p:txBody>
      </p:sp>
      <p:pic>
        <p:nvPicPr>
          <p:cNvPr id="396" name="Image" descr="Image"/>
          <p:cNvPicPr>
            <a:picLocks noChangeAspect="1"/>
          </p:cNvPicPr>
          <p:nvPr/>
        </p:nvPicPr>
        <p:blipFill>
          <a:blip r:embed="rId2">
            <a:extLst/>
          </a:blip>
          <a:srcRect r="42448" b="16131"/>
          <a:stretch>
            <a:fillRect/>
          </a:stretch>
        </p:blipFill>
        <p:spPr>
          <a:xfrm>
            <a:off x="7269567" y="3084507"/>
            <a:ext cx="1678622" cy="1718184"/>
          </a:xfrm>
          <a:prstGeom prst="rect">
            <a:avLst/>
          </a:prstGeom>
          <a:ln w="12700">
            <a:miter lim="400000"/>
          </a:ln>
        </p:spPr>
      </p:pic>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8" name="Rectangle 2"/>
          <p:cNvSpPr txBox="1">
            <a:spLocks noGrp="1"/>
          </p:cNvSpPr>
          <p:nvPr>
            <p:ph type="title"/>
          </p:nvPr>
        </p:nvSpPr>
        <p:spPr>
          <a:xfrm>
            <a:off x="304800" y="12699"/>
            <a:ext cx="8534400" cy="675219"/>
          </a:xfrm>
          <a:prstGeom prst="rect">
            <a:avLst/>
          </a:prstGeom>
        </p:spPr>
        <p:txBody>
          <a:bodyPr/>
          <a:lstStyle>
            <a:lvl1pPr>
              <a:defRPr sz="2200" i="1">
                <a:latin typeface="+mn-lt"/>
                <a:ea typeface="+mn-ea"/>
                <a:cs typeface="+mn-cs"/>
                <a:sym typeface="Arial"/>
              </a:defRPr>
            </a:lvl1pPr>
          </a:lstStyle>
          <a:p>
            <a:r>
              <a:t>30 years later DSG was scaled upward at California's Ivanpah Plant</a:t>
            </a:r>
          </a:p>
        </p:txBody>
      </p:sp>
      <p:sp>
        <p:nvSpPr>
          <p:cNvPr id="399" name="Rectangle 3"/>
          <p:cNvSpPr txBox="1">
            <a:spLocks noGrp="1"/>
          </p:cNvSpPr>
          <p:nvPr>
            <p:ph type="body" sz="quarter" idx="1"/>
          </p:nvPr>
        </p:nvSpPr>
        <p:spPr>
          <a:xfrm>
            <a:off x="273644" y="701313"/>
            <a:ext cx="8788401" cy="1148130"/>
          </a:xfrm>
          <a:prstGeom prst="rect">
            <a:avLst/>
          </a:prstGeom>
        </p:spPr>
        <p:txBody>
          <a:bodyPr/>
          <a:lstStyle/>
          <a:p>
            <a:r>
              <a:t>Which is </a:t>
            </a:r>
            <a:r>
              <a:rPr b="1"/>
              <a:t>today's</a:t>
            </a:r>
            <a:r>
              <a:t> largest Solar Thermal Plant, using </a:t>
            </a:r>
            <a:r>
              <a:rPr b="1"/>
              <a:t>three</a:t>
            </a:r>
            <a:r>
              <a:t> Solar Towers</a:t>
            </a:r>
          </a:p>
          <a:p>
            <a:pPr>
              <a:defRPr sz="600"/>
            </a:pPr>
            <a:endParaRPr/>
          </a:p>
          <a:p>
            <a:pPr marL="0" lvl="1" indent="640896">
              <a:buSzTx/>
              <a:buNone/>
            </a:pPr>
            <a:r>
              <a:t> to produce </a:t>
            </a:r>
            <a:r>
              <a:rPr b="1">
                <a:solidFill>
                  <a:srgbClr val="FBC901"/>
                </a:solidFill>
              </a:rPr>
              <a:t>392 MW</a:t>
            </a:r>
            <a:r>
              <a:t>, at a </a:t>
            </a:r>
            <a:r>
              <a:rPr b="1">
                <a:solidFill>
                  <a:srgbClr val="FBC901"/>
                </a:solidFill>
              </a:rPr>
              <a:t>record 29% conversion efficiency</a:t>
            </a:r>
            <a:r>
              <a:t> (for Towers) </a:t>
            </a:r>
            <a:r>
              <a:rPr baseline="31999"/>
              <a:t>1</a:t>
            </a:r>
          </a:p>
        </p:txBody>
      </p:sp>
      <p:sp>
        <p:nvSpPr>
          <p:cNvPr id="400" name="Rectangle 3"/>
          <p:cNvSpPr txBox="1"/>
          <p:nvPr/>
        </p:nvSpPr>
        <p:spPr>
          <a:xfrm>
            <a:off x="177799" y="3717259"/>
            <a:ext cx="8980090" cy="22264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ormAutofit/>
          </a:bodyPr>
          <a:lstStyle/>
          <a:p>
            <a:pPr>
              <a:spcBef>
                <a:spcPts val="400"/>
              </a:spcBef>
              <a:tabLst>
                <a:tab pos="4572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n-lt"/>
                <a:ea typeface="+mn-ea"/>
                <a:cs typeface="+mn-cs"/>
                <a:sym typeface="Arial"/>
              </a:defRPr>
            </a:pPr>
            <a:r>
              <a:t>Ivanpah's enhanced Direct-Steam-Generation yields superheated steam at ~ </a:t>
            </a:r>
            <a:r>
              <a:rPr b="1">
                <a:solidFill>
                  <a:srgbClr val="FBC901"/>
                </a:solidFill>
              </a:rPr>
              <a:t>540 °C</a:t>
            </a:r>
            <a:r>
              <a:t> </a:t>
            </a:r>
            <a:r>
              <a:rPr baseline="31999"/>
              <a:t>2</a:t>
            </a:r>
          </a:p>
          <a:p>
            <a:pPr>
              <a:spcBef>
                <a:spcPts val="400"/>
              </a:spcBef>
              <a:tabLst>
                <a:tab pos="457200" algn="l"/>
                <a:tab pos="914400" algn="l"/>
                <a:tab pos="1371600" algn="l"/>
                <a:tab pos="1828800" algn="l"/>
                <a:tab pos="2286000" algn="l"/>
              </a:tabLst>
              <a:defRPr sz="600" b="0">
                <a:solidFill>
                  <a:srgbClr val="FFFFFF"/>
                </a:solidFill>
                <a:effectLst>
                  <a:outerShdw blurRad="38100" dist="38100" dir="2700000" rotWithShape="0">
                    <a:srgbClr val="000000"/>
                  </a:outerShdw>
                </a:effectLst>
                <a:latin typeface="+mn-lt"/>
                <a:ea typeface="+mn-ea"/>
                <a:cs typeface="+mn-cs"/>
                <a:sym typeface="Arial"/>
              </a:defRPr>
            </a:pPr>
            <a:endParaRPr/>
          </a:p>
          <a:p>
            <a:pPr lvl="1" indent="640896">
              <a:spcBef>
                <a:spcPts val="400"/>
              </a:spcBef>
              <a:tabLst>
                <a:tab pos="4572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n-lt"/>
                <a:ea typeface="+mn-ea"/>
                <a:cs typeface="+mn-cs"/>
                <a:sym typeface="Arial"/>
              </a:defRPr>
            </a:pPr>
            <a:r>
              <a:t>But given water's limited ability to capture and store heat energy,</a:t>
            </a:r>
          </a:p>
          <a:p>
            <a:pPr lvl="1" indent="640896">
              <a:spcBef>
                <a:spcPts val="400"/>
              </a:spcBef>
              <a:tabLst>
                <a:tab pos="457200" algn="l"/>
                <a:tab pos="914400" algn="l"/>
                <a:tab pos="1371600" algn="l"/>
                <a:tab pos="1828800" algn="l"/>
                <a:tab pos="2286000" algn="l"/>
              </a:tabLst>
              <a:defRPr sz="600" b="0">
                <a:solidFill>
                  <a:srgbClr val="FFFFFF"/>
                </a:solidFill>
                <a:effectLst>
                  <a:outerShdw blurRad="38100" dist="38100" dir="2700000" rotWithShape="0">
                    <a:srgbClr val="000000"/>
                  </a:outerShdw>
                </a:effectLst>
                <a:latin typeface="+mn-lt"/>
                <a:ea typeface="+mn-ea"/>
                <a:cs typeface="+mn-cs"/>
                <a:sym typeface="Arial"/>
              </a:defRPr>
            </a:pPr>
            <a:endParaRPr/>
          </a:p>
          <a:p>
            <a:pPr lvl="2" indent="1085850">
              <a:spcBef>
                <a:spcPts val="400"/>
              </a:spcBef>
              <a:tabLst>
                <a:tab pos="4572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n-lt"/>
                <a:ea typeface="+mn-ea"/>
                <a:cs typeface="+mn-cs"/>
                <a:sym typeface="Arial"/>
              </a:defRPr>
            </a:pPr>
            <a:r>
              <a:t>this still means that power generation ceases around sunset</a:t>
            </a:r>
          </a:p>
          <a:p>
            <a:pPr lvl="2" indent="1085850">
              <a:spcBef>
                <a:spcPts val="400"/>
              </a:spcBef>
              <a:tabLst>
                <a:tab pos="457200" algn="l"/>
                <a:tab pos="914400" algn="l"/>
                <a:tab pos="1371600" algn="l"/>
                <a:tab pos="1828800" algn="l"/>
                <a:tab pos="2286000" algn="l"/>
              </a:tabLst>
              <a:defRPr sz="600" b="0">
                <a:solidFill>
                  <a:srgbClr val="FFFFFF"/>
                </a:solidFill>
                <a:effectLst>
                  <a:outerShdw blurRad="38100" dist="38100" dir="2700000" rotWithShape="0">
                    <a:srgbClr val="000000"/>
                  </a:outerShdw>
                </a:effectLst>
                <a:latin typeface="+mn-lt"/>
                <a:ea typeface="+mn-ea"/>
                <a:cs typeface="+mn-cs"/>
                <a:sym typeface="Arial"/>
              </a:defRPr>
            </a:pPr>
            <a:endParaRPr/>
          </a:p>
          <a:p>
            <a:pPr lvl="3" indent="1577339">
              <a:spcBef>
                <a:spcPts val="400"/>
              </a:spcBef>
              <a:tabLst>
                <a:tab pos="4572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n-lt"/>
                <a:ea typeface="+mn-ea"/>
                <a:cs typeface="+mn-cs"/>
                <a:sym typeface="Arial"/>
              </a:defRPr>
            </a:pPr>
            <a:r>
              <a:t>and next morning before dawn </a:t>
            </a:r>
            <a:r>
              <a:rPr b="1">
                <a:solidFill>
                  <a:srgbClr val="FBC901"/>
                </a:solidFill>
              </a:rPr>
              <a:t>natural gas burners must be ignited</a:t>
            </a:r>
          </a:p>
          <a:p>
            <a:pPr lvl="3" indent="1577339">
              <a:spcBef>
                <a:spcPts val="400"/>
              </a:spcBef>
              <a:tabLst>
                <a:tab pos="457200" algn="l"/>
                <a:tab pos="914400" algn="l"/>
                <a:tab pos="1371600" algn="l"/>
                <a:tab pos="1828800" algn="l"/>
                <a:tab pos="2286000" algn="l"/>
              </a:tabLst>
              <a:defRPr sz="600" b="0">
                <a:solidFill>
                  <a:srgbClr val="FFFFFF"/>
                </a:solidFill>
                <a:effectLst>
                  <a:outerShdw blurRad="38100" dist="38100" dir="2700000" rotWithShape="0">
                    <a:srgbClr val="000000"/>
                  </a:outerShdw>
                </a:effectLst>
                <a:latin typeface="+mn-lt"/>
                <a:ea typeface="+mn-ea"/>
                <a:cs typeface="+mn-cs"/>
                <a:sym typeface="Arial"/>
              </a:defRPr>
            </a:pPr>
            <a:endParaRPr/>
          </a:p>
          <a:p>
            <a:pPr lvl="4" indent="2034539">
              <a:spcBef>
                <a:spcPts val="400"/>
              </a:spcBef>
              <a:tabLst>
                <a:tab pos="4572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n-lt"/>
                <a:ea typeface="+mn-ea"/>
                <a:cs typeface="+mn-cs"/>
                <a:sym typeface="Arial"/>
              </a:defRPr>
            </a:pPr>
            <a:r>
              <a:t>to re-heat the plant's water back up to where sunlight can boil it</a:t>
            </a:r>
          </a:p>
        </p:txBody>
      </p:sp>
      <p:pic>
        <p:nvPicPr>
          <p:cNvPr id="401" name="Ivanpah.jpg" descr="Ivanpah.jpg"/>
          <p:cNvPicPr>
            <a:picLocks noChangeAspect="1"/>
          </p:cNvPicPr>
          <p:nvPr/>
        </p:nvPicPr>
        <p:blipFill>
          <a:blip r:embed="rId2">
            <a:extLst/>
          </a:blip>
          <a:stretch>
            <a:fillRect/>
          </a:stretch>
        </p:blipFill>
        <p:spPr>
          <a:xfrm>
            <a:off x="2844387" y="1577747"/>
            <a:ext cx="3278920" cy="2070492"/>
          </a:xfrm>
          <a:prstGeom prst="rect">
            <a:avLst/>
          </a:prstGeom>
          <a:ln w="12700">
            <a:miter lim="400000"/>
          </a:ln>
        </p:spPr>
      </p:pic>
      <p:sp>
        <p:nvSpPr>
          <p:cNvPr id="402" name="Rectangle 5"/>
          <p:cNvSpPr txBox="1"/>
          <p:nvPr/>
        </p:nvSpPr>
        <p:spPr>
          <a:xfrm>
            <a:off x="304800" y="5949220"/>
            <a:ext cx="8534400" cy="8738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1) From NREL's plant listings: https://solarpaces.nrel.gov/ivanpah-solar-electric-generating-system </a:t>
            </a:r>
          </a:p>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2) Advances in Central Receivers for Concentrating Solar Applications, C.K. Ho, Solar Energy 152, pp. 38-56 (2017)</a:t>
            </a:r>
          </a:p>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Figure from: http://www.brightsourceenergy.com/stuff/contentmgr/files/0/3eac1a9fed7f13fe4006aaab8c088277/attachment/ivanpah_white_paper_0414.pdf</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4" name="Rectangle 5"/>
          <p:cNvSpPr txBox="1"/>
          <p:nvPr/>
        </p:nvSpPr>
        <p:spPr>
          <a:xfrm>
            <a:off x="304800" y="6114320"/>
            <a:ext cx="8534400" cy="6960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1) The FIRST commercial use of a molten salt central receiver was actually at Spain's 19 MW Gemasolar plant in 2011</a:t>
            </a:r>
          </a:p>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2) From NREL's plant listing: https://solarpaces.nrel.gov/crescent-dunes-solar-energy-project </a:t>
            </a:r>
          </a:p>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3) Advances in Central Receivers for Concentrating Solar Applications, C.K. Ho, Solar Energy 152, pp. 38-56 (2017) </a:t>
            </a:r>
          </a:p>
        </p:txBody>
      </p:sp>
      <p:sp>
        <p:nvSpPr>
          <p:cNvPr id="405" name="Rectangle 2"/>
          <p:cNvSpPr txBox="1">
            <a:spLocks noGrp="1"/>
          </p:cNvSpPr>
          <p:nvPr>
            <p:ph type="title"/>
          </p:nvPr>
        </p:nvSpPr>
        <p:spPr>
          <a:xfrm>
            <a:off x="203450" y="60622"/>
            <a:ext cx="8534401" cy="522357"/>
          </a:xfrm>
          <a:prstGeom prst="rect">
            <a:avLst/>
          </a:prstGeom>
        </p:spPr>
        <p:txBody>
          <a:bodyPr/>
          <a:lstStyle>
            <a:lvl1pPr>
              <a:defRPr sz="2200" i="1">
                <a:latin typeface="+mn-lt"/>
                <a:ea typeface="+mn-ea"/>
                <a:cs typeface="+mn-cs"/>
                <a:sym typeface="Arial"/>
              </a:defRPr>
            </a:lvl1pPr>
          </a:lstStyle>
          <a:p>
            <a:r>
              <a:t>Nevada's Crescent Dunes represents a potential breakthrough</a:t>
            </a:r>
          </a:p>
        </p:txBody>
      </p:sp>
      <p:sp>
        <p:nvSpPr>
          <p:cNvPr id="406" name="Rectangle 3"/>
          <p:cNvSpPr txBox="1">
            <a:spLocks noGrp="1"/>
          </p:cNvSpPr>
          <p:nvPr>
            <p:ph type="body" idx="1"/>
          </p:nvPr>
        </p:nvSpPr>
        <p:spPr>
          <a:xfrm>
            <a:off x="88327" y="2222873"/>
            <a:ext cx="8967346" cy="3842990"/>
          </a:xfrm>
          <a:prstGeom prst="rect">
            <a:avLst/>
          </a:prstGeom>
        </p:spPr>
        <p:txBody>
          <a:bodyPr/>
          <a:lstStyle/>
          <a:p>
            <a:r>
              <a:t>Built near </a:t>
            </a:r>
            <a:r>
              <a:rPr b="1"/>
              <a:t>Tonopah </a:t>
            </a:r>
            <a:r>
              <a:t>in 2015 it produces </a:t>
            </a:r>
            <a:r>
              <a:rPr b="1">
                <a:solidFill>
                  <a:srgbClr val="FBC901"/>
                </a:solidFill>
              </a:rPr>
              <a:t>110 MW</a:t>
            </a:r>
            <a:r>
              <a:t> - Only about 1/4 of </a:t>
            </a:r>
            <a:r>
              <a:rPr b="1"/>
              <a:t>Ivanpah</a:t>
            </a:r>
            <a:r>
              <a:t>'s power!</a:t>
            </a:r>
          </a:p>
          <a:p>
            <a:pPr marL="0" lvl="1" indent="640896">
              <a:buSzTx/>
              <a:buNone/>
              <a:defRPr sz="700"/>
            </a:pPr>
            <a:endParaRPr/>
          </a:p>
          <a:p>
            <a:pPr marL="0" lvl="1" indent="640896">
              <a:buSzTx/>
              <a:buNone/>
            </a:pPr>
            <a:r>
              <a:t>But instead of water, its </a:t>
            </a:r>
            <a:r>
              <a:rPr b="1">
                <a:solidFill>
                  <a:srgbClr val="FBC901"/>
                </a:solidFill>
              </a:rPr>
              <a:t>Receiver</a:t>
            </a:r>
            <a:r>
              <a:t> uses </a:t>
            </a:r>
            <a:r>
              <a:rPr b="1">
                <a:solidFill>
                  <a:srgbClr val="FBC901"/>
                </a:solidFill>
              </a:rPr>
              <a:t>molten salt </a:t>
            </a:r>
            <a:r>
              <a:rPr b="1" baseline="31999"/>
              <a:t>1</a:t>
            </a:r>
          </a:p>
          <a:p>
            <a:pPr>
              <a:defRPr sz="1200"/>
            </a:pPr>
            <a:endParaRPr/>
          </a:p>
          <a:p>
            <a:r>
              <a:t>That </a:t>
            </a:r>
            <a:r>
              <a:rPr b="1">
                <a:solidFill>
                  <a:srgbClr val="FBC901"/>
                </a:solidFill>
              </a:rPr>
              <a:t>Heat Transfer Fluid</a:t>
            </a:r>
            <a:r>
              <a:t> is piped down from the tower and sent to EITHER:</a:t>
            </a:r>
          </a:p>
          <a:p>
            <a:pPr>
              <a:defRPr sz="600"/>
            </a:pPr>
            <a:endParaRPr/>
          </a:p>
          <a:p>
            <a:pPr marL="0" lvl="1" indent="640896">
              <a:buSzTx/>
              <a:buNone/>
            </a:pPr>
            <a:r>
              <a:rPr b="1">
                <a:solidFill>
                  <a:srgbClr val="FBC901"/>
                </a:solidFill>
              </a:rPr>
              <a:t>Heat Exchangers</a:t>
            </a:r>
            <a:r>
              <a:t> in which salt boils water into steam for the generators OR</a:t>
            </a:r>
          </a:p>
          <a:p>
            <a:pPr marL="0" lvl="1" indent="640896">
              <a:buSzTx/>
              <a:buNone/>
              <a:defRPr sz="600"/>
            </a:pPr>
            <a:endParaRPr/>
          </a:p>
          <a:p>
            <a:pPr marL="0" lvl="1" indent="640896">
              <a:buSzTx/>
              <a:buNone/>
            </a:pPr>
            <a:r>
              <a:rPr b="1">
                <a:solidFill>
                  <a:srgbClr val="FBC901"/>
                </a:solidFill>
              </a:rPr>
              <a:t>Two Storage Tanks</a:t>
            </a:r>
            <a:r>
              <a:t>, each having a 13.6 million liter molten salt capacity </a:t>
            </a:r>
            <a:r>
              <a:rPr baseline="31999"/>
              <a:t>2</a:t>
            </a:r>
          </a:p>
          <a:p>
            <a:pPr marL="0" lvl="1" indent="640896">
              <a:buSzTx/>
              <a:buNone/>
              <a:defRPr sz="1200"/>
            </a:pPr>
            <a:endParaRPr/>
          </a:p>
          <a:p>
            <a:r>
              <a:rPr b="1"/>
              <a:t>After sunset</a:t>
            </a:r>
            <a:r>
              <a:t>, the stored salt can boil the generator's steam for</a:t>
            </a:r>
            <a:r>
              <a:rPr b="1">
                <a:solidFill>
                  <a:srgbClr val="FBC901"/>
                </a:solidFill>
              </a:rPr>
              <a:t> 10 additional hours,</a:t>
            </a:r>
          </a:p>
          <a:p>
            <a:pPr marL="0" lvl="1" indent="640896">
              <a:buSzTx/>
              <a:buNone/>
              <a:defRPr sz="600"/>
            </a:pPr>
            <a:endParaRPr b="1">
              <a:solidFill>
                <a:srgbClr val="FBC901"/>
              </a:solidFill>
            </a:endParaRPr>
          </a:p>
          <a:p>
            <a:pPr marL="0" lvl="1" indent="640896">
              <a:buSzTx/>
              <a:buNone/>
            </a:pPr>
            <a:r>
              <a:t>while leaving that salt still above its ~ 200°C solidification temperature,</a:t>
            </a:r>
            <a:r>
              <a:rPr baseline="31999"/>
              <a:t> 3</a:t>
            </a:r>
          </a:p>
          <a:p>
            <a:pPr>
              <a:defRPr sz="600"/>
            </a:pPr>
            <a:endParaRPr baseline="31999"/>
          </a:p>
          <a:p>
            <a:pPr marL="0" lvl="2" indent="1085850">
              <a:buSzTx/>
              <a:buNone/>
            </a:pPr>
            <a:r>
              <a:t>keeping it pumpable and thus ready to re-enter service at sunrise </a:t>
            </a:r>
          </a:p>
        </p:txBody>
      </p:sp>
      <p:pic>
        <p:nvPicPr>
          <p:cNvPr id="407" name="Crescent-Dunes-Nov17.jpg" descr="Crescent-Dunes-Nov17.jpg"/>
          <p:cNvPicPr>
            <a:picLocks noChangeAspect="1"/>
          </p:cNvPicPr>
          <p:nvPr/>
        </p:nvPicPr>
        <p:blipFill>
          <a:blip r:embed="rId2">
            <a:extLst/>
          </a:blip>
          <a:srcRect t="29873" b="6769"/>
          <a:stretch>
            <a:fillRect/>
          </a:stretch>
        </p:blipFill>
        <p:spPr>
          <a:xfrm>
            <a:off x="3340148" y="661757"/>
            <a:ext cx="2209759" cy="1400028"/>
          </a:xfrm>
          <a:prstGeom prst="rect">
            <a:avLst/>
          </a:prstGeom>
          <a:ln w="12700">
            <a:miter lim="400000"/>
          </a:ln>
        </p:spPr>
      </p:pic>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 name="Rectangle 2"/>
          <p:cNvSpPr txBox="1">
            <a:spLocks noGrp="1"/>
          </p:cNvSpPr>
          <p:nvPr>
            <p:ph type="title"/>
          </p:nvPr>
        </p:nvSpPr>
        <p:spPr>
          <a:xfrm>
            <a:off x="304800" y="91749"/>
            <a:ext cx="8534400" cy="675218"/>
          </a:xfrm>
          <a:prstGeom prst="rect">
            <a:avLst/>
          </a:prstGeom>
        </p:spPr>
        <p:txBody>
          <a:bodyPr/>
          <a:lstStyle>
            <a:lvl1pPr>
              <a:defRPr sz="2200" i="1">
                <a:latin typeface="+mn-lt"/>
                <a:ea typeface="+mn-ea"/>
                <a:cs typeface="+mn-cs"/>
                <a:sym typeface="Arial"/>
              </a:defRPr>
            </a:lvl1pPr>
          </a:lstStyle>
          <a:p>
            <a:r>
              <a:t>Solar Thermal + Molten Salt = 24 / 7 Power (w/o carbon or nuclear)</a:t>
            </a:r>
          </a:p>
        </p:txBody>
      </p:sp>
      <p:sp>
        <p:nvSpPr>
          <p:cNvPr id="410" name="Rectangle 3"/>
          <p:cNvSpPr txBox="1">
            <a:spLocks noGrp="1"/>
          </p:cNvSpPr>
          <p:nvPr>
            <p:ph type="body" idx="1"/>
          </p:nvPr>
        </p:nvSpPr>
        <p:spPr>
          <a:xfrm>
            <a:off x="228600" y="810687"/>
            <a:ext cx="8901558" cy="5498441"/>
          </a:xfrm>
          <a:prstGeom prst="rect">
            <a:avLst/>
          </a:prstGeom>
        </p:spPr>
        <p:txBody>
          <a:bodyPr/>
          <a:lstStyle/>
          <a:p>
            <a:pPr defTabSz="850391">
              <a:tabLst>
                <a:tab pos="419100" algn="l"/>
                <a:tab pos="838200" algn="l"/>
                <a:tab pos="1270000" algn="l"/>
                <a:tab pos="1689100" algn="l"/>
                <a:tab pos="2120900" algn="l"/>
              </a:tabLst>
              <a:defRPr sz="1674">
                <a:effectLst>
                  <a:outerShdw blurRad="35433" dist="35433" dir="2700000" rotWithShape="0">
                    <a:srgbClr val="000000"/>
                  </a:outerShdw>
                </a:effectLst>
              </a:defRPr>
            </a:pPr>
            <a:r>
              <a:t>However, as detailed in my note set: </a:t>
            </a:r>
            <a:r>
              <a:rPr b="1"/>
              <a:t>Power Plant Economics</a:t>
            </a:r>
            <a:r>
              <a:t> (</a:t>
            </a:r>
            <a:r>
              <a:rPr u="sng">
                <a:solidFill>
                  <a:srgbClr val="00CCFF"/>
                </a:solidFill>
                <a:uFill>
                  <a:solidFill>
                    <a:srgbClr val="00CCFF"/>
                  </a:solidFill>
                </a:uFill>
                <a:hlinkClick r:id="rId2"/>
              </a:rPr>
              <a:t>pptx</a:t>
            </a:r>
            <a:r>
              <a:t> / </a:t>
            </a:r>
            <a:r>
              <a:rPr u="sng">
                <a:solidFill>
                  <a:srgbClr val="00CCFF"/>
                </a:solidFill>
                <a:uFill>
                  <a:solidFill>
                    <a:srgbClr val="00CCFF"/>
                  </a:solidFill>
                </a:uFill>
                <a:hlinkClick r:id="rId3"/>
              </a:rPr>
              <a:t>pdf</a:t>
            </a:r>
            <a:r>
              <a:t> / </a:t>
            </a:r>
            <a:r>
              <a:rPr u="sng">
                <a:solidFill>
                  <a:srgbClr val="00CCFF"/>
                </a:solidFill>
                <a:uFill>
                  <a:solidFill>
                    <a:srgbClr val="00CCFF"/>
                  </a:solidFill>
                </a:uFill>
                <a:hlinkClick r:id="rId4"/>
              </a:rPr>
              <a:t>key</a:t>
            </a:r>
            <a:r>
              <a:t>):</a:t>
            </a:r>
          </a:p>
          <a:p>
            <a:pPr defTabSz="850391">
              <a:tabLst>
                <a:tab pos="419100" algn="l"/>
                <a:tab pos="838200" algn="l"/>
                <a:tab pos="1270000" algn="l"/>
                <a:tab pos="1689100" algn="l"/>
                <a:tab pos="2120900" algn="l"/>
              </a:tabLst>
              <a:defRPr sz="744">
                <a:effectLst>
                  <a:outerShdw blurRad="35433" dist="35433" dir="2700000" rotWithShape="0">
                    <a:srgbClr val="000000"/>
                  </a:outerShdw>
                </a:effectLst>
              </a:defRPr>
            </a:pPr>
            <a:endParaRPr/>
          </a:p>
          <a:p>
            <a:pPr algn="ctr" defTabSz="850391">
              <a:tabLst>
                <a:tab pos="419100" algn="l"/>
                <a:tab pos="838200" algn="l"/>
                <a:tab pos="1270000" algn="l"/>
                <a:tab pos="1689100" algn="l"/>
                <a:tab pos="2120900" algn="l"/>
              </a:tabLst>
              <a:defRPr sz="1674" b="1" i="1">
                <a:solidFill>
                  <a:srgbClr val="FBC901"/>
                </a:solidFill>
                <a:effectLst>
                  <a:outerShdw blurRad="35433" dist="35433" dir="2700000" rotWithShape="0">
                    <a:srgbClr val="000000"/>
                  </a:outerShdw>
                </a:effectLst>
              </a:defRPr>
            </a:pPr>
            <a:r>
              <a:t>Even with storage, Solar Thermal is today's most expensive power technology</a:t>
            </a:r>
          </a:p>
          <a:p>
            <a:pPr defTabSz="850391">
              <a:tabLst>
                <a:tab pos="419100" algn="l"/>
                <a:tab pos="838200" algn="l"/>
                <a:tab pos="1270000" algn="l"/>
                <a:tab pos="1689100" algn="l"/>
                <a:tab pos="2120900" algn="l"/>
              </a:tabLst>
              <a:defRPr sz="744">
                <a:effectLst>
                  <a:outerShdw blurRad="35433" dist="35433" dir="2700000" rotWithShape="0">
                    <a:srgbClr val="000000"/>
                  </a:outerShdw>
                </a:effectLst>
              </a:defRPr>
            </a:pPr>
            <a:endParaRPr/>
          </a:p>
          <a:p>
            <a:pPr marL="0" lvl="1" indent="596033" defTabSz="850391">
              <a:buSzTx/>
              <a:buNone/>
              <a:tabLst>
                <a:tab pos="419100" algn="l"/>
                <a:tab pos="838200" algn="l"/>
                <a:tab pos="1270000" algn="l"/>
                <a:tab pos="1689100" algn="l"/>
                <a:tab pos="2120900" algn="l"/>
              </a:tabLst>
              <a:defRPr sz="1674">
                <a:effectLst>
                  <a:outerShdw blurRad="35433" dist="35433" dir="2700000" rotWithShape="0">
                    <a:srgbClr val="000000"/>
                  </a:outerShdw>
                </a:effectLst>
              </a:defRPr>
            </a:pPr>
            <a:r>
              <a:rPr b="1"/>
              <a:t>Not just</a:t>
            </a:r>
            <a:r>
              <a:t> more costly than notoriously expensive Nuclear and Offshore Wind</a:t>
            </a:r>
          </a:p>
          <a:p>
            <a:pPr marL="0" lvl="1" indent="596033" defTabSz="850391">
              <a:buSzTx/>
              <a:buNone/>
              <a:tabLst>
                <a:tab pos="419100" algn="l"/>
                <a:tab pos="838200" algn="l"/>
                <a:tab pos="1270000" algn="l"/>
                <a:tab pos="1689100" algn="l"/>
                <a:tab pos="2120900" algn="l"/>
              </a:tabLst>
              <a:defRPr sz="744">
                <a:effectLst>
                  <a:outerShdw blurRad="35433" dist="35433" dir="2700000" rotWithShape="0">
                    <a:srgbClr val="000000"/>
                  </a:outerShdw>
                </a:effectLst>
              </a:defRPr>
            </a:pPr>
            <a:endParaRPr/>
          </a:p>
          <a:p>
            <a:pPr marL="0" lvl="1" indent="596033" defTabSz="850391">
              <a:buSzTx/>
              <a:buNone/>
              <a:tabLst>
                <a:tab pos="419100" algn="l"/>
                <a:tab pos="838200" algn="l"/>
                <a:tab pos="1270000" algn="l"/>
                <a:tab pos="1689100" algn="l"/>
                <a:tab pos="2120900" algn="l"/>
              </a:tabLst>
              <a:defRPr sz="1674">
                <a:effectLst>
                  <a:outerShdw blurRad="35433" dist="35433" dir="2700000" rotWithShape="0">
                    <a:srgbClr val="000000"/>
                  </a:outerShdw>
                </a:effectLst>
              </a:defRPr>
            </a:pPr>
            <a:r>
              <a:rPr b="1"/>
              <a:t>But also</a:t>
            </a:r>
            <a:r>
              <a:t> </a:t>
            </a:r>
            <a:r>
              <a:rPr b="1">
                <a:solidFill>
                  <a:srgbClr val="FBC901"/>
                </a:solidFill>
              </a:rPr>
              <a:t>3X</a:t>
            </a:r>
            <a:r>
              <a:t> more expensive than our currently least expensive technologies of </a:t>
            </a:r>
          </a:p>
          <a:p>
            <a:pPr marL="0" lvl="1" indent="596033" defTabSz="850391">
              <a:buSzTx/>
              <a:buNone/>
              <a:tabLst>
                <a:tab pos="419100" algn="l"/>
                <a:tab pos="838200" algn="l"/>
                <a:tab pos="1270000" algn="l"/>
                <a:tab pos="1689100" algn="l"/>
                <a:tab pos="2120900" algn="l"/>
              </a:tabLst>
              <a:defRPr sz="465">
                <a:effectLst>
                  <a:outerShdw blurRad="35433" dist="35433" dir="2700000" rotWithShape="0">
                    <a:srgbClr val="000000"/>
                  </a:outerShdw>
                </a:effectLst>
              </a:defRPr>
            </a:pPr>
            <a:endParaRPr/>
          </a:p>
          <a:p>
            <a:pPr marL="0" lvl="2" indent="1009840" defTabSz="850391">
              <a:buSzTx/>
              <a:buNone/>
              <a:tabLst>
                <a:tab pos="419100" algn="l"/>
                <a:tab pos="838200" algn="l"/>
                <a:tab pos="1270000" algn="l"/>
                <a:tab pos="1689100" algn="l"/>
                <a:tab pos="2120900" algn="l"/>
              </a:tabLst>
              <a:defRPr sz="1674">
                <a:effectLst>
                  <a:outerShdw blurRad="35433" dist="35433" dir="2700000" rotWithShape="0">
                    <a:srgbClr val="000000"/>
                  </a:outerShdw>
                </a:effectLst>
              </a:defRPr>
            </a:pPr>
            <a:r>
              <a:t>Combined Cycle Natural Gas, Solar Photovoltaics and Onshore Wind</a:t>
            </a:r>
          </a:p>
          <a:p>
            <a:pPr defTabSz="850391">
              <a:tabLst>
                <a:tab pos="419100" algn="l"/>
                <a:tab pos="838200" algn="l"/>
                <a:tab pos="1270000" algn="l"/>
                <a:tab pos="1689100" algn="l"/>
                <a:tab pos="2120900" algn="l"/>
              </a:tabLst>
              <a:defRPr sz="837">
                <a:effectLst>
                  <a:outerShdw blurRad="35433" dist="35433" dir="2700000" rotWithShape="0">
                    <a:srgbClr val="000000"/>
                  </a:outerShdw>
                </a:effectLst>
              </a:defRPr>
            </a:pPr>
            <a:endParaRPr/>
          </a:p>
          <a:p>
            <a:pPr marL="0" lvl="1" indent="596033" defTabSz="850391">
              <a:buSzTx/>
              <a:buNone/>
              <a:tabLst>
                <a:tab pos="419100" algn="l"/>
                <a:tab pos="838200" algn="l"/>
                <a:tab pos="1270000" algn="l"/>
                <a:tab pos="1689100" algn="l"/>
                <a:tab pos="2120900" algn="l"/>
              </a:tabLst>
              <a:defRPr sz="1674">
                <a:effectLst>
                  <a:outerShdw blurRad="35433" dist="35433" dir="2700000" rotWithShape="0">
                    <a:srgbClr val="000000"/>
                  </a:outerShdw>
                </a:effectLst>
              </a:defRPr>
            </a:pPr>
            <a:r>
              <a:t>And </a:t>
            </a:r>
            <a:r>
              <a:rPr b="1">
                <a:solidFill>
                  <a:srgbClr val="FBC901"/>
                </a:solidFill>
              </a:rPr>
              <a:t>without storage</a:t>
            </a:r>
            <a:r>
              <a:t>, that disadvantage of 3X climbs to over </a:t>
            </a:r>
            <a:r>
              <a:rPr b="1">
                <a:solidFill>
                  <a:srgbClr val="FBC901"/>
                </a:solidFill>
              </a:rPr>
              <a:t>4X</a:t>
            </a:r>
          </a:p>
          <a:p>
            <a:pPr defTabSz="850391">
              <a:tabLst>
                <a:tab pos="419100" algn="l"/>
                <a:tab pos="838200" algn="l"/>
                <a:tab pos="1270000" algn="l"/>
                <a:tab pos="1689100" algn="l"/>
                <a:tab pos="2120900" algn="l"/>
              </a:tabLst>
              <a:defRPr sz="1116">
                <a:effectLst>
                  <a:outerShdw blurRad="35433" dist="35433" dir="2700000" rotWithShape="0">
                    <a:srgbClr val="000000"/>
                  </a:outerShdw>
                </a:effectLst>
              </a:defRPr>
            </a:pPr>
            <a:endParaRPr/>
          </a:p>
          <a:p>
            <a:pPr defTabSz="850391">
              <a:tabLst>
                <a:tab pos="419100" algn="l"/>
                <a:tab pos="838200" algn="l"/>
                <a:tab pos="1270000" algn="l"/>
                <a:tab pos="1689100" algn="l"/>
                <a:tab pos="2120900" algn="l"/>
              </a:tabLst>
              <a:defRPr sz="1674">
                <a:effectLst>
                  <a:outerShdw blurRad="35433" dist="35433" dir="2700000" rotWithShape="0">
                    <a:srgbClr val="000000"/>
                  </a:outerShdw>
                </a:effectLst>
              </a:defRPr>
            </a:pPr>
            <a:r>
              <a:t>So we need to examine possible </a:t>
            </a:r>
            <a:r>
              <a:rPr b="1"/>
              <a:t>FUTURE Central Receiver Solar Thermal technology:</a:t>
            </a:r>
          </a:p>
          <a:p>
            <a:pPr defTabSz="850391">
              <a:tabLst>
                <a:tab pos="419100" algn="l"/>
                <a:tab pos="838200" algn="l"/>
                <a:tab pos="1270000" algn="l"/>
                <a:tab pos="1689100" algn="l"/>
                <a:tab pos="2120900" algn="l"/>
              </a:tabLst>
              <a:defRPr sz="465">
                <a:effectLst>
                  <a:outerShdw blurRad="35433" dist="35433" dir="2700000" rotWithShape="0">
                    <a:srgbClr val="000000"/>
                  </a:outerShdw>
                </a:effectLst>
              </a:defRPr>
            </a:pPr>
            <a:endParaRPr/>
          </a:p>
          <a:p>
            <a:pPr marL="0" lvl="1" indent="596033" defTabSz="850391">
              <a:buSzTx/>
              <a:buNone/>
              <a:tabLst>
                <a:tab pos="419100" algn="l"/>
                <a:tab pos="838200" algn="l"/>
                <a:tab pos="1270000" algn="l"/>
                <a:tab pos="1689100" algn="l"/>
                <a:tab pos="2120900" algn="l"/>
              </a:tabLst>
              <a:defRPr sz="1674">
                <a:effectLst>
                  <a:outerShdw blurRad="35433" dist="35433" dir="2700000" rotWithShape="0">
                    <a:srgbClr val="000000"/>
                  </a:outerShdw>
                </a:effectLst>
              </a:defRPr>
            </a:pPr>
            <a:r>
              <a:t>As discussed earlier, a </a:t>
            </a:r>
            <a:r>
              <a:rPr b="1"/>
              <a:t>thermal engine's</a:t>
            </a:r>
            <a:r>
              <a:t> theoretical "Carnot" efficiency limit is:</a:t>
            </a:r>
          </a:p>
          <a:p>
            <a:pPr defTabSz="850391">
              <a:tabLst>
                <a:tab pos="419100" algn="l"/>
                <a:tab pos="838200" algn="l"/>
                <a:tab pos="1270000" algn="l"/>
                <a:tab pos="1689100" algn="l"/>
                <a:tab pos="2120900" algn="l"/>
              </a:tabLst>
              <a:defRPr sz="465">
                <a:effectLst>
                  <a:outerShdw blurRad="35433" dist="35433" dir="2700000" rotWithShape="0">
                    <a:srgbClr val="000000"/>
                  </a:outerShdw>
                </a:effectLst>
              </a:defRPr>
            </a:pPr>
            <a:endParaRPr/>
          </a:p>
          <a:p>
            <a:pPr marL="0" lvl="2" indent="1009840" defTabSz="850391">
              <a:buSzTx/>
              <a:buNone/>
              <a:tabLst>
                <a:tab pos="419100" algn="l"/>
                <a:tab pos="838200" algn="l"/>
                <a:tab pos="1270000" algn="l"/>
                <a:tab pos="1689100" algn="l"/>
                <a:tab pos="2120900" algn="l"/>
              </a:tabLst>
              <a:defRPr sz="1674">
                <a:effectLst>
                  <a:outerShdw blurRad="35433" dist="35433" dir="2700000" rotWithShape="0">
                    <a:srgbClr val="000000"/>
                  </a:outerShdw>
                </a:effectLst>
              </a:defRPr>
            </a:pPr>
            <a:r>
              <a:t>Maximum Conversion Efficiency = Δ Temperature / (Highest Temperature)</a:t>
            </a:r>
          </a:p>
          <a:p>
            <a:pPr defTabSz="850391">
              <a:tabLst>
                <a:tab pos="419100" algn="l"/>
                <a:tab pos="838200" algn="l"/>
                <a:tab pos="1270000" algn="l"/>
                <a:tab pos="1689100" algn="l"/>
                <a:tab pos="2120900" algn="l"/>
              </a:tabLst>
              <a:defRPr sz="1023">
                <a:effectLst>
                  <a:outerShdw blurRad="35433" dist="35433" dir="2700000" rotWithShape="0">
                    <a:srgbClr val="000000"/>
                  </a:outerShdw>
                </a:effectLst>
              </a:defRPr>
            </a:pPr>
            <a:endParaRPr/>
          </a:p>
          <a:p>
            <a:pPr defTabSz="850391">
              <a:tabLst>
                <a:tab pos="419100" algn="l"/>
                <a:tab pos="838200" algn="l"/>
                <a:tab pos="1270000" algn="l"/>
                <a:tab pos="1689100" algn="l"/>
                <a:tab pos="2120900" algn="l"/>
              </a:tabLst>
              <a:defRPr sz="1674">
                <a:effectLst>
                  <a:outerShdw blurRad="35433" dist="35433" dir="2700000" rotWithShape="0">
                    <a:srgbClr val="000000"/>
                  </a:outerShdw>
                </a:effectLst>
              </a:defRPr>
            </a:pPr>
            <a:r>
              <a:t>But Ivanpah's steam AND Crescent Dune's molten salt top out at </a:t>
            </a:r>
            <a:r>
              <a:rPr b="1">
                <a:solidFill>
                  <a:srgbClr val="FBC901"/>
                </a:solidFill>
              </a:rPr>
              <a:t>540-565 °C</a:t>
            </a:r>
            <a:r>
              <a:t> </a:t>
            </a:r>
            <a:r>
              <a:rPr baseline="31999"/>
              <a:t>1, 2</a:t>
            </a:r>
          </a:p>
          <a:p>
            <a:pPr defTabSz="850391">
              <a:tabLst>
                <a:tab pos="419100" algn="l"/>
                <a:tab pos="838200" algn="l"/>
                <a:tab pos="1270000" algn="l"/>
                <a:tab pos="1689100" algn="l"/>
                <a:tab pos="2120900" algn="l"/>
              </a:tabLst>
              <a:defRPr sz="465">
                <a:effectLst>
                  <a:outerShdw blurRad="35433" dist="35433" dir="2700000" rotWithShape="0">
                    <a:srgbClr val="000000"/>
                  </a:outerShdw>
                </a:effectLst>
              </a:defRPr>
            </a:pPr>
            <a:endParaRPr/>
          </a:p>
          <a:p>
            <a:pPr marL="0" lvl="1" indent="596033" defTabSz="850391">
              <a:buSzTx/>
              <a:buNone/>
              <a:tabLst>
                <a:tab pos="419100" algn="l"/>
                <a:tab pos="838200" algn="l"/>
                <a:tab pos="1270000" algn="l"/>
                <a:tab pos="1689100" algn="l"/>
                <a:tab pos="2120900" algn="l"/>
              </a:tabLst>
              <a:defRPr sz="1674">
                <a:effectLst>
                  <a:outerShdw blurRad="35433" dist="35433" dir="2700000" rotWithShape="0">
                    <a:srgbClr val="000000"/>
                  </a:outerShdw>
                </a:effectLst>
              </a:defRPr>
            </a:pPr>
            <a:r>
              <a:t>Heliostat fields concentrate sunlight almost as effectively as Dishes (i.e., by ~ 1000X) </a:t>
            </a:r>
            <a:r>
              <a:rPr b="1" baseline="31999"/>
              <a:t>3</a:t>
            </a:r>
          </a:p>
          <a:p>
            <a:pPr marL="0" lvl="1" indent="596033" defTabSz="850391">
              <a:buSzTx/>
              <a:buNone/>
              <a:tabLst>
                <a:tab pos="419100" algn="l"/>
                <a:tab pos="838200" algn="l"/>
                <a:tab pos="1270000" algn="l"/>
                <a:tab pos="1689100" algn="l"/>
                <a:tab pos="2120900" algn="l"/>
              </a:tabLst>
              <a:defRPr sz="465">
                <a:solidFill>
                  <a:srgbClr val="FBC901"/>
                </a:solidFill>
                <a:effectLst>
                  <a:outerShdw blurRad="35433" dist="35433" dir="2700000" rotWithShape="0">
                    <a:srgbClr val="000000"/>
                  </a:outerShdw>
                </a:effectLst>
              </a:defRPr>
            </a:pPr>
            <a:endParaRPr/>
          </a:p>
          <a:p>
            <a:pPr marL="0" lvl="1" indent="596033" defTabSz="850391">
              <a:buSzTx/>
              <a:buNone/>
              <a:tabLst>
                <a:tab pos="419100" algn="l"/>
                <a:tab pos="838200" algn="l"/>
                <a:tab pos="1270000" algn="l"/>
                <a:tab pos="1689100" algn="l"/>
                <a:tab pos="2120900" algn="l"/>
              </a:tabLst>
              <a:defRPr sz="1674" b="1">
                <a:solidFill>
                  <a:srgbClr val="FBC901"/>
                </a:solidFill>
                <a:effectLst>
                  <a:outerShdw blurRad="35433" dist="35433" dir="2700000" rotWithShape="0">
                    <a:srgbClr val="000000"/>
                  </a:outerShdw>
                </a:effectLst>
              </a:defRPr>
            </a:pPr>
            <a:r>
              <a:t>So why CAN'T Power Tower fluids reach comparable  ~ 1000 °C temperatures?</a:t>
            </a:r>
          </a:p>
        </p:txBody>
      </p:sp>
      <p:sp>
        <p:nvSpPr>
          <p:cNvPr id="411" name="Rectangle 5"/>
          <p:cNvSpPr txBox="1"/>
          <p:nvPr/>
        </p:nvSpPr>
        <p:spPr>
          <a:xfrm>
            <a:off x="304800" y="6152420"/>
            <a:ext cx="8534400" cy="6960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1) https://solarpaces.nrel.gov/ivanpah-solar-electric-generating-system</a:t>
            </a:r>
          </a:p>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2) Advances in Central Receivers for Concentrating Solar Applications, C.K. Ho, Solar Energy 152, pp. 38-56 (2017)</a:t>
            </a:r>
          </a:p>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3) Concentrating Solar Power, Weinstein et al., Chemical Reviews 115, pp. 12797-12838 (2015)</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4" name="Rectangle 2"/>
          <p:cNvSpPr txBox="1">
            <a:spLocks noGrp="1"/>
          </p:cNvSpPr>
          <p:nvPr>
            <p:ph type="title"/>
          </p:nvPr>
        </p:nvSpPr>
        <p:spPr>
          <a:xfrm>
            <a:off x="304800" y="76200"/>
            <a:ext cx="8534400" cy="533400"/>
          </a:xfrm>
          <a:prstGeom prst="rect">
            <a:avLst/>
          </a:prstGeom>
        </p:spPr>
        <p:txBody>
          <a:bodyPr/>
          <a:lstStyle/>
          <a:p>
            <a:pPr defTabSz="868680">
              <a:defRPr sz="2090" i="1">
                <a:effectLst>
                  <a:outerShdw blurRad="36195" dist="36195" dir="2700000" rotWithShape="0">
                    <a:srgbClr val="000000"/>
                  </a:outerShdw>
                </a:effectLst>
                <a:latin typeface="+mn-lt"/>
                <a:ea typeface="+mn-ea"/>
                <a:cs typeface="+mn-cs"/>
                <a:sym typeface="Arial"/>
              </a:defRPr>
            </a:pPr>
            <a:r>
              <a:t>Solar Thermal Power Plants </a:t>
            </a:r>
            <a:r>
              <a:rPr b="1"/>
              <a:t>look</a:t>
            </a:r>
            <a:r>
              <a:t> very different than other power plants</a:t>
            </a:r>
          </a:p>
        </p:txBody>
      </p:sp>
      <p:sp>
        <p:nvSpPr>
          <p:cNvPr id="145" name="Rectangle 3"/>
          <p:cNvSpPr txBox="1"/>
          <p:nvPr/>
        </p:nvSpPr>
        <p:spPr>
          <a:xfrm>
            <a:off x="114300" y="768992"/>
            <a:ext cx="8915400" cy="46361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spAutoFit/>
          </a:bodyPr>
          <a:lstStyle/>
          <a:p>
            <a:pPr>
              <a:spcBef>
                <a:spcPts val="400"/>
              </a:spcBef>
              <a:tabLst>
                <a:tab pos="444500" algn="l"/>
              </a:tabLst>
              <a:defRPr b="0">
                <a:solidFill>
                  <a:srgbClr val="FFFFFF"/>
                </a:solidFill>
                <a:effectLst>
                  <a:outerShdw blurRad="38100" dist="38100" dir="2700000" rotWithShape="0">
                    <a:srgbClr val="000000"/>
                  </a:outerShdw>
                </a:effectLst>
                <a:latin typeface="+mn-lt"/>
                <a:ea typeface="+mn-ea"/>
                <a:cs typeface="+mn-cs"/>
                <a:sym typeface="Arial"/>
              </a:defRPr>
            </a:pPr>
            <a:r>
              <a:t>But functionally, they are almost identical to fossil fuel, biofuel &amp; nuclear power plants </a:t>
            </a:r>
            <a:r>
              <a:rPr b="1" baseline="31999"/>
              <a:t>1</a:t>
            </a:r>
          </a:p>
          <a:p>
            <a:pPr lvl="1">
              <a:spcBef>
                <a:spcPts val="400"/>
              </a:spcBef>
              <a:tabLst>
                <a:tab pos="444500" algn="l"/>
              </a:tabLst>
              <a:defRPr sz="8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44500" algn="l"/>
              </a:tabLst>
              <a:defRPr b="0">
                <a:solidFill>
                  <a:srgbClr val="FFFFFF"/>
                </a:solidFill>
                <a:effectLst>
                  <a:outerShdw blurRad="38100" dist="38100" dir="2700000" rotWithShape="0">
                    <a:srgbClr val="000000"/>
                  </a:outerShdw>
                </a:effectLst>
                <a:latin typeface="+mn-lt"/>
                <a:ea typeface="+mn-ea"/>
                <a:cs typeface="+mn-cs"/>
                <a:sym typeface="Arial"/>
              </a:defRPr>
            </a:pPr>
            <a:r>
              <a:t>All of which include (working backwards):</a:t>
            </a:r>
          </a:p>
          <a:p>
            <a:pPr>
              <a:spcBef>
                <a:spcPts val="400"/>
              </a:spcBef>
              <a:tabLst>
                <a:tab pos="444500" algn="l"/>
              </a:tabLst>
              <a:defRPr sz="800" b="0">
                <a:solidFill>
                  <a:srgbClr val="FFFFFF"/>
                </a:solidFill>
                <a:effectLst>
                  <a:outerShdw blurRad="38100" dist="38100" dir="2700000" rotWithShape="0">
                    <a:srgbClr val="000000"/>
                  </a:outerShdw>
                </a:effectLst>
                <a:latin typeface="+mn-lt"/>
                <a:ea typeface="+mn-ea"/>
                <a:cs typeface="+mn-cs"/>
                <a:sym typeface="Arial"/>
              </a:defRPr>
            </a:pPr>
            <a:endParaRPr/>
          </a:p>
          <a:p>
            <a:pPr lvl="1">
              <a:spcBef>
                <a:spcPts val="400"/>
              </a:spcBef>
              <a:tabLst>
                <a:tab pos="444500" algn="l"/>
              </a:tabLst>
              <a:defRPr b="0">
                <a:solidFill>
                  <a:srgbClr val="FFFFFF"/>
                </a:solidFill>
                <a:effectLst>
                  <a:outerShdw blurRad="38100" dist="38100" dir="2700000" rotWithShape="0">
                    <a:srgbClr val="000000"/>
                  </a:outerShdw>
                </a:effectLst>
                <a:latin typeface="+mn-lt"/>
                <a:ea typeface="+mn-ea"/>
                <a:cs typeface="+mn-cs"/>
                <a:sym typeface="Arial"/>
              </a:defRPr>
            </a:pPr>
            <a:r>
              <a:t>4) </a:t>
            </a:r>
            <a:r>
              <a:rPr b="1">
                <a:solidFill>
                  <a:srgbClr val="FBC901"/>
                </a:solidFill>
              </a:rPr>
              <a:t>Electrical Generators </a:t>
            </a:r>
            <a:r>
              <a:t>driven by</a:t>
            </a:r>
          </a:p>
          <a:p>
            <a:pPr lvl="1">
              <a:spcBef>
                <a:spcPts val="400"/>
              </a:spcBef>
              <a:tabLst>
                <a:tab pos="444500" algn="l"/>
              </a:tabLst>
              <a:defRPr sz="800" b="0">
                <a:solidFill>
                  <a:srgbClr val="FFFFFF"/>
                </a:solidFill>
                <a:effectLst>
                  <a:outerShdw blurRad="38100" dist="38100" dir="2700000" rotWithShape="0">
                    <a:srgbClr val="000000"/>
                  </a:outerShdw>
                </a:effectLst>
                <a:latin typeface="+mn-lt"/>
                <a:ea typeface="+mn-ea"/>
                <a:cs typeface="+mn-cs"/>
                <a:sym typeface="Arial"/>
              </a:defRPr>
            </a:pPr>
            <a:endParaRPr/>
          </a:p>
          <a:p>
            <a:pPr lvl="1">
              <a:spcBef>
                <a:spcPts val="400"/>
              </a:spcBef>
              <a:tabLst>
                <a:tab pos="444500" algn="l"/>
              </a:tabLst>
              <a:defRPr b="0">
                <a:solidFill>
                  <a:srgbClr val="FFFFFF"/>
                </a:solidFill>
                <a:effectLst>
                  <a:outerShdw blurRad="38100" dist="38100" dir="2700000" rotWithShape="0">
                    <a:srgbClr val="000000"/>
                  </a:outerShdw>
                </a:effectLst>
                <a:latin typeface="+mn-lt"/>
                <a:ea typeface="+mn-ea"/>
                <a:cs typeface="+mn-cs"/>
                <a:sym typeface="Arial"/>
              </a:defRPr>
            </a:pPr>
            <a:r>
              <a:t>3) </a:t>
            </a:r>
            <a:r>
              <a:rPr b="1">
                <a:solidFill>
                  <a:srgbClr val="FBC901"/>
                </a:solidFill>
              </a:rPr>
              <a:t>Propellers </a:t>
            </a:r>
            <a:r>
              <a:t>(in complex versions known as "turbines") which are propelled by </a:t>
            </a:r>
          </a:p>
          <a:p>
            <a:pPr lvl="1">
              <a:spcBef>
                <a:spcPts val="400"/>
              </a:spcBef>
              <a:tabLst>
                <a:tab pos="444500" algn="l"/>
              </a:tabLst>
              <a:defRPr sz="800" b="0">
                <a:solidFill>
                  <a:srgbClr val="FFFFFF"/>
                </a:solidFill>
                <a:effectLst>
                  <a:outerShdw blurRad="38100" dist="38100" dir="2700000" rotWithShape="0">
                    <a:srgbClr val="000000"/>
                  </a:outerShdw>
                </a:effectLst>
                <a:latin typeface="+mn-lt"/>
                <a:ea typeface="+mn-ea"/>
                <a:cs typeface="+mn-cs"/>
                <a:sym typeface="Arial"/>
              </a:defRPr>
            </a:pPr>
            <a:endParaRPr/>
          </a:p>
          <a:p>
            <a:pPr lvl="1">
              <a:spcBef>
                <a:spcPts val="400"/>
              </a:spcBef>
              <a:tabLst>
                <a:tab pos="444500" algn="l"/>
              </a:tabLst>
              <a:defRPr b="0">
                <a:solidFill>
                  <a:srgbClr val="FFFFFF"/>
                </a:solidFill>
                <a:effectLst>
                  <a:outerShdw blurRad="38100" dist="38100" dir="2700000" rotWithShape="0">
                    <a:srgbClr val="000000"/>
                  </a:outerShdw>
                </a:effectLst>
                <a:latin typeface="+mn-lt"/>
                <a:ea typeface="+mn-ea"/>
                <a:cs typeface="+mn-cs"/>
                <a:sym typeface="Arial"/>
              </a:defRPr>
            </a:pPr>
            <a:r>
              <a:t>2) </a:t>
            </a:r>
            <a:r>
              <a:rPr b="1">
                <a:solidFill>
                  <a:srgbClr val="FBC901"/>
                </a:solidFill>
              </a:rPr>
              <a:t>Steam</a:t>
            </a:r>
            <a:r>
              <a:t> rushing out of water-filled </a:t>
            </a:r>
            <a:r>
              <a:rPr b="1">
                <a:solidFill>
                  <a:srgbClr val="FBC901"/>
                </a:solidFill>
              </a:rPr>
              <a:t>Boilers</a:t>
            </a:r>
            <a:r>
              <a:t> due to the presence of a</a:t>
            </a:r>
          </a:p>
          <a:p>
            <a:pPr lvl="1">
              <a:spcBef>
                <a:spcPts val="400"/>
              </a:spcBef>
              <a:tabLst>
                <a:tab pos="444500" algn="l"/>
              </a:tabLst>
              <a:defRPr sz="800" b="0">
                <a:solidFill>
                  <a:srgbClr val="FFFFFF"/>
                </a:solidFill>
                <a:effectLst>
                  <a:outerShdw blurRad="38100" dist="38100" dir="2700000" rotWithShape="0">
                    <a:srgbClr val="000000"/>
                  </a:outerShdw>
                </a:effectLst>
                <a:latin typeface="+mn-lt"/>
                <a:ea typeface="+mn-ea"/>
                <a:cs typeface="+mn-cs"/>
                <a:sym typeface="Arial"/>
              </a:defRPr>
            </a:pPr>
            <a:endParaRPr/>
          </a:p>
          <a:p>
            <a:pPr lvl="1">
              <a:spcBef>
                <a:spcPts val="400"/>
              </a:spcBef>
              <a:tabLst>
                <a:tab pos="444500" algn="l"/>
              </a:tabLst>
              <a:defRPr b="0">
                <a:solidFill>
                  <a:srgbClr val="FFFFFF"/>
                </a:solidFill>
                <a:effectLst>
                  <a:outerShdw blurRad="38100" dist="38100" dir="2700000" rotWithShape="0">
                    <a:srgbClr val="000000"/>
                  </a:outerShdw>
                </a:effectLst>
                <a:latin typeface="+mn-lt"/>
                <a:ea typeface="+mn-ea"/>
                <a:cs typeface="+mn-cs"/>
                <a:sym typeface="Arial"/>
              </a:defRPr>
            </a:pPr>
            <a:r>
              <a:t>1) </a:t>
            </a:r>
            <a:r>
              <a:rPr b="1">
                <a:solidFill>
                  <a:srgbClr val="FBC901"/>
                </a:solidFill>
              </a:rPr>
              <a:t>Heat Source</a:t>
            </a:r>
            <a:r>
              <a:t> - Which is the </a:t>
            </a:r>
            <a:r>
              <a:rPr b="1"/>
              <a:t>only </a:t>
            </a:r>
            <a:r>
              <a:rPr b="1">
                <a:solidFill>
                  <a:srgbClr val="FBC901"/>
                </a:solidFill>
              </a:rPr>
              <a:t>thing really differing</a:t>
            </a:r>
            <a:r>
              <a:t> between these plants</a:t>
            </a:r>
          </a:p>
          <a:p>
            <a:pPr lvl="1">
              <a:spcBef>
                <a:spcPts val="400"/>
              </a:spcBef>
              <a:tabLst>
                <a:tab pos="444500" algn="l"/>
              </a:tabLst>
              <a:defRPr sz="1400" b="0">
                <a:solidFill>
                  <a:srgbClr val="FBC901"/>
                </a:solidFill>
                <a:effectLst>
                  <a:outerShdw blurRad="38100" dist="38100" dir="2700000" rotWithShape="0">
                    <a:srgbClr val="000000"/>
                  </a:outerShdw>
                </a:effectLst>
                <a:latin typeface="+mn-lt"/>
                <a:ea typeface="+mn-ea"/>
                <a:cs typeface="+mn-cs"/>
                <a:sym typeface="Arial"/>
              </a:defRPr>
            </a:pPr>
            <a:endParaRPr/>
          </a:p>
          <a:p>
            <a:pPr algn="ctr">
              <a:spcBef>
                <a:spcPts val="400"/>
              </a:spcBef>
              <a:tabLst>
                <a:tab pos="444500" algn="l"/>
              </a:tabLst>
              <a:defRPr i="1">
                <a:solidFill>
                  <a:srgbClr val="FFFFFF"/>
                </a:solidFill>
                <a:effectLst>
                  <a:outerShdw blurRad="38100" dist="38100" dir="2700000" rotWithShape="0">
                    <a:srgbClr val="000000"/>
                  </a:outerShdw>
                </a:effectLst>
                <a:latin typeface="+mn-lt"/>
                <a:ea typeface="+mn-ea"/>
                <a:cs typeface="+mn-cs"/>
                <a:sym typeface="Arial"/>
              </a:defRPr>
            </a:pPr>
            <a:r>
              <a:t>The generators, turbines &amp; boilers are virtually (if not completely) identical!</a:t>
            </a:r>
          </a:p>
          <a:p>
            <a:pPr lvl="1">
              <a:spcBef>
                <a:spcPts val="400"/>
              </a:spcBef>
              <a:tabLst>
                <a:tab pos="444500" algn="l"/>
              </a:tabLst>
              <a:defRPr b="0">
                <a:solidFill>
                  <a:srgbClr val="FFFFFF"/>
                </a:solidFill>
                <a:effectLst>
                  <a:outerShdw blurRad="38100" dist="38100" dir="2700000" rotWithShape="0">
                    <a:srgbClr val="000000"/>
                  </a:outerShdw>
                </a:effectLst>
                <a:latin typeface="+mn-lt"/>
                <a:ea typeface="+mn-ea"/>
                <a:cs typeface="+mn-cs"/>
                <a:sym typeface="Arial"/>
              </a:defRPr>
            </a:pPr>
            <a:endParaRPr b="1">
              <a:solidFill>
                <a:srgbClr val="FBC901"/>
              </a:solidFill>
            </a:endParaRPr>
          </a:p>
          <a:p>
            <a:pPr>
              <a:spcBef>
                <a:spcPts val="400"/>
              </a:spcBef>
              <a:tabLst>
                <a:tab pos="444500" algn="l"/>
              </a:tabLst>
              <a:defRPr sz="10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44500" algn="l"/>
              </a:tabLst>
              <a:defRPr sz="11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44500" algn="l"/>
              </a:tabLst>
              <a:defRPr sz="1100" b="0">
                <a:solidFill>
                  <a:srgbClr val="FFFFFF"/>
                </a:solidFill>
                <a:effectLst>
                  <a:outerShdw blurRad="38100" dist="38100" dir="2700000" rotWithShape="0">
                    <a:srgbClr val="000000"/>
                  </a:outerShdw>
                </a:effectLst>
                <a:latin typeface="+mn-lt"/>
                <a:ea typeface="+mn-ea"/>
                <a:cs typeface="+mn-cs"/>
                <a:sym typeface="Arial"/>
              </a:defRPr>
            </a:pPr>
            <a:endParaRPr/>
          </a:p>
        </p:txBody>
      </p:sp>
      <p:grpSp>
        <p:nvGrpSpPr>
          <p:cNvPr id="154" name="Group"/>
          <p:cNvGrpSpPr/>
          <p:nvPr/>
        </p:nvGrpSpPr>
        <p:grpSpPr>
          <a:xfrm>
            <a:off x="2069495" y="4402654"/>
            <a:ext cx="4481347" cy="2348843"/>
            <a:chOff x="0" y="0"/>
            <a:chExt cx="4481345" cy="2348841"/>
          </a:xfrm>
        </p:grpSpPr>
        <p:pic>
          <p:nvPicPr>
            <p:cNvPr id="146" name="Picture 14" descr="Picture 14"/>
            <p:cNvPicPr>
              <a:picLocks noChangeAspect="1"/>
            </p:cNvPicPr>
            <p:nvPr/>
          </p:nvPicPr>
          <p:blipFill>
            <a:blip r:embed="rId2">
              <a:extLst/>
            </a:blip>
            <a:stretch>
              <a:fillRect/>
            </a:stretch>
          </p:blipFill>
          <p:spPr>
            <a:xfrm>
              <a:off x="0" y="66887"/>
              <a:ext cx="3275032" cy="1280100"/>
            </a:xfrm>
            <a:prstGeom prst="rect">
              <a:avLst/>
            </a:prstGeom>
            <a:ln w="12700" cap="flat">
              <a:noFill/>
              <a:miter lim="400000"/>
            </a:ln>
            <a:effectLst/>
          </p:spPr>
        </p:pic>
        <p:pic>
          <p:nvPicPr>
            <p:cNvPr id="147" name="Picture 15" descr="Picture 15"/>
            <p:cNvPicPr>
              <a:picLocks noChangeAspect="1"/>
            </p:cNvPicPr>
            <p:nvPr/>
          </p:nvPicPr>
          <p:blipFill>
            <a:blip r:embed="rId3">
              <a:extLst/>
            </a:blip>
            <a:stretch>
              <a:fillRect/>
            </a:stretch>
          </p:blipFill>
          <p:spPr>
            <a:xfrm>
              <a:off x="360568" y="1435296"/>
              <a:ext cx="1490600" cy="651142"/>
            </a:xfrm>
            <a:prstGeom prst="rect">
              <a:avLst/>
            </a:prstGeom>
            <a:ln w="12700" cap="flat">
              <a:noFill/>
              <a:miter lim="400000"/>
            </a:ln>
            <a:effectLst/>
          </p:spPr>
        </p:pic>
        <p:pic>
          <p:nvPicPr>
            <p:cNvPr id="148" name="Picture 16" descr="Picture 16"/>
            <p:cNvPicPr>
              <a:picLocks noChangeAspect="1"/>
            </p:cNvPicPr>
            <p:nvPr/>
          </p:nvPicPr>
          <p:blipFill>
            <a:blip r:embed="rId4">
              <a:extLst/>
            </a:blip>
            <a:stretch>
              <a:fillRect/>
            </a:stretch>
          </p:blipFill>
          <p:spPr>
            <a:xfrm>
              <a:off x="2021430" y="152412"/>
              <a:ext cx="1363292" cy="702023"/>
            </a:xfrm>
            <a:prstGeom prst="rect">
              <a:avLst/>
            </a:prstGeom>
            <a:ln w="12700" cap="flat">
              <a:noFill/>
              <a:miter lim="400000"/>
            </a:ln>
            <a:effectLst/>
          </p:spPr>
        </p:pic>
        <p:pic>
          <p:nvPicPr>
            <p:cNvPr id="149" name="Picture 17" descr="Picture 17"/>
            <p:cNvPicPr>
              <a:picLocks noChangeAspect="1"/>
            </p:cNvPicPr>
            <p:nvPr/>
          </p:nvPicPr>
          <p:blipFill>
            <a:blip r:embed="rId5">
              <a:extLst/>
            </a:blip>
            <a:stretch>
              <a:fillRect/>
            </a:stretch>
          </p:blipFill>
          <p:spPr>
            <a:xfrm>
              <a:off x="3309505" y="0"/>
              <a:ext cx="1171841" cy="819513"/>
            </a:xfrm>
            <a:prstGeom prst="rect">
              <a:avLst/>
            </a:prstGeom>
            <a:ln w="12700" cap="flat">
              <a:noFill/>
              <a:miter lim="400000"/>
            </a:ln>
            <a:effectLst/>
          </p:spPr>
        </p:pic>
        <p:sp>
          <p:nvSpPr>
            <p:cNvPr id="150" name="TextBox 19"/>
            <p:cNvSpPr txBox="1"/>
            <p:nvPr/>
          </p:nvSpPr>
          <p:spPr>
            <a:xfrm>
              <a:off x="757410" y="2058384"/>
              <a:ext cx="694294" cy="2904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wrap="square" lIns="45719" tIns="45719" rIns="45719" bIns="45719" numCol="1" anchor="t">
              <a:noAutofit/>
            </a:bodyPr>
            <a:lstStyle>
              <a:lvl1pPr algn="ctr">
                <a:defRPr sz="1400">
                  <a:solidFill>
                    <a:srgbClr val="FBC901"/>
                  </a:solidFill>
                  <a:latin typeface="+mn-lt"/>
                  <a:ea typeface="+mn-ea"/>
                  <a:cs typeface="+mn-cs"/>
                  <a:sym typeface="Arial"/>
                </a:defRPr>
              </a:lvl1pPr>
            </a:lstStyle>
            <a:p>
              <a:r>
                <a:t>(1)</a:t>
              </a:r>
            </a:p>
          </p:txBody>
        </p:sp>
        <p:sp>
          <p:nvSpPr>
            <p:cNvPr id="151" name="TextBox 20"/>
            <p:cNvSpPr txBox="1"/>
            <p:nvPr/>
          </p:nvSpPr>
          <p:spPr>
            <a:xfrm>
              <a:off x="0" y="129793"/>
              <a:ext cx="694293" cy="29045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wrap="square" lIns="45719" tIns="45719" rIns="45719" bIns="45719" numCol="1" anchor="t">
              <a:noAutofit/>
            </a:bodyPr>
            <a:lstStyle>
              <a:lvl1pPr algn="ctr">
                <a:defRPr sz="1400">
                  <a:solidFill>
                    <a:srgbClr val="FBC901"/>
                  </a:solidFill>
                  <a:latin typeface="+mn-lt"/>
                  <a:ea typeface="+mn-ea"/>
                  <a:cs typeface="+mn-cs"/>
                  <a:sym typeface="Arial"/>
                </a:defRPr>
              </a:lvl1pPr>
            </a:lstStyle>
            <a:p>
              <a:r>
                <a:t>(2)</a:t>
              </a:r>
            </a:p>
          </p:txBody>
        </p:sp>
        <p:sp>
          <p:nvSpPr>
            <p:cNvPr id="152" name="TextBox 24"/>
            <p:cNvSpPr txBox="1"/>
            <p:nvPr/>
          </p:nvSpPr>
          <p:spPr>
            <a:xfrm>
              <a:off x="1956643" y="833751"/>
              <a:ext cx="694294" cy="29045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wrap="square" lIns="45719" tIns="45719" rIns="45719" bIns="45719" numCol="1" anchor="t">
              <a:noAutofit/>
            </a:bodyPr>
            <a:lstStyle>
              <a:lvl1pPr algn="ctr">
                <a:defRPr sz="1400">
                  <a:solidFill>
                    <a:srgbClr val="FBC901"/>
                  </a:solidFill>
                  <a:latin typeface="+mn-lt"/>
                  <a:ea typeface="+mn-ea"/>
                  <a:cs typeface="+mn-cs"/>
                  <a:sym typeface="Arial"/>
                </a:defRPr>
              </a:lvl1pPr>
            </a:lstStyle>
            <a:p>
              <a:r>
                <a:t>(3)</a:t>
              </a:r>
            </a:p>
          </p:txBody>
        </p:sp>
        <p:sp>
          <p:nvSpPr>
            <p:cNvPr id="153" name="TextBox 25"/>
            <p:cNvSpPr txBox="1"/>
            <p:nvPr/>
          </p:nvSpPr>
          <p:spPr>
            <a:xfrm>
              <a:off x="3597699" y="833751"/>
              <a:ext cx="694294" cy="29045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wrap="square" lIns="45719" tIns="45719" rIns="45719" bIns="45719" numCol="1" anchor="t">
              <a:noAutofit/>
            </a:bodyPr>
            <a:lstStyle>
              <a:lvl1pPr algn="ctr">
                <a:defRPr sz="1400">
                  <a:solidFill>
                    <a:srgbClr val="FBC901"/>
                  </a:solidFill>
                  <a:latin typeface="+mn-lt"/>
                  <a:ea typeface="+mn-ea"/>
                  <a:cs typeface="+mn-cs"/>
                  <a:sym typeface="Arial"/>
                </a:defRPr>
              </a:lvl1pPr>
            </a:lstStyle>
            <a:p>
              <a:r>
                <a:t>(4)</a:t>
              </a:r>
            </a:p>
          </p:txBody>
        </p:sp>
      </p:grpSp>
      <p:sp>
        <p:nvSpPr>
          <p:cNvPr id="155" name="Rectangle 5"/>
          <p:cNvSpPr txBox="1"/>
          <p:nvPr/>
        </p:nvSpPr>
        <p:spPr>
          <a:xfrm>
            <a:off x="4096593" y="6495191"/>
            <a:ext cx="5249452"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rPr>
                <a:solidFill>
                  <a:srgbClr val="2BAD81"/>
                </a:solidFill>
              </a:rPr>
              <a:t>1) See my note set about Generic Power Plants (</a:t>
            </a:r>
            <a:r>
              <a:rPr u="sng">
                <a:solidFill>
                  <a:srgbClr val="00CCFF"/>
                </a:solidFill>
                <a:uFill>
                  <a:solidFill>
                    <a:srgbClr val="00CCFF"/>
                  </a:solidFill>
                </a:uFill>
                <a:hlinkClick r:id="rId6"/>
              </a:rPr>
              <a:t>pptx</a:t>
            </a:r>
            <a:r>
              <a:rPr>
                <a:solidFill>
                  <a:srgbClr val="2BAD81"/>
                </a:solidFill>
              </a:rPr>
              <a:t> / </a:t>
            </a:r>
            <a:r>
              <a:rPr u="sng">
                <a:solidFill>
                  <a:srgbClr val="00CCFF"/>
                </a:solidFill>
                <a:uFill>
                  <a:solidFill>
                    <a:srgbClr val="00CCFF"/>
                  </a:solidFill>
                </a:uFill>
                <a:hlinkClick r:id="rId7"/>
              </a:rPr>
              <a:t>pdf</a:t>
            </a:r>
            <a:r>
              <a:rPr>
                <a:solidFill>
                  <a:srgbClr val="2BAD81"/>
                </a:solidFill>
              </a:rPr>
              <a:t> / </a:t>
            </a:r>
            <a:r>
              <a:rPr u="sng">
                <a:solidFill>
                  <a:srgbClr val="00CCFF"/>
                </a:solidFill>
                <a:uFill>
                  <a:solidFill>
                    <a:srgbClr val="00CCFF"/>
                  </a:solidFill>
                </a:uFill>
                <a:hlinkClick r:id="rId8"/>
              </a:rPr>
              <a:t>key</a:t>
            </a:r>
            <a:r>
              <a:rPr>
                <a:solidFill>
                  <a:srgbClr val="2BAD81"/>
                </a:solidFill>
              </a:rPr>
              <a:t>)</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3" name="Rectangle 5"/>
          <p:cNvSpPr txBox="1"/>
          <p:nvPr/>
        </p:nvSpPr>
        <p:spPr>
          <a:xfrm>
            <a:off x="304800" y="6114320"/>
            <a:ext cx="8534400" cy="6579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1) Advances in Central Receivers for Concentrating Solar Applications, C.K. Ho, Solar Energy 152, pp. 38-56 (2017) </a:t>
            </a:r>
          </a:p>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2) Review of High-Temperature Central Receiver Designs for Concentrating Solar Power, Ho &amp; Iverson, Renewable &amp; Sustainable Energy Reviews (29), pp. 835-836 (2014)</a:t>
            </a:r>
          </a:p>
        </p:txBody>
      </p:sp>
      <p:sp>
        <p:nvSpPr>
          <p:cNvPr id="414" name="Rectangle 2"/>
          <p:cNvSpPr txBox="1">
            <a:spLocks noGrp="1"/>
          </p:cNvSpPr>
          <p:nvPr>
            <p:ph type="title"/>
          </p:nvPr>
        </p:nvSpPr>
        <p:spPr>
          <a:xfrm>
            <a:off x="70300" y="12699"/>
            <a:ext cx="8936951" cy="675219"/>
          </a:xfrm>
          <a:prstGeom prst="rect">
            <a:avLst/>
          </a:prstGeom>
        </p:spPr>
        <p:txBody>
          <a:bodyPr/>
          <a:lstStyle>
            <a:lvl1pPr>
              <a:defRPr sz="2200" i="1">
                <a:latin typeface="+mn-lt"/>
                <a:ea typeface="+mn-ea"/>
                <a:cs typeface="+mn-cs"/>
                <a:sym typeface="Arial"/>
              </a:defRPr>
            </a:lvl1pPr>
          </a:lstStyle>
          <a:p>
            <a:r>
              <a:t>The first reason is that today's Tower fluids can't withstand the heat</a:t>
            </a:r>
          </a:p>
        </p:txBody>
      </p:sp>
      <p:sp>
        <p:nvSpPr>
          <p:cNvPr id="415" name="Rectangle 3"/>
          <p:cNvSpPr txBox="1">
            <a:spLocks noGrp="1"/>
          </p:cNvSpPr>
          <p:nvPr>
            <p:ph type="body" idx="1"/>
          </p:nvPr>
        </p:nvSpPr>
        <p:spPr>
          <a:xfrm>
            <a:off x="190500" y="823697"/>
            <a:ext cx="8936950" cy="3428622"/>
          </a:xfrm>
          <a:prstGeom prst="rect">
            <a:avLst/>
          </a:prstGeom>
        </p:spPr>
        <p:txBody>
          <a:bodyPr/>
          <a:lstStyle/>
          <a:p>
            <a:r>
              <a:t>In water, chloride salts (e.g. table salt, NaCl) are notoriously corrosive</a:t>
            </a:r>
          </a:p>
          <a:p>
            <a:pPr>
              <a:defRPr sz="800"/>
            </a:pPr>
            <a:endParaRPr/>
          </a:p>
          <a:p>
            <a:pPr marL="0" lvl="1" indent="640896">
              <a:buSzTx/>
              <a:buNone/>
            </a:pPr>
            <a:r>
              <a:t>It's thus unsurprising that </a:t>
            </a:r>
            <a:r>
              <a:rPr b="1">
                <a:solidFill>
                  <a:srgbClr val="FF2600"/>
                </a:solidFill>
              </a:rPr>
              <a:t>molten</a:t>
            </a:r>
            <a:r>
              <a:t> chloride salts are </a:t>
            </a:r>
            <a:r>
              <a:rPr b="1">
                <a:solidFill>
                  <a:srgbClr val="FF2600"/>
                </a:solidFill>
              </a:rPr>
              <a:t>HUGELY</a:t>
            </a:r>
            <a:r>
              <a:t> corrosive</a:t>
            </a:r>
          </a:p>
          <a:p>
            <a:pPr marL="0" lvl="1" indent="640896">
              <a:buSzTx/>
              <a:buNone/>
              <a:defRPr sz="1100"/>
            </a:pPr>
            <a:endParaRPr/>
          </a:p>
          <a:p>
            <a:r>
              <a:t>Crescent Dunes, and other Solar Thermal plants therefore employ nitrate salts</a:t>
            </a:r>
          </a:p>
          <a:p>
            <a:pPr>
              <a:defRPr sz="800"/>
            </a:pPr>
            <a:endParaRPr/>
          </a:p>
          <a:p>
            <a:pPr marL="0" lvl="1" indent="640896">
              <a:buSzTx/>
              <a:buNone/>
            </a:pPr>
            <a:r>
              <a:t>But nitrate salts break down above ~ 600 °C, limiting Receiver temperatures</a:t>
            </a:r>
          </a:p>
          <a:p>
            <a:pPr marL="0" lvl="1" indent="640896">
              <a:buSzTx/>
              <a:buNone/>
              <a:defRPr sz="1100"/>
            </a:pPr>
            <a:endParaRPr/>
          </a:p>
          <a:p>
            <a:r>
              <a:t>What are possible alternatives?  Sandia National Labs </a:t>
            </a:r>
            <a:r>
              <a:rPr b="1" baseline="31999"/>
              <a:t>1, 2</a:t>
            </a:r>
            <a:r>
              <a:rPr b="1"/>
              <a:t> </a:t>
            </a:r>
            <a:r>
              <a:t>identifies</a:t>
            </a:r>
            <a:r>
              <a:rPr b="1"/>
              <a:t> </a:t>
            </a:r>
            <a:r>
              <a:t>these candidates</a:t>
            </a:r>
          </a:p>
          <a:p>
            <a:pPr>
              <a:defRPr sz="800"/>
            </a:pPr>
            <a:endParaRPr b="1"/>
          </a:p>
          <a:p>
            <a:pPr marL="0" lvl="1" indent="640896">
              <a:buSzTx/>
              <a:buNone/>
            </a:pPr>
            <a:r>
              <a:t>along with their limits on incident solar intensity (flux) &amp; operating temperature:</a:t>
            </a:r>
          </a:p>
        </p:txBody>
      </p:sp>
      <p:pic>
        <p:nvPicPr>
          <p:cNvPr id="416" name="Image" descr="Image"/>
          <p:cNvPicPr>
            <a:picLocks noChangeAspect="1"/>
          </p:cNvPicPr>
          <p:nvPr/>
        </p:nvPicPr>
        <p:blipFill>
          <a:blip r:embed="rId2">
            <a:extLst/>
          </a:blip>
          <a:stretch>
            <a:fillRect/>
          </a:stretch>
        </p:blipFill>
        <p:spPr>
          <a:xfrm>
            <a:off x="1345152" y="3915866"/>
            <a:ext cx="6219197" cy="1946144"/>
          </a:xfrm>
          <a:prstGeom prst="rect">
            <a:avLst/>
          </a:prstGeom>
          <a:ln w="12700">
            <a:miter lim="400000"/>
          </a:ln>
        </p:spPr>
      </p:pic>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8" name="Rectangle 2"/>
          <p:cNvSpPr txBox="1">
            <a:spLocks noGrp="1"/>
          </p:cNvSpPr>
          <p:nvPr>
            <p:ph type="title"/>
          </p:nvPr>
        </p:nvSpPr>
        <p:spPr>
          <a:xfrm>
            <a:off x="304800" y="76199"/>
            <a:ext cx="8534400" cy="675219"/>
          </a:xfrm>
          <a:prstGeom prst="rect">
            <a:avLst/>
          </a:prstGeom>
        </p:spPr>
        <p:txBody>
          <a:bodyPr/>
          <a:lstStyle>
            <a:lvl1pPr>
              <a:defRPr sz="2200" i="1">
                <a:latin typeface="+mn-lt"/>
                <a:ea typeface="+mn-ea"/>
                <a:cs typeface="+mn-cs"/>
                <a:sym typeface="Arial"/>
              </a:defRPr>
            </a:lvl1pPr>
          </a:lstStyle>
          <a:p>
            <a:r>
              <a:t>From that list - moving past today's water &amp; nitrate salts:</a:t>
            </a:r>
          </a:p>
        </p:txBody>
      </p:sp>
      <p:sp>
        <p:nvSpPr>
          <p:cNvPr id="419" name="Rectangle 3"/>
          <p:cNvSpPr txBox="1">
            <a:spLocks noGrp="1"/>
          </p:cNvSpPr>
          <p:nvPr>
            <p:ph type="body" idx="1"/>
          </p:nvPr>
        </p:nvSpPr>
        <p:spPr>
          <a:xfrm>
            <a:off x="228600" y="810687"/>
            <a:ext cx="8788400" cy="6028679"/>
          </a:xfrm>
          <a:prstGeom prst="rect">
            <a:avLst/>
          </a:prstGeom>
        </p:spPr>
        <p:txBody>
          <a:bodyPr/>
          <a:lstStyle/>
          <a:p>
            <a:r>
              <a:t>The next hotter would-be Heat Transfer Fluid is </a:t>
            </a:r>
            <a:r>
              <a:rPr b="1">
                <a:solidFill>
                  <a:srgbClr val="FBC901"/>
                </a:solidFill>
              </a:rPr>
              <a:t>liquid sodium</a:t>
            </a:r>
          </a:p>
          <a:p>
            <a:pPr>
              <a:defRPr sz="700"/>
            </a:pPr>
            <a:endParaRPr/>
          </a:p>
          <a:p>
            <a:pPr marL="0" lvl="1" indent="640896">
              <a:buSzTx/>
              <a:buNone/>
            </a:pPr>
            <a:r>
              <a:t>As a molten liquid, sodium can be pumped through piping inside Receivers </a:t>
            </a:r>
          </a:p>
          <a:p>
            <a:pPr marL="0" lvl="1" indent="640896">
              <a:buSzTx/>
              <a:buNone/>
              <a:defRPr sz="700"/>
            </a:pPr>
            <a:endParaRPr/>
          </a:p>
          <a:p>
            <a:pPr marL="0" lvl="2" indent="1085850">
              <a:buSzTx/>
              <a:buNone/>
            </a:pPr>
            <a:r>
              <a:t>that are not much different from today's water and nitrate salt Receivers</a:t>
            </a:r>
          </a:p>
          <a:p>
            <a:pPr marL="0" lvl="2" indent="1085850">
              <a:buSzTx/>
              <a:buNone/>
              <a:defRPr sz="1100"/>
            </a:pPr>
            <a:endParaRPr/>
          </a:p>
          <a:p>
            <a:r>
              <a:t>Molten liquid sodium has thus long been tested as a Heat Transfer Fluid </a:t>
            </a:r>
          </a:p>
          <a:p>
            <a:pPr>
              <a:defRPr sz="700"/>
            </a:pPr>
            <a:endParaRPr/>
          </a:p>
          <a:p>
            <a:pPr marL="0" lvl="1" indent="640896">
              <a:buSzTx/>
              <a:buNone/>
            </a:pPr>
            <a:r>
              <a:t>in both experimental Nuclear Reactors and Solar Thermal Receivers</a:t>
            </a:r>
          </a:p>
          <a:p>
            <a:pPr marL="0" lvl="1" indent="640896">
              <a:buSzTx/>
              <a:buNone/>
              <a:defRPr sz="1100"/>
            </a:pPr>
            <a:endParaRPr/>
          </a:p>
          <a:p>
            <a:r>
              <a:t>It can work well - But if it ever leaks, it spontaneously ignites in moist air</a:t>
            </a:r>
          </a:p>
          <a:p>
            <a:pPr>
              <a:defRPr sz="700"/>
            </a:pPr>
            <a:endParaRPr/>
          </a:p>
          <a:p>
            <a:pPr marL="0" lvl="1" indent="640896">
              <a:buSzTx/>
              <a:buNone/>
            </a:pPr>
            <a:r>
              <a:t>And it is thus associated with a number of Nuclear &amp; Solar Thermal plant fires</a:t>
            </a:r>
          </a:p>
          <a:p>
            <a:pPr marL="0" lvl="1" indent="640896">
              <a:buSzTx/>
              <a:buNone/>
              <a:defRPr sz="1100"/>
            </a:pPr>
            <a:endParaRPr/>
          </a:p>
          <a:p>
            <a:r>
              <a:t>Next on Sandia's list is </a:t>
            </a:r>
            <a:r>
              <a:rPr b="1">
                <a:solidFill>
                  <a:srgbClr val="FBC901"/>
                </a:solidFill>
              </a:rPr>
              <a:t>air </a:t>
            </a:r>
            <a:r>
              <a:t>or (discussed in their papers) </a:t>
            </a:r>
            <a:r>
              <a:rPr b="1">
                <a:solidFill>
                  <a:srgbClr val="FBC901"/>
                </a:solidFill>
              </a:rPr>
              <a:t>other gases such as CO</a:t>
            </a:r>
            <a:r>
              <a:rPr b="1" baseline="-5999">
                <a:solidFill>
                  <a:srgbClr val="FBC901"/>
                </a:solidFill>
              </a:rPr>
              <a:t>2</a:t>
            </a:r>
            <a:r>
              <a:rPr b="1">
                <a:solidFill>
                  <a:srgbClr val="FBC901"/>
                </a:solidFill>
              </a:rPr>
              <a:t> </a:t>
            </a:r>
          </a:p>
          <a:p>
            <a:pPr>
              <a:defRPr sz="700"/>
            </a:pPr>
            <a:endParaRPr/>
          </a:p>
          <a:p>
            <a:pPr marL="0" lvl="1" indent="640896">
              <a:buSzTx/>
              <a:buNone/>
            </a:pPr>
            <a:r>
              <a:t>With so few atoms, normal gases carry very little thermal energy </a:t>
            </a:r>
          </a:p>
          <a:p>
            <a:pPr marL="0" lvl="1" indent="640896">
              <a:buSzTx/>
              <a:buNone/>
              <a:defRPr sz="700"/>
            </a:pPr>
            <a:endParaRPr/>
          </a:p>
          <a:p>
            <a:pPr marL="0" lvl="2" indent="1085850">
              <a:buSzTx/>
              <a:buNone/>
            </a:pPr>
            <a:r>
              <a:t>Solar Receivers would thus use gases pressurized to 15-25 bar</a:t>
            </a:r>
          </a:p>
          <a:p>
            <a:pPr marL="0" lvl="2" indent="1085850">
              <a:buSzTx/>
              <a:buNone/>
              <a:defRPr sz="1100"/>
            </a:pPr>
            <a:endParaRPr/>
          </a:p>
          <a:p>
            <a:r>
              <a:t>And because even pressurized gases tend to be transparent, sunlight would first be </a:t>
            </a:r>
          </a:p>
          <a:p>
            <a:pPr>
              <a:defRPr sz="700"/>
            </a:pPr>
            <a:endParaRPr/>
          </a:p>
          <a:p>
            <a:pPr marL="0" lvl="1" indent="640896">
              <a:buSzTx/>
              <a:buNone/>
            </a:pPr>
            <a:r>
              <a:rPr b="1"/>
              <a:t>absorbed</a:t>
            </a:r>
            <a:r>
              <a:t> by porous solid structures through which the gas would be pumped</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21" name="Rectangle 5"/>
          <p:cNvSpPr txBox="1"/>
          <p:nvPr/>
        </p:nvSpPr>
        <p:spPr>
          <a:xfrm>
            <a:off x="7591456" y="4389323"/>
            <a:ext cx="1408997" cy="13310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lvl1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lvl1pPr>
          </a:lstStyle>
          <a:p>
            <a:r>
              <a:t>1) Advances in Central Receivers for Concentrating Solar Applications, C.K. Ho, Solar Energy 152, pp. 38-56 (2017) </a:t>
            </a:r>
          </a:p>
        </p:txBody>
      </p:sp>
      <p:sp>
        <p:nvSpPr>
          <p:cNvPr id="422" name="Rectangle 2"/>
          <p:cNvSpPr txBox="1">
            <a:spLocks noGrp="1"/>
          </p:cNvSpPr>
          <p:nvPr>
            <p:ph type="title"/>
          </p:nvPr>
        </p:nvSpPr>
        <p:spPr>
          <a:xfrm>
            <a:off x="177800" y="76199"/>
            <a:ext cx="8788400" cy="675219"/>
          </a:xfrm>
          <a:prstGeom prst="rect">
            <a:avLst/>
          </a:prstGeom>
        </p:spPr>
        <p:txBody>
          <a:bodyPr/>
          <a:lstStyle>
            <a:lvl1pPr defTabSz="868680">
              <a:defRPr sz="2090" i="1">
                <a:effectLst>
                  <a:outerShdw blurRad="36195" dist="36195" dir="2700000" rotWithShape="0">
                    <a:srgbClr val="000000"/>
                  </a:outerShdw>
                </a:effectLst>
                <a:latin typeface="+mn-lt"/>
                <a:ea typeface="+mn-ea"/>
                <a:cs typeface="+mn-cs"/>
                <a:sym typeface="Arial"/>
              </a:defRPr>
            </a:lvl1pPr>
          </a:lstStyle>
          <a:p>
            <a:r>
              <a:t>The second reason is that today's fluids can't transport away enough heat</a:t>
            </a:r>
          </a:p>
        </p:txBody>
      </p:sp>
      <p:sp>
        <p:nvSpPr>
          <p:cNvPr id="423" name="Rectangle 3"/>
          <p:cNvSpPr txBox="1">
            <a:spLocks noGrp="1"/>
          </p:cNvSpPr>
          <p:nvPr>
            <p:ph type="body" sz="half" idx="1"/>
          </p:nvPr>
        </p:nvSpPr>
        <p:spPr>
          <a:xfrm>
            <a:off x="228600" y="810687"/>
            <a:ext cx="8788400" cy="2704773"/>
          </a:xfrm>
          <a:prstGeom prst="rect">
            <a:avLst/>
          </a:prstGeom>
        </p:spPr>
        <p:txBody>
          <a:bodyPr/>
          <a:lstStyle/>
          <a:p>
            <a:r>
              <a:t>For which the solution may be </a:t>
            </a:r>
            <a:r>
              <a:rPr b="1">
                <a:solidFill>
                  <a:srgbClr val="FBC901"/>
                </a:solidFill>
              </a:rPr>
              <a:t>solid Heat Transfer Fluids</a:t>
            </a:r>
          </a:p>
          <a:p>
            <a:pPr>
              <a:defRPr sz="600"/>
            </a:pPr>
            <a:endParaRPr/>
          </a:p>
          <a:p>
            <a:pPr marL="0" lvl="1" indent="640896">
              <a:buSzTx/>
              <a:buNone/>
            </a:pPr>
            <a:r>
              <a:t>Solids, of course, have the highest possible density of heat-carrying atoms</a:t>
            </a:r>
          </a:p>
          <a:p>
            <a:pPr>
              <a:defRPr sz="600"/>
            </a:pPr>
            <a:endParaRPr/>
          </a:p>
          <a:p>
            <a:pPr marL="0" lvl="2" indent="1085850">
              <a:buSzTx/>
              <a:buNone/>
            </a:pPr>
            <a:r>
              <a:t>Further, many "ceramic" solids can withstand tremendous temperatures</a:t>
            </a:r>
          </a:p>
          <a:p>
            <a:pPr>
              <a:defRPr sz="600"/>
            </a:pPr>
            <a:endParaRPr/>
          </a:p>
          <a:p>
            <a:pPr marL="0" lvl="3" indent="1577339">
              <a:buSzTx/>
              <a:buNone/>
            </a:pPr>
            <a:r>
              <a:t>Typical ceramics include many metal oxides and carbides</a:t>
            </a:r>
          </a:p>
          <a:p>
            <a:pPr marL="0" lvl="1" indent="640896">
              <a:buSzTx/>
              <a:buNone/>
              <a:defRPr sz="1100"/>
            </a:pPr>
            <a:endParaRPr/>
          </a:p>
          <a:p>
            <a:pPr>
              <a:defRPr b="1"/>
            </a:pPr>
            <a:r>
              <a:t>But "pumping" solid Heat Transfer Fluid through a Receiver has got to be tricky</a:t>
            </a:r>
            <a:endParaRPr b="0"/>
          </a:p>
          <a:p>
            <a:pPr>
              <a:defRPr sz="600" b="1"/>
            </a:pPr>
            <a:endParaRPr b="0"/>
          </a:p>
          <a:p>
            <a:pPr marL="0" lvl="1" indent="640896">
              <a:buSzTx/>
              <a:buNone/>
              <a:defRPr b="1"/>
            </a:pPr>
            <a:r>
              <a:rPr b="0"/>
              <a:t>In this scheme, solid particles (even sand!) could shower down thru the sunlight</a:t>
            </a:r>
          </a:p>
        </p:txBody>
      </p:sp>
      <p:pic>
        <p:nvPicPr>
          <p:cNvPr id="424" name="Image" descr="Image"/>
          <p:cNvPicPr>
            <a:picLocks noChangeAspect="1"/>
          </p:cNvPicPr>
          <p:nvPr/>
        </p:nvPicPr>
        <p:blipFill>
          <a:blip r:embed="rId2">
            <a:extLst/>
          </a:blip>
          <a:stretch>
            <a:fillRect/>
          </a:stretch>
        </p:blipFill>
        <p:spPr>
          <a:xfrm>
            <a:off x="1215337" y="3650930"/>
            <a:ext cx="6231481" cy="3112641"/>
          </a:xfrm>
          <a:prstGeom prst="rect">
            <a:avLst/>
          </a:prstGeom>
          <a:ln w="12700">
            <a:miter lim="400000"/>
          </a:ln>
        </p:spPr>
      </p:pic>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26" name="Rectangle 2"/>
          <p:cNvSpPr txBox="1">
            <a:spLocks noGrp="1"/>
          </p:cNvSpPr>
          <p:nvPr>
            <p:ph type="title"/>
          </p:nvPr>
        </p:nvSpPr>
        <p:spPr>
          <a:xfrm>
            <a:off x="304800" y="-1"/>
            <a:ext cx="8534400" cy="675219"/>
          </a:xfrm>
          <a:prstGeom prst="rect">
            <a:avLst/>
          </a:prstGeom>
        </p:spPr>
        <p:txBody>
          <a:bodyPr/>
          <a:lstStyle>
            <a:lvl1pPr>
              <a:defRPr sz="2200" i="1">
                <a:latin typeface="+mn-lt"/>
                <a:ea typeface="+mn-ea"/>
                <a:cs typeface="+mn-cs"/>
                <a:sym typeface="Arial"/>
              </a:defRPr>
            </a:lvl1pPr>
          </a:lstStyle>
          <a:p>
            <a:r>
              <a:t>In other schemes, solids would be "fluidized"</a:t>
            </a:r>
          </a:p>
        </p:txBody>
      </p:sp>
      <p:sp>
        <p:nvSpPr>
          <p:cNvPr id="427" name="Rectangle 3"/>
          <p:cNvSpPr txBox="1">
            <a:spLocks noGrp="1"/>
          </p:cNvSpPr>
          <p:nvPr>
            <p:ph type="body" sz="half" idx="1"/>
          </p:nvPr>
        </p:nvSpPr>
        <p:spPr>
          <a:xfrm>
            <a:off x="228600" y="810687"/>
            <a:ext cx="8788400" cy="1964934"/>
          </a:xfrm>
          <a:prstGeom prst="rect">
            <a:avLst/>
          </a:prstGeom>
        </p:spPr>
        <p:txBody>
          <a:bodyPr/>
          <a:lstStyle/>
          <a:p>
            <a:r>
              <a:t>"Liquid" </a:t>
            </a:r>
            <a:r>
              <a:rPr b="1">
                <a:solidFill>
                  <a:srgbClr val="FBC901"/>
                </a:solidFill>
              </a:rPr>
              <a:t>Quick Sand </a:t>
            </a:r>
            <a:r>
              <a:t>is produced by flowing water driving solid sand particles apart</a:t>
            </a:r>
          </a:p>
          <a:p>
            <a:pPr>
              <a:defRPr sz="1100"/>
            </a:pPr>
            <a:endParaRPr/>
          </a:p>
          <a:p>
            <a:r>
              <a:t>Solid powders can be similarly "fluidized" by pumping gas up through them</a:t>
            </a:r>
          </a:p>
          <a:p>
            <a:pPr>
              <a:defRPr sz="1200"/>
            </a:pPr>
            <a:endParaRPr/>
          </a:p>
          <a:p>
            <a:r>
              <a:t>The EU's "Next-CSP" project animated their </a:t>
            </a:r>
            <a:r>
              <a:rPr b="1"/>
              <a:t>Fluidized Powder Receiver</a:t>
            </a:r>
            <a:r>
              <a:t> proposal </a:t>
            </a:r>
            <a:r>
              <a:rPr b="1" baseline="31999"/>
              <a:t>1</a:t>
            </a:r>
          </a:p>
          <a:p>
            <a:pPr>
              <a:defRPr sz="500"/>
            </a:pPr>
            <a:endParaRPr/>
          </a:p>
          <a:p>
            <a:pPr marL="0" lvl="1" indent="640896">
              <a:buSzTx/>
              <a:buNone/>
            </a:pPr>
            <a:r>
              <a:t>From which I have extracted and labeled this single frame:</a:t>
            </a:r>
          </a:p>
        </p:txBody>
      </p:sp>
      <p:grpSp>
        <p:nvGrpSpPr>
          <p:cNvPr id="434" name="Group"/>
          <p:cNvGrpSpPr/>
          <p:nvPr/>
        </p:nvGrpSpPr>
        <p:grpSpPr>
          <a:xfrm>
            <a:off x="5240461" y="3207151"/>
            <a:ext cx="3836630" cy="2895570"/>
            <a:chOff x="0" y="0"/>
            <a:chExt cx="3836628" cy="2895569"/>
          </a:xfrm>
        </p:grpSpPr>
        <p:pic>
          <p:nvPicPr>
            <p:cNvPr id="428" name="Anaimated video - Fluidized particle central receiver from video.jpg" descr="Anaimated video - Fluidized particle central receiver from video.jpg"/>
            <p:cNvPicPr>
              <a:picLocks noChangeAspect="1"/>
            </p:cNvPicPr>
            <p:nvPr/>
          </p:nvPicPr>
          <p:blipFill>
            <a:blip r:embed="rId2">
              <a:extLst/>
            </a:blip>
            <a:stretch>
              <a:fillRect/>
            </a:stretch>
          </p:blipFill>
          <p:spPr>
            <a:xfrm>
              <a:off x="0" y="0"/>
              <a:ext cx="3836629" cy="2895570"/>
            </a:xfrm>
            <a:prstGeom prst="rect">
              <a:avLst/>
            </a:prstGeom>
            <a:ln w="12700" cap="flat">
              <a:noFill/>
              <a:miter lim="400000"/>
            </a:ln>
            <a:effectLst/>
          </p:spPr>
        </p:pic>
        <p:sp>
          <p:nvSpPr>
            <p:cNvPr id="429" name="Rectangle 3"/>
            <p:cNvSpPr txBox="1"/>
            <p:nvPr/>
          </p:nvSpPr>
          <p:spPr>
            <a:xfrm>
              <a:off x="326960" y="2406700"/>
              <a:ext cx="300361" cy="29371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wrap="square" lIns="45719" tIns="45719" rIns="45719" bIns="45719" numCol="1" anchor="t">
              <a:normAutofit/>
            </a:bodyPr>
            <a:lstStyle>
              <a:lvl1pPr defTabSz="768095">
                <a:spcBef>
                  <a:spcPts val="300"/>
                </a:spcBef>
                <a:tabLst>
                  <a:tab pos="381000" algn="l"/>
                  <a:tab pos="762000" algn="l"/>
                  <a:tab pos="1143000" algn="l"/>
                  <a:tab pos="1524000" algn="l"/>
                  <a:tab pos="1917700" algn="l"/>
                </a:tabLst>
                <a:defRPr sz="1344">
                  <a:solidFill>
                    <a:srgbClr val="FF2600"/>
                  </a:solidFill>
                  <a:effectLst>
                    <a:outerShdw blurRad="32004" dist="32004" dir="2700000" rotWithShape="0">
                      <a:srgbClr val="000000"/>
                    </a:outerShdw>
                  </a:effectLst>
                  <a:latin typeface="+mn-lt"/>
                  <a:ea typeface="+mn-ea"/>
                  <a:cs typeface="+mn-cs"/>
                  <a:sym typeface="Arial"/>
                </a:defRPr>
              </a:lvl1pPr>
            </a:lstStyle>
            <a:p>
              <a:r>
                <a:t>(1)</a:t>
              </a:r>
            </a:p>
          </p:txBody>
        </p:sp>
        <p:sp>
          <p:nvSpPr>
            <p:cNvPr id="430" name="Rectangle 3"/>
            <p:cNvSpPr txBox="1"/>
            <p:nvPr/>
          </p:nvSpPr>
          <p:spPr>
            <a:xfrm>
              <a:off x="326960" y="1321062"/>
              <a:ext cx="300361" cy="29371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wrap="square" lIns="45719" tIns="45719" rIns="45719" bIns="45719" numCol="1" anchor="t">
              <a:normAutofit/>
            </a:bodyPr>
            <a:lstStyle>
              <a:lvl1pPr defTabSz="768095">
                <a:spcBef>
                  <a:spcPts val="300"/>
                </a:spcBef>
                <a:tabLst>
                  <a:tab pos="381000" algn="l"/>
                  <a:tab pos="762000" algn="l"/>
                  <a:tab pos="1143000" algn="l"/>
                  <a:tab pos="1524000" algn="l"/>
                  <a:tab pos="1917700" algn="l"/>
                </a:tabLst>
                <a:defRPr sz="1344">
                  <a:solidFill>
                    <a:srgbClr val="FF2600"/>
                  </a:solidFill>
                  <a:effectLst>
                    <a:outerShdw blurRad="32004" dist="32004" dir="2700000" rotWithShape="0">
                      <a:srgbClr val="000000"/>
                    </a:outerShdw>
                  </a:effectLst>
                  <a:latin typeface="+mn-lt"/>
                  <a:ea typeface="+mn-ea"/>
                  <a:cs typeface="+mn-cs"/>
                  <a:sym typeface="Arial"/>
                </a:defRPr>
              </a:lvl1pPr>
            </a:lstStyle>
            <a:p>
              <a:r>
                <a:t>(2)</a:t>
              </a:r>
            </a:p>
          </p:txBody>
        </p:sp>
        <p:sp>
          <p:nvSpPr>
            <p:cNvPr id="431" name="Rectangle 3"/>
            <p:cNvSpPr txBox="1"/>
            <p:nvPr/>
          </p:nvSpPr>
          <p:spPr>
            <a:xfrm>
              <a:off x="1247819" y="590356"/>
              <a:ext cx="300361" cy="29371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wrap="square" lIns="45719" tIns="45719" rIns="45719" bIns="45719" numCol="1" anchor="t">
              <a:normAutofit/>
            </a:bodyPr>
            <a:lstStyle>
              <a:lvl1pPr defTabSz="768095">
                <a:spcBef>
                  <a:spcPts val="300"/>
                </a:spcBef>
                <a:tabLst>
                  <a:tab pos="381000" algn="l"/>
                  <a:tab pos="762000" algn="l"/>
                  <a:tab pos="1143000" algn="l"/>
                  <a:tab pos="1524000" algn="l"/>
                  <a:tab pos="1917700" algn="l"/>
                </a:tabLst>
                <a:defRPr sz="1344">
                  <a:solidFill>
                    <a:srgbClr val="FF2600"/>
                  </a:solidFill>
                  <a:effectLst>
                    <a:outerShdw blurRad="32004" dist="32004" dir="2700000" rotWithShape="0">
                      <a:srgbClr val="000000"/>
                    </a:outerShdw>
                  </a:effectLst>
                  <a:latin typeface="+mn-lt"/>
                  <a:ea typeface="+mn-ea"/>
                  <a:cs typeface="+mn-cs"/>
                  <a:sym typeface="Arial"/>
                </a:defRPr>
              </a:lvl1pPr>
            </a:lstStyle>
            <a:p>
              <a:r>
                <a:t>(3)</a:t>
              </a:r>
            </a:p>
          </p:txBody>
        </p:sp>
        <p:sp>
          <p:nvSpPr>
            <p:cNvPr id="432" name="Rectangle 3"/>
            <p:cNvSpPr txBox="1"/>
            <p:nvPr/>
          </p:nvSpPr>
          <p:spPr>
            <a:xfrm>
              <a:off x="2044835" y="1165329"/>
              <a:ext cx="300362" cy="29371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wrap="square" lIns="45719" tIns="45719" rIns="45719" bIns="45719" numCol="1" anchor="t">
              <a:normAutofit/>
            </a:bodyPr>
            <a:lstStyle>
              <a:lvl1pPr defTabSz="768095">
                <a:spcBef>
                  <a:spcPts val="300"/>
                </a:spcBef>
                <a:tabLst>
                  <a:tab pos="381000" algn="l"/>
                  <a:tab pos="762000" algn="l"/>
                  <a:tab pos="1143000" algn="l"/>
                  <a:tab pos="1524000" algn="l"/>
                  <a:tab pos="1917700" algn="l"/>
                </a:tabLst>
                <a:defRPr sz="1344">
                  <a:solidFill>
                    <a:srgbClr val="FF2600"/>
                  </a:solidFill>
                  <a:effectLst>
                    <a:outerShdw blurRad="32004" dist="32004" dir="2700000" rotWithShape="0">
                      <a:srgbClr val="000000"/>
                    </a:outerShdw>
                  </a:effectLst>
                  <a:latin typeface="+mn-lt"/>
                  <a:ea typeface="+mn-ea"/>
                  <a:cs typeface="+mn-cs"/>
                  <a:sym typeface="Arial"/>
                </a:defRPr>
              </a:lvl1pPr>
            </a:lstStyle>
            <a:p>
              <a:r>
                <a:t>(4)</a:t>
              </a:r>
            </a:p>
          </p:txBody>
        </p:sp>
        <p:sp>
          <p:nvSpPr>
            <p:cNvPr id="433" name="Rectangle 3"/>
            <p:cNvSpPr txBox="1"/>
            <p:nvPr/>
          </p:nvSpPr>
          <p:spPr>
            <a:xfrm>
              <a:off x="3100746" y="1238087"/>
              <a:ext cx="300361" cy="29371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wrap="square" lIns="45719" tIns="45719" rIns="45719" bIns="45719" numCol="1" anchor="t">
              <a:normAutofit/>
            </a:bodyPr>
            <a:lstStyle>
              <a:lvl1pPr defTabSz="768095">
                <a:spcBef>
                  <a:spcPts val="300"/>
                </a:spcBef>
                <a:tabLst>
                  <a:tab pos="381000" algn="l"/>
                  <a:tab pos="762000" algn="l"/>
                  <a:tab pos="1143000" algn="l"/>
                  <a:tab pos="1524000" algn="l"/>
                  <a:tab pos="1917700" algn="l"/>
                </a:tabLst>
                <a:defRPr sz="1344">
                  <a:solidFill>
                    <a:srgbClr val="FF2600"/>
                  </a:solidFill>
                  <a:effectLst>
                    <a:outerShdw blurRad="32004" dist="32004" dir="2700000" rotWithShape="0">
                      <a:srgbClr val="000000"/>
                    </a:outerShdw>
                  </a:effectLst>
                  <a:latin typeface="+mn-lt"/>
                  <a:ea typeface="+mn-ea"/>
                  <a:cs typeface="+mn-cs"/>
                  <a:sym typeface="Arial"/>
                </a:defRPr>
              </a:lvl1pPr>
            </a:lstStyle>
            <a:p>
              <a:r>
                <a:t>(5)</a:t>
              </a:r>
            </a:p>
          </p:txBody>
        </p:sp>
      </p:grpSp>
      <p:sp>
        <p:nvSpPr>
          <p:cNvPr id="435" name="Rectangle 5"/>
          <p:cNvSpPr txBox="1"/>
          <p:nvPr/>
        </p:nvSpPr>
        <p:spPr>
          <a:xfrm>
            <a:off x="266700" y="6534251"/>
            <a:ext cx="8804666" cy="2888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lvl1pPr>
              <a:defRPr sz="1400" b="0" i="1">
                <a:solidFill>
                  <a:srgbClr val="FFFFFF"/>
                </a:solidFill>
                <a:effectLst>
                  <a:outerShdw blurRad="38100" dist="38100" dir="2700000" rotWithShape="0">
                    <a:srgbClr val="000000"/>
                  </a:outerShdw>
                </a:effectLst>
                <a:latin typeface="+mn-lt"/>
                <a:ea typeface="+mn-ea"/>
                <a:cs typeface="+mn-cs"/>
                <a:sym typeface="Arial"/>
              </a:defRPr>
            </a:lvl1pPr>
          </a:lstStyle>
          <a:p>
            <a:r>
              <a:t>Full Animation at: http://next-csp.eu/2017/06/20/animated-video-principles-next-csp-solar-thermal-power-plant/</a:t>
            </a:r>
          </a:p>
        </p:txBody>
      </p:sp>
      <p:sp>
        <p:nvSpPr>
          <p:cNvPr id="436" name="Rectangle 3"/>
          <p:cNvSpPr txBox="1"/>
          <p:nvPr/>
        </p:nvSpPr>
        <p:spPr>
          <a:xfrm>
            <a:off x="228600" y="3054979"/>
            <a:ext cx="5198666" cy="32253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ormAutofit/>
          </a:bodyPr>
          <a:lstStyle/>
          <a:p>
            <a:pPr defTabSz="868680">
              <a:spcBef>
                <a:spcPts val="400"/>
              </a:spcBef>
              <a:tabLst>
                <a:tab pos="431800" algn="l"/>
                <a:tab pos="863600" algn="l"/>
                <a:tab pos="1295400" algn="l"/>
                <a:tab pos="1727200" algn="l"/>
                <a:tab pos="2159000" algn="l"/>
              </a:tabLst>
              <a:defRPr sz="1520" b="0">
                <a:solidFill>
                  <a:srgbClr val="FFFFFF"/>
                </a:solidFill>
                <a:effectLst>
                  <a:outerShdw blurRad="36195" dist="36195" dir="2700000" rotWithShape="0">
                    <a:srgbClr val="000000"/>
                  </a:outerShdw>
                </a:effectLst>
                <a:latin typeface="+mn-lt"/>
                <a:ea typeface="+mn-ea"/>
                <a:cs typeface="+mn-cs"/>
                <a:sym typeface="Arial"/>
              </a:defRPr>
            </a:pPr>
            <a:r>
              <a:t>1) </a:t>
            </a:r>
            <a:r>
              <a:rPr b="1"/>
              <a:t>Dispenser</a:t>
            </a:r>
            <a:r>
              <a:t> from which fluidized powder ascends (!!)</a:t>
            </a:r>
          </a:p>
          <a:p>
            <a:pPr defTabSz="868680">
              <a:spcBef>
                <a:spcPts val="400"/>
              </a:spcBef>
              <a:tabLst>
                <a:tab pos="431800" algn="l"/>
                <a:tab pos="863600" algn="l"/>
                <a:tab pos="1295400" algn="l"/>
                <a:tab pos="1727200" algn="l"/>
                <a:tab pos="2159000" algn="l"/>
              </a:tabLst>
              <a:defRPr sz="760" b="0">
                <a:solidFill>
                  <a:srgbClr val="FFFFFF"/>
                </a:solidFill>
                <a:effectLst>
                  <a:outerShdw blurRad="36195" dist="36195" dir="2700000" rotWithShape="0">
                    <a:srgbClr val="000000"/>
                  </a:outerShdw>
                </a:effectLst>
                <a:latin typeface="+mn-lt"/>
                <a:ea typeface="+mn-ea"/>
                <a:cs typeface="+mn-cs"/>
                <a:sym typeface="Arial"/>
              </a:defRPr>
            </a:pPr>
            <a:endParaRPr/>
          </a:p>
          <a:p>
            <a:pPr defTabSz="868680">
              <a:spcBef>
                <a:spcPts val="400"/>
              </a:spcBef>
              <a:tabLst>
                <a:tab pos="431800" algn="l"/>
                <a:tab pos="863600" algn="l"/>
                <a:tab pos="1295400" algn="l"/>
                <a:tab pos="1727200" algn="l"/>
                <a:tab pos="2159000" algn="l"/>
              </a:tabLst>
              <a:defRPr sz="1520" b="0">
                <a:solidFill>
                  <a:srgbClr val="FFFFFF"/>
                </a:solidFill>
                <a:effectLst>
                  <a:outerShdw blurRad="36195" dist="36195" dir="2700000" rotWithShape="0">
                    <a:srgbClr val="000000"/>
                  </a:outerShdw>
                </a:effectLst>
                <a:latin typeface="+mn-lt"/>
                <a:ea typeface="+mn-ea"/>
                <a:cs typeface="+mn-cs"/>
                <a:sym typeface="Arial"/>
              </a:defRPr>
            </a:pPr>
            <a:r>
              <a:t>2) Passing though the </a:t>
            </a:r>
            <a:r>
              <a:rPr b="1"/>
              <a:t>Solar Receiver</a:t>
            </a:r>
            <a:r>
              <a:t> portal</a:t>
            </a:r>
          </a:p>
          <a:p>
            <a:pPr defTabSz="868680">
              <a:spcBef>
                <a:spcPts val="400"/>
              </a:spcBef>
              <a:tabLst>
                <a:tab pos="431800" algn="l"/>
                <a:tab pos="863600" algn="l"/>
                <a:tab pos="1295400" algn="l"/>
                <a:tab pos="1727200" algn="l"/>
                <a:tab pos="2159000" algn="l"/>
              </a:tabLst>
              <a:defRPr sz="760" b="0">
                <a:solidFill>
                  <a:srgbClr val="FFFFFF"/>
                </a:solidFill>
                <a:effectLst>
                  <a:outerShdw blurRad="36195" dist="36195" dir="2700000" rotWithShape="0">
                    <a:srgbClr val="000000"/>
                  </a:outerShdw>
                </a:effectLst>
                <a:latin typeface="+mn-lt"/>
                <a:ea typeface="+mn-ea"/>
                <a:cs typeface="+mn-cs"/>
                <a:sym typeface="Arial"/>
              </a:defRPr>
            </a:pPr>
            <a:endParaRPr/>
          </a:p>
          <a:p>
            <a:pPr defTabSz="868680">
              <a:spcBef>
                <a:spcPts val="400"/>
              </a:spcBef>
              <a:tabLst>
                <a:tab pos="431800" algn="l"/>
                <a:tab pos="863600" algn="l"/>
                <a:tab pos="1295400" algn="l"/>
                <a:tab pos="1727200" algn="l"/>
                <a:tab pos="2159000" algn="l"/>
              </a:tabLst>
              <a:defRPr sz="1520" b="0">
                <a:solidFill>
                  <a:srgbClr val="FFFFFF"/>
                </a:solidFill>
                <a:effectLst>
                  <a:outerShdw blurRad="36195" dist="36195" dir="2700000" rotWithShape="0">
                    <a:srgbClr val="000000"/>
                  </a:outerShdw>
                </a:effectLst>
                <a:latin typeface="+mn-lt"/>
                <a:ea typeface="+mn-ea"/>
                <a:cs typeface="+mn-cs"/>
                <a:sym typeface="Arial"/>
              </a:defRPr>
            </a:pPr>
            <a:r>
              <a:t>3) Then descending into a </a:t>
            </a:r>
            <a:r>
              <a:rPr b="1"/>
              <a:t>Hot Storage</a:t>
            </a:r>
            <a:r>
              <a:t> container</a:t>
            </a:r>
          </a:p>
          <a:p>
            <a:pPr lvl="1" indent="589461" defTabSz="868680">
              <a:spcBef>
                <a:spcPts val="400"/>
              </a:spcBef>
              <a:tabLst>
                <a:tab pos="431800" algn="l"/>
                <a:tab pos="863600" algn="l"/>
                <a:tab pos="1295400" algn="l"/>
                <a:tab pos="1727200" algn="l"/>
                <a:tab pos="2159000" algn="l"/>
              </a:tabLst>
              <a:defRPr sz="570" b="0">
                <a:solidFill>
                  <a:srgbClr val="FFFFFF"/>
                </a:solidFill>
                <a:effectLst>
                  <a:outerShdw blurRad="36195" dist="36195" dir="2700000" rotWithShape="0">
                    <a:srgbClr val="000000"/>
                  </a:outerShdw>
                </a:effectLst>
                <a:latin typeface="+mn-lt"/>
                <a:ea typeface="+mn-ea"/>
                <a:cs typeface="+mn-cs"/>
                <a:sym typeface="Arial"/>
              </a:defRPr>
            </a:pPr>
            <a:endParaRPr/>
          </a:p>
          <a:p>
            <a:pPr lvl="1" indent="589461" defTabSz="868680">
              <a:spcBef>
                <a:spcPts val="400"/>
              </a:spcBef>
              <a:tabLst>
                <a:tab pos="431800" algn="l"/>
                <a:tab pos="863600" algn="l"/>
                <a:tab pos="1295400" algn="l"/>
                <a:tab pos="1727200" algn="l"/>
                <a:tab pos="2159000" algn="l"/>
              </a:tabLst>
              <a:defRPr sz="1520" b="0">
                <a:solidFill>
                  <a:srgbClr val="FFFFFF"/>
                </a:solidFill>
                <a:effectLst>
                  <a:outerShdw blurRad="36195" dist="36195" dir="2700000" rotWithShape="0">
                    <a:srgbClr val="000000"/>
                  </a:outerShdw>
                </a:effectLst>
                <a:latin typeface="+mn-lt"/>
                <a:ea typeface="+mn-ea"/>
                <a:cs typeface="+mn-cs"/>
                <a:sym typeface="Arial"/>
              </a:defRPr>
            </a:pPr>
            <a:r>
              <a:t>where it can be re-fuildized to pass into the</a:t>
            </a:r>
          </a:p>
          <a:p>
            <a:pPr lvl="1" indent="589461" defTabSz="868680">
              <a:spcBef>
                <a:spcPts val="400"/>
              </a:spcBef>
              <a:tabLst>
                <a:tab pos="431800" algn="l"/>
                <a:tab pos="863600" algn="l"/>
                <a:tab pos="1295400" algn="l"/>
                <a:tab pos="1727200" algn="l"/>
                <a:tab pos="2159000" algn="l"/>
              </a:tabLst>
              <a:defRPr sz="760" b="0">
                <a:solidFill>
                  <a:srgbClr val="FFFFFF"/>
                </a:solidFill>
                <a:effectLst>
                  <a:outerShdw blurRad="36195" dist="36195" dir="2700000" rotWithShape="0">
                    <a:srgbClr val="000000"/>
                  </a:outerShdw>
                </a:effectLst>
                <a:latin typeface="+mn-lt"/>
                <a:ea typeface="+mn-ea"/>
                <a:cs typeface="+mn-cs"/>
                <a:sym typeface="Arial"/>
              </a:defRPr>
            </a:pPr>
            <a:endParaRPr/>
          </a:p>
          <a:p>
            <a:pPr defTabSz="868680">
              <a:spcBef>
                <a:spcPts val="400"/>
              </a:spcBef>
              <a:tabLst>
                <a:tab pos="431800" algn="l"/>
                <a:tab pos="863600" algn="l"/>
                <a:tab pos="1295400" algn="l"/>
                <a:tab pos="1727200" algn="l"/>
                <a:tab pos="2159000" algn="l"/>
              </a:tabLst>
              <a:defRPr sz="1520" b="0">
                <a:solidFill>
                  <a:srgbClr val="FFFFFF"/>
                </a:solidFill>
                <a:effectLst>
                  <a:outerShdw blurRad="36195" dist="36195" dir="2700000" rotWithShape="0">
                    <a:srgbClr val="000000"/>
                  </a:outerShdw>
                </a:effectLst>
                <a:latin typeface="+mn-lt"/>
                <a:ea typeface="+mn-ea"/>
                <a:cs typeface="+mn-cs"/>
                <a:sym typeface="Arial"/>
              </a:defRPr>
            </a:pPr>
            <a:r>
              <a:t>4) </a:t>
            </a:r>
            <a:r>
              <a:rPr b="1"/>
              <a:t>Air Heater</a:t>
            </a:r>
            <a:r>
              <a:t> where air is a secondary heat transfer fluid</a:t>
            </a:r>
          </a:p>
          <a:p>
            <a:pPr defTabSz="868680">
              <a:spcBef>
                <a:spcPts val="400"/>
              </a:spcBef>
              <a:tabLst>
                <a:tab pos="431800" algn="l"/>
                <a:tab pos="863600" algn="l"/>
                <a:tab pos="1295400" algn="l"/>
                <a:tab pos="1727200" algn="l"/>
                <a:tab pos="2159000" algn="l"/>
              </a:tabLst>
              <a:defRPr sz="475" b="0">
                <a:solidFill>
                  <a:srgbClr val="FFFFFF"/>
                </a:solidFill>
                <a:effectLst>
                  <a:outerShdw blurRad="36195" dist="36195" dir="2700000" rotWithShape="0">
                    <a:srgbClr val="000000"/>
                  </a:outerShdw>
                </a:effectLst>
                <a:latin typeface="+mn-lt"/>
                <a:ea typeface="+mn-ea"/>
                <a:cs typeface="+mn-cs"/>
                <a:sym typeface="Arial"/>
              </a:defRPr>
            </a:pPr>
            <a:endParaRPr/>
          </a:p>
          <a:p>
            <a:pPr lvl="1" indent="589461" defTabSz="868680">
              <a:spcBef>
                <a:spcPts val="400"/>
              </a:spcBef>
              <a:tabLst>
                <a:tab pos="431800" algn="l"/>
                <a:tab pos="863600" algn="l"/>
                <a:tab pos="1295400" algn="l"/>
                <a:tab pos="1727200" algn="l"/>
                <a:tab pos="2159000" algn="l"/>
              </a:tabLst>
              <a:defRPr sz="1520" b="0">
                <a:solidFill>
                  <a:srgbClr val="FFFFFF"/>
                </a:solidFill>
                <a:effectLst>
                  <a:outerShdw blurRad="36195" dist="36195" dir="2700000" rotWithShape="0">
                    <a:srgbClr val="000000"/>
                  </a:outerShdw>
                </a:effectLst>
                <a:latin typeface="+mn-lt"/>
                <a:ea typeface="+mn-ea"/>
                <a:cs typeface="+mn-cs"/>
                <a:sym typeface="Arial"/>
              </a:defRPr>
            </a:pPr>
            <a:r>
              <a:t>which is sent out to drive the generator's turbine</a:t>
            </a:r>
          </a:p>
          <a:p>
            <a:pPr lvl="1" indent="589461" defTabSz="868680">
              <a:spcBef>
                <a:spcPts val="400"/>
              </a:spcBef>
              <a:tabLst>
                <a:tab pos="431800" algn="l"/>
                <a:tab pos="863600" algn="l"/>
                <a:tab pos="1295400" algn="l"/>
                <a:tab pos="1727200" algn="l"/>
                <a:tab pos="2159000" algn="l"/>
              </a:tabLst>
              <a:defRPr sz="760" b="0">
                <a:solidFill>
                  <a:srgbClr val="FFFFFF"/>
                </a:solidFill>
                <a:effectLst>
                  <a:outerShdw blurRad="36195" dist="36195" dir="2700000" rotWithShape="0">
                    <a:srgbClr val="000000"/>
                  </a:outerShdw>
                </a:effectLst>
                <a:latin typeface="+mn-lt"/>
                <a:ea typeface="+mn-ea"/>
                <a:cs typeface="+mn-cs"/>
                <a:sym typeface="Arial"/>
              </a:defRPr>
            </a:pPr>
            <a:endParaRPr/>
          </a:p>
          <a:p>
            <a:pPr defTabSz="868680">
              <a:spcBef>
                <a:spcPts val="400"/>
              </a:spcBef>
              <a:tabLst>
                <a:tab pos="431800" algn="l"/>
                <a:tab pos="863600" algn="l"/>
                <a:tab pos="1295400" algn="l"/>
                <a:tab pos="1727200" algn="l"/>
                <a:tab pos="2159000" algn="l"/>
              </a:tabLst>
              <a:defRPr sz="1520" b="0">
                <a:solidFill>
                  <a:srgbClr val="FFFFFF"/>
                </a:solidFill>
                <a:effectLst>
                  <a:outerShdw blurRad="36195" dist="36195" dir="2700000" rotWithShape="0">
                    <a:srgbClr val="000000"/>
                  </a:outerShdw>
                </a:effectLst>
                <a:latin typeface="+mn-lt"/>
                <a:ea typeface="+mn-ea"/>
                <a:cs typeface="+mn-cs"/>
                <a:sym typeface="Arial"/>
              </a:defRPr>
            </a:pPr>
            <a:r>
              <a:t>5) Powder is finally re-fluidized &amp; sent to </a:t>
            </a:r>
            <a:r>
              <a:rPr b="1"/>
              <a:t>Cold Storage</a:t>
            </a:r>
          </a:p>
          <a:p>
            <a:pPr defTabSz="868680">
              <a:spcBef>
                <a:spcPts val="400"/>
              </a:spcBef>
              <a:tabLst>
                <a:tab pos="431800" algn="l"/>
                <a:tab pos="863600" algn="l"/>
                <a:tab pos="1295400" algn="l"/>
                <a:tab pos="1727200" algn="l"/>
                <a:tab pos="2159000" algn="l"/>
              </a:tabLst>
              <a:defRPr sz="570" b="0">
                <a:solidFill>
                  <a:srgbClr val="FFFFFF"/>
                </a:solidFill>
                <a:effectLst>
                  <a:outerShdw blurRad="36195" dist="36195" dir="2700000" rotWithShape="0">
                    <a:srgbClr val="000000"/>
                  </a:outerShdw>
                </a:effectLst>
                <a:latin typeface="+mn-lt"/>
                <a:ea typeface="+mn-ea"/>
                <a:cs typeface="+mn-cs"/>
                <a:sym typeface="Arial"/>
              </a:defRPr>
            </a:pPr>
            <a:endParaRPr b="1"/>
          </a:p>
          <a:p>
            <a:pPr lvl="1" indent="589461" defTabSz="868680">
              <a:spcBef>
                <a:spcPts val="400"/>
              </a:spcBef>
              <a:tabLst>
                <a:tab pos="431800" algn="l"/>
                <a:tab pos="863600" algn="l"/>
                <a:tab pos="1295400" algn="l"/>
                <a:tab pos="1727200" algn="l"/>
                <a:tab pos="2159000" algn="l"/>
              </a:tabLst>
              <a:defRPr sz="1520" b="0">
                <a:solidFill>
                  <a:srgbClr val="FFFFFF"/>
                </a:solidFill>
                <a:effectLst>
                  <a:outerShdw blurRad="36195" dist="36195" dir="2700000" rotWithShape="0">
                    <a:srgbClr val="000000"/>
                  </a:outerShdw>
                </a:effectLst>
                <a:latin typeface="+mn-lt"/>
                <a:ea typeface="+mn-ea"/>
                <a:cs typeface="+mn-cs"/>
                <a:sym typeface="Arial"/>
              </a:defRPr>
            </a:pPr>
            <a:r>
              <a:t>before being released to begin another cycle</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8" name="Rectangle 5"/>
          <p:cNvSpPr txBox="1"/>
          <p:nvPr/>
        </p:nvSpPr>
        <p:spPr>
          <a:xfrm>
            <a:off x="304800" y="6469920"/>
            <a:ext cx="8534400"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sp>
        <p:nvSpPr>
          <p:cNvPr id="439" name="Rectangle 2"/>
          <p:cNvSpPr txBox="1">
            <a:spLocks noGrp="1"/>
          </p:cNvSpPr>
          <p:nvPr>
            <p:ph type="title"/>
          </p:nvPr>
        </p:nvSpPr>
        <p:spPr>
          <a:xfrm>
            <a:off x="151227" y="76199"/>
            <a:ext cx="8788401" cy="675219"/>
          </a:xfrm>
          <a:prstGeom prst="rect">
            <a:avLst/>
          </a:prstGeom>
        </p:spPr>
        <p:txBody>
          <a:bodyPr/>
          <a:lstStyle>
            <a:lvl1pPr defTabSz="905255">
              <a:defRPr sz="2178" i="1">
                <a:effectLst>
                  <a:outerShdw blurRad="37719" dist="37719" dir="2700000" rotWithShape="0">
                    <a:srgbClr val="000000"/>
                  </a:outerShdw>
                </a:effectLst>
                <a:latin typeface="+mn-lt"/>
                <a:ea typeface="+mn-ea"/>
                <a:cs typeface="+mn-cs"/>
                <a:sym typeface="Arial"/>
              </a:defRPr>
            </a:lvl1pPr>
          </a:lstStyle>
          <a:p>
            <a:r>
              <a:t>How much might new HTF's &amp; Receivers improve Tower performance?</a:t>
            </a:r>
          </a:p>
        </p:txBody>
      </p:sp>
      <p:sp>
        <p:nvSpPr>
          <p:cNvPr id="440" name="Rectangle 3"/>
          <p:cNvSpPr txBox="1">
            <a:spLocks noGrp="1"/>
          </p:cNvSpPr>
          <p:nvPr>
            <p:ph type="body" idx="1"/>
          </p:nvPr>
        </p:nvSpPr>
        <p:spPr>
          <a:xfrm>
            <a:off x="228600" y="810687"/>
            <a:ext cx="8788400" cy="5602813"/>
          </a:xfrm>
          <a:prstGeom prst="rect">
            <a:avLst/>
          </a:prstGeom>
        </p:spPr>
        <p:txBody>
          <a:bodyPr/>
          <a:lstStyle/>
          <a:p>
            <a:r>
              <a:t>Max Carnot Conversion Efficiency ~ Δ Temperature / (Highest Temperature) </a:t>
            </a:r>
          </a:p>
          <a:p>
            <a:pPr>
              <a:defRPr sz="700"/>
            </a:pPr>
            <a:endParaRPr/>
          </a:p>
          <a:p>
            <a:pPr marL="0" lvl="1" indent="640896">
              <a:buSzTx/>
              <a:buNone/>
            </a:pPr>
            <a:r>
              <a:t>~ [T </a:t>
            </a:r>
            <a:r>
              <a:rPr b="1" baseline="-5999"/>
              <a:t>high</a:t>
            </a:r>
            <a:r>
              <a:t>  - T </a:t>
            </a:r>
            <a:r>
              <a:rPr sz="1700" b="1" baseline="-5999"/>
              <a:t>low</a:t>
            </a:r>
            <a:r>
              <a:rPr b="1" baseline="-5999"/>
              <a:t> </a:t>
            </a:r>
            <a:r>
              <a:t>] / T</a:t>
            </a:r>
            <a:r>
              <a:rPr sz="1500" b="1" baseline="-5999"/>
              <a:t> </a:t>
            </a:r>
            <a:r>
              <a:rPr sz="1700" b="1" baseline="-5999"/>
              <a:t>high</a:t>
            </a:r>
            <a:r>
              <a:t>   for "absolute" temperatures measured in </a:t>
            </a:r>
            <a:r>
              <a:rPr b="1"/>
              <a:t>°</a:t>
            </a:r>
            <a:r>
              <a:t>K</a:t>
            </a:r>
          </a:p>
          <a:p>
            <a:pPr marL="0" lvl="1" indent="640896">
              <a:buSzTx/>
              <a:buNone/>
              <a:defRPr sz="1100"/>
            </a:pPr>
            <a:endParaRPr/>
          </a:p>
          <a:p>
            <a:r>
              <a:t>T </a:t>
            </a:r>
            <a:r>
              <a:rPr b="1" baseline="-5999"/>
              <a:t>low</a:t>
            </a:r>
            <a:r>
              <a:t> would probably not change much, remaining near 473 </a:t>
            </a:r>
            <a:r>
              <a:rPr b="1"/>
              <a:t>°</a:t>
            </a:r>
            <a:r>
              <a:t>K (200 </a:t>
            </a:r>
            <a:r>
              <a:rPr b="1"/>
              <a:t>°</a:t>
            </a:r>
            <a:r>
              <a:t>C)</a:t>
            </a:r>
          </a:p>
          <a:p>
            <a:pPr>
              <a:defRPr sz="1100"/>
            </a:pPr>
            <a:endParaRPr/>
          </a:p>
          <a:p>
            <a:r>
              <a:t>T</a:t>
            </a:r>
            <a:r>
              <a:rPr b="1" baseline="-5999"/>
              <a:t>high</a:t>
            </a:r>
            <a:r>
              <a:t> in present day water &amp; molten nitrate salt receivers is just under 873 </a:t>
            </a:r>
            <a:r>
              <a:rPr b="1"/>
              <a:t>°</a:t>
            </a:r>
            <a:r>
              <a:t>K (</a:t>
            </a:r>
            <a:r>
              <a:rPr>
                <a:solidFill>
                  <a:srgbClr val="FBC901"/>
                </a:solidFill>
              </a:rPr>
              <a:t>600 </a:t>
            </a:r>
            <a:r>
              <a:rPr b="1">
                <a:solidFill>
                  <a:srgbClr val="FBC901"/>
                </a:solidFill>
              </a:rPr>
              <a:t>°</a:t>
            </a:r>
            <a:r>
              <a:rPr>
                <a:solidFill>
                  <a:srgbClr val="FBC901"/>
                </a:solidFill>
              </a:rPr>
              <a:t>C</a:t>
            </a:r>
            <a:r>
              <a:t>)</a:t>
            </a:r>
          </a:p>
          <a:p>
            <a:pPr>
              <a:defRPr sz="700"/>
            </a:pPr>
            <a:endParaRPr/>
          </a:p>
          <a:p>
            <a:pPr marL="0" lvl="1" indent="640896">
              <a:buSzTx/>
              <a:buNone/>
            </a:pPr>
            <a:r>
              <a:t>The Carnot theoretical efficiency limit is then ~ (400/873) ~ 46%</a:t>
            </a:r>
          </a:p>
          <a:p>
            <a:pPr marL="0" lvl="1" indent="640896">
              <a:buSzTx/>
              <a:buNone/>
              <a:defRPr sz="700"/>
            </a:pPr>
            <a:endParaRPr/>
          </a:p>
          <a:p>
            <a:pPr marL="0" lvl="2" indent="1085850">
              <a:buSzTx/>
              <a:buNone/>
            </a:pPr>
            <a:r>
              <a:t>Versus Ivanpah's record </a:t>
            </a:r>
            <a:r>
              <a:rPr b="1"/>
              <a:t>measured</a:t>
            </a:r>
            <a:r>
              <a:t> Tower efficiency of  ~ 29%</a:t>
            </a:r>
          </a:p>
          <a:p>
            <a:pPr>
              <a:defRPr sz="1100"/>
            </a:pPr>
            <a:endParaRPr/>
          </a:p>
          <a:p>
            <a:r>
              <a:t>The new Heat Transfer Schemes &amp; Receiver designs discussed above</a:t>
            </a:r>
          </a:p>
          <a:p>
            <a:pPr>
              <a:defRPr sz="700"/>
            </a:pPr>
            <a:endParaRPr/>
          </a:p>
          <a:p>
            <a:pPr marL="0" lvl="1" indent="640896">
              <a:buSzTx/>
              <a:buNone/>
            </a:pPr>
            <a:r>
              <a:t>mostly elevate T</a:t>
            </a:r>
            <a:r>
              <a:rPr b="1" baseline="-5999"/>
              <a:t>high</a:t>
            </a:r>
            <a:r>
              <a:t> to somewhere in the range of 973-1023 </a:t>
            </a:r>
            <a:r>
              <a:rPr b="1"/>
              <a:t>°</a:t>
            </a:r>
            <a:r>
              <a:t>K (</a:t>
            </a:r>
            <a:r>
              <a:rPr>
                <a:solidFill>
                  <a:srgbClr val="FBC901"/>
                </a:solidFill>
              </a:rPr>
              <a:t>700-750 </a:t>
            </a:r>
            <a:r>
              <a:rPr b="1">
                <a:solidFill>
                  <a:srgbClr val="FBC901"/>
                </a:solidFill>
              </a:rPr>
              <a:t>°</a:t>
            </a:r>
            <a:r>
              <a:rPr>
                <a:solidFill>
                  <a:srgbClr val="FBC901"/>
                </a:solidFill>
              </a:rPr>
              <a:t>C</a:t>
            </a:r>
            <a:r>
              <a:t>)</a:t>
            </a:r>
          </a:p>
          <a:p>
            <a:pPr marL="0" lvl="1" indent="640896">
              <a:buSzTx/>
              <a:buNone/>
              <a:defRPr sz="800"/>
            </a:pPr>
            <a:endParaRPr/>
          </a:p>
          <a:p>
            <a:pPr marL="0" lvl="2" indent="1085850">
              <a:buSzTx/>
              <a:buNone/>
            </a:pPr>
            <a:r>
              <a:t>Giving a new Carnot theoretical efficiency limit of ~ (550/1023) ~ 54%</a:t>
            </a:r>
          </a:p>
          <a:p>
            <a:pPr marL="0" lvl="2" indent="1085850">
              <a:buSzTx/>
              <a:buNone/>
              <a:defRPr sz="1100"/>
            </a:pPr>
            <a:endParaRPr/>
          </a:p>
          <a:p>
            <a:r>
              <a:t>Ignoring the questionable absolute numbers and instead just comparing their ratio:</a:t>
            </a:r>
          </a:p>
          <a:p>
            <a:pPr>
              <a:defRPr sz="700"/>
            </a:pPr>
            <a:endParaRPr/>
          </a:p>
          <a:p>
            <a:pPr marL="0" lvl="1" indent="640896">
              <a:buSzTx/>
              <a:buNone/>
            </a:pPr>
            <a:r>
              <a:t>New efficiency limit / Present efficiency limit ~ 54% / 46% ~ </a:t>
            </a:r>
            <a:r>
              <a:rPr b="1">
                <a:solidFill>
                  <a:srgbClr val="FBC901"/>
                </a:solidFill>
              </a:rPr>
              <a:t>1.2 times larger</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2" name="Rectangle 5"/>
          <p:cNvSpPr txBox="1"/>
          <p:nvPr/>
        </p:nvSpPr>
        <p:spPr>
          <a:xfrm>
            <a:off x="304800" y="6457220"/>
            <a:ext cx="8534400"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sp>
        <p:nvSpPr>
          <p:cNvPr id="443" name="Rectangle 2"/>
          <p:cNvSpPr txBox="1">
            <a:spLocks noGrp="1"/>
          </p:cNvSpPr>
          <p:nvPr>
            <p:ph type="title"/>
          </p:nvPr>
        </p:nvSpPr>
        <p:spPr>
          <a:xfrm>
            <a:off x="325633" y="2531116"/>
            <a:ext cx="8534401" cy="675218"/>
          </a:xfrm>
          <a:prstGeom prst="rect">
            <a:avLst/>
          </a:prstGeom>
        </p:spPr>
        <p:txBody>
          <a:bodyPr/>
          <a:lstStyle>
            <a:lvl1pPr>
              <a:defRPr sz="2600" i="1">
                <a:latin typeface="+mn-lt"/>
                <a:ea typeface="+mn-ea"/>
                <a:cs typeface="+mn-cs"/>
                <a:sym typeface="Arial"/>
              </a:defRPr>
            </a:lvl1pPr>
          </a:lstStyle>
          <a:p>
            <a:r>
              <a:t>Parabolic Troughs / Concentrators</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5" name="Rectangle 2"/>
          <p:cNvSpPr txBox="1">
            <a:spLocks noGrp="1"/>
          </p:cNvSpPr>
          <p:nvPr>
            <p:ph type="title"/>
          </p:nvPr>
        </p:nvSpPr>
        <p:spPr>
          <a:xfrm>
            <a:off x="304800" y="76199"/>
            <a:ext cx="8534400" cy="675219"/>
          </a:xfrm>
          <a:prstGeom prst="rect">
            <a:avLst/>
          </a:prstGeom>
        </p:spPr>
        <p:txBody>
          <a:bodyPr/>
          <a:lstStyle>
            <a:lvl1pPr>
              <a:defRPr sz="2200" i="1">
                <a:latin typeface="+mn-lt"/>
                <a:ea typeface="+mn-ea"/>
                <a:cs typeface="+mn-cs"/>
                <a:sym typeface="Arial"/>
              </a:defRPr>
            </a:lvl1pPr>
          </a:lstStyle>
          <a:p>
            <a:r>
              <a:t>Next lower in efficiency are Parabolic Trough Solar Thermal Plants</a:t>
            </a:r>
          </a:p>
        </p:txBody>
      </p:sp>
      <p:sp>
        <p:nvSpPr>
          <p:cNvPr id="446" name="Rectangle 3"/>
          <p:cNvSpPr txBox="1">
            <a:spLocks noGrp="1"/>
          </p:cNvSpPr>
          <p:nvPr>
            <p:ph type="body" sz="quarter" idx="1"/>
          </p:nvPr>
        </p:nvSpPr>
        <p:spPr>
          <a:xfrm>
            <a:off x="251650" y="836484"/>
            <a:ext cx="8454483" cy="441856"/>
          </a:xfrm>
          <a:prstGeom prst="rect">
            <a:avLst/>
          </a:prstGeom>
        </p:spPr>
        <p:txBody>
          <a:bodyPr/>
          <a:lstStyle/>
          <a:p>
            <a:r>
              <a:t>Which the US DOE depicts schematically and photographically as: </a:t>
            </a:r>
            <a:r>
              <a:rPr b="1" baseline="31999"/>
              <a:t>1</a:t>
            </a:r>
          </a:p>
        </p:txBody>
      </p:sp>
      <p:pic>
        <p:nvPicPr>
          <p:cNvPr id="447" name="Image" descr="Image"/>
          <p:cNvPicPr>
            <a:picLocks noChangeAspect="1"/>
          </p:cNvPicPr>
          <p:nvPr/>
        </p:nvPicPr>
        <p:blipFill>
          <a:blip r:embed="rId2">
            <a:extLst/>
          </a:blip>
          <a:stretch>
            <a:fillRect/>
          </a:stretch>
        </p:blipFill>
        <p:spPr>
          <a:xfrm>
            <a:off x="5873199" y="1363407"/>
            <a:ext cx="2447095" cy="2142729"/>
          </a:xfrm>
          <a:prstGeom prst="rect">
            <a:avLst/>
          </a:prstGeom>
          <a:ln w="12700">
            <a:miter lim="400000"/>
          </a:ln>
        </p:spPr>
      </p:pic>
      <p:pic>
        <p:nvPicPr>
          <p:cNvPr id="448" name="Image" descr="Image"/>
          <p:cNvPicPr>
            <a:picLocks noChangeAspect="1"/>
          </p:cNvPicPr>
          <p:nvPr/>
        </p:nvPicPr>
        <p:blipFill>
          <a:blip r:embed="rId3">
            <a:extLst/>
          </a:blip>
          <a:stretch>
            <a:fillRect/>
          </a:stretch>
        </p:blipFill>
        <p:spPr>
          <a:xfrm>
            <a:off x="939254" y="1358572"/>
            <a:ext cx="4432065" cy="2142730"/>
          </a:xfrm>
          <a:prstGeom prst="rect">
            <a:avLst/>
          </a:prstGeom>
          <a:ln w="12700">
            <a:miter lim="400000"/>
          </a:ln>
        </p:spPr>
      </p:pic>
      <p:pic>
        <p:nvPicPr>
          <p:cNvPr id="449" name="Troughs_3D.gif" descr="Troughs_3D.gif"/>
          <p:cNvPicPr>
            <a:picLocks noChangeAspect="1"/>
          </p:cNvPicPr>
          <p:nvPr/>
        </p:nvPicPr>
        <p:blipFill>
          <a:blip r:embed="rId4">
            <a:extLst/>
          </a:blip>
          <a:srcRect t="21851" r="60279" b="14455"/>
          <a:stretch>
            <a:fillRect/>
          </a:stretch>
        </p:blipFill>
        <p:spPr>
          <a:xfrm>
            <a:off x="3341290" y="4530998"/>
            <a:ext cx="2645138" cy="2302760"/>
          </a:xfrm>
          <a:prstGeom prst="rect">
            <a:avLst/>
          </a:prstGeom>
          <a:ln w="12700">
            <a:miter lim="400000"/>
          </a:ln>
        </p:spPr>
      </p:pic>
      <p:sp>
        <p:nvSpPr>
          <p:cNvPr id="450" name="Rectangle 5"/>
          <p:cNvSpPr txBox="1"/>
          <p:nvPr/>
        </p:nvSpPr>
        <p:spPr>
          <a:xfrm>
            <a:off x="529753" y="3503484"/>
            <a:ext cx="8534401" cy="2642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lvl1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lvl1pPr>
          </a:lstStyle>
          <a:p>
            <a:r>
              <a:t>1) 2014 - The Year of Concentrating Solar Power - US DOE</a:t>
            </a:r>
          </a:p>
        </p:txBody>
      </p:sp>
      <p:sp>
        <p:nvSpPr>
          <p:cNvPr id="451" name="Rectangle 3"/>
          <p:cNvSpPr txBox="1"/>
          <p:nvPr/>
        </p:nvSpPr>
        <p:spPr>
          <a:xfrm>
            <a:off x="145515" y="3854622"/>
            <a:ext cx="8852970" cy="9155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ormAutofit/>
          </a:bodyPr>
          <a:lstStyle/>
          <a:p>
            <a:pPr>
              <a:spcBef>
                <a:spcPts val="400"/>
              </a:spcBef>
              <a:tabLst>
                <a:tab pos="4572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n-lt"/>
                <a:ea typeface="+mn-ea"/>
                <a:cs typeface="+mn-cs"/>
                <a:sym typeface="Arial"/>
              </a:defRPr>
            </a:pPr>
            <a:r>
              <a:t>Unlike continuous </a:t>
            </a:r>
            <a:r>
              <a:rPr b="1"/>
              <a:t>Dish</a:t>
            </a:r>
            <a:r>
              <a:t> paraboloids OR fragmented </a:t>
            </a:r>
            <a:r>
              <a:rPr b="1"/>
              <a:t>Tower</a:t>
            </a:r>
            <a:r>
              <a:t> paraboloids </a:t>
            </a:r>
          </a:p>
          <a:p>
            <a:pPr>
              <a:spcBef>
                <a:spcPts val="400"/>
              </a:spcBef>
              <a:tabLst>
                <a:tab pos="457200" algn="l"/>
                <a:tab pos="914400" algn="l"/>
                <a:tab pos="1371600" algn="l"/>
                <a:tab pos="1828800" algn="l"/>
                <a:tab pos="2286000" algn="l"/>
              </a:tabLst>
              <a:defRPr sz="600" b="0">
                <a:solidFill>
                  <a:srgbClr val="FFFFFF"/>
                </a:solidFill>
                <a:effectLst>
                  <a:outerShdw blurRad="38100" dist="38100" dir="2700000" rotWithShape="0">
                    <a:srgbClr val="000000"/>
                  </a:outerShdw>
                </a:effectLst>
                <a:latin typeface="+mn-lt"/>
                <a:ea typeface="+mn-ea"/>
                <a:cs typeface="+mn-cs"/>
                <a:sym typeface="Arial"/>
              </a:defRPr>
            </a:pPr>
            <a:endParaRPr/>
          </a:p>
          <a:p>
            <a:pPr lvl="1" indent="640896">
              <a:spcBef>
                <a:spcPts val="400"/>
              </a:spcBef>
              <a:tabLst>
                <a:tab pos="4572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n-lt"/>
                <a:ea typeface="+mn-ea"/>
                <a:cs typeface="+mn-cs"/>
                <a:sym typeface="Arial"/>
              </a:defRPr>
            </a:pPr>
            <a:r>
              <a:rPr b="1"/>
              <a:t>Parabolic Troughs </a:t>
            </a:r>
            <a:r>
              <a:t>are just stretched out (extruded) versions of 2D parabolas</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3" name="Rectangle 5"/>
          <p:cNvSpPr txBox="1"/>
          <p:nvPr/>
        </p:nvSpPr>
        <p:spPr>
          <a:xfrm>
            <a:off x="304800" y="6241320"/>
            <a:ext cx="8534400" cy="4801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1) Concentrating Solar Power - Technology Brief, International Renewable Energy Agency - IRENA, 2013</a:t>
            </a:r>
          </a:p>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Figure: http://www.alternative-energy-tutorials.com/solar-hot-water/parabolic-trough-reflector.html</a:t>
            </a:r>
          </a:p>
        </p:txBody>
      </p:sp>
      <p:sp>
        <p:nvSpPr>
          <p:cNvPr id="454" name="Rectangle 2"/>
          <p:cNvSpPr txBox="1">
            <a:spLocks noGrp="1"/>
          </p:cNvSpPr>
          <p:nvPr>
            <p:ph type="title"/>
          </p:nvPr>
        </p:nvSpPr>
        <p:spPr>
          <a:xfrm>
            <a:off x="186149" y="76199"/>
            <a:ext cx="8771702" cy="675219"/>
          </a:xfrm>
          <a:prstGeom prst="rect">
            <a:avLst/>
          </a:prstGeom>
        </p:spPr>
        <p:txBody>
          <a:bodyPr/>
          <a:lstStyle>
            <a:lvl1pPr defTabSz="877823">
              <a:defRPr sz="2112" i="1">
                <a:effectLst>
                  <a:outerShdw blurRad="36576" dist="36576" dir="2700000" rotWithShape="0">
                    <a:srgbClr val="000000"/>
                  </a:outerShdw>
                </a:effectLst>
                <a:latin typeface="+mn-lt"/>
                <a:ea typeface="+mn-ea"/>
                <a:cs typeface="+mn-cs"/>
                <a:sym typeface="Arial"/>
              </a:defRPr>
            </a:lvl1pPr>
          </a:lstStyle>
          <a:p>
            <a:r>
              <a:t>Parabolic Troughs have a pipe-like Receiver running along their focal line</a:t>
            </a:r>
          </a:p>
        </p:txBody>
      </p:sp>
      <p:sp>
        <p:nvSpPr>
          <p:cNvPr id="455" name="Rectangle 3"/>
          <p:cNvSpPr txBox="1">
            <a:spLocks noGrp="1"/>
          </p:cNvSpPr>
          <p:nvPr>
            <p:ph type="body" idx="1"/>
          </p:nvPr>
        </p:nvSpPr>
        <p:spPr>
          <a:xfrm>
            <a:off x="228600" y="810687"/>
            <a:ext cx="8961595" cy="4420941"/>
          </a:xfrm>
          <a:prstGeom prst="rect">
            <a:avLst/>
          </a:prstGeom>
        </p:spPr>
        <p:txBody>
          <a:bodyPr/>
          <a:lstStyle/>
          <a:p>
            <a:r>
              <a:t>In most installations a Heat Transfer Fluid is pumped along that Receiver</a:t>
            </a:r>
          </a:p>
          <a:p>
            <a:pPr>
              <a:defRPr sz="700"/>
            </a:pPr>
            <a:endParaRPr/>
          </a:p>
          <a:p>
            <a:pPr marL="0" lvl="1" indent="640896">
              <a:buSzTx/>
              <a:buNone/>
            </a:pPr>
            <a:r>
              <a:rPr>
                <a:solidFill>
                  <a:srgbClr val="FBC901"/>
                </a:solidFill>
              </a:rPr>
              <a:t>Synthetic oils</a:t>
            </a:r>
            <a:r>
              <a:t> are typical because they can withstand heating to ~ 390 </a:t>
            </a:r>
            <a:r>
              <a:rPr b="1"/>
              <a:t>°</a:t>
            </a:r>
            <a:r>
              <a:t>C</a:t>
            </a:r>
          </a:p>
          <a:p>
            <a:pPr>
              <a:defRPr sz="1200"/>
            </a:pPr>
            <a:endParaRPr/>
          </a:p>
          <a:p>
            <a:r>
              <a:t>But experimental plants are exploring </a:t>
            </a:r>
            <a:r>
              <a:rPr>
                <a:solidFill>
                  <a:srgbClr val="FBC901"/>
                </a:solidFill>
              </a:rPr>
              <a:t>molten nitrate salt</a:t>
            </a:r>
            <a:r>
              <a:t> HTF's (stable to ~ 560 </a:t>
            </a:r>
            <a:r>
              <a:rPr b="1"/>
              <a:t>°</a:t>
            </a:r>
            <a:r>
              <a:t>C),</a:t>
            </a:r>
          </a:p>
          <a:p>
            <a:pPr>
              <a:defRPr sz="700"/>
            </a:pPr>
            <a:endParaRPr/>
          </a:p>
          <a:p>
            <a:pPr marL="0" lvl="1" indent="640896">
              <a:buSzTx/>
              <a:buNone/>
            </a:pPr>
            <a:r>
              <a:t>OR replacement of HTF's by </a:t>
            </a:r>
            <a:r>
              <a:rPr>
                <a:solidFill>
                  <a:srgbClr val="FBC901"/>
                </a:solidFill>
              </a:rPr>
              <a:t>water</a:t>
            </a:r>
            <a:r>
              <a:t> for high-pressure Direct-Steam-Generation </a:t>
            </a:r>
            <a:r>
              <a:rPr baseline="31999"/>
              <a:t>1</a:t>
            </a:r>
          </a:p>
        </p:txBody>
      </p:sp>
      <p:grpSp>
        <p:nvGrpSpPr>
          <p:cNvPr id="458" name="Group"/>
          <p:cNvGrpSpPr/>
          <p:nvPr/>
        </p:nvGrpSpPr>
        <p:grpSpPr>
          <a:xfrm>
            <a:off x="2702609" y="2848865"/>
            <a:ext cx="4013577" cy="3240449"/>
            <a:chOff x="0" y="0"/>
            <a:chExt cx="4013576" cy="3240448"/>
          </a:xfrm>
        </p:grpSpPr>
        <p:sp>
          <p:nvSpPr>
            <p:cNvPr id="456" name="Rectangle"/>
            <p:cNvSpPr/>
            <p:nvPr/>
          </p:nvSpPr>
          <p:spPr>
            <a:xfrm>
              <a:off x="0" y="9212"/>
              <a:ext cx="4013577" cy="3222025"/>
            </a:xfrm>
            <a:prstGeom prst="rect">
              <a:avLst/>
            </a:prstGeom>
            <a:solidFill>
              <a:srgbClr val="FFFFFF"/>
            </a:solidFill>
            <a:ln w="25400" cap="flat">
              <a:solidFill>
                <a:schemeClr val="accent1"/>
              </a:solidFill>
              <a:prstDash val="solid"/>
              <a:round/>
            </a:ln>
            <a:effectLst/>
          </p:spPr>
          <p:txBody>
            <a:bodyPr wrap="square" lIns="45719" tIns="45719" rIns="45719" bIns="45719" numCol="1" anchor="t">
              <a:noAutofit/>
            </a:bodyPr>
            <a:lstStyle/>
            <a:p>
              <a:endParaRPr/>
            </a:p>
          </p:txBody>
        </p:sp>
        <p:pic>
          <p:nvPicPr>
            <p:cNvPr id="457" name="alt41.gif" descr="alt41.gif"/>
            <p:cNvPicPr>
              <a:picLocks noChangeAspect="1"/>
            </p:cNvPicPr>
            <p:nvPr/>
          </p:nvPicPr>
          <p:blipFill>
            <a:blip r:embed="rId2">
              <a:extLst/>
            </a:blip>
            <a:stretch>
              <a:fillRect/>
            </a:stretch>
          </p:blipFill>
          <p:spPr>
            <a:xfrm>
              <a:off x="133267" y="0"/>
              <a:ext cx="3747043" cy="3240449"/>
            </a:xfrm>
            <a:prstGeom prst="rect">
              <a:avLst/>
            </a:prstGeom>
            <a:ln w="12700" cap="flat">
              <a:noFill/>
              <a:miter lim="400000"/>
            </a:ln>
            <a:effectLst/>
          </p:spPr>
        </p:pic>
      </p:gr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 name="Rectangle 5"/>
          <p:cNvSpPr txBox="1"/>
          <p:nvPr/>
        </p:nvSpPr>
        <p:spPr>
          <a:xfrm>
            <a:off x="6902445" y="5074555"/>
            <a:ext cx="2065992" cy="9754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lvl1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lvl1pPr>
          </a:lstStyle>
          <a:p>
            <a:r>
              <a:t>Solar Thermal CSP Technology, M. Romero &amp; J. Gonzalez-Aguilar, Wires - Energy and Environment 3(1), pp. 42-59 (2013)</a:t>
            </a:r>
          </a:p>
        </p:txBody>
      </p:sp>
      <p:sp>
        <p:nvSpPr>
          <p:cNvPr id="461" name="Rectangle 2"/>
          <p:cNvSpPr txBox="1">
            <a:spLocks noGrp="1"/>
          </p:cNvSpPr>
          <p:nvPr>
            <p:ph type="title"/>
          </p:nvPr>
        </p:nvSpPr>
        <p:spPr>
          <a:xfrm>
            <a:off x="131289" y="25399"/>
            <a:ext cx="8881422" cy="675219"/>
          </a:xfrm>
          <a:prstGeom prst="rect">
            <a:avLst/>
          </a:prstGeom>
        </p:spPr>
        <p:txBody>
          <a:bodyPr/>
          <a:lstStyle>
            <a:lvl1pPr defTabSz="896111">
              <a:defRPr sz="2156" i="1">
                <a:effectLst>
                  <a:outerShdw blurRad="37338" dist="37338" dir="2700000" rotWithShape="0">
                    <a:srgbClr val="000000"/>
                  </a:outerShdw>
                </a:effectLst>
                <a:latin typeface="+mn-lt"/>
                <a:ea typeface="+mn-ea"/>
                <a:cs typeface="+mn-cs"/>
                <a:sym typeface="Arial"/>
              </a:defRPr>
            </a:lvl1pPr>
          </a:lstStyle>
          <a:p>
            <a:r>
              <a:t>But high temperature and/or pressure again creates plumbing problems:</a:t>
            </a:r>
          </a:p>
        </p:txBody>
      </p:sp>
      <p:sp>
        <p:nvSpPr>
          <p:cNvPr id="462" name="Rectangle 3"/>
          <p:cNvSpPr txBox="1"/>
          <p:nvPr/>
        </p:nvSpPr>
        <p:spPr>
          <a:xfrm>
            <a:off x="177800" y="775102"/>
            <a:ext cx="8881421" cy="36461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ormAutofit/>
          </a:bodyPr>
          <a:lstStyle/>
          <a:p>
            <a:pPr defTabSz="868680">
              <a:spcBef>
                <a:spcPts val="400"/>
              </a:spcBef>
              <a:tabLst>
                <a:tab pos="431800" algn="l"/>
                <a:tab pos="863600" algn="l"/>
                <a:tab pos="1295400" algn="l"/>
                <a:tab pos="1727200" algn="l"/>
                <a:tab pos="2159000" algn="l"/>
              </a:tabLst>
              <a:defRPr sz="1710" b="0">
                <a:solidFill>
                  <a:srgbClr val="FFFFFF"/>
                </a:solidFill>
                <a:effectLst>
                  <a:outerShdw blurRad="36195" dist="36195" dir="2700000" rotWithShape="0">
                    <a:srgbClr val="000000"/>
                  </a:outerShdw>
                </a:effectLst>
                <a:latin typeface="+mn-lt"/>
                <a:ea typeface="+mn-ea"/>
                <a:cs typeface="+mn-cs"/>
                <a:sym typeface="Arial"/>
              </a:defRPr>
            </a:pPr>
            <a:r>
              <a:t>Tower Central Receivers (above), with all of their necessary plumbing, </a:t>
            </a:r>
            <a:r>
              <a:rPr b="1">
                <a:solidFill>
                  <a:srgbClr val="FBC901"/>
                </a:solidFill>
              </a:rPr>
              <a:t>STAY PUT</a:t>
            </a:r>
          </a:p>
          <a:p>
            <a:pPr defTabSz="868680">
              <a:spcBef>
                <a:spcPts val="400"/>
              </a:spcBef>
              <a:tabLst>
                <a:tab pos="431800" algn="l"/>
                <a:tab pos="863600" algn="l"/>
                <a:tab pos="1295400" algn="l"/>
                <a:tab pos="1727200" algn="l"/>
                <a:tab pos="2159000" algn="l"/>
              </a:tabLst>
              <a:defRPr sz="570" b="0">
                <a:solidFill>
                  <a:srgbClr val="FFFFFF"/>
                </a:solidFill>
                <a:effectLst>
                  <a:outerShdw blurRad="36195" dist="36195" dir="2700000" rotWithShape="0">
                    <a:srgbClr val="000000"/>
                  </a:outerShdw>
                </a:effectLst>
                <a:latin typeface="+mn-lt"/>
                <a:ea typeface="+mn-ea"/>
                <a:cs typeface="+mn-cs"/>
                <a:sym typeface="Arial"/>
              </a:defRPr>
            </a:pPr>
            <a:endParaRPr/>
          </a:p>
          <a:p>
            <a:pPr lvl="1" indent="608851" defTabSz="868680">
              <a:spcBef>
                <a:spcPts val="400"/>
              </a:spcBef>
              <a:tabLst>
                <a:tab pos="431800" algn="l"/>
                <a:tab pos="863600" algn="l"/>
                <a:tab pos="1295400" algn="l"/>
                <a:tab pos="1727200" algn="l"/>
                <a:tab pos="2159000" algn="l"/>
              </a:tabLst>
              <a:defRPr sz="1710" b="0">
                <a:solidFill>
                  <a:srgbClr val="FFFFFF"/>
                </a:solidFill>
                <a:effectLst>
                  <a:outerShdw blurRad="36195" dist="36195" dir="2700000" rotWithShape="0">
                    <a:srgbClr val="000000"/>
                  </a:outerShdw>
                </a:effectLst>
                <a:latin typeface="+mn-lt"/>
                <a:ea typeface="+mn-ea"/>
                <a:cs typeface="+mn-cs"/>
                <a:sym typeface="Arial"/>
              </a:defRPr>
            </a:pPr>
            <a:r>
              <a:t>Leaving their multitude of tilting Heliostats to do the job of tracking the sun</a:t>
            </a:r>
          </a:p>
          <a:p>
            <a:pPr lvl="1" indent="608851" defTabSz="868680">
              <a:spcBef>
                <a:spcPts val="400"/>
              </a:spcBef>
              <a:tabLst>
                <a:tab pos="431800" algn="l"/>
                <a:tab pos="863600" algn="l"/>
                <a:tab pos="1295400" algn="l"/>
                <a:tab pos="1727200" algn="l"/>
                <a:tab pos="2159000" algn="l"/>
              </a:tabLst>
              <a:defRPr sz="950" b="0">
                <a:solidFill>
                  <a:srgbClr val="FFFFFF"/>
                </a:solidFill>
                <a:effectLst>
                  <a:outerShdw blurRad="36195" dist="36195" dir="2700000" rotWithShape="0">
                    <a:srgbClr val="000000"/>
                  </a:outerShdw>
                </a:effectLst>
                <a:latin typeface="+mn-lt"/>
                <a:ea typeface="+mn-ea"/>
                <a:cs typeface="+mn-cs"/>
                <a:sym typeface="Arial"/>
              </a:defRPr>
            </a:pPr>
            <a:endParaRPr/>
          </a:p>
          <a:p>
            <a:pPr defTabSz="868680">
              <a:spcBef>
                <a:spcPts val="400"/>
              </a:spcBef>
              <a:tabLst>
                <a:tab pos="431800" algn="l"/>
                <a:tab pos="863600" algn="l"/>
                <a:tab pos="1295400" algn="l"/>
                <a:tab pos="1727200" algn="l"/>
                <a:tab pos="2159000" algn="l"/>
              </a:tabLst>
              <a:defRPr sz="1710" b="0">
                <a:solidFill>
                  <a:srgbClr val="FFFFFF"/>
                </a:solidFill>
                <a:effectLst>
                  <a:outerShdw blurRad="36195" dist="36195" dir="2700000" rotWithShape="0">
                    <a:srgbClr val="000000"/>
                  </a:outerShdw>
                </a:effectLst>
                <a:latin typeface="+mn-lt"/>
                <a:ea typeface="+mn-ea"/>
                <a:cs typeface="+mn-cs"/>
                <a:sym typeface="Arial"/>
              </a:defRPr>
            </a:pPr>
            <a:r>
              <a:t>But as with Dishes, Troughs themselves must do the tracking</a:t>
            </a:r>
          </a:p>
          <a:p>
            <a:pPr defTabSz="868680">
              <a:spcBef>
                <a:spcPts val="400"/>
              </a:spcBef>
              <a:tabLst>
                <a:tab pos="431800" algn="l"/>
                <a:tab pos="863600" algn="l"/>
                <a:tab pos="1295400" algn="l"/>
                <a:tab pos="1727200" algn="l"/>
                <a:tab pos="2159000" algn="l"/>
              </a:tabLst>
              <a:defRPr sz="570" b="0">
                <a:solidFill>
                  <a:srgbClr val="FFFFFF"/>
                </a:solidFill>
                <a:effectLst>
                  <a:outerShdw blurRad="36195" dist="36195" dir="2700000" rotWithShape="0">
                    <a:srgbClr val="000000"/>
                  </a:outerShdw>
                </a:effectLst>
                <a:latin typeface="+mn-lt"/>
                <a:ea typeface="+mn-ea"/>
                <a:cs typeface="+mn-cs"/>
                <a:sym typeface="Arial"/>
              </a:defRPr>
            </a:pPr>
            <a:endParaRPr/>
          </a:p>
          <a:p>
            <a:pPr lvl="1" indent="608851" defTabSz="868680">
              <a:spcBef>
                <a:spcPts val="400"/>
              </a:spcBef>
              <a:tabLst>
                <a:tab pos="431800" algn="l"/>
                <a:tab pos="863600" algn="l"/>
                <a:tab pos="1295400" algn="l"/>
                <a:tab pos="1727200" algn="l"/>
                <a:tab pos="2159000" algn="l"/>
              </a:tabLst>
              <a:defRPr sz="1710" b="0">
                <a:solidFill>
                  <a:srgbClr val="FFFFFF"/>
                </a:solidFill>
                <a:effectLst>
                  <a:outerShdw blurRad="36195" dist="36195" dir="2700000" rotWithShape="0">
                    <a:srgbClr val="000000"/>
                  </a:outerShdw>
                </a:effectLst>
                <a:latin typeface="+mn-lt"/>
                <a:ea typeface="+mn-ea"/>
                <a:cs typeface="+mn-cs"/>
                <a:sym typeface="Arial"/>
              </a:defRPr>
            </a:pPr>
            <a:r>
              <a:t>And to maintain focus upon their Receiver, both must move together as a unit</a:t>
            </a:r>
          </a:p>
          <a:p>
            <a:pPr defTabSz="868680">
              <a:spcBef>
                <a:spcPts val="400"/>
              </a:spcBef>
              <a:tabLst>
                <a:tab pos="431800" algn="l"/>
                <a:tab pos="863600" algn="l"/>
                <a:tab pos="1295400" algn="l"/>
                <a:tab pos="1727200" algn="l"/>
                <a:tab pos="2159000" algn="l"/>
              </a:tabLst>
              <a:defRPr sz="950" b="0">
                <a:solidFill>
                  <a:srgbClr val="FFFFFF"/>
                </a:solidFill>
                <a:effectLst>
                  <a:outerShdw blurRad="36195" dist="36195" dir="2700000" rotWithShape="0">
                    <a:srgbClr val="000000"/>
                  </a:outerShdw>
                </a:effectLst>
                <a:latin typeface="+mn-lt"/>
                <a:ea typeface="+mn-ea"/>
                <a:cs typeface="+mn-cs"/>
                <a:sym typeface="Arial"/>
              </a:defRPr>
            </a:pPr>
            <a:endParaRPr/>
          </a:p>
          <a:p>
            <a:pPr defTabSz="868680">
              <a:spcBef>
                <a:spcPts val="400"/>
              </a:spcBef>
              <a:tabLst>
                <a:tab pos="431800" algn="l"/>
                <a:tab pos="863600" algn="l"/>
                <a:tab pos="1295400" algn="l"/>
                <a:tab pos="1727200" algn="l"/>
                <a:tab pos="2159000" algn="l"/>
              </a:tabLst>
              <a:defRPr sz="1710" b="0">
                <a:solidFill>
                  <a:srgbClr val="FFFFFF"/>
                </a:solidFill>
                <a:effectLst>
                  <a:outerShdw blurRad="36195" dist="36195" dir="2700000" rotWithShape="0">
                    <a:srgbClr val="000000"/>
                  </a:outerShdw>
                </a:effectLst>
                <a:latin typeface="+mn-lt"/>
                <a:ea typeface="+mn-ea"/>
                <a:cs typeface="+mn-cs"/>
                <a:sym typeface="Arial"/>
              </a:defRPr>
            </a:pPr>
            <a:r>
              <a:t>Which resurrects the challenge of getting Heat Transfer Fluid OUT to do its transferring</a:t>
            </a:r>
          </a:p>
          <a:p>
            <a:pPr defTabSz="868680">
              <a:spcBef>
                <a:spcPts val="400"/>
              </a:spcBef>
              <a:tabLst>
                <a:tab pos="431800" algn="l"/>
                <a:tab pos="863600" algn="l"/>
                <a:tab pos="1295400" algn="l"/>
                <a:tab pos="1727200" algn="l"/>
                <a:tab pos="2159000" algn="l"/>
              </a:tabLst>
              <a:defRPr sz="570" b="0">
                <a:solidFill>
                  <a:srgbClr val="FFFFFF"/>
                </a:solidFill>
                <a:effectLst>
                  <a:outerShdw blurRad="36195" dist="36195" dir="2700000" rotWithShape="0">
                    <a:srgbClr val="000000"/>
                  </a:outerShdw>
                </a:effectLst>
                <a:latin typeface="+mn-lt"/>
                <a:ea typeface="+mn-ea"/>
                <a:cs typeface="+mn-cs"/>
                <a:sym typeface="Arial"/>
              </a:defRPr>
            </a:pPr>
            <a:endParaRPr/>
          </a:p>
          <a:p>
            <a:pPr lvl="1" indent="608851" defTabSz="868680">
              <a:spcBef>
                <a:spcPts val="400"/>
              </a:spcBef>
              <a:tabLst>
                <a:tab pos="431800" algn="l"/>
                <a:tab pos="863600" algn="l"/>
                <a:tab pos="1295400" algn="l"/>
                <a:tab pos="1727200" algn="l"/>
                <a:tab pos="2159000" algn="l"/>
              </a:tabLst>
              <a:defRPr sz="1710" b="0">
                <a:solidFill>
                  <a:srgbClr val="FFFFFF"/>
                </a:solidFill>
                <a:effectLst>
                  <a:outerShdw blurRad="36195" dist="36195" dir="2700000" rotWithShape="0">
                    <a:srgbClr val="000000"/>
                  </a:outerShdw>
                </a:effectLst>
                <a:latin typeface="+mn-lt"/>
                <a:ea typeface="+mn-ea"/>
                <a:cs typeface="+mn-cs"/>
                <a:sym typeface="Arial"/>
              </a:defRPr>
            </a:pPr>
            <a:r>
              <a:t>Or the alternate challenge of getting extremely high pressure steam out</a:t>
            </a:r>
          </a:p>
          <a:p>
            <a:pPr lvl="1" indent="608851" defTabSz="868680">
              <a:spcBef>
                <a:spcPts val="400"/>
              </a:spcBef>
              <a:tabLst>
                <a:tab pos="431800" algn="l"/>
                <a:tab pos="863600" algn="l"/>
                <a:tab pos="1295400" algn="l"/>
                <a:tab pos="1727200" algn="l"/>
                <a:tab pos="2159000" algn="l"/>
              </a:tabLst>
              <a:defRPr sz="950" b="0">
                <a:solidFill>
                  <a:srgbClr val="FFFFFF"/>
                </a:solidFill>
                <a:effectLst>
                  <a:outerShdw blurRad="36195" dist="36195" dir="2700000" rotWithShape="0">
                    <a:srgbClr val="000000"/>
                  </a:outerShdw>
                </a:effectLst>
                <a:latin typeface="+mn-lt"/>
                <a:ea typeface="+mn-ea"/>
                <a:cs typeface="+mn-cs"/>
                <a:sym typeface="Arial"/>
              </a:defRPr>
            </a:pPr>
            <a:endParaRPr/>
          </a:p>
          <a:p>
            <a:pPr defTabSz="868680">
              <a:spcBef>
                <a:spcPts val="400"/>
              </a:spcBef>
              <a:tabLst>
                <a:tab pos="431800" algn="l"/>
                <a:tab pos="863600" algn="l"/>
                <a:tab pos="1295400" algn="l"/>
                <a:tab pos="1727200" algn="l"/>
                <a:tab pos="2159000" algn="l"/>
              </a:tabLst>
              <a:defRPr sz="1710" b="0">
                <a:solidFill>
                  <a:srgbClr val="FFFFFF"/>
                </a:solidFill>
                <a:effectLst>
                  <a:outerShdw blurRad="36195" dist="36195" dir="2700000" rotWithShape="0">
                    <a:srgbClr val="000000"/>
                  </a:outerShdw>
                </a:effectLst>
                <a:latin typeface="+mn-lt"/>
                <a:ea typeface="+mn-ea"/>
                <a:cs typeface="+mn-cs"/>
                <a:sym typeface="Arial"/>
              </a:defRPr>
            </a:pPr>
            <a:r>
              <a:t>Use of high-temperature metal piping with rotating joints is again the only possibility,</a:t>
            </a:r>
          </a:p>
          <a:p>
            <a:pPr defTabSz="868680">
              <a:spcBef>
                <a:spcPts val="400"/>
              </a:spcBef>
              <a:tabLst>
                <a:tab pos="431800" algn="l"/>
                <a:tab pos="863600" algn="l"/>
                <a:tab pos="1295400" algn="l"/>
                <a:tab pos="1727200" algn="l"/>
                <a:tab pos="2159000" algn="l"/>
              </a:tabLst>
              <a:defRPr sz="570" b="0">
                <a:solidFill>
                  <a:srgbClr val="FFFFFF"/>
                </a:solidFill>
                <a:effectLst>
                  <a:outerShdw blurRad="36195" dist="36195" dir="2700000" rotWithShape="0">
                    <a:srgbClr val="000000"/>
                  </a:outerShdw>
                </a:effectLst>
                <a:latin typeface="+mn-lt"/>
                <a:ea typeface="+mn-ea"/>
                <a:cs typeface="+mn-cs"/>
                <a:sym typeface="Arial"/>
              </a:defRPr>
            </a:pPr>
            <a:endParaRPr/>
          </a:p>
          <a:p>
            <a:pPr lvl="1" indent="608851" defTabSz="868680">
              <a:spcBef>
                <a:spcPts val="400"/>
              </a:spcBef>
              <a:tabLst>
                <a:tab pos="431800" algn="l"/>
                <a:tab pos="863600" algn="l"/>
                <a:tab pos="1295400" algn="l"/>
                <a:tab pos="1727200" algn="l"/>
                <a:tab pos="2159000" algn="l"/>
              </a:tabLst>
              <a:defRPr sz="1710" b="0">
                <a:solidFill>
                  <a:srgbClr val="FFFFFF"/>
                </a:solidFill>
                <a:effectLst>
                  <a:outerShdw blurRad="36195" dist="36195" dir="2700000" rotWithShape="0">
                    <a:srgbClr val="000000"/>
                  </a:outerShdw>
                </a:effectLst>
                <a:latin typeface="+mn-lt"/>
                <a:ea typeface="+mn-ea"/>
                <a:cs typeface="+mn-cs"/>
                <a:sym typeface="Arial"/>
              </a:defRPr>
            </a:pPr>
            <a:r>
              <a:t>but for Troughs (unlike Dishes) SINGLE tracking axis / rotation make that practical</a:t>
            </a:r>
          </a:p>
        </p:txBody>
      </p:sp>
      <p:grpSp>
        <p:nvGrpSpPr>
          <p:cNvPr id="467" name="Group"/>
          <p:cNvGrpSpPr/>
          <p:nvPr/>
        </p:nvGrpSpPr>
        <p:grpSpPr>
          <a:xfrm>
            <a:off x="239063" y="4500164"/>
            <a:ext cx="6596379" cy="2276637"/>
            <a:chOff x="0" y="0"/>
            <a:chExt cx="6596376" cy="2276636"/>
          </a:xfrm>
        </p:grpSpPr>
        <p:pic>
          <p:nvPicPr>
            <p:cNvPr id="463" name="Image" descr="Image"/>
            <p:cNvPicPr>
              <a:picLocks noChangeAspect="1"/>
            </p:cNvPicPr>
            <p:nvPr/>
          </p:nvPicPr>
          <p:blipFill>
            <a:blip r:embed="rId2">
              <a:extLst/>
            </a:blip>
            <a:stretch>
              <a:fillRect/>
            </a:stretch>
          </p:blipFill>
          <p:spPr>
            <a:xfrm>
              <a:off x="2501294" y="0"/>
              <a:ext cx="4095083" cy="2276637"/>
            </a:xfrm>
            <a:prstGeom prst="rect">
              <a:avLst/>
            </a:prstGeom>
            <a:ln w="12700" cap="flat">
              <a:noFill/>
              <a:miter lim="400000"/>
            </a:ln>
            <a:effectLst/>
          </p:spPr>
        </p:pic>
        <p:sp>
          <p:nvSpPr>
            <p:cNvPr id="464" name="Rectangle 5"/>
            <p:cNvSpPr txBox="1"/>
            <p:nvPr/>
          </p:nvSpPr>
          <p:spPr>
            <a:xfrm>
              <a:off x="0" y="788432"/>
              <a:ext cx="2278447" cy="54199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wrap="square" lIns="45719" tIns="45719" rIns="45719" bIns="45719" numCol="1" anchor="b">
              <a:spAutoFit/>
            </a:bodyPr>
            <a:lstStyle>
              <a:lvl1pPr algn="ctr">
                <a:defRPr sz="1600" b="0" i="1">
                  <a:solidFill>
                    <a:srgbClr val="FBC901"/>
                  </a:solidFill>
                  <a:effectLst>
                    <a:outerShdw blurRad="38100" dist="38100" dir="2700000" rotWithShape="0">
                      <a:srgbClr val="000000"/>
                    </a:outerShdw>
                  </a:effectLst>
                  <a:latin typeface="+mn-lt"/>
                  <a:ea typeface="+mn-ea"/>
                  <a:cs typeface="+mn-cs"/>
                  <a:sym typeface="Arial"/>
                </a:defRPr>
              </a:lvl1pPr>
            </a:lstStyle>
            <a:p>
              <a:r>
                <a:t>Rotating pipe joints at Parabolic Trough's ends</a:t>
              </a:r>
            </a:p>
          </p:txBody>
        </p:sp>
        <p:sp>
          <p:nvSpPr>
            <p:cNvPr id="465" name="Oval"/>
            <p:cNvSpPr/>
            <p:nvPr/>
          </p:nvSpPr>
          <p:spPr>
            <a:xfrm>
              <a:off x="2823522" y="849939"/>
              <a:ext cx="805215" cy="491193"/>
            </a:xfrm>
            <a:prstGeom prst="ellipse">
              <a:avLst/>
            </a:prstGeom>
            <a:noFill/>
            <a:ln w="50800" cap="flat">
              <a:solidFill>
                <a:srgbClr val="FBC901"/>
              </a:solidFill>
              <a:prstDash val="solid"/>
              <a:round/>
            </a:ln>
            <a:effectLst/>
          </p:spPr>
          <p:txBody>
            <a:bodyPr wrap="square" lIns="45719" tIns="45719" rIns="45719" bIns="45719" numCol="1" anchor="t">
              <a:noAutofit/>
            </a:bodyPr>
            <a:lstStyle/>
            <a:p>
              <a:endParaRPr/>
            </a:p>
          </p:txBody>
        </p:sp>
        <p:sp>
          <p:nvSpPr>
            <p:cNvPr id="466" name="Line"/>
            <p:cNvSpPr/>
            <p:nvPr/>
          </p:nvSpPr>
          <p:spPr>
            <a:xfrm flipH="1">
              <a:off x="2393481" y="1071299"/>
              <a:ext cx="425279" cy="1"/>
            </a:xfrm>
            <a:prstGeom prst="line">
              <a:avLst/>
            </a:prstGeom>
            <a:noFill/>
            <a:ln w="50800" cap="flat">
              <a:solidFill>
                <a:srgbClr val="FBC901"/>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gr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9" name="Rectangle 5"/>
          <p:cNvSpPr txBox="1"/>
          <p:nvPr/>
        </p:nvSpPr>
        <p:spPr>
          <a:xfrm>
            <a:off x="304800" y="6457220"/>
            <a:ext cx="8534400"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lvl1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lvl1pPr>
          </a:lstStyle>
          <a:p>
            <a:r>
              <a:t>1) Concentrating Solar Power, Solar Energy Industries Association - SEIA</a:t>
            </a:r>
          </a:p>
        </p:txBody>
      </p:sp>
      <p:sp>
        <p:nvSpPr>
          <p:cNvPr id="470" name="Rectangle 2"/>
          <p:cNvSpPr txBox="1">
            <a:spLocks noGrp="1"/>
          </p:cNvSpPr>
          <p:nvPr>
            <p:ph type="title"/>
          </p:nvPr>
        </p:nvSpPr>
        <p:spPr>
          <a:xfrm>
            <a:off x="304800" y="76199"/>
            <a:ext cx="8534400" cy="675219"/>
          </a:xfrm>
          <a:prstGeom prst="rect">
            <a:avLst/>
          </a:prstGeom>
        </p:spPr>
        <p:txBody>
          <a:bodyPr/>
          <a:lstStyle/>
          <a:p>
            <a:pPr defTabSz="905255">
              <a:defRPr sz="2178" i="1">
                <a:effectLst>
                  <a:outerShdw blurRad="37719" dist="37719" dir="2700000" rotWithShape="0">
                    <a:srgbClr val="000000"/>
                  </a:outerShdw>
                </a:effectLst>
                <a:latin typeface="+mn-lt"/>
                <a:ea typeface="+mn-ea"/>
                <a:cs typeface="+mn-cs"/>
                <a:sym typeface="Arial"/>
              </a:defRPr>
            </a:pPr>
            <a:r>
              <a:t>The </a:t>
            </a:r>
            <a:r>
              <a:rPr b="1"/>
              <a:t>length</a:t>
            </a:r>
            <a:r>
              <a:t> of Parabolic Troughs ALSO demands single axis tracking</a:t>
            </a:r>
          </a:p>
        </p:txBody>
      </p:sp>
      <p:sp>
        <p:nvSpPr>
          <p:cNvPr id="471" name="Rectangle 3"/>
          <p:cNvSpPr txBox="1">
            <a:spLocks noGrp="1"/>
          </p:cNvSpPr>
          <p:nvPr>
            <p:ph type="body" sz="half" idx="1"/>
          </p:nvPr>
        </p:nvSpPr>
        <p:spPr>
          <a:xfrm>
            <a:off x="177800" y="802913"/>
            <a:ext cx="8788400" cy="1976077"/>
          </a:xfrm>
          <a:prstGeom prst="rect">
            <a:avLst/>
          </a:prstGeom>
        </p:spPr>
        <p:txBody>
          <a:bodyPr/>
          <a:lstStyle/>
          <a:p>
            <a:r>
              <a:t>These trough assemblies are typically at least 100 meters long </a:t>
            </a:r>
            <a:r>
              <a:rPr b="1" baseline="31999"/>
              <a:t>1</a:t>
            </a:r>
          </a:p>
          <a:p>
            <a:pPr>
              <a:defRPr sz="700"/>
            </a:pPr>
            <a:endParaRPr/>
          </a:p>
          <a:p>
            <a:pPr marL="0" lvl="1" indent="640896">
              <a:buSzTx/>
              <a:buNone/>
            </a:pPr>
            <a:r>
              <a:t>So while rotating pipe joints can accommodate their side to side tilting</a:t>
            </a:r>
          </a:p>
          <a:p>
            <a:pPr marL="0" lvl="2" indent="1085850">
              <a:buSzTx/>
              <a:buNone/>
              <a:defRPr sz="700"/>
            </a:pPr>
            <a:endParaRPr/>
          </a:p>
          <a:p>
            <a:pPr marL="0" lvl="2" indent="1085850">
              <a:buSzTx/>
              <a:buNone/>
            </a:pPr>
            <a:r>
              <a:t>it is completely impractical to ALSO tilt them along their 100 meter length</a:t>
            </a:r>
          </a:p>
          <a:p>
            <a:pPr marL="0" lvl="2" indent="1085850">
              <a:buSzTx/>
              <a:buNone/>
              <a:defRPr sz="1400"/>
            </a:pPr>
            <a:endParaRPr/>
          </a:p>
          <a:p>
            <a:r>
              <a:t>But while the Sun moves East to West daily, it also shifts North to South seasonally</a:t>
            </a:r>
          </a:p>
        </p:txBody>
      </p:sp>
      <p:grpSp>
        <p:nvGrpSpPr>
          <p:cNvPr id="476" name="Group"/>
          <p:cNvGrpSpPr/>
          <p:nvPr/>
        </p:nvGrpSpPr>
        <p:grpSpPr>
          <a:xfrm>
            <a:off x="2703542" y="2775993"/>
            <a:ext cx="3291277" cy="1844529"/>
            <a:chOff x="0" y="0"/>
            <a:chExt cx="3291276" cy="1844527"/>
          </a:xfrm>
        </p:grpSpPr>
        <p:pic>
          <p:nvPicPr>
            <p:cNvPr id="472" name="Trough tracking.gif" descr="Trough tracking.gif"/>
            <p:cNvPicPr>
              <a:picLocks noChangeAspect="1"/>
            </p:cNvPicPr>
            <p:nvPr/>
          </p:nvPicPr>
          <p:blipFill>
            <a:blip r:embed="rId2">
              <a:extLst/>
            </a:blip>
            <a:srcRect l="33423" t="52896"/>
            <a:stretch>
              <a:fillRect/>
            </a:stretch>
          </p:blipFill>
          <p:spPr>
            <a:xfrm>
              <a:off x="1183280" y="921419"/>
              <a:ext cx="2087869" cy="910739"/>
            </a:xfrm>
            <a:prstGeom prst="rect">
              <a:avLst/>
            </a:prstGeom>
            <a:ln w="12700" cap="flat">
              <a:noFill/>
              <a:miter lim="400000"/>
            </a:ln>
            <a:effectLst/>
          </p:spPr>
        </p:pic>
        <p:sp>
          <p:nvSpPr>
            <p:cNvPr id="473" name="Sunburst"/>
            <p:cNvSpPr/>
            <p:nvPr/>
          </p:nvSpPr>
          <p:spPr>
            <a:xfrm>
              <a:off x="2925860" y="512437"/>
              <a:ext cx="365417" cy="36541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9464" y="4077"/>
                  </a:lnTo>
                  <a:lnTo>
                    <a:pt x="6667" y="823"/>
                  </a:lnTo>
                  <a:lnTo>
                    <a:pt x="6991" y="5101"/>
                  </a:lnTo>
                  <a:lnTo>
                    <a:pt x="3164" y="3164"/>
                  </a:lnTo>
                  <a:lnTo>
                    <a:pt x="5100" y="6993"/>
                  </a:lnTo>
                  <a:lnTo>
                    <a:pt x="822" y="6667"/>
                  </a:lnTo>
                  <a:lnTo>
                    <a:pt x="4077" y="9463"/>
                  </a:lnTo>
                  <a:lnTo>
                    <a:pt x="0" y="10800"/>
                  </a:lnTo>
                  <a:lnTo>
                    <a:pt x="4077" y="12138"/>
                  </a:lnTo>
                  <a:lnTo>
                    <a:pt x="822" y="14934"/>
                  </a:lnTo>
                  <a:lnTo>
                    <a:pt x="5100" y="14609"/>
                  </a:lnTo>
                  <a:lnTo>
                    <a:pt x="3164" y="18438"/>
                  </a:lnTo>
                  <a:lnTo>
                    <a:pt x="6991" y="16500"/>
                  </a:lnTo>
                  <a:lnTo>
                    <a:pt x="6667" y="20778"/>
                  </a:lnTo>
                  <a:lnTo>
                    <a:pt x="9464" y="17525"/>
                  </a:lnTo>
                  <a:lnTo>
                    <a:pt x="10800" y="21600"/>
                  </a:lnTo>
                  <a:lnTo>
                    <a:pt x="12138" y="17525"/>
                  </a:lnTo>
                  <a:lnTo>
                    <a:pt x="14933" y="20778"/>
                  </a:lnTo>
                  <a:lnTo>
                    <a:pt x="14609" y="16500"/>
                  </a:lnTo>
                  <a:lnTo>
                    <a:pt x="18438" y="18438"/>
                  </a:lnTo>
                  <a:lnTo>
                    <a:pt x="16500" y="14609"/>
                  </a:lnTo>
                  <a:lnTo>
                    <a:pt x="20778" y="14934"/>
                  </a:lnTo>
                  <a:lnTo>
                    <a:pt x="17523" y="12138"/>
                  </a:lnTo>
                  <a:lnTo>
                    <a:pt x="21600" y="10800"/>
                  </a:lnTo>
                  <a:lnTo>
                    <a:pt x="17523" y="9463"/>
                  </a:lnTo>
                  <a:lnTo>
                    <a:pt x="20778" y="6667"/>
                  </a:lnTo>
                  <a:lnTo>
                    <a:pt x="16500" y="6993"/>
                  </a:lnTo>
                  <a:lnTo>
                    <a:pt x="18438" y="3164"/>
                  </a:lnTo>
                  <a:lnTo>
                    <a:pt x="14609" y="5101"/>
                  </a:lnTo>
                  <a:lnTo>
                    <a:pt x="14933" y="823"/>
                  </a:lnTo>
                  <a:lnTo>
                    <a:pt x="12138" y="4077"/>
                  </a:lnTo>
                  <a:lnTo>
                    <a:pt x="10800" y="0"/>
                  </a:lnTo>
                  <a:close/>
                  <a:moveTo>
                    <a:pt x="10800" y="5098"/>
                  </a:moveTo>
                  <a:cubicBezTo>
                    <a:pt x="13950" y="5098"/>
                    <a:pt x="16504" y="7650"/>
                    <a:pt x="16504" y="10800"/>
                  </a:cubicBezTo>
                  <a:cubicBezTo>
                    <a:pt x="16504" y="13950"/>
                    <a:pt x="13950" y="16504"/>
                    <a:pt x="10800" y="16504"/>
                  </a:cubicBezTo>
                  <a:cubicBezTo>
                    <a:pt x="7650" y="16504"/>
                    <a:pt x="5096" y="13950"/>
                    <a:pt x="5096" y="10800"/>
                  </a:cubicBezTo>
                  <a:cubicBezTo>
                    <a:pt x="5096" y="7650"/>
                    <a:pt x="7650" y="5098"/>
                    <a:pt x="10800" y="5098"/>
                  </a:cubicBezTo>
                  <a:close/>
                </a:path>
              </a:pathLst>
            </a:custGeom>
            <a:solidFill>
              <a:srgbClr val="FBC901"/>
            </a:solidFill>
            <a:ln w="25400" cap="flat">
              <a:solidFill>
                <a:srgbClr val="FBC901"/>
              </a:solidFill>
              <a:prstDash val="solid"/>
              <a:round/>
            </a:ln>
            <a:effectLst/>
          </p:spPr>
          <p:txBody>
            <a:bodyPr wrap="square" lIns="45719" tIns="45719" rIns="45719" bIns="45719" numCol="1" anchor="t">
              <a:noAutofit/>
            </a:bodyPr>
            <a:lstStyle/>
            <a:p>
              <a:endParaRPr/>
            </a:p>
          </p:txBody>
        </p:sp>
        <p:pic>
          <p:nvPicPr>
            <p:cNvPr id="474" name="Trough tracking.gif" descr="Trough tracking.gif"/>
            <p:cNvPicPr>
              <a:picLocks noChangeAspect="1"/>
            </p:cNvPicPr>
            <p:nvPr/>
          </p:nvPicPr>
          <p:blipFill>
            <a:blip r:embed="rId2">
              <a:extLst/>
            </a:blip>
            <a:srcRect t="34831" r="65028"/>
            <a:stretch>
              <a:fillRect/>
            </a:stretch>
          </p:blipFill>
          <p:spPr>
            <a:xfrm rot="480000">
              <a:off x="99953" y="514327"/>
              <a:ext cx="1096712" cy="1260016"/>
            </a:xfrm>
            <a:prstGeom prst="rect">
              <a:avLst/>
            </a:prstGeom>
            <a:ln w="12700" cap="flat">
              <a:noFill/>
              <a:miter lim="400000"/>
            </a:ln>
            <a:effectLst/>
          </p:spPr>
        </p:pic>
        <p:pic>
          <p:nvPicPr>
            <p:cNvPr id="475" name="Trough tracking.gif" descr="Trough tracking.gif"/>
            <p:cNvPicPr>
              <a:picLocks noChangeAspect="1"/>
            </p:cNvPicPr>
            <p:nvPr/>
          </p:nvPicPr>
          <p:blipFill>
            <a:blip r:embed="rId2">
              <a:extLst/>
            </a:blip>
            <a:srcRect b="63496"/>
            <a:stretch>
              <a:fillRect/>
            </a:stretch>
          </p:blipFill>
          <p:spPr>
            <a:xfrm>
              <a:off x="0" y="0"/>
              <a:ext cx="3136054" cy="705786"/>
            </a:xfrm>
            <a:prstGeom prst="rect">
              <a:avLst/>
            </a:prstGeom>
            <a:ln w="12700" cap="flat">
              <a:noFill/>
              <a:miter lim="400000"/>
            </a:ln>
            <a:effectLst/>
          </p:spPr>
        </p:pic>
      </p:grpSp>
      <p:sp>
        <p:nvSpPr>
          <p:cNvPr id="477" name="Rectangle 3"/>
          <p:cNvSpPr txBox="1"/>
          <p:nvPr/>
        </p:nvSpPr>
        <p:spPr>
          <a:xfrm>
            <a:off x="270849" y="4562616"/>
            <a:ext cx="8788401" cy="19760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ormAutofit/>
          </a:bodyPr>
          <a:lstStyle/>
          <a:p>
            <a:pPr>
              <a:spcBef>
                <a:spcPts val="400"/>
              </a:spcBef>
              <a:tabLst>
                <a:tab pos="4572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n-lt"/>
                <a:ea typeface="+mn-ea"/>
                <a:cs typeface="+mn-cs"/>
                <a:sym typeface="Arial"/>
              </a:defRPr>
            </a:pPr>
            <a:r>
              <a:t>Should troughs run North-South to allow daily East to West sun tracking?</a:t>
            </a:r>
          </a:p>
          <a:p>
            <a:pPr>
              <a:spcBef>
                <a:spcPts val="400"/>
              </a:spcBef>
              <a:tabLst>
                <a:tab pos="457200" algn="l"/>
                <a:tab pos="914400" algn="l"/>
                <a:tab pos="1371600" algn="l"/>
                <a:tab pos="1828800" algn="l"/>
                <a:tab pos="2286000" algn="l"/>
              </a:tabLst>
              <a:defRPr sz="700" b="0">
                <a:solidFill>
                  <a:srgbClr val="FFFFFF"/>
                </a:solidFill>
                <a:effectLst>
                  <a:outerShdw blurRad="38100" dist="38100" dir="2700000" rotWithShape="0">
                    <a:srgbClr val="000000"/>
                  </a:outerShdw>
                </a:effectLst>
                <a:latin typeface="+mn-lt"/>
                <a:ea typeface="+mn-ea"/>
                <a:cs typeface="+mn-cs"/>
                <a:sym typeface="Arial"/>
              </a:defRPr>
            </a:pPr>
            <a:endParaRPr/>
          </a:p>
          <a:p>
            <a:pPr lvl="1" indent="640896">
              <a:spcBef>
                <a:spcPts val="400"/>
              </a:spcBef>
              <a:tabLst>
                <a:tab pos="4572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n-lt"/>
                <a:ea typeface="+mn-ea"/>
                <a:cs typeface="+mn-cs"/>
                <a:sym typeface="Arial"/>
              </a:defRPr>
            </a:pPr>
            <a:r>
              <a:t>Or should they run East-West to allow seasonal North to South sun tracking?</a:t>
            </a:r>
          </a:p>
          <a:p>
            <a:pPr lvl="1" indent="640896">
              <a:spcBef>
                <a:spcPts val="400"/>
              </a:spcBef>
              <a:tabLst>
                <a:tab pos="457200" algn="l"/>
                <a:tab pos="914400" algn="l"/>
                <a:tab pos="1371600" algn="l"/>
                <a:tab pos="1828800" algn="l"/>
                <a:tab pos="2286000" algn="l"/>
              </a:tabLst>
              <a:defRPr sz="11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572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n-lt"/>
                <a:ea typeface="+mn-ea"/>
                <a:cs typeface="+mn-cs"/>
                <a:sym typeface="Arial"/>
              </a:defRPr>
            </a:pPr>
            <a:r>
              <a:t>That sounds like an almost dumb question because  </a:t>
            </a:r>
          </a:p>
          <a:p>
            <a:pPr>
              <a:spcBef>
                <a:spcPts val="400"/>
              </a:spcBef>
              <a:tabLst>
                <a:tab pos="457200" algn="l"/>
                <a:tab pos="914400" algn="l"/>
                <a:tab pos="1371600" algn="l"/>
                <a:tab pos="1828800" algn="l"/>
                <a:tab pos="2286000" algn="l"/>
              </a:tabLst>
              <a:defRPr sz="700" b="0">
                <a:solidFill>
                  <a:srgbClr val="FFFFFF"/>
                </a:solidFill>
                <a:effectLst>
                  <a:outerShdw blurRad="38100" dist="38100" dir="2700000" rotWithShape="0">
                    <a:srgbClr val="000000"/>
                  </a:outerShdw>
                </a:effectLst>
                <a:latin typeface="+mn-lt"/>
                <a:ea typeface="+mn-ea"/>
                <a:cs typeface="+mn-cs"/>
                <a:sym typeface="Arial"/>
              </a:defRPr>
            </a:pPr>
            <a:endParaRPr/>
          </a:p>
          <a:p>
            <a:pPr lvl="1" indent="640896">
              <a:spcBef>
                <a:spcPts val="400"/>
              </a:spcBef>
              <a:tabLst>
                <a:tab pos="4572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n-lt"/>
                <a:ea typeface="+mn-ea"/>
                <a:cs typeface="+mn-cs"/>
                <a:sym typeface="Arial"/>
              </a:defRPr>
            </a:pPr>
            <a:r>
              <a:t>the Sun's East-West motion is so MUCH MORE frequent and pronounced</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7" name="Rectangle 5"/>
          <p:cNvSpPr txBox="1"/>
          <p:nvPr/>
        </p:nvSpPr>
        <p:spPr>
          <a:xfrm>
            <a:off x="59146" y="5773026"/>
            <a:ext cx="9025707" cy="5563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p>
            <a:pPr algn="ctr">
              <a:defRPr sz="1500" b="0" i="1">
                <a:solidFill>
                  <a:srgbClr val="2BAD81"/>
                </a:solidFill>
                <a:effectLst>
                  <a:outerShdw blurRad="38100" dist="38100" dir="2700000" rotWithShape="0">
                    <a:srgbClr val="000000"/>
                  </a:outerShdw>
                </a:effectLst>
                <a:latin typeface="+mn-lt"/>
                <a:ea typeface="+mn-ea"/>
                <a:cs typeface="+mn-cs"/>
                <a:sym typeface="Arial"/>
              </a:defRPr>
            </a:pPr>
            <a:r>
              <a:t>1) Many of today's solar thermal plants must be kick-started every morning by burning natural gas</a:t>
            </a:r>
          </a:p>
          <a:p>
            <a:pPr algn="ctr">
              <a:defRPr sz="500" b="0" i="1">
                <a:solidFill>
                  <a:srgbClr val="2BAD81"/>
                </a:solidFill>
                <a:effectLst>
                  <a:outerShdw blurRad="38100" dist="38100" dir="2700000" rotWithShape="0">
                    <a:srgbClr val="000000"/>
                  </a:outerShdw>
                </a:effectLst>
                <a:latin typeface="+mn-lt"/>
                <a:ea typeface="+mn-ea"/>
                <a:cs typeface="+mn-cs"/>
                <a:sym typeface="Arial"/>
              </a:defRPr>
            </a:pPr>
            <a:endParaRPr/>
          </a:p>
          <a:p>
            <a:pPr algn="ctr">
              <a:defRPr sz="1200" b="0" i="1">
                <a:solidFill>
                  <a:srgbClr val="2BAD81"/>
                </a:solidFill>
                <a:effectLst>
                  <a:outerShdw blurRad="38100" dist="38100" dir="2700000" rotWithShape="0">
                    <a:srgbClr val="000000"/>
                  </a:outerShdw>
                </a:effectLst>
                <a:latin typeface="+mn-lt"/>
                <a:ea typeface="+mn-ea"/>
                <a:cs typeface="+mn-cs"/>
                <a:sym typeface="Arial"/>
              </a:defRPr>
            </a:pPr>
            <a:r>
              <a:t>(as discussed later in this note set)</a:t>
            </a:r>
          </a:p>
        </p:txBody>
      </p:sp>
      <p:sp>
        <p:nvSpPr>
          <p:cNvPr id="158" name="Rectangle 2"/>
          <p:cNvSpPr txBox="1">
            <a:spLocks noGrp="1"/>
          </p:cNvSpPr>
          <p:nvPr>
            <p:ph type="title"/>
          </p:nvPr>
        </p:nvSpPr>
        <p:spPr>
          <a:xfrm>
            <a:off x="59146" y="76199"/>
            <a:ext cx="9025708" cy="644943"/>
          </a:xfrm>
          <a:prstGeom prst="rect">
            <a:avLst/>
          </a:prstGeom>
        </p:spPr>
        <p:txBody>
          <a:bodyPr/>
          <a:lstStyle/>
          <a:p>
            <a:pPr>
              <a:defRPr sz="2000" i="1">
                <a:latin typeface="+mn-lt"/>
                <a:ea typeface="+mn-ea"/>
                <a:cs typeface="+mn-cs"/>
                <a:sym typeface="Arial"/>
              </a:defRPr>
            </a:pPr>
            <a:r>
              <a:t>For their heat Solar Thermal plants require </a:t>
            </a:r>
            <a:r>
              <a:rPr b="1"/>
              <a:t>mirrors</a:t>
            </a:r>
            <a:r>
              <a:t> (and sometimes smoke </a:t>
            </a:r>
            <a:r>
              <a:rPr baseline="31999"/>
              <a:t>1</a:t>
            </a:r>
            <a:r>
              <a:t>)</a:t>
            </a:r>
          </a:p>
        </p:txBody>
      </p:sp>
      <p:sp>
        <p:nvSpPr>
          <p:cNvPr id="159" name="Rectangle 3"/>
          <p:cNvSpPr txBox="1">
            <a:spLocks noGrp="1"/>
          </p:cNvSpPr>
          <p:nvPr>
            <p:ph type="body" idx="1"/>
          </p:nvPr>
        </p:nvSpPr>
        <p:spPr>
          <a:xfrm>
            <a:off x="3337141" y="899587"/>
            <a:ext cx="5667693" cy="4692419"/>
          </a:xfrm>
          <a:prstGeom prst="rect">
            <a:avLst/>
          </a:prstGeom>
        </p:spPr>
        <p:txBody>
          <a:bodyPr/>
          <a:lstStyle/>
          <a:p>
            <a:pPr>
              <a:defRPr b="1"/>
            </a:pPr>
            <a:r>
              <a:t>Parabolic mirrors focus light from ONE direction</a:t>
            </a:r>
          </a:p>
          <a:p>
            <a:pPr>
              <a:defRPr sz="1200"/>
            </a:pPr>
            <a:endParaRPr/>
          </a:p>
          <a:p>
            <a:r>
              <a:t>The sun in our sky appears quite small, so its light</a:t>
            </a:r>
          </a:p>
          <a:p>
            <a:pPr>
              <a:defRPr sz="700"/>
            </a:pPr>
            <a:endParaRPr/>
          </a:p>
          <a:p>
            <a:pPr marL="0" lvl="1" indent="640896">
              <a:buSzTx/>
              <a:buNone/>
            </a:pPr>
            <a:r>
              <a:t>is almost ideally focused by such mirrors </a:t>
            </a:r>
          </a:p>
          <a:p>
            <a:pPr marL="0" lvl="1" indent="640896">
              <a:buSzTx/>
              <a:buNone/>
              <a:defRPr sz="1200"/>
            </a:pPr>
            <a:endParaRPr/>
          </a:p>
          <a:p>
            <a:r>
              <a:t>These mirrors can be 2D "parabolas" (top figures)</a:t>
            </a:r>
          </a:p>
          <a:p>
            <a:pPr>
              <a:defRPr sz="600"/>
            </a:pPr>
            <a:endParaRPr/>
          </a:p>
          <a:p>
            <a:pPr marL="0" lvl="1" indent="640896">
              <a:buSzTx/>
              <a:buNone/>
            </a:pPr>
            <a:r>
              <a:t>Or 3D "paraboloids" (bottom figures)</a:t>
            </a:r>
          </a:p>
          <a:p>
            <a:pPr>
              <a:defRPr sz="1200"/>
            </a:pPr>
            <a:endParaRPr/>
          </a:p>
          <a:p>
            <a:r>
              <a:t>They can be a single continuously curved shape (left)</a:t>
            </a:r>
          </a:p>
          <a:p>
            <a:pPr>
              <a:defRPr sz="800"/>
            </a:pPr>
            <a:endParaRPr/>
          </a:p>
          <a:p>
            <a:pPr marL="0" lvl="1" indent="640896">
              <a:buSzTx/>
              <a:buNone/>
            </a:pPr>
            <a:r>
              <a:t>Or divided into separate almost-flat facets (right)</a:t>
            </a:r>
          </a:p>
          <a:p>
            <a:pPr marL="0" lvl="1" indent="640896">
              <a:buSzTx/>
              <a:buNone/>
              <a:defRPr sz="1200"/>
            </a:pPr>
            <a:endParaRPr/>
          </a:p>
          <a:p>
            <a:pPr>
              <a:defRPr b="1"/>
            </a:pPr>
            <a:r>
              <a:t>Solar Thermal plants use all four combinations</a:t>
            </a:r>
          </a:p>
          <a:p>
            <a:pPr>
              <a:defRPr sz="700"/>
            </a:pPr>
            <a:endParaRPr/>
          </a:p>
          <a:p>
            <a:pPr marL="0" lvl="1" indent="640896">
              <a:buSzTx/>
              <a:buNone/>
            </a:pPr>
            <a:r>
              <a:t>But for now, the key point is that . . .</a:t>
            </a:r>
          </a:p>
        </p:txBody>
      </p:sp>
      <p:pic>
        <p:nvPicPr>
          <p:cNvPr id="160" name="Image" descr="Image"/>
          <p:cNvPicPr>
            <a:picLocks noChangeAspect="1"/>
          </p:cNvPicPr>
          <p:nvPr/>
        </p:nvPicPr>
        <p:blipFill>
          <a:blip r:embed="rId2">
            <a:extLst/>
          </a:blip>
          <a:srcRect r="2452"/>
          <a:stretch>
            <a:fillRect/>
          </a:stretch>
        </p:blipFill>
        <p:spPr>
          <a:xfrm>
            <a:off x="196954" y="950526"/>
            <a:ext cx="3008782" cy="4567953"/>
          </a:xfrm>
          <a:prstGeom prst="rect">
            <a:avLst/>
          </a:prstGeom>
          <a:ln w="12700">
            <a:miter lim="400000"/>
          </a:ln>
        </p:spPr>
      </p:pic>
      <p:sp>
        <p:nvSpPr>
          <p:cNvPr id="161" name="Rectangle 5"/>
          <p:cNvSpPr txBox="1"/>
          <p:nvPr/>
        </p:nvSpPr>
        <p:spPr>
          <a:xfrm>
            <a:off x="304800" y="6558820"/>
            <a:ext cx="8377057"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lvl1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lvl1pPr>
          </a:lstStyle>
          <a:p>
            <a:r>
              <a:t>Figure: Concentrating Solar Power, Weinstein et al., Chemical Reviews 115, pp. 12797-12838 (2015) </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9" name="Rectangle 5"/>
          <p:cNvSpPr txBox="1"/>
          <p:nvPr/>
        </p:nvSpPr>
        <p:spPr>
          <a:xfrm>
            <a:off x="338750" y="5563617"/>
            <a:ext cx="2122045" cy="5419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lvl1pPr algn="ctr">
              <a:defRPr sz="1600" i="1">
                <a:solidFill>
                  <a:srgbClr val="FBC901"/>
                </a:solidFill>
                <a:effectLst>
                  <a:outerShdw blurRad="38100" dist="38100" dir="2700000" rotWithShape="0">
                    <a:srgbClr val="000000"/>
                  </a:outerShdw>
                </a:effectLst>
                <a:latin typeface="+mn-lt"/>
                <a:ea typeface="+mn-ea"/>
                <a:cs typeface="+mn-cs"/>
                <a:sym typeface="Arial"/>
              </a:defRPr>
            </a:lvl1pPr>
          </a:lstStyle>
          <a:p>
            <a:r>
              <a:t>Vertical incidence, Perfect focusing</a:t>
            </a:r>
          </a:p>
        </p:txBody>
      </p:sp>
      <p:sp>
        <p:nvSpPr>
          <p:cNvPr id="480" name="Rectangle 2"/>
          <p:cNvSpPr txBox="1">
            <a:spLocks noGrp="1"/>
          </p:cNvSpPr>
          <p:nvPr>
            <p:ph type="title"/>
          </p:nvPr>
        </p:nvSpPr>
        <p:spPr>
          <a:xfrm>
            <a:off x="304800" y="76199"/>
            <a:ext cx="8534400" cy="675219"/>
          </a:xfrm>
          <a:prstGeom prst="rect">
            <a:avLst/>
          </a:prstGeom>
        </p:spPr>
        <p:txBody>
          <a:bodyPr/>
          <a:lstStyle>
            <a:lvl1pPr defTabSz="877823">
              <a:defRPr sz="2112" i="1">
                <a:effectLst>
                  <a:outerShdw blurRad="36576" dist="36576" dir="2700000" rotWithShape="0">
                    <a:srgbClr val="000000"/>
                  </a:outerShdw>
                </a:effectLst>
                <a:latin typeface="+mn-lt"/>
                <a:ea typeface="+mn-ea"/>
                <a:cs typeface="+mn-cs"/>
                <a:sym typeface="Arial"/>
              </a:defRPr>
            </a:lvl1pPr>
          </a:lstStyle>
          <a:p>
            <a:r>
              <a:t>Which seemingly calls for North-South troughs tilting daily East to West</a:t>
            </a:r>
          </a:p>
        </p:txBody>
      </p:sp>
      <p:sp>
        <p:nvSpPr>
          <p:cNvPr id="481" name="Rectangle 3"/>
          <p:cNvSpPr txBox="1">
            <a:spLocks noGrp="1"/>
          </p:cNvSpPr>
          <p:nvPr>
            <p:ph type="body" sz="quarter" idx="1"/>
          </p:nvPr>
        </p:nvSpPr>
        <p:spPr>
          <a:xfrm>
            <a:off x="228600" y="785287"/>
            <a:ext cx="8788400" cy="485881"/>
          </a:xfrm>
          <a:prstGeom prst="rect">
            <a:avLst/>
          </a:prstGeom>
        </p:spPr>
        <p:txBody>
          <a:bodyPr/>
          <a:lstStyle/>
          <a:p>
            <a:r>
              <a:t>But look again at my illustration of an East-West running trough (on the right)</a:t>
            </a:r>
          </a:p>
        </p:txBody>
      </p:sp>
      <p:sp>
        <p:nvSpPr>
          <p:cNvPr id="482" name="Rectangle 3"/>
          <p:cNvSpPr txBox="1"/>
          <p:nvPr/>
        </p:nvSpPr>
        <p:spPr>
          <a:xfrm>
            <a:off x="166734" y="2645523"/>
            <a:ext cx="8912132" cy="22551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ormAutofit/>
          </a:bodyPr>
          <a:lstStyle/>
          <a:p>
            <a:pPr defTabSz="877823">
              <a:spcBef>
                <a:spcPts val="400"/>
              </a:spcBef>
              <a:tabLst>
                <a:tab pos="431800" algn="l"/>
                <a:tab pos="876300" algn="l"/>
                <a:tab pos="1308100" algn="l"/>
                <a:tab pos="1752600" algn="l"/>
                <a:tab pos="2184400" algn="l"/>
              </a:tabLst>
              <a:defRPr sz="1727" b="0">
                <a:solidFill>
                  <a:srgbClr val="FFFFFF"/>
                </a:solidFill>
                <a:effectLst>
                  <a:outerShdw blurRad="36576" dist="36576" dir="2700000" rotWithShape="0">
                    <a:srgbClr val="000000"/>
                  </a:outerShdw>
                </a:effectLst>
                <a:latin typeface="+mn-lt"/>
                <a:ea typeface="+mn-ea"/>
                <a:cs typeface="+mn-cs"/>
                <a:sym typeface="Arial"/>
              </a:defRPr>
            </a:pPr>
            <a:r>
              <a:t>Morning &amp; evening sunlight would slant in from the ends of that East-West trough</a:t>
            </a:r>
          </a:p>
          <a:p>
            <a:pPr defTabSz="877823">
              <a:spcBef>
                <a:spcPts val="400"/>
              </a:spcBef>
              <a:tabLst>
                <a:tab pos="431800" algn="l"/>
                <a:tab pos="876300" algn="l"/>
                <a:tab pos="1308100" algn="l"/>
                <a:tab pos="1752600" algn="l"/>
                <a:tab pos="2184400" algn="l"/>
              </a:tabLst>
              <a:defRPr sz="672" b="0">
                <a:solidFill>
                  <a:srgbClr val="FFFFFF"/>
                </a:solidFill>
                <a:effectLst>
                  <a:outerShdw blurRad="36576" dist="36576" dir="2700000" rotWithShape="0">
                    <a:srgbClr val="000000"/>
                  </a:outerShdw>
                </a:effectLst>
                <a:latin typeface="+mn-lt"/>
                <a:ea typeface="+mn-ea"/>
                <a:cs typeface="+mn-cs"/>
                <a:sym typeface="Arial"/>
              </a:defRPr>
            </a:pPr>
            <a:endParaRPr/>
          </a:p>
          <a:p>
            <a:pPr defTabSz="877823">
              <a:spcBef>
                <a:spcPts val="400"/>
              </a:spcBef>
              <a:tabLst>
                <a:tab pos="431800" algn="l"/>
                <a:tab pos="876300" algn="l"/>
                <a:tab pos="1308100" algn="l"/>
                <a:tab pos="1752600" algn="l"/>
                <a:tab pos="2184400" algn="l"/>
              </a:tabLst>
              <a:defRPr sz="1727" b="0">
                <a:solidFill>
                  <a:srgbClr val="FFFFFF"/>
                </a:solidFill>
                <a:effectLst>
                  <a:outerShdw blurRad="36576" dist="36576" dir="2700000" rotWithShape="0">
                    <a:srgbClr val="000000"/>
                  </a:outerShdw>
                </a:effectLst>
                <a:latin typeface="+mn-lt"/>
                <a:ea typeface="+mn-ea"/>
                <a:cs typeface="+mn-cs"/>
                <a:sym typeface="Arial"/>
              </a:defRPr>
            </a:pPr>
            <a:r>
              <a:t>But while parabolas focus perfectly only for light coming from directly above them,</a:t>
            </a:r>
          </a:p>
          <a:p>
            <a:pPr lvl="1" indent="615260" defTabSz="877823">
              <a:spcBef>
                <a:spcPts val="400"/>
              </a:spcBef>
              <a:tabLst>
                <a:tab pos="431800" algn="l"/>
                <a:tab pos="876300" algn="l"/>
                <a:tab pos="1308100" algn="l"/>
                <a:tab pos="1752600" algn="l"/>
                <a:tab pos="2184400" algn="l"/>
              </a:tabLst>
              <a:defRPr sz="576" b="0">
                <a:solidFill>
                  <a:srgbClr val="FFFFFF"/>
                </a:solidFill>
                <a:effectLst>
                  <a:outerShdw blurRad="36576" dist="36576" dir="2700000" rotWithShape="0">
                    <a:srgbClr val="000000"/>
                  </a:outerShdw>
                </a:effectLst>
                <a:latin typeface="+mn-lt"/>
                <a:ea typeface="+mn-ea"/>
                <a:cs typeface="+mn-cs"/>
                <a:sym typeface="Arial"/>
              </a:defRPr>
            </a:pPr>
            <a:endParaRPr/>
          </a:p>
          <a:p>
            <a:pPr lvl="1" indent="615260" defTabSz="877823">
              <a:spcBef>
                <a:spcPts val="400"/>
              </a:spcBef>
              <a:tabLst>
                <a:tab pos="431800" algn="l"/>
                <a:tab pos="876300" algn="l"/>
                <a:tab pos="1308100" algn="l"/>
                <a:tab pos="1752600" algn="l"/>
                <a:tab pos="2184400" algn="l"/>
              </a:tabLst>
              <a:defRPr sz="1727" b="0">
                <a:solidFill>
                  <a:srgbClr val="FFFFFF"/>
                </a:solidFill>
                <a:effectLst>
                  <a:outerShdw blurRad="36576" dist="36576" dir="2700000" rotWithShape="0">
                    <a:srgbClr val="000000"/>
                  </a:outerShdw>
                </a:effectLst>
                <a:latin typeface="+mn-lt"/>
                <a:ea typeface="+mn-ea"/>
                <a:cs typeface="+mn-cs"/>
                <a:sym typeface="Arial"/>
              </a:defRPr>
            </a:pPr>
            <a:r>
              <a:t>slanting sunlight would still bounce off a basically parabolic shape</a:t>
            </a:r>
          </a:p>
          <a:p>
            <a:pPr lvl="1" indent="615260" defTabSz="877823">
              <a:spcBef>
                <a:spcPts val="400"/>
              </a:spcBef>
              <a:tabLst>
                <a:tab pos="431800" algn="l"/>
                <a:tab pos="876300" algn="l"/>
                <a:tab pos="1308100" algn="l"/>
                <a:tab pos="1752600" algn="l"/>
                <a:tab pos="2184400" algn="l"/>
              </a:tabLst>
              <a:defRPr sz="576" b="0">
                <a:solidFill>
                  <a:srgbClr val="FFFFFF"/>
                </a:solidFill>
                <a:effectLst>
                  <a:outerShdw blurRad="36576" dist="36576" dir="2700000" rotWithShape="0">
                    <a:srgbClr val="000000"/>
                  </a:outerShdw>
                </a:effectLst>
                <a:latin typeface="+mn-lt"/>
                <a:ea typeface="+mn-ea"/>
                <a:cs typeface="+mn-cs"/>
                <a:sym typeface="Arial"/>
              </a:defRPr>
            </a:pPr>
            <a:endParaRPr/>
          </a:p>
          <a:p>
            <a:pPr lvl="2" indent="1042416" defTabSz="877823">
              <a:spcBef>
                <a:spcPts val="400"/>
              </a:spcBef>
              <a:tabLst>
                <a:tab pos="431800" algn="l"/>
                <a:tab pos="876300" algn="l"/>
                <a:tab pos="1308100" algn="l"/>
                <a:tab pos="1752600" algn="l"/>
                <a:tab pos="2184400" algn="l"/>
              </a:tabLst>
              <a:defRPr sz="1727" b="0">
                <a:solidFill>
                  <a:srgbClr val="FFFFFF"/>
                </a:solidFill>
                <a:effectLst>
                  <a:outerShdw blurRad="36576" dist="36576" dir="2700000" rotWithShape="0">
                    <a:srgbClr val="000000"/>
                  </a:outerShdw>
                </a:effectLst>
                <a:latin typeface="+mn-lt"/>
                <a:ea typeface="+mn-ea"/>
                <a:cs typeface="+mn-cs"/>
                <a:sym typeface="Arial"/>
              </a:defRPr>
            </a:pPr>
            <a:r>
              <a:t>which should still try to focus that light (albeit to points farther down that trough)</a:t>
            </a:r>
          </a:p>
          <a:p>
            <a:pPr lvl="1" indent="615260" defTabSz="877823">
              <a:spcBef>
                <a:spcPts val="400"/>
              </a:spcBef>
              <a:tabLst>
                <a:tab pos="431800" algn="l"/>
                <a:tab pos="876300" algn="l"/>
                <a:tab pos="1308100" algn="l"/>
                <a:tab pos="1752600" algn="l"/>
                <a:tab pos="2184400" algn="l"/>
              </a:tabLst>
              <a:defRPr sz="672" b="0">
                <a:solidFill>
                  <a:srgbClr val="FFFFFF"/>
                </a:solidFill>
                <a:effectLst>
                  <a:outerShdw blurRad="36576" dist="36576" dir="2700000" rotWithShape="0">
                    <a:srgbClr val="000000"/>
                  </a:outerShdw>
                </a:effectLst>
                <a:latin typeface="+mn-lt"/>
                <a:ea typeface="+mn-ea"/>
                <a:cs typeface="+mn-cs"/>
                <a:sym typeface="Arial"/>
              </a:defRPr>
            </a:pPr>
            <a:endParaRPr/>
          </a:p>
          <a:p>
            <a:pPr defTabSz="877823">
              <a:spcBef>
                <a:spcPts val="400"/>
              </a:spcBef>
              <a:tabLst>
                <a:tab pos="431800" algn="l"/>
                <a:tab pos="876300" algn="l"/>
                <a:tab pos="1308100" algn="l"/>
                <a:tab pos="1752600" algn="l"/>
                <a:tab pos="2184400" algn="l"/>
              </a:tabLst>
              <a:defRPr sz="1727" b="0">
                <a:solidFill>
                  <a:srgbClr val="FFFFFF"/>
                </a:solidFill>
                <a:effectLst>
                  <a:outerShdw blurRad="36576" dist="36576" dir="2700000" rotWithShape="0">
                    <a:srgbClr val="000000"/>
                  </a:outerShdw>
                </a:effectLst>
                <a:latin typeface="+mn-lt"/>
                <a:ea typeface="+mn-ea"/>
                <a:cs typeface="+mn-cs"/>
                <a:sym typeface="Arial"/>
              </a:defRPr>
            </a:pPr>
            <a:r>
              <a:t>I concede that focus </a:t>
            </a:r>
            <a:r>
              <a:rPr b="1"/>
              <a:t>would</a:t>
            </a:r>
            <a:r>
              <a:t> be degraded and it </a:t>
            </a:r>
            <a:r>
              <a:rPr b="1"/>
              <a:t>would</a:t>
            </a:r>
            <a:r>
              <a:t> likely shift lower in the trough:</a:t>
            </a:r>
          </a:p>
        </p:txBody>
      </p:sp>
      <p:grpSp>
        <p:nvGrpSpPr>
          <p:cNvPr id="487" name="Group"/>
          <p:cNvGrpSpPr/>
          <p:nvPr/>
        </p:nvGrpSpPr>
        <p:grpSpPr>
          <a:xfrm>
            <a:off x="3211542" y="1172564"/>
            <a:ext cx="2568516" cy="1439472"/>
            <a:chOff x="0" y="0"/>
            <a:chExt cx="2568514" cy="1439470"/>
          </a:xfrm>
        </p:grpSpPr>
        <p:pic>
          <p:nvPicPr>
            <p:cNvPr id="483" name="Trough tracking.gif" descr="Trough tracking.gif"/>
            <p:cNvPicPr>
              <a:picLocks noChangeAspect="1"/>
            </p:cNvPicPr>
            <p:nvPr/>
          </p:nvPicPr>
          <p:blipFill>
            <a:blip r:embed="rId2">
              <a:extLst/>
            </a:blip>
            <a:srcRect l="33423" t="52896"/>
            <a:stretch>
              <a:fillRect/>
            </a:stretch>
          </p:blipFill>
          <p:spPr>
            <a:xfrm>
              <a:off x="923433" y="719076"/>
              <a:ext cx="1629375" cy="710742"/>
            </a:xfrm>
            <a:prstGeom prst="rect">
              <a:avLst/>
            </a:prstGeom>
            <a:ln w="12700" cap="flat">
              <a:noFill/>
              <a:miter lim="400000"/>
            </a:ln>
            <a:effectLst/>
          </p:spPr>
        </p:pic>
        <p:sp>
          <p:nvSpPr>
            <p:cNvPr id="484" name="Sunburst"/>
            <p:cNvSpPr/>
            <p:nvPr/>
          </p:nvSpPr>
          <p:spPr>
            <a:xfrm>
              <a:off x="2283344" y="399906"/>
              <a:ext cx="285171" cy="28517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9464" y="4077"/>
                  </a:lnTo>
                  <a:lnTo>
                    <a:pt x="6667" y="823"/>
                  </a:lnTo>
                  <a:lnTo>
                    <a:pt x="6991" y="5101"/>
                  </a:lnTo>
                  <a:lnTo>
                    <a:pt x="3164" y="3164"/>
                  </a:lnTo>
                  <a:lnTo>
                    <a:pt x="5100" y="6993"/>
                  </a:lnTo>
                  <a:lnTo>
                    <a:pt x="822" y="6667"/>
                  </a:lnTo>
                  <a:lnTo>
                    <a:pt x="4077" y="9463"/>
                  </a:lnTo>
                  <a:lnTo>
                    <a:pt x="0" y="10800"/>
                  </a:lnTo>
                  <a:lnTo>
                    <a:pt x="4077" y="12138"/>
                  </a:lnTo>
                  <a:lnTo>
                    <a:pt x="822" y="14934"/>
                  </a:lnTo>
                  <a:lnTo>
                    <a:pt x="5100" y="14609"/>
                  </a:lnTo>
                  <a:lnTo>
                    <a:pt x="3164" y="18438"/>
                  </a:lnTo>
                  <a:lnTo>
                    <a:pt x="6991" y="16500"/>
                  </a:lnTo>
                  <a:lnTo>
                    <a:pt x="6667" y="20778"/>
                  </a:lnTo>
                  <a:lnTo>
                    <a:pt x="9464" y="17525"/>
                  </a:lnTo>
                  <a:lnTo>
                    <a:pt x="10800" y="21600"/>
                  </a:lnTo>
                  <a:lnTo>
                    <a:pt x="12138" y="17525"/>
                  </a:lnTo>
                  <a:lnTo>
                    <a:pt x="14933" y="20778"/>
                  </a:lnTo>
                  <a:lnTo>
                    <a:pt x="14609" y="16500"/>
                  </a:lnTo>
                  <a:lnTo>
                    <a:pt x="18438" y="18438"/>
                  </a:lnTo>
                  <a:lnTo>
                    <a:pt x="16500" y="14609"/>
                  </a:lnTo>
                  <a:lnTo>
                    <a:pt x="20778" y="14934"/>
                  </a:lnTo>
                  <a:lnTo>
                    <a:pt x="17523" y="12138"/>
                  </a:lnTo>
                  <a:lnTo>
                    <a:pt x="21600" y="10800"/>
                  </a:lnTo>
                  <a:lnTo>
                    <a:pt x="17523" y="9463"/>
                  </a:lnTo>
                  <a:lnTo>
                    <a:pt x="20778" y="6667"/>
                  </a:lnTo>
                  <a:lnTo>
                    <a:pt x="16500" y="6993"/>
                  </a:lnTo>
                  <a:lnTo>
                    <a:pt x="18438" y="3164"/>
                  </a:lnTo>
                  <a:lnTo>
                    <a:pt x="14609" y="5101"/>
                  </a:lnTo>
                  <a:lnTo>
                    <a:pt x="14933" y="823"/>
                  </a:lnTo>
                  <a:lnTo>
                    <a:pt x="12138" y="4077"/>
                  </a:lnTo>
                  <a:lnTo>
                    <a:pt x="10800" y="0"/>
                  </a:lnTo>
                  <a:close/>
                  <a:moveTo>
                    <a:pt x="10800" y="5098"/>
                  </a:moveTo>
                  <a:cubicBezTo>
                    <a:pt x="13950" y="5098"/>
                    <a:pt x="16504" y="7650"/>
                    <a:pt x="16504" y="10800"/>
                  </a:cubicBezTo>
                  <a:cubicBezTo>
                    <a:pt x="16504" y="13950"/>
                    <a:pt x="13950" y="16504"/>
                    <a:pt x="10800" y="16504"/>
                  </a:cubicBezTo>
                  <a:cubicBezTo>
                    <a:pt x="7650" y="16504"/>
                    <a:pt x="5096" y="13950"/>
                    <a:pt x="5096" y="10800"/>
                  </a:cubicBezTo>
                  <a:cubicBezTo>
                    <a:pt x="5096" y="7650"/>
                    <a:pt x="7650" y="5098"/>
                    <a:pt x="10800" y="5098"/>
                  </a:cubicBezTo>
                  <a:close/>
                </a:path>
              </a:pathLst>
            </a:custGeom>
            <a:solidFill>
              <a:srgbClr val="FBC901"/>
            </a:solidFill>
            <a:ln w="25400" cap="flat">
              <a:solidFill>
                <a:srgbClr val="FBC901"/>
              </a:solidFill>
              <a:prstDash val="solid"/>
              <a:round/>
            </a:ln>
            <a:effectLst/>
          </p:spPr>
          <p:txBody>
            <a:bodyPr wrap="square" lIns="45719" tIns="45719" rIns="45719" bIns="45719" numCol="1" anchor="t">
              <a:noAutofit/>
            </a:bodyPr>
            <a:lstStyle/>
            <a:p>
              <a:endParaRPr/>
            </a:p>
          </p:txBody>
        </p:sp>
        <p:pic>
          <p:nvPicPr>
            <p:cNvPr id="485" name="Trough tracking.gif" descr="Trough tracking.gif"/>
            <p:cNvPicPr>
              <a:picLocks noChangeAspect="1"/>
            </p:cNvPicPr>
            <p:nvPr/>
          </p:nvPicPr>
          <p:blipFill>
            <a:blip r:embed="rId2">
              <a:extLst/>
            </a:blip>
            <a:srcRect t="34831" r="65028"/>
            <a:stretch>
              <a:fillRect/>
            </a:stretch>
          </p:blipFill>
          <p:spPr>
            <a:xfrm rot="480000">
              <a:off x="78003" y="401381"/>
              <a:ext cx="855875" cy="983318"/>
            </a:xfrm>
            <a:prstGeom prst="rect">
              <a:avLst/>
            </a:prstGeom>
            <a:ln w="12700" cap="flat">
              <a:noFill/>
              <a:miter lim="400000"/>
            </a:ln>
            <a:effectLst/>
          </p:spPr>
        </p:pic>
        <p:pic>
          <p:nvPicPr>
            <p:cNvPr id="486" name="Trough tracking.gif" descr="Trough tracking.gif"/>
            <p:cNvPicPr>
              <a:picLocks noChangeAspect="1"/>
            </p:cNvPicPr>
            <p:nvPr/>
          </p:nvPicPr>
          <p:blipFill>
            <a:blip r:embed="rId2">
              <a:extLst/>
            </a:blip>
            <a:srcRect b="63496"/>
            <a:stretch>
              <a:fillRect/>
            </a:stretch>
          </p:blipFill>
          <p:spPr>
            <a:xfrm>
              <a:off x="0" y="0"/>
              <a:ext cx="2447379" cy="550796"/>
            </a:xfrm>
            <a:prstGeom prst="rect">
              <a:avLst/>
            </a:prstGeom>
            <a:ln w="12700" cap="flat">
              <a:noFill/>
              <a:miter lim="400000"/>
            </a:ln>
            <a:effectLst/>
          </p:spPr>
        </p:pic>
      </p:grpSp>
      <p:pic>
        <p:nvPicPr>
          <p:cNvPr id="488" name="Troughs_3D.gif" descr="Troughs_3D.gif"/>
          <p:cNvPicPr>
            <a:picLocks noChangeAspect="1"/>
          </p:cNvPicPr>
          <p:nvPr/>
        </p:nvPicPr>
        <p:blipFill>
          <a:blip r:embed="rId3">
            <a:extLst/>
          </a:blip>
          <a:stretch>
            <a:fillRect/>
          </a:stretch>
        </p:blipFill>
        <p:spPr>
          <a:xfrm>
            <a:off x="2634527" y="4834198"/>
            <a:ext cx="3685483" cy="2000832"/>
          </a:xfrm>
          <a:prstGeom prst="rect">
            <a:avLst/>
          </a:prstGeom>
          <a:ln w="12700">
            <a:miter lim="400000"/>
          </a:ln>
        </p:spPr>
      </p:pic>
      <p:sp>
        <p:nvSpPr>
          <p:cNvPr id="489" name="Rectangle 5"/>
          <p:cNvSpPr txBox="1"/>
          <p:nvPr/>
        </p:nvSpPr>
        <p:spPr>
          <a:xfrm>
            <a:off x="6403206" y="5563617"/>
            <a:ext cx="2122046" cy="5419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lvl1pPr algn="ctr">
              <a:defRPr sz="1600" i="1">
                <a:solidFill>
                  <a:srgbClr val="FBC901"/>
                </a:solidFill>
                <a:effectLst>
                  <a:outerShdw blurRad="38100" dist="38100" dir="2700000" rotWithShape="0">
                    <a:srgbClr val="000000"/>
                  </a:outerShdw>
                </a:effectLst>
                <a:latin typeface="+mn-lt"/>
                <a:ea typeface="+mn-ea"/>
                <a:cs typeface="+mn-cs"/>
                <a:sym typeface="Arial"/>
              </a:defRPr>
            </a:lvl1pPr>
          </a:lstStyle>
          <a:p>
            <a:r>
              <a:t>Slanting incidence, Imperfect focusing</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 name="Rectangle 5"/>
          <p:cNvSpPr txBox="1"/>
          <p:nvPr/>
        </p:nvSpPr>
        <p:spPr>
          <a:xfrm>
            <a:off x="50800" y="6368320"/>
            <a:ext cx="9042400" cy="4801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1) For details see the Parabolic Trough papers papers cited on this note set's Resources webpage (</a:t>
            </a:r>
            <a:r>
              <a:rPr u="sng">
                <a:uFill>
                  <a:solidFill>
                    <a:srgbClr val="00CCFF"/>
                  </a:solidFill>
                </a:uFill>
                <a:hlinkClick r:id="rId2"/>
              </a:rPr>
              <a:t>link</a:t>
            </a:r>
            <a:r>
              <a:t>)</a:t>
            </a:r>
          </a:p>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2) This website is named WeCanFigureThisOut because WE CITIZENS NEED TO UNDERSTAND OUR ENERGY CHOICES!</a:t>
            </a:r>
          </a:p>
        </p:txBody>
      </p:sp>
      <p:sp>
        <p:nvSpPr>
          <p:cNvPr id="492" name="Rectangle 2"/>
          <p:cNvSpPr txBox="1">
            <a:spLocks noGrp="1"/>
          </p:cNvSpPr>
          <p:nvPr>
            <p:ph type="title"/>
          </p:nvPr>
        </p:nvSpPr>
        <p:spPr>
          <a:xfrm>
            <a:off x="182314" y="76199"/>
            <a:ext cx="8779372" cy="675219"/>
          </a:xfrm>
          <a:prstGeom prst="rect">
            <a:avLst/>
          </a:prstGeom>
        </p:spPr>
        <p:txBody>
          <a:bodyPr/>
          <a:lstStyle>
            <a:lvl1pPr>
              <a:defRPr sz="2200" i="1">
                <a:latin typeface="+mn-lt"/>
                <a:ea typeface="+mn-ea"/>
                <a:cs typeface="+mn-cs"/>
                <a:sym typeface="Arial"/>
              </a:defRPr>
            </a:lvl1pPr>
          </a:lstStyle>
          <a:p>
            <a:r>
              <a:t>So why accept degraded focus, slightly below the Receiver?</a:t>
            </a:r>
          </a:p>
        </p:txBody>
      </p:sp>
      <p:sp>
        <p:nvSpPr>
          <p:cNvPr id="493" name="Rectangle 3"/>
          <p:cNvSpPr txBox="1">
            <a:spLocks noGrp="1"/>
          </p:cNvSpPr>
          <p:nvPr>
            <p:ph type="body" idx="1"/>
          </p:nvPr>
        </p:nvSpPr>
        <p:spPr>
          <a:xfrm>
            <a:off x="296500" y="2231076"/>
            <a:ext cx="8788401" cy="4035605"/>
          </a:xfrm>
          <a:prstGeom prst="rect">
            <a:avLst/>
          </a:prstGeom>
        </p:spPr>
        <p:txBody>
          <a:bodyPr/>
          <a:lstStyle/>
          <a:p>
            <a:pPr defTabSz="850391">
              <a:tabLst>
                <a:tab pos="419100" algn="l"/>
                <a:tab pos="838200" algn="l"/>
                <a:tab pos="1270000" algn="l"/>
                <a:tab pos="1689100" algn="l"/>
                <a:tab pos="2120900" algn="l"/>
              </a:tabLst>
              <a:defRPr sz="1674">
                <a:effectLst>
                  <a:outerShdw blurRad="35433" dist="35433" dir="2700000" rotWithShape="0">
                    <a:srgbClr val="000000"/>
                  </a:outerShdw>
                </a:effectLst>
              </a:defRPr>
            </a:pPr>
            <a:r>
              <a:t>Because such an East-West trough would NOT have to track the Sun second-by-second:</a:t>
            </a:r>
          </a:p>
          <a:p>
            <a:pPr defTabSz="850391">
              <a:tabLst>
                <a:tab pos="419100" algn="l"/>
                <a:tab pos="838200" algn="l"/>
                <a:tab pos="1270000" algn="l"/>
                <a:tab pos="1689100" algn="l"/>
                <a:tab pos="2120900" algn="l"/>
              </a:tabLst>
              <a:defRPr sz="558">
                <a:effectLst>
                  <a:outerShdw blurRad="35433" dist="35433" dir="2700000" rotWithShape="0">
                    <a:srgbClr val="000000"/>
                  </a:outerShdw>
                </a:effectLst>
              </a:defRPr>
            </a:pPr>
            <a:endParaRPr/>
          </a:p>
          <a:p>
            <a:pPr marL="0" lvl="1" indent="596033" defTabSz="850391">
              <a:buSzTx/>
              <a:buNone/>
              <a:tabLst>
                <a:tab pos="419100" algn="l"/>
                <a:tab pos="838200" algn="l"/>
                <a:tab pos="1270000" algn="l"/>
                <a:tab pos="1689100" algn="l"/>
                <a:tab pos="2120900" algn="l"/>
              </a:tabLst>
              <a:defRPr sz="1674">
                <a:effectLst>
                  <a:outerShdw blurRad="35433" dist="35433" dir="2700000" rotWithShape="0">
                    <a:srgbClr val="000000"/>
                  </a:outerShdw>
                </a:effectLst>
              </a:defRPr>
            </a:pPr>
            <a:r>
              <a:t>In the Northern Hemisphere, it would only have to be tilted mildly </a:t>
            </a:r>
          </a:p>
          <a:p>
            <a:pPr defTabSz="850391">
              <a:tabLst>
                <a:tab pos="419100" algn="l"/>
                <a:tab pos="838200" algn="l"/>
                <a:tab pos="1270000" algn="l"/>
                <a:tab pos="1689100" algn="l"/>
                <a:tab pos="2120900" algn="l"/>
              </a:tabLst>
              <a:defRPr sz="558">
                <a:effectLst>
                  <a:outerShdw blurRad="35433" dist="35433" dir="2700000" rotWithShape="0">
                    <a:srgbClr val="000000"/>
                  </a:outerShdw>
                </a:effectLst>
              </a:defRPr>
            </a:pPr>
            <a:endParaRPr/>
          </a:p>
          <a:p>
            <a:pPr marL="0" lvl="2" indent="1009840" defTabSz="850391">
              <a:buSzTx/>
              <a:buNone/>
              <a:tabLst>
                <a:tab pos="419100" algn="l"/>
                <a:tab pos="838200" algn="l"/>
                <a:tab pos="1270000" algn="l"/>
                <a:tab pos="1689100" algn="l"/>
                <a:tab pos="2120900" algn="l"/>
              </a:tabLst>
              <a:defRPr sz="1674">
                <a:effectLst>
                  <a:outerShdw blurRad="35433" dist="35433" dir="2700000" rotWithShape="0">
                    <a:srgbClr val="000000"/>
                  </a:outerShdw>
                </a:effectLst>
              </a:defRPr>
            </a:pPr>
            <a:r>
              <a:t>Northward in the Summer, and Southward in the Winter</a:t>
            </a:r>
          </a:p>
          <a:p>
            <a:pPr defTabSz="850391">
              <a:tabLst>
                <a:tab pos="419100" algn="l"/>
                <a:tab pos="838200" algn="l"/>
                <a:tab pos="1270000" algn="l"/>
                <a:tab pos="1689100" algn="l"/>
                <a:tab pos="2120900" algn="l"/>
              </a:tabLst>
              <a:defRPr sz="1023">
                <a:effectLst>
                  <a:outerShdw blurRad="35433" dist="35433" dir="2700000" rotWithShape="0">
                    <a:srgbClr val="000000"/>
                  </a:outerShdw>
                </a:effectLst>
              </a:defRPr>
            </a:pPr>
            <a:endParaRPr/>
          </a:p>
          <a:p>
            <a:pPr defTabSz="850391">
              <a:tabLst>
                <a:tab pos="419100" algn="l"/>
                <a:tab pos="838200" algn="l"/>
                <a:tab pos="1270000" algn="l"/>
                <a:tab pos="1689100" algn="l"/>
                <a:tab pos="2120900" algn="l"/>
              </a:tabLst>
              <a:defRPr sz="1674">
                <a:effectLst>
                  <a:outerShdw blurRad="35433" dist="35433" dir="2700000" rotWithShape="0">
                    <a:srgbClr val="000000"/>
                  </a:outerShdw>
                </a:effectLst>
              </a:defRPr>
            </a:pPr>
            <a:r>
              <a:t>Which might only require shifting it (manually?) once in the Spring and once in the Fall</a:t>
            </a:r>
          </a:p>
          <a:p>
            <a:pPr defTabSz="850391">
              <a:tabLst>
                <a:tab pos="419100" algn="l"/>
                <a:tab pos="838200" algn="l"/>
                <a:tab pos="1270000" algn="l"/>
                <a:tab pos="1689100" algn="l"/>
                <a:tab pos="2120900" algn="l"/>
              </a:tabLst>
              <a:defRPr sz="558">
                <a:effectLst>
                  <a:outerShdw blurRad="35433" dist="35433" dir="2700000" rotWithShape="0">
                    <a:srgbClr val="000000"/>
                  </a:outerShdw>
                </a:effectLst>
              </a:defRPr>
            </a:pPr>
            <a:endParaRPr/>
          </a:p>
          <a:p>
            <a:pPr marL="0" lvl="1" indent="596033" defTabSz="850391">
              <a:buSzTx/>
              <a:buNone/>
              <a:tabLst>
                <a:tab pos="419100" algn="l"/>
                <a:tab pos="838200" algn="l"/>
                <a:tab pos="1270000" algn="l"/>
                <a:tab pos="1689100" algn="l"/>
                <a:tab pos="2120900" algn="l"/>
              </a:tabLst>
              <a:defRPr sz="1674">
                <a:effectLst>
                  <a:outerShdw blurRad="35433" dist="35433" dir="2700000" rotWithShape="0">
                    <a:srgbClr val="000000"/>
                  </a:outerShdw>
                </a:effectLst>
              </a:defRPr>
            </a:pPr>
            <a:r>
              <a:t>Not only would computerized second-by-second tracking become unnecessary,</a:t>
            </a:r>
          </a:p>
          <a:p>
            <a:pPr marL="0" lvl="1" indent="596033" defTabSz="850391">
              <a:buSzTx/>
              <a:buNone/>
              <a:tabLst>
                <a:tab pos="419100" algn="l"/>
                <a:tab pos="838200" algn="l"/>
                <a:tab pos="1270000" algn="l"/>
                <a:tab pos="1689100" algn="l"/>
                <a:tab pos="2120900" algn="l"/>
              </a:tabLst>
              <a:defRPr sz="558">
                <a:effectLst>
                  <a:outerShdw blurRad="35433" dist="35433" dir="2700000" rotWithShape="0">
                    <a:srgbClr val="000000"/>
                  </a:outerShdw>
                </a:effectLst>
              </a:defRPr>
            </a:pPr>
            <a:endParaRPr/>
          </a:p>
          <a:p>
            <a:pPr marL="0" lvl="2" indent="1009840" defTabSz="850391">
              <a:buSzTx/>
              <a:buNone/>
              <a:tabLst>
                <a:tab pos="419100" algn="l"/>
                <a:tab pos="838200" algn="l"/>
                <a:tab pos="1270000" algn="l"/>
                <a:tab pos="1689100" algn="l"/>
                <a:tab pos="2120900" algn="l"/>
              </a:tabLst>
              <a:defRPr sz="1674">
                <a:effectLst>
                  <a:outerShdw blurRad="35433" dist="35433" dir="2700000" rotWithShape="0">
                    <a:srgbClr val="000000"/>
                  </a:outerShdw>
                </a:effectLst>
              </a:defRPr>
            </a:pPr>
            <a:r>
              <a:t>but motors and potentially leaky rotating pipe joints might also be eliminated</a:t>
            </a:r>
          </a:p>
          <a:p>
            <a:pPr marL="0" lvl="2" indent="1009840" defTabSz="850391">
              <a:buSzTx/>
              <a:buNone/>
              <a:tabLst>
                <a:tab pos="419100" algn="l"/>
                <a:tab pos="838200" algn="l"/>
                <a:tab pos="1270000" algn="l"/>
                <a:tab pos="1689100" algn="l"/>
                <a:tab pos="2120900" algn="l"/>
              </a:tabLst>
              <a:defRPr sz="558">
                <a:effectLst>
                  <a:outerShdw blurRad="35433" dist="35433" dir="2700000" rotWithShape="0">
                    <a:srgbClr val="000000"/>
                  </a:outerShdw>
                </a:effectLst>
              </a:defRPr>
            </a:pPr>
            <a:endParaRPr/>
          </a:p>
          <a:p>
            <a:pPr marL="0" lvl="3" indent="1466926" defTabSz="850391">
              <a:buSzTx/>
              <a:buNone/>
              <a:tabLst>
                <a:tab pos="419100" algn="l"/>
                <a:tab pos="838200" algn="l"/>
                <a:tab pos="1270000" algn="l"/>
                <a:tab pos="1689100" algn="l"/>
                <a:tab pos="2120900" algn="l"/>
              </a:tabLst>
              <a:defRPr sz="1674">
                <a:effectLst>
                  <a:outerShdw blurRad="35433" dist="35433" dir="2700000" rotWithShape="0">
                    <a:srgbClr val="000000"/>
                  </a:outerShdw>
                </a:effectLst>
              </a:defRPr>
            </a:pPr>
            <a:r>
              <a:t>by simply swapping in/out alternate fixed-angle pipe joints (a.k.a. "unions")</a:t>
            </a:r>
          </a:p>
          <a:p>
            <a:pPr marL="0" lvl="3" indent="1466926" defTabSz="850391">
              <a:buSzTx/>
              <a:buNone/>
              <a:tabLst>
                <a:tab pos="419100" algn="l"/>
                <a:tab pos="838200" algn="l"/>
                <a:tab pos="1270000" algn="l"/>
                <a:tab pos="1689100" algn="l"/>
                <a:tab pos="2120900" algn="l"/>
              </a:tabLst>
              <a:defRPr sz="1023">
                <a:effectLst>
                  <a:outerShdw blurRad="35433" dist="35433" dir="2700000" rotWithShape="0">
                    <a:srgbClr val="000000"/>
                  </a:outerShdw>
                </a:effectLst>
              </a:defRPr>
            </a:pPr>
            <a:endParaRPr/>
          </a:p>
          <a:p>
            <a:pPr defTabSz="850391">
              <a:tabLst>
                <a:tab pos="419100" algn="l"/>
                <a:tab pos="838200" algn="l"/>
                <a:tab pos="1270000" algn="l"/>
                <a:tab pos="1689100" algn="l"/>
                <a:tab pos="2120900" algn="l"/>
              </a:tabLst>
              <a:defRPr sz="1674">
                <a:effectLst>
                  <a:outerShdw blurRad="35433" dist="35433" dir="2700000" rotWithShape="0">
                    <a:srgbClr val="000000"/>
                  </a:outerShdw>
                </a:effectLst>
              </a:defRPr>
            </a:pPr>
            <a:r>
              <a:t>I dug into government, industry and academic analyses of parabolic trough focusing </a:t>
            </a:r>
            <a:r>
              <a:rPr b="1" baseline="31999"/>
              <a:t>1</a:t>
            </a:r>
          </a:p>
          <a:p>
            <a:pPr defTabSz="850391">
              <a:tabLst>
                <a:tab pos="419100" algn="l"/>
                <a:tab pos="838200" algn="l"/>
                <a:tab pos="1270000" algn="l"/>
                <a:tab pos="1689100" algn="l"/>
                <a:tab pos="2120900" algn="l"/>
              </a:tabLst>
              <a:defRPr sz="558">
                <a:effectLst>
                  <a:outerShdw blurRad="35433" dist="35433" dir="2700000" rotWithShape="0">
                    <a:srgbClr val="000000"/>
                  </a:outerShdw>
                </a:effectLst>
              </a:defRPr>
            </a:pPr>
            <a:endParaRPr/>
          </a:p>
          <a:p>
            <a:pPr marL="0" lvl="1" indent="596033" defTabSz="850391">
              <a:buSzTx/>
              <a:buNone/>
              <a:tabLst>
                <a:tab pos="419100" algn="l"/>
                <a:tab pos="838200" algn="l"/>
                <a:tab pos="1270000" algn="l"/>
                <a:tab pos="1689100" algn="l"/>
                <a:tab pos="2120900" algn="l"/>
              </a:tabLst>
              <a:defRPr sz="1674">
                <a:effectLst>
                  <a:outerShdw blurRad="35433" dist="35433" dir="2700000" rotWithShape="0">
                    <a:srgbClr val="000000"/>
                  </a:outerShdw>
                </a:effectLst>
              </a:defRPr>
            </a:pPr>
            <a:r>
              <a:t>And could not find ANY study raising (much less analyzing) this long-shot possibility </a:t>
            </a:r>
            <a:r>
              <a:rPr b="1" baseline="31999"/>
              <a:t>2</a:t>
            </a:r>
          </a:p>
        </p:txBody>
      </p:sp>
      <p:grpSp>
        <p:nvGrpSpPr>
          <p:cNvPr id="498" name="Group"/>
          <p:cNvGrpSpPr/>
          <p:nvPr/>
        </p:nvGrpSpPr>
        <p:grpSpPr>
          <a:xfrm>
            <a:off x="3122642" y="740764"/>
            <a:ext cx="2568516" cy="1439472"/>
            <a:chOff x="0" y="0"/>
            <a:chExt cx="2568514" cy="1439470"/>
          </a:xfrm>
        </p:grpSpPr>
        <p:pic>
          <p:nvPicPr>
            <p:cNvPr id="494" name="Trough tracking.gif" descr="Trough tracking.gif"/>
            <p:cNvPicPr>
              <a:picLocks noChangeAspect="1"/>
            </p:cNvPicPr>
            <p:nvPr/>
          </p:nvPicPr>
          <p:blipFill>
            <a:blip r:embed="rId3">
              <a:extLst/>
            </a:blip>
            <a:srcRect l="33423" t="52896"/>
            <a:stretch>
              <a:fillRect/>
            </a:stretch>
          </p:blipFill>
          <p:spPr>
            <a:xfrm>
              <a:off x="923433" y="719076"/>
              <a:ext cx="1629375" cy="710742"/>
            </a:xfrm>
            <a:prstGeom prst="rect">
              <a:avLst/>
            </a:prstGeom>
            <a:ln w="12700" cap="flat">
              <a:noFill/>
              <a:miter lim="400000"/>
            </a:ln>
            <a:effectLst/>
          </p:spPr>
        </p:pic>
        <p:sp>
          <p:nvSpPr>
            <p:cNvPr id="495" name="Sunburst"/>
            <p:cNvSpPr/>
            <p:nvPr/>
          </p:nvSpPr>
          <p:spPr>
            <a:xfrm>
              <a:off x="2283344" y="399906"/>
              <a:ext cx="285171" cy="28517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9464" y="4077"/>
                  </a:lnTo>
                  <a:lnTo>
                    <a:pt x="6667" y="823"/>
                  </a:lnTo>
                  <a:lnTo>
                    <a:pt x="6991" y="5101"/>
                  </a:lnTo>
                  <a:lnTo>
                    <a:pt x="3164" y="3164"/>
                  </a:lnTo>
                  <a:lnTo>
                    <a:pt x="5100" y="6993"/>
                  </a:lnTo>
                  <a:lnTo>
                    <a:pt x="822" y="6667"/>
                  </a:lnTo>
                  <a:lnTo>
                    <a:pt x="4077" y="9463"/>
                  </a:lnTo>
                  <a:lnTo>
                    <a:pt x="0" y="10800"/>
                  </a:lnTo>
                  <a:lnTo>
                    <a:pt x="4077" y="12138"/>
                  </a:lnTo>
                  <a:lnTo>
                    <a:pt x="822" y="14934"/>
                  </a:lnTo>
                  <a:lnTo>
                    <a:pt x="5100" y="14609"/>
                  </a:lnTo>
                  <a:lnTo>
                    <a:pt x="3164" y="18438"/>
                  </a:lnTo>
                  <a:lnTo>
                    <a:pt x="6991" y="16500"/>
                  </a:lnTo>
                  <a:lnTo>
                    <a:pt x="6667" y="20778"/>
                  </a:lnTo>
                  <a:lnTo>
                    <a:pt x="9464" y="17525"/>
                  </a:lnTo>
                  <a:lnTo>
                    <a:pt x="10800" y="21600"/>
                  </a:lnTo>
                  <a:lnTo>
                    <a:pt x="12138" y="17525"/>
                  </a:lnTo>
                  <a:lnTo>
                    <a:pt x="14933" y="20778"/>
                  </a:lnTo>
                  <a:lnTo>
                    <a:pt x="14609" y="16500"/>
                  </a:lnTo>
                  <a:lnTo>
                    <a:pt x="18438" y="18438"/>
                  </a:lnTo>
                  <a:lnTo>
                    <a:pt x="16500" y="14609"/>
                  </a:lnTo>
                  <a:lnTo>
                    <a:pt x="20778" y="14934"/>
                  </a:lnTo>
                  <a:lnTo>
                    <a:pt x="17523" y="12138"/>
                  </a:lnTo>
                  <a:lnTo>
                    <a:pt x="21600" y="10800"/>
                  </a:lnTo>
                  <a:lnTo>
                    <a:pt x="17523" y="9463"/>
                  </a:lnTo>
                  <a:lnTo>
                    <a:pt x="20778" y="6667"/>
                  </a:lnTo>
                  <a:lnTo>
                    <a:pt x="16500" y="6993"/>
                  </a:lnTo>
                  <a:lnTo>
                    <a:pt x="18438" y="3164"/>
                  </a:lnTo>
                  <a:lnTo>
                    <a:pt x="14609" y="5101"/>
                  </a:lnTo>
                  <a:lnTo>
                    <a:pt x="14933" y="823"/>
                  </a:lnTo>
                  <a:lnTo>
                    <a:pt x="12138" y="4077"/>
                  </a:lnTo>
                  <a:lnTo>
                    <a:pt x="10800" y="0"/>
                  </a:lnTo>
                  <a:close/>
                  <a:moveTo>
                    <a:pt x="10800" y="5098"/>
                  </a:moveTo>
                  <a:cubicBezTo>
                    <a:pt x="13950" y="5098"/>
                    <a:pt x="16504" y="7650"/>
                    <a:pt x="16504" y="10800"/>
                  </a:cubicBezTo>
                  <a:cubicBezTo>
                    <a:pt x="16504" y="13950"/>
                    <a:pt x="13950" y="16504"/>
                    <a:pt x="10800" y="16504"/>
                  </a:cubicBezTo>
                  <a:cubicBezTo>
                    <a:pt x="7650" y="16504"/>
                    <a:pt x="5096" y="13950"/>
                    <a:pt x="5096" y="10800"/>
                  </a:cubicBezTo>
                  <a:cubicBezTo>
                    <a:pt x="5096" y="7650"/>
                    <a:pt x="7650" y="5098"/>
                    <a:pt x="10800" y="5098"/>
                  </a:cubicBezTo>
                  <a:close/>
                </a:path>
              </a:pathLst>
            </a:custGeom>
            <a:solidFill>
              <a:srgbClr val="FBC901"/>
            </a:solidFill>
            <a:ln w="25400" cap="flat">
              <a:solidFill>
                <a:srgbClr val="FBC901"/>
              </a:solidFill>
              <a:prstDash val="solid"/>
              <a:round/>
            </a:ln>
            <a:effectLst/>
          </p:spPr>
          <p:txBody>
            <a:bodyPr wrap="square" lIns="45719" tIns="45719" rIns="45719" bIns="45719" numCol="1" anchor="t">
              <a:noAutofit/>
            </a:bodyPr>
            <a:lstStyle/>
            <a:p>
              <a:endParaRPr/>
            </a:p>
          </p:txBody>
        </p:sp>
        <p:pic>
          <p:nvPicPr>
            <p:cNvPr id="496" name="Trough tracking.gif" descr="Trough tracking.gif"/>
            <p:cNvPicPr>
              <a:picLocks noChangeAspect="1"/>
            </p:cNvPicPr>
            <p:nvPr/>
          </p:nvPicPr>
          <p:blipFill>
            <a:blip r:embed="rId3">
              <a:extLst/>
            </a:blip>
            <a:srcRect t="34831" r="65028"/>
            <a:stretch>
              <a:fillRect/>
            </a:stretch>
          </p:blipFill>
          <p:spPr>
            <a:xfrm rot="480000">
              <a:off x="78003" y="401381"/>
              <a:ext cx="855875" cy="983318"/>
            </a:xfrm>
            <a:prstGeom prst="rect">
              <a:avLst/>
            </a:prstGeom>
            <a:ln w="12700" cap="flat">
              <a:noFill/>
              <a:miter lim="400000"/>
            </a:ln>
            <a:effectLst/>
          </p:spPr>
        </p:pic>
        <p:pic>
          <p:nvPicPr>
            <p:cNvPr id="497" name="Trough tracking.gif" descr="Trough tracking.gif"/>
            <p:cNvPicPr>
              <a:picLocks noChangeAspect="1"/>
            </p:cNvPicPr>
            <p:nvPr/>
          </p:nvPicPr>
          <p:blipFill>
            <a:blip r:embed="rId3">
              <a:extLst/>
            </a:blip>
            <a:srcRect b="63496"/>
            <a:stretch>
              <a:fillRect/>
            </a:stretch>
          </p:blipFill>
          <p:spPr>
            <a:xfrm>
              <a:off x="0" y="0"/>
              <a:ext cx="2447379" cy="550796"/>
            </a:xfrm>
            <a:prstGeom prst="rect">
              <a:avLst/>
            </a:prstGeom>
            <a:ln w="12700" cap="flat">
              <a:noFill/>
              <a:miter lim="400000"/>
            </a:ln>
            <a:effectLst/>
          </p:spPr>
        </p:pic>
      </p:gr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0" name="Rectangle 5"/>
          <p:cNvSpPr txBox="1"/>
          <p:nvPr/>
        </p:nvSpPr>
        <p:spPr>
          <a:xfrm>
            <a:off x="297003" y="5957268"/>
            <a:ext cx="4194573" cy="7976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lvl1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lvl1pPr>
          </a:lstStyle>
          <a:p>
            <a:r>
              <a:t>Left Figure: Review of Solar Parabolic Trough Collector Geometrical and Thermal Analyses, Performance, and Applications, Abdulhamed et al., Renewable and Sustainable Energy Reviews 91, pp. 822-31 (2018)</a:t>
            </a:r>
          </a:p>
        </p:txBody>
      </p:sp>
      <p:sp>
        <p:nvSpPr>
          <p:cNvPr id="501" name="Rectangle 2"/>
          <p:cNvSpPr txBox="1">
            <a:spLocks noGrp="1"/>
          </p:cNvSpPr>
          <p:nvPr>
            <p:ph type="title"/>
          </p:nvPr>
        </p:nvSpPr>
        <p:spPr>
          <a:xfrm>
            <a:off x="200252" y="76199"/>
            <a:ext cx="8743496" cy="675219"/>
          </a:xfrm>
          <a:prstGeom prst="rect">
            <a:avLst/>
          </a:prstGeom>
        </p:spPr>
        <p:txBody>
          <a:bodyPr/>
          <a:lstStyle>
            <a:lvl1pPr>
              <a:defRPr sz="2200" i="1">
                <a:latin typeface="+mn-lt"/>
                <a:ea typeface="+mn-ea"/>
                <a:cs typeface="+mn-cs"/>
                <a:sym typeface="Arial"/>
              </a:defRPr>
            </a:lvl1pPr>
          </a:lstStyle>
          <a:p>
            <a:r>
              <a:t>Returning to the dominant N-S running Parabolic Trough technology:</a:t>
            </a:r>
          </a:p>
        </p:txBody>
      </p:sp>
      <p:sp>
        <p:nvSpPr>
          <p:cNvPr id="502" name="Rectangle 3"/>
          <p:cNvSpPr txBox="1">
            <a:spLocks noGrp="1"/>
          </p:cNvSpPr>
          <p:nvPr>
            <p:ph type="body" idx="1"/>
          </p:nvPr>
        </p:nvSpPr>
        <p:spPr>
          <a:xfrm>
            <a:off x="127000" y="823388"/>
            <a:ext cx="8964167" cy="3402592"/>
          </a:xfrm>
          <a:prstGeom prst="rect">
            <a:avLst/>
          </a:prstGeom>
        </p:spPr>
        <p:txBody>
          <a:bodyPr/>
          <a:lstStyle/>
          <a:p>
            <a:r>
              <a:t>For the now common choice of </a:t>
            </a:r>
            <a:r>
              <a:rPr b="1">
                <a:solidFill>
                  <a:srgbClr val="FBC901"/>
                </a:solidFill>
              </a:rPr>
              <a:t>synthetic oil heat transfer fluids</a:t>
            </a:r>
            <a:r>
              <a:t>,</a:t>
            </a:r>
          </a:p>
          <a:p>
            <a:pPr>
              <a:defRPr sz="700"/>
            </a:pPr>
            <a:endParaRPr/>
          </a:p>
          <a:p>
            <a:pPr marL="0" lvl="1" indent="640896">
              <a:buSzTx/>
              <a:buNone/>
            </a:pPr>
            <a:r>
              <a:t>temperatures within the Receiver pipe cannot exceed 400 </a:t>
            </a:r>
            <a:r>
              <a:rPr b="1"/>
              <a:t>°</a:t>
            </a:r>
            <a:r>
              <a:t>C</a:t>
            </a:r>
          </a:p>
          <a:p>
            <a:pPr marL="0" lvl="1" indent="640896">
              <a:buSzTx/>
              <a:buNone/>
              <a:defRPr sz="1100"/>
            </a:pPr>
            <a:endParaRPr/>
          </a:p>
          <a:p>
            <a:r>
              <a:t>These temperatures, which are at least ~ 200 </a:t>
            </a:r>
            <a:r>
              <a:rPr b="1"/>
              <a:t>°</a:t>
            </a:r>
            <a:r>
              <a:t>C cooler than in Tower Receivers, </a:t>
            </a:r>
          </a:p>
          <a:p>
            <a:pPr>
              <a:defRPr sz="700"/>
            </a:pPr>
            <a:endParaRPr/>
          </a:p>
          <a:p>
            <a:pPr marL="0" lvl="1" indent="640896">
              <a:buSzTx/>
              <a:buNone/>
            </a:pPr>
            <a:r>
              <a:t>slashing black body radiative heat loss (varying as temperature to the 4th power)</a:t>
            </a:r>
          </a:p>
          <a:p>
            <a:pPr marL="0" lvl="1" indent="640896">
              <a:buSzTx/>
              <a:buNone/>
              <a:defRPr sz="1100"/>
            </a:pPr>
            <a:endParaRPr/>
          </a:p>
          <a:p>
            <a:r>
              <a:t> What is left are conductive &amp; convective heat loss (e.g., by movement of gas atoms)</a:t>
            </a:r>
          </a:p>
          <a:p>
            <a:pPr>
              <a:defRPr sz="700"/>
            </a:pPr>
            <a:endParaRPr/>
          </a:p>
          <a:p>
            <a:pPr marL="0" lvl="1" indent="640896">
              <a:buSzTx/>
              <a:buNone/>
            </a:pPr>
            <a:r>
              <a:t>Parabolic Trough Receivers thus center HTF pipes within evacuated glass tubes</a:t>
            </a:r>
          </a:p>
        </p:txBody>
      </p:sp>
      <p:pic>
        <p:nvPicPr>
          <p:cNvPr id="503" name="Image" descr="Image"/>
          <p:cNvPicPr>
            <a:picLocks noChangeAspect="1"/>
          </p:cNvPicPr>
          <p:nvPr/>
        </p:nvPicPr>
        <p:blipFill>
          <a:blip r:embed="rId2">
            <a:extLst/>
          </a:blip>
          <a:srcRect l="1736" r="1736" b="11550"/>
          <a:stretch>
            <a:fillRect/>
          </a:stretch>
        </p:blipFill>
        <p:spPr>
          <a:xfrm>
            <a:off x="811194" y="3757304"/>
            <a:ext cx="3263820" cy="2111526"/>
          </a:xfrm>
          <a:prstGeom prst="rect">
            <a:avLst/>
          </a:prstGeom>
          <a:ln w="12700">
            <a:miter lim="400000"/>
          </a:ln>
        </p:spPr>
      </p:pic>
      <p:pic>
        <p:nvPicPr>
          <p:cNvPr id="504" name="Image" descr="Image"/>
          <p:cNvPicPr>
            <a:picLocks noChangeAspect="1"/>
          </p:cNvPicPr>
          <p:nvPr/>
        </p:nvPicPr>
        <p:blipFill>
          <a:blip r:embed="rId3">
            <a:extLst/>
          </a:blip>
          <a:srcRect l="1995" t="3459" r="1995" b="3459"/>
          <a:stretch>
            <a:fillRect/>
          </a:stretch>
        </p:blipFill>
        <p:spPr>
          <a:xfrm>
            <a:off x="4664101" y="3744599"/>
            <a:ext cx="3881581" cy="2111281"/>
          </a:xfrm>
          <a:prstGeom prst="rect">
            <a:avLst/>
          </a:prstGeom>
          <a:ln w="12700">
            <a:miter lim="400000"/>
          </a:ln>
        </p:spPr>
      </p:pic>
      <p:sp>
        <p:nvSpPr>
          <p:cNvPr id="505" name="Rectangle 5"/>
          <p:cNvSpPr txBox="1"/>
          <p:nvPr/>
        </p:nvSpPr>
        <p:spPr>
          <a:xfrm>
            <a:off x="4651259" y="6135068"/>
            <a:ext cx="3927026" cy="4420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lvl1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lvl1pPr>
          </a:lstStyle>
          <a:p>
            <a:r>
              <a:t>Right Figure: Concentrating Solar Power, Weinstein et al., Chemical Reviews 115, pp. 12797-12838 (2015) </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7" name="Rectangle 2"/>
          <p:cNvSpPr txBox="1">
            <a:spLocks noGrp="1"/>
          </p:cNvSpPr>
          <p:nvPr>
            <p:ph type="title"/>
          </p:nvPr>
        </p:nvSpPr>
        <p:spPr>
          <a:xfrm>
            <a:off x="304800" y="76199"/>
            <a:ext cx="8534400" cy="675219"/>
          </a:xfrm>
          <a:prstGeom prst="rect">
            <a:avLst/>
          </a:prstGeom>
        </p:spPr>
        <p:txBody>
          <a:bodyPr/>
          <a:lstStyle>
            <a:lvl1pPr>
              <a:defRPr sz="2200" i="1">
                <a:latin typeface="+mn-lt"/>
                <a:ea typeface="+mn-ea"/>
                <a:cs typeface="+mn-cs"/>
                <a:sym typeface="Arial"/>
              </a:defRPr>
            </a:lvl1pPr>
          </a:lstStyle>
          <a:p>
            <a:r>
              <a:t>Summarizing Today's Parabolic Trough Solar Thermal Power:</a:t>
            </a:r>
          </a:p>
        </p:txBody>
      </p:sp>
      <p:sp>
        <p:nvSpPr>
          <p:cNvPr id="508" name="Rectangle 3"/>
          <p:cNvSpPr txBox="1">
            <a:spLocks noGrp="1"/>
          </p:cNvSpPr>
          <p:nvPr>
            <p:ph type="body" idx="1"/>
          </p:nvPr>
        </p:nvSpPr>
        <p:spPr>
          <a:xfrm>
            <a:off x="177800" y="820621"/>
            <a:ext cx="8946952" cy="5529296"/>
          </a:xfrm>
          <a:prstGeom prst="rect">
            <a:avLst/>
          </a:prstGeom>
        </p:spPr>
        <p:txBody>
          <a:bodyPr/>
          <a:lstStyle/>
          <a:p>
            <a:pPr defTabSz="868680">
              <a:tabLst>
                <a:tab pos="431800" algn="l"/>
                <a:tab pos="863600" algn="l"/>
                <a:tab pos="1295400" algn="l"/>
                <a:tab pos="1727200" algn="l"/>
                <a:tab pos="2159000" algn="l"/>
              </a:tabLst>
              <a:defRPr sz="1710">
                <a:effectLst>
                  <a:outerShdw blurRad="36195" dist="36195" dir="2700000" rotWithShape="0">
                    <a:srgbClr val="000000"/>
                  </a:outerShdw>
                </a:effectLst>
              </a:defRPr>
            </a:pPr>
            <a:r>
              <a:t>Common Parabolic Trough configuration: N-S running, daily E-W tilting, oil HTF pumping</a:t>
            </a:r>
          </a:p>
          <a:p>
            <a:pPr defTabSz="868680">
              <a:tabLst>
                <a:tab pos="431800" algn="l"/>
                <a:tab pos="863600" algn="l"/>
                <a:tab pos="1295400" algn="l"/>
                <a:tab pos="1727200" algn="l"/>
                <a:tab pos="2159000" algn="l"/>
              </a:tabLst>
              <a:defRPr sz="1045">
                <a:effectLst>
                  <a:outerShdw blurRad="36195" dist="36195" dir="2700000" rotWithShape="0">
                    <a:srgbClr val="000000"/>
                  </a:outerShdw>
                </a:effectLst>
              </a:defRPr>
            </a:pPr>
            <a:endParaRPr/>
          </a:p>
          <a:p>
            <a:pPr defTabSz="868680">
              <a:tabLst>
                <a:tab pos="431800" algn="l"/>
                <a:tab pos="863600" algn="l"/>
                <a:tab pos="1295400" algn="l"/>
                <a:tab pos="1727200" algn="l"/>
                <a:tab pos="2159000" algn="l"/>
              </a:tabLst>
              <a:defRPr sz="1710">
                <a:effectLst>
                  <a:outerShdw blurRad="36195" dist="36195" dir="2700000" rotWithShape="0">
                    <a:srgbClr val="000000"/>
                  </a:outerShdw>
                </a:effectLst>
              </a:defRPr>
            </a:pPr>
            <a:r>
              <a:t>With single axis tracking, Parabolic Troughs concentrate sunlight by only </a:t>
            </a:r>
            <a:r>
              <a:rPr b="1">
                <a:solidFill>
                  <a:srgbClr val="FBC901"/>
                </a:solidFill>
              </a:rPr>
              <a:t>~ 100X</a:t>
            </a:r>
            <a:r>
              <a:t> </a:t>
            </a:r>
            <a:r>
              <a:rPr b="1" baseline="31999">
                <a:solidFill>
                  <a:srgbClr val="FBC901"/>
                </a:solidFill>
              </a:rPr>
              <a:t>1</a:t>
            </a:r>
          </a:p>
          <a:p>
            <a:pPr defTabSz="868680">
              <a:tabLst>
                <a:tab pos="431800" algn="l"/>
                <a:tab pos="863600" algn="l"/>
                <a:tab pos="1295400" algn="l"/>
                <a:tab pos="1727200" algn="l"/>
                <a:tab pos="2159000" algn="l"/>
              </a:tabLst>
              <a:defRPr sz="665">
                <a:effectLst>
                  <a:outerShdw blurRad="36195" dist="36195" dir="2700000" rotWithShape="0">
                    <a:srgbClr val="000000"/>
                  </a:outerShdw>
                </a:effectLst>
              </a:defRPr>
            </a:pPr>
            <a:endParaRPr/>
          </a:p>
          <a:p>
            <a:pPr marL="0" lvl="1" indent="608851" defTabSz="868680">
              <a:buSzTx/>
              <a:buNone/>
              <a:tabLst>
                <a:tab pos="431800" algn="l"/>
                <a:tab pos="863600" algn="l"/>
                <a:tab pos="1295400" algn="l"/>
                <a:tab pos="1727200" algn="l"/>
                <a:tab pos="2159000" algn="l"/>
              </a:tabLst>
              <a:defRPr sz="1710">
                <a:effectLst>
                  <a:outerShdw blurRad="36195" dist="36195" dir="2700000" rotWithShape="0">
                    <a:srgbClr val="000000"/>
                  </a:outerShdw>
                </a:effectLst>
              </a:defRPr>
            </a:pPr>
            <a:r>
              <a:t>Versus Solar Tower / Heliostat field or Dish-Engine concentration ratios of ~ </a:t>
            </a:r>
            <a:r>
              <a:rPr b="1"/>
              <a:t>1000X</a:t>
            </a:r>
          </a:p>
          <a:p>
            <a:pPr defTabSz="868680">
              <a:tabLst>
                <a:tab pos="431800" algn="l"/>
                <a:tab pos="863600" algn="l"/>
                <a:tab pos="1295400" algn="l"/>
                <a:tab pos="1727200" algn="l"/>
                <a:tab pos="2159000" algn="l"/>
              </a:tabLst>
              <a:defRPr sz="950">
                <a:effectLst>
                  <a:outerShdw blurRad="36195" dist="36195" dir="2700000" rotWithShape="0">
                    <a:srgbClr val="000000"/>
                  </a:outerShdw>
                </a:effectLst>
              </a:defRPr>
            </a:pPr>
            <a:endParaRPr b="1"/>
          </a:p>
          <a:p>
            <a:pPr defTabSz="868680">
              <a:tabLst>
                <a:tab pos="431800" algn="l"/>
                <a:tab pos="863600" algn="l"/>
                <a:tab pos="1295400" algn="l"/>
                <a:tab pos="1727200" algn="l"/>
                <a:tab pos="2159000" algn="l"/>
              </a:tabLst>
              <a:defRPr sz="1710">
                <a:effectLst>
                  <a:outerShdw blurRad="36195" dist="36195" dir="2700000" rotWithShape="0">
                    <a:srgbClr val="000000"/>
                  </a:outerShdw>
                </a:effectLst>
              </a:defRPr>
            </a:pPr>
            <a:r>
              <a:t>That produces Parabolic Trough Receiver temperatures of </a:t>
            </a:r>
            <a:r>
              <a:rPr b="1">
                <a:solidFill>
                  <a:srgbClr val="FBC901"/>
                </a:solidFill>
              </a:rPr>
              <a:t>~ 390 °C</a:t>
            </a:r>
            <a:r>
              <a:t> </a:t>
            </a:r>
          </a:p>
          <a:p>
            <a:pPr defTabSz="868680">
              <a:tabLst>
                <a:tab pos="431800" algn="l"/>
                <a:tab pos="863600" algn="l"/>
                <a:tab pos="1295400" algn="l"/>
                <a:tab pos="1727200" algn="l"/>
                <a:tab pos="2159000" algn="l"/>
              </a:tabLst>
              <a:defRPr sz="665">
                <a:effectLst>
                  <a:outerShdw blurRad="36195" dist="36195" dir="2700000" rotWithShape="0">
                    <a:srgbClr val="000000"/>
                  </a:outerShdw>
                </a:effectLst>
              </a:defRPr>
            </a:pPr>
            <a:endParaRPr/>
          </a:p>
          <a:p>
            <a:pPr marL="0" lvl="1" indent="608851" defTabSz="868680">
              <a:buSzTx/>
              <a:buNone/>
              <a:tabLst>
                <a:tab pos="431800" algn="l"/>
                <a:tab pos="863600" algn="l"/>
                <a:tab pos="1295400" algn="l"/>
                <a:tab pos="1727200" algn="l"/>
                <a:tab pos="2159000" algn="l"/>
              </a:tabLst>
              <a:defRPr sz="1710">
                <a:effectLst>
                  <a:outerShdw blurRad="36195" dist="36195" dir="2700000" rotWithShape="0">
                    <a:srgbClr val="000000"/>
                  </a:outerShdw>
                </a:effectLst>
              </a:defRPr>
            </a:pPr>
            <a:r>
              <a:t>Versus Solar Towers' (fluid limited) </a:t>
            </a:r>
            <a:r>
              <a:rPr b="1"/>
              <a:t>600 °C</a:t>
            </a:r>
            <a:r>
              <a:t> or Dish-Engines' over </a:t>
            </a:r>
            <a:r>
              <a:rPr b="1"/>
              <a:t>1000 °C</a:t>
            </a:r>
          </a:p>
          <a:p>
            <a:pPr defTabSz="868680">
              <a:tabLst>
                <a:tab pos="431800" algn="l"/>
                <a:tab pos="863600" algn="l"/>
                <a:tab pos="1295400" algn="l"/>
                <a:tab pos="1727200" algn="l"/>
                <a:tab pos="2159000" algn="l"/>
              </a:tabLst>
              <a:defRPr sz="950">
                <a:effectLst>
                  <a:outerShdw blurRad="36195" dist="36195" dir="2700000" rotWithShape="0">
                    <a:srgbClr val="000000"/>
                  </a:outerShdw>
                </a:effectLst>
              </a:defRPr>
            </a:pPr>
            <a:endParaRPr/>
          </a:p>
          <a:p>
            <a:pPr defTabSz="868680">
              <a:tabLst>
                <a:tab pos="431800" algn="l"/>
                <a:tab pos="863600" algn="l"/>
                <a:tab pos="1295400" algn="l"/>
                <a:tab pos="1727200" algn="l"/>
                <a:tab pos="2159000" algn="l"/>
              </a:tabLst>
              <a:defRPr sz="1710">
                <a:effectLst>
                  <a:outerShdw blurRad="36195" dist="36195" dir="2700000" rotWithShape="0">
                    <a:srgbClr val="000000"/>
                  </a:outerShdw>
                </a:effectLst>
              </a:defRPr>
            </a:pPr>
            <a:r>
              <a:t>Yielding Parabolic Trough solar to electrical power Conversion Efficiencies of </a:t>
            </a:r>
            <a:r>
              <a:rPr b="1">
                <a:solidFill>
                  <a:srgbClr val="FBC901"/>
                </a:solidFill>
              </a:rPr>
              <a:t>14-16% </a:t>
            </a:r>
            <a:r>
              <a:rPr b="1" baseline="31999">
                <a:solidFill>
                  <a:srgbClr val="FBC901"/>
                </a:solidFill>
              </a:rPr>
              <a:t>2</a:t>
            </a:r>
            <a:r>
              <a:rPr baseline="31999"/>
              <a:t>  </a:t>
            </a:r>
          </a:p>
          <a:p>
            <a:pPr defTabSz="868680">
              <a:tabLst>
                <a:tab pos="431800" algn="l"/>
                <a:tab pos="863600" algn="l"/>
                <a:tab pos="1295400" algn="l"/>
                <a:tab pos="1727200" algn="l"/>
                <a:tab pos="2159000" algn="l"/>
              </a:tabLst>
              <a:defRPr sz="570">
                <a:effectLst>
                  <a:outerShdw blurRad="36195" dist="36195" dir="2700000" rotWithShape="0">
                    <a:srgbClr val="000000"/>
                  </a:outerShdw>
                </a:effectLst>
              </a:defRPr>
            </a:pPr>
            <a:endParaRPr baseline="31999"/>
          </a:p>
          <a:p>
            <a:pPr marL="0" lvl="1" indent="608851" defTabSz="868680">
              <a:buSzTx/>
              <a:buNone/>
              <a:tabLst>
                <a:tab pos="431800" algn="l"/>
                <a:tab pos="863600" algn="l"/>
                <a:tab pos="1295400" algn="l"/>
                <a:tab pos="1727200" algn="l"/>
                <a:tab pos="2159000" algn="l"/>
              </a:tabLst>
              <a:defRPr sz="1710">
                <a:effectLst>
                  <a:outerShdw blurRad="36195" dist="36195" dir="2700000" rotWithShape="0">
                    <a:srgbClr val="000000"/>
                  </a:outerShdw>
                </a:effectLst>
              </a:defRPr>
            </a:pPr>
            <a:r>
              <a:t>Versus Solar Towers' </a:t>
            </a:r>
            <a:r>
              <a:rPr b="1"/>
              <a:t>29%</a:t>
            </a:r>
            <a:r>
              <a:t> or Dish-Engines' </a:t>
            </a:r>
            <a:r>
              <a:rPr b="1"/>
              <a:t>29-32%</a:t>
            </a:r>
          </a:p>
          <a:p>
            <a:pPr marL="0" lvl="1" indent="608851" defTabSz="868680">
              <a:buSzTx/>
              <a:buNone/>
              <a:tabLst>
                <a:tab pos="431800" algn="l"/>
                <a:tab pos="863600" algn="l"/>
                <a:tab pos="1295400" algn="l"/>
                <a:tab pos="1727200" algn="l"/>
                <a:tab pos="2159000" algn="l"/>
              </a:tabLst>
              <a:defRPr sz="950">
                <a:effectLst>
                  <a:outerShdw blurRad="36195" dist="36195" dir="2700000" rotWithShape="0">
                    <a:srgbClr val="000000"/>
                  </a:outerShdw>
                </a:effectLst>
              </a:defRPr>
            </a:pPr>
            <a:endParaRPr/>
          </a:p>
          <a:p>
            <a:pPr defTabSz="868680">
              <a:tabLst>
                <a:tab pos="431800" algn="l"/>
                <a:tab pos="863600" algn="l"/>
                <a:tab pos="1295400" algn="l"/>
                <a:tab pos="1727200" algn="l"/>
                <a:tab pos="2159000" algn="l"/>
              </a:tabLst>
              <a:defRPr sz="1710">
                <a:effectLst>
                  <a:outerShdw blurRad="36195" dist="36195" dir="2700000" rotWithShape="0">
                    <a:srgbClr val="000000"/>
                  </a:outerShdw>
                </a:effectLst>
              </a:defRPr>
            </a:pPr>
            <a:r>
              <a:t>Only molten salt Solar Towers now offer effective / extended heat energy storage</a:t>
            </a:r>
          </a:p>
          <a:p>
            <a:pPr defTabSz="868680">
              <a:tabLst>
                <a:tab pos="431800" algn="l"/>
                <a:tab pos="863600" algn="l"/>
                <a:tab pos="1295400" algn="l"/>
                <a:tab pos="1727200" algn="l"/>
                <a:tab pos="2159000" algn="l"/>
              </a:tabLst>
              <a:defRPr sz="665">
                <a:effectLst>
                  <a:outerShdw blurRad="36195" dist="36195" dir="2700000" rotWithShape="0">
                    <a:srgbClr val="000000"/>
                  </a:outerShdw>
                </a:effectLst>
              </a:defRPr>
            </a:pPr>
            <a:endParaRPr/>
          </a:p>
          <a:p>
            <a:pPr marL="0" lvl="1" indent="608851" defTabSz="868680">
              <a:buSzTx/>
              <a:buNone/>
              <a:tabLst>
                <a:tab pos="431800" algn="l"/>
                <a:tab pos="863600" algn="l"/>
                <a:tab pos="1295400" algn="l"/>
                <a:tab pos="1727200" algn="l"/>
                <a:tab pos="2159000" algn="l"/>
              </a:tabLst>
              <a:defRPr sz="1710">
                <a:effectLst>
                  <a:outerShdw blurRad="36195" dist="36195" dir="2700000" rotWithShape="0">
                    <a:srgbClr val="000000"/>
                  </a:outerShdw>
                </a:effectLst>
              </a:defRPr>
            </a:pPr>
            <a:r>
              <a:t>But for Parabolic Troughs, the Spanish Andasol &amp; Valle I/II plants</a:t>
            </a:r>
          </a:p>
          <a:p>
            <a:pPr marL="0" lvl="1" indent="608851" defTabSz="868680">
              <a:buSzTx/>
              <a:buNone/>
              <a:tabLst>
                <a:tab pos="431800" algn="l"/>
                <a:tab pos="863600" algn="l"/>
                <a:tab pos="1295400" algn="l"/>
                <a:tab pos="1727200" algn="l"/>
                <a:tab pos="2159000" algn="l"/>
              </a:tabLst>
              <a:defRPr sz="665">
                <a:effectLst>
                  <a:outerShdw blurRad="36195" dist="36195" dir="2700000" rotWithShape="0">
                    <a:srgbClr val="000000"/>
                  </a:outerShdw>
                </a:effectLst>
              </a:defRPr>
            </a:pPr>
            <a:endParaRPr/>
          </a:p>
          <a:p>
            <a:pPr marL="0" lvl="2" indent="1031557" defTabSz="868680">
              <a:buSzTx/>
              <a:buNone/>
              <a:tabLst>
                <a:tab pos="431800" algn="l"/>
                <a:tab pos="863600" algn="l"/>
                <a:tab pos="1295400" algn="l"/>
                <a:tab pos="1727200" algn="l"/>
                <a:tab pos="2159000" algn="l"/>
              </a:tabLst>
              <a:defRPr sz="1710">
                <a:effectLst>
                  <a:outerShdw blurRad="36195" dist="36195" dir="2700000" rotWithShape="0">
                    <a:srgbClr val="000000"/>
                  </a:outerShdw>
                </a:effectLst>
              </a:defRPr>
            </a:pPr>
            <a:r>
              <a:t>ARE testing schemes for transferring oil HTF heat into molten salt reservoirs </a:t>
            </a:r>
            <a:r>
              <a:rPr b="1" baseline="31999"/>
              <a:t>1</a:t>
            </a:r>
          </a:p>
          <a:p>
            <a:pPr marL="0" lvl="2" indent="1031557" defTabSz="868680">
              <a:buSzTx/>
              <a:buNone/>
              <a:tabLst>
                <a:tab pos="431800" algn="l"/>
                <a:tab pos="863600" algn="l"/>
                <a:tab pos="1295400" algn="l"/>
                <a:tab pos="1727200" algn="l"/>
                <a:tab pos="2159000" algn="l"/>
              </a:tabLst>
              <a:defRPr sz="950">
                <a:effectLst>
                  <a:outerShdw blurRad="36195" dist="36195" dir="2700000" rotWithShape="0">
                    <a:srgbClr val="000000"/>
                  </a:outerShdw>
                </a:effectLst>
              </a:defRPr>
            </a:pPr>
            <a:endParaRPr/>
          </a:p>
          <a:p>
            <a:pPr defTabSz="868680">
              <a:tabLst>
                <a:tab pos="431800" algn="l"/>
                <a:tab pos="863600" algn="l"/>
                <a:tab pos="1295400" algn="l"/>
                <a:tab pos="1727200" algn="l"/>
                <a:tab pos="2159000" algn="l"/>
              </a:tabLst>
              <a:defRPr sz="1710">
                <a:effectLst>
                  <a:outerShdw blurRad="36195" dist="36195" dir="2700000" rotWithShape="0">
                    <a:srgbClr val="000000"/>
                  </a:outerShdw>
                </a:effectLst>
              </a:defRPr>
            </a:pPr>
            <a:r>
              <a:t>ALL of the above technologies now employ widely spaced mirrors / mirror assemblies</a:t>
            </a:r>
          </a:p>
          <a:p>
            <a:pPr defTabSz="868680">
              <a:tabLst>
                <a:tab pos="431800" algn="l"/>
                <a:tab pos="863600" algn="l"/>
                <a:tab pos="1295400" algn="l"/>
                <a:tab pos="1727200" algn="l"/>
                <a:tab pos="2159000" algn="l"/>
              </a:tabLst>
              <a:defRPr sz="665">
                <a:effectLst>
                  <a:outerShdw blurRad="36195" dist="36195" dir="2700000" rotWithShape="0">
                    <a:srgbClr val="000000"/>
                  </a:outerShdw>
                </a:effectLst>
              </a:defRPr>
            </a:pPr>
            <a:endParaRPr/>
          </a:p>
          <a:p>
            <a:pPr marL="0" lvl="1" indent="608851" defTabSz="868680">
              <a:buSzTx/>
              <a:buNone/>
              <a:tabLst>
                <a:tab pos="431800" algn="l"/>
                <a:tab pos="863600" algn="l"/>
                <a:tab pos="1295400" algn="l"/>
                <a:tab pos="1727200" algn="l"/>
                <a:tab pos="2159000" algn="l"/>
              </a:tabLst>
              <a:defRPr sz="1710">
                <a:effectLst>
                  <a:outerShdw blurRad="36195" dist="36195" dir="2700000" rotWithShape="0">
                    <a:srgbClr val="000000"/>
                  </a:outerShdw>
                </a:effectLst>
              </a:defRPr>
            </a:pPr>
            <a:r>
              <a:t>to accommodate regular servicing &amp; manual (non-automated) mirror washing</a:t>
            </a:r>
          </a:p>
        </p:txBody>
      </p:sp>
      <p:sp>
        <p:nvSpPr>
          <p:cNvPr id="509" name="Rectangle 5"/>
          <p:cNvSpPr txBox="1"/>
          <p:nvPr/>
        </p:nvSpPr>
        <p:spPr>
          <a:xfrm>
            <a:off x="304800" y="6381020"/>
            <a:ext cx="8534400" cy="4801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1) Concentrating Solar Power, Weinstein et al., Chemical Reviews 115, pp. 12797-12838 (2015) </a:t>
            </a:r>
          </a:p>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2) Concentrating Solar Power - Technology Brief, International Renewable Energy Agency - IRENA, 2013 </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1" name="Rectangle 5"/>
          <p:cNvSpPr txBox="1"/>
          <p:nvPr/>
        </p:nvSpPr>
        <p:spPr>
          <a:xfrm>
            <a:off x="304800" y="6457220"/>
            <a:ext cx="8534400"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sp>
        <p:nvSpPr>
          <p:cNvPr id="512" name="Rectangle 2"/>
          <p:cNvSpPr txBox="1">
            <a:spLocks noGrp="1"/>
          </p:cNvSpPr>
          <p:nvPr>
            <p:ph type="title"/>
          </p:nvPr>
        </p:nvSpPr>
        <p:spPr>
          <a:xfrm>
            <a:off x="325633" y="2531116"/>
            <a:ext cx="8534401" cy="675218"/>
          </a:xfrm>
          <a:prstGeom prst="rect">
            <a:avLst/>
          </a:prstGeom>
        </p:spPr>
        <p:txBody>
          <a:bodyPr/>
          <a:lstStyle>
            <a:lvl1pPr>
              <a:defRPr sz="2600" i="1">
                <a:latin typeface="+mn-lt"/>
                <a:ea typeface="+mn-ea"/>
                <a:cs typeface="+mn-cs"/>
                <a:sym typeface="Arial"/>
              </a:defRPr>
            </a:lvl1pPr>
          </a:lstStyle>
          <a:p>
            <a:r>
              <a:t>Linear Fresnel Reflectors / Concentrators</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4" name="Rectangle 5"/>
          <p:cNvSpPr txBox="1"/>
          <p:nvPr/>
        </p:nvSpPr>
        <p:spPr>
          <a:xfrm>
            <a:off x="304800" y="6581706"/>
            <a:ext cx="8534400"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lvl1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lvl1pPr>
          </a:lstStyle>
          <a:p>
            <a:r>
              <a:t>1) See, for example: Wikipedia's Fresnel Lens webpage</a:t>
            </a:r>
          </a:p>
        </p:txBody>
      </p:sp>
      <p:sp>
        <p:nvSpPr>
          <p:cNvPr id="515" name="Rectangle 2"/>
          <p:cNvSpPr txBox="1">
            <a:spLocks noGrp="1"/>
          </p:cNvSpPr>
          <p:nvPr>
            <p:ph type="title"/>
          </p:nvPr>
        </p:nvSpPr>
        <p:spPr>
          <a:xfrm>
            <a:off x="304800" y="88899"/>
            <a:ext cx="8534400" cy="675219"/>
          </a:xfrm>
          <a:prstGeom prst="rect">
            <a:avLst/>
          </a:prstGeom>
        </p:spPr>
        <p:txBody>
          <a:bodyPr/>
          <a:lstStyle>
            <a:lvl1pPr>
              <a:defRPr sz="2200" i="1">
                <a:latin typeface="+mn-lt"/>
                <a:ea typeface="+mn-ea"/>
                <a:cs typeface="+mn-cs"/>
                <a:sym typeface="Arial"/>
              </a:defRPr>
            </a:lvl1pPr>
          </a:lstStyle>
          <a:p>
            <a:r>
              <a:t>Fresnel Linear Reflectors / Concentrators</a:t>
            </a:r>
          </a:p>
        </p:txBody>
      </p:sp>
      <p:sp>
        <p:nvSpPr>
          <p:cNvPr id="516" name="Rectangle 3"/>
          <p:cNvSpPr txBox="1">
            <a:spLocks noGrp="1"/>
          </p:cNvSpPr>
          <p:nvPr>
            <p:ph type="body" sz="half" idx="1"/>
          </p:nvPr>
        </p:nvSpPr>
        <p:spPr>
          <a:xfrm>
            <a:off x="228600" y="810687"/>
            <a:ext cx="8788400" cy="1921925"/>
          </a:xfrm>
          <a:prstGeom prst="rect">
            <a:avLst/>
          </a:prstGeom>
        </p:spPr>
        <p:txBody>
          <a:bodyPr/>
          <a:lstStyle/>
          <a:p>
            <a:r>
              <a:t>In 1823 the French scientist August Fresnel ("fray-NEL") demonstrated </a:t>
            </a:r>
          </a:p>
          <a:p>
            <a:pPr marL="0" lvl="1" indent="640896">
              <a:buSzTx/>
              <a:buNone/>
              <a:defRPr sz="600"/>
            </a:pPr>
            <a:endParaRPr/>
          </a:p>
          <a:p>
            <a:pPr marL="0" lvl="1" indent="640896">
              <a:buSzTx/>
              <a:buNone/>
            </a:pPr>
            <a:r>
              <a:t>an immensely thinner, lighter and thus more practical lighthouse lens </a:t>
            </a:r>
            <a:r>
              <a:rPr b="1" baseline="31999"/>
              <a:t>1</a:t>
            </a:r>
          </a:p>
          <a:p>
            <a:pPr marL="0" lvl="1" indent="640896">
              <a:buSzTx/>
              <a:buNone/>
              <a:defRPr sz="1200"/>
            </a:pPr>
            <a:endParaRPr/>
          </a:p>
          <a:p>
            <a:r>
              <a:t>As embodied in Snell's Law of light refraction, he knew that light changes direction</a:t>
            </a:r>
          </a:p>
          <a:p>
            <a:pPr>
              <a:defRPr sz="700"/>
            </a:pPr>
            <a:endParaRPr/>
          </a:p>
          <a:p>
            <a:pPr marL="0" lvl="1" indent="640896">
              <a:buSzTx/>
              <a:buNone/>
            </a:pPr>
            <a:r>
              <a:t>ONLY as it passes in or out of a material (and not while traveling through it):</a:t>
            </a:r>
          </a:p>
        </p:txBody>
      </p:sp>
      <p:pic>
        <p:nvPicPr>
          <p:cNvPr id="517" name="Image" descr="Image"/>
          <p:cNvPicPr>
            <a:picLocks/>
          </p:cNvPicPr>
          <p:nvPr/>
        </p:nvPicPr>
        <p:blipFill>
          <a:blip r:embed="rId2">
            <a:extLst/>
          </a:blip>
          <a:stretch>
            <a:fillRect/>
          </a:stretch>
        </p:blipFill>
        <p:spPr>
          <a:xfrm>
            <a:off x="2748714" y="2785355"/>
            <a:ext cx="3443277" cy="1566689"/>
          </a:xfrm>
          <a:prstGeom prst="rect">
            <a:avLst/>
          </a:prstGeom>
          <a:ln w="12700">
            <a:miter lim="400000"/>
          </a:ln>
        </p:spPr>
      </p:pic>
      <p:pic>
        <p:nvPicPr>
          <p:cNvPr id="518" name="Fresnel-lans.gif" descr="Fresnel-lans.gif"/>
          <p:cNvPicPr>
            <a:picLocks/>
          </p:cNvPicPr>
          <p:nvPr/>
        </p:nvPicPr>
        <p:blipFill>
          <a:blip r:embed="rId3">
            <a:extLst/>
          </a:blip>
          <a:stretch>
            <a:fillRect/>
          </a:stretch>
        </p:blipFill>
        <p:spPr>
          <a:xfrm>
            <a:off x="2774366" y="4877199"/>
            <a:ext cx="3443276" cy="1494777"/>
          </a:xfrm>
          <a:prstGeom prst="rect">
            <a:avLst/>
          </a:prstGeom>
          <a:ln w="12700">
            <a:miter lim="400000"/>
          </a:ln>
        </p:spPr>
      </p:pic>
      <p:sp>
        <p:nvSpPr>
          <p:cNvPr id="519" name="Rectangle 3"/>
          <p:cNvSpPr txBox="1"/>
          <p:nvPr/>
        </p:nvSpPr>
        <p:spPr>
          <a:xfrm>
            <a:off x="228600" y="4386932"/>
            <a:ext cx="8788400" cy="3533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ormAutofit/>
          </a:bodyPr>
          <a:lstStyle>
            <a:lvl1pPr>
              <a:spcBef>
                <a:spcPts val="400"/>
              </a:spcBef>
              <a:tabLst>
                <a:tab pos="4572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n-lt"/>
                <a:ea typeface="+mn-ea"/>
                <a:cs typeface="+mn-cs"/>
                <a:sym typeface="Arial"/>
              </a:defRPr>
            </a:lvl1pPr>
          </a:lstStyle>
          <a:p>
            <a:r>
              <a:t>So he just did away with the useless inner volumes of a conventional focusing lens:</a:t>
            </a:r>
          </a:p>
        </p:txBody>
      </p:sp>
      <p:sp>
        <p:nvSpPr>
          <p:cNvPr id="520" name="Arrow"/>
          <p:cNvSpPr/>
          <p:nvPr/>
        </p:nvSpPr>
        <p:spPr>
          <a:xfrm rot="5400000">
            <a:off x="6064564" y="5413647"/>
            <a:ext cx="1150732" cy="494709"/>
          </a:xfrm>
          <a:prstGeom prst="rightArrow">
            <a:avLst>
              <a:gd name="adj1" fmla="val 26465"/>
              <a:gd name="adj2" fmla="val 86691"/>
            </a:avLst>
          </a:prstGeom>
          <a:solidFill>
            <a:srgbClr val="FBC901"/>
          </a:solidFill>
          <a:ln w="12700">
            <a:miter lim="400000"/>
          </a:ln>
        </p:spPr>
        <p:txBody>
          <a:bodyPr lIns="45719" rIns="45719"/>
          <a:lstStyle/>
          <a:p>
            <a:endParaRP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 name="Rectangle 5"/>
          <p:cNvSpPr txBox="1"/>
          <p:nvPr/>
        </p:nvSpPr>
        <p:spPr>
          <a:xfrm>
            <a:off x="395334" y="3434117"/>
            <a:ext cx="3003273" cy="7976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lvl1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lvl1pPr>
          </a:lstStyle>
          <a:p>
            <a:r>
              <a:t>Design and Analysis of Rooftop Linear Fresnel Reflector Solar Concentrator - Gouthamrai et al., Int J Eng. &amp; Innovative Tech 2(11) pp. 66-69 (2013)</a:t>
            </a:r>
          </a:p>
        </p:txBody>
      </p:sp>
      <p:sp>
        <p:nvSpPr>
          <p:cNvPr id="523" name="Rectangle 2"/>
          <p:cNvSpPr txBox="1">
            <a:spLocks noGrp="1"/>
          </p:cNvSpPr>
          <p:nvPr>
            <p:ph type="title"/>
          </p:nvPr>
        </p:nvSpPr>
        <p:spPr>
          <a:xfrm>
            <a:off x="304800" y="76199"/>
            <a:ext cx="8534400" cy="675219"/>
          </a:xfrm>
          <a:prstGeom prst="rect">
            <a:avLst/>
          </a:prstGeom>
        </p:spPr>
        <p:txBody>
          <a:bodyPr/>
          <a:lstStyle>
            <a:lvl1pPr defTabSz="841247">
              <a:defRPr sz="2024" i="1">
                <a:effectLst>
                  <a:outerShdw blurRad="35052" dist="35052" dir="2700000" rotWithShape="0">
                    <a:srgbClr val="000000"/>
                  </a:outerShdw>
                </a:effectLst>
                <a:latin typeface="+mn-lt"/>
                <a:ea typeface="+mn-ea"/>
                <a:cs typeface="+mn-cs"/>
                <a:sym typeface="Arial"/>
              </a:defRPr>
            </a:lvl1pPr>
          </a:lstStyle>
          <a:p>
            <a:r>
              <a:t>Modern Linear Fresnel Reflectors do the same thing for parabolic mirrors:</a:t>
            </a:r>
          </a:p>
        </p:txBody>
      </p:sp>
      <p:sp>
        <p:nvSpPr>
          <p:cNvPr id="524" name="Rectangle 3"/>
          <p:cNvSpPr txBox="1">
            <a:spLocks noGrp="1"/>
          </p:cNvSpPr>
          <p:nvPr>
            <p:ph type="body" sz="quarter" idx="1"/>
          </p:nvPr>
        </p:nvSpPr>
        <p:spPr>
          <a:xfrm>
            <a:off x="177800" y="791979"/>
            <a:ext cx="8788400" cy="675218"/>
          </a:xfrm>
          <a:prstGeom prst="rect">
            <a:avLst/>
          </a:prstGeom>
        </p:spPr>
        <p:txBody>
          <a:bodyPr/>
          <a:lstStyle/>
          <a:p>
            <a:r>
              <a:t>Which is equivalent to a Parabolic Trough cut into slivers and then flattened out:</a:t>
            </a:r>
          </a:p>
        </p:txBody>
      </p:sp>
      <p:pic>
        <p:nvPicPr>
          <p:cNvPr id="525" name="Image" descr="Image"/>
          <p:cNvPicPr>
            <a:picLocks noChangeAspect="1"/>
          </p:cNvPicPr>
          <p:nvPr/>
        </p:nvPicPr>
        <p:blipFill>
          <a:blip r:embed="rId2">
            <a:extLst/>
          </a:blip>
          <a:stretch>
            <a:fillRect/>
          </a:stretch>
        </p:blipFill>
        <p:spPr>
          <a:xfrm>
            <a:off x="509183" y="1259632"/>
            <a:ext cx="3003273" cy="2141464"/>
          </a:xfrm>
          <a:prstGeom prst="rect">
            <a:avLst/>
          </a:prstGeom>
          <a:ln w="12700">
            <a:miter lim="400000"/>
          </a:ln>
        </p:spPr>
      </p:pic>
      <p:pic>
        <p:nvPicPr>
          <p:cNvPr id="526" name="heliodynamics.png" descr="heliodynamics.png"/>
          <p:cNvPicPr>
            <a:picLocks noChangeAspect="1"/>
          </p:cNvPicPr>
          <p:nvPr/>
        </p:nvPicPr>
        <p:blipFill>
          <a:blip r:embed="rId3">
            <a:extLst/>
          </a:blip>
          <a:stretch>
            <a:fillRect/>
          </a:stretch>
        </p:blipFill>
        <p:spPr>
          <a:xfrm>
            <a:off x="5310809" y="1259632"/>
            <a:ext cx="2759980" cy="2141464"/>
          </a:xfrm>
          <a:prstGeom prst="rect">
            <a:avLst/>
          </a:prstGeom>
          <a:ln w="12700">
            <a:miter lim="400000"/>
          </a:ln>
        </p:spPr>
      </p:pic>
      <p:sp>
        <p:nvSpPr>
          <p:cNvPr id="527" name="Rectangle 5"/>
          <p:cNvSpPr txBox="1"/>
          <p:nvPr/>
        </p:nvSpPr>
        <p:spPr>
          <a:xfrm>
            <a:off x="5322454" y="3557317"/>
            <a:ext cx="3003274" cy="4420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lvl1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lvl1pPr>
          </a:lstStyle>
          <a:p>
            <a:r>
              <a:t>https://solar.lowtechmagazine.com/2011/07/solar-powered-factories.html</a:t>
            </a:r>
          </a:p>
        </p:txBody>
      </p:sp>
      <p:sp>
        <p:nvSpPr>
          <p:cNvPr id="528" name="Rectangle 3"/>
          <p:cNvSpPr txBox="1"/>
          <p:nvPr/>
        </p:nvSpPr>
        <p:spPr>
          <a:xfrm>
            <a:off x="228770" y="4384193"/>
            <a:ext cx="8781063" cy="4934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ormAutofit/>
          </a:bodyPr>
          <a:lstStyle>
            <a:lvl1pPr>
              <a:spcBef>
                <a:spcPts val="400"/>
              </a:spcBef>
              <a:tabLst>
                <a:tab pos="4572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n-lt"/>
                <a:ea typeface="+mn-ea"/>
                <a:cs typeface="+mn-cs"/>
                <a:sym typeface="Arial"/>
              </a:defRPr>
            </a:lvl1pPr>
          </a:lstStyle>
          <a:p>
            <a:r>
              <a:t>Or to a single stripe of of Solar Tower Heliostat mirrors that have been stretched out</a:t>
            </a:r>
          </a:p>
        </p:txBody>
      </p:sp>
      <p:pic>
        <p:nvPicPr>
          <p:cNvPr id="529" name="Image" descr="Image"/>
          <p:cNvPicPr>
            <a:picLocks/>
          </p:cNvPicPr>
          <p:nvPr/>
        </p:nvPicPr>
        <p:blipFill>
          <a:blip r:embed="rId4">
            <a:extLst/>
          </a:blip>
          <a:srcRect l="4890" t="70768" r="6723"/>
          <a:stretch>
            <a:fillRect/>
          </a:stretch>
        </p:blipFill>
        <p:spPr>
          <a:xfrm>
            <a:off x="1976484" y="5122139"/>
            <a:ext cx="4714509" cy="1525934"/>
          </a:xfrm>
          <a:prstGeom prst="rect">
            <a:avLst/>
          </a:prstGeom>
          <a:ln w="12700">
            <a:miter lim="400000"/>
          </a:ln>
        </p:spPr>
      </p:pic>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1" name="Rectangle 5"/>
          <p:cNvSpPr txBox="1"/>
          <p:nvPr/>
        </p:nvSpPr>
        <p:spPr>
          <a:xfrm>
            <a:off x="304800" y="6101620"/>
            <a:ext cx="4044263" cy="6198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lvl1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lvl1pPr>
          </a:lstStyle>
          <a:p>
            <a:r>
              <a:t>Left Figure: Analytic Optical Design of a Linear Fresnel Solar Collector with Variable Parameters, Eddhibi et al., J Mat Env Sci 8 (10), pp. 4068-84 (2017)</a:t>
            </a:r>
          </a:p>
        </p:txBody>
      </p:sp>
      <p:sp>
        <p:nvSpPr>
          <p:cNvPr id="532" name="Rectangle 2"/>
          <p:cNvSpPr txBox="1">
            <a:spLocks noGrp="1"/>
          </p:cNvSpPr>
          <p:nvPr>
            <p:ph type="title"/>
          </p:nvPr>
        </p:nvSpPr>
        <p:spPr>
          <a:xfrm>
            <a:off x="304800" y="76199"/>
            <a:ext cx="8534400" cy="675219"/>
          </a:xfrm>
          <a:prstGeom prst="rect">
            <a:avLst/>
          </a:prstGeom>
        </p:spPr>
        <p:txBody>
          <a:bodyPr/>
          <a:lstStyle>
            <a:lvl1pPr>
              <a:defRPr sz="2100" i="1">
                <a:latin typeface="+mn-lt"/>
                <a:ea typeface="+mn-ea"/>
                <a:cs typeface="+mn-cs"/>
                <a:sym typeface="Arial"/>
              </a:defRPr>
            </a:lvl1pPr>
          </a:lstStyle>
          <a:p>
            <a:r>
              <a:t>The mirrors then tilt almost like common venetian window blinds</a:t>
            </a:r>
          </a:p>
        </p:txBody>
      </p:sp>
      <p:sp>
        <p:nvSpPr>
          <p:cNvPr id="533" name="Rectangle 3"/>
          <p:cNvSpPr txBox="1">
            <a:spLocks noGrp="1"/>
          </p:cNvSpPr>
          <p:nvPr>
            <p:ph type="body" sz="quarter" idx="1"/>
          </p:nvPr>
        </p:nvSpPr>
        <p:spPr>
          <a:xfrm>
            <a:off x="279400" y="791891"/>
            <a:ext cx="8788400" cy="450636"/>
          </a:xfrm>
          <a:prstGeom prst="rect">
            <a:avLst/>
          </a:prstGeom>
        </p:spPr>
        <p:txBody>
          <a:bodyPr/>
          <a:lstStyle/>
          <a:p>
            <a:r>
              <a:t>But to direct sunlight up to a parallel Receiver, each mirror must tilt differently </a:t>
            </a:r>
          </a:p>
        </p:txBody>
      </p:sp>
      <p:pic>
        <p:nvPicPr>
          <p:cNvPr id="534" name="Image" descr="Image"/>
          <p:cNvPicPr>
            <a:picLocks noChangeAspect="1"/>
          </p:cNvPicPr>
          <p:nvPr/>
        </p:nvPicPr>
        <p:blipFill>
          <a:blip r:embed="rId2">
            <a:extLst/>
          </a:blip>
          <a:stretch>
            <a:fillRect/>
          </a:stretch>
        </p:blipFill>
        <p:spPr>
          <a:xfrm>
            <a:off x="382339" y="1317221"/>
            <a:ext cx="4347140" cy="2585212"/>
          </a:xfrm>
          <a:prstGeom prst="rect">
            <a:avLst/>
          </a:prstGeom>
          <a:ln w="12700">
            <a:miter lim="400000"/>
          </a:ln>
        </p:spPr>
      </p:pic>
      <p:pic>
        <p:nvPicPr>
          <p:cNvPr id="535" name="Image" descr="Image"/>
          <p:cNvPicPr>
            <a:picLocks noChangeAspect="1"/>
          </p:cNvPicPr>
          <p:nvPr/>
        </p:nvPicPr>
        <p:blipFill>
          <a:blip r:embed="rId3">
            <a:extLst/>
          </a:blip>
          <a:stretch>
            <a:fillRect/>
          </a:stretch>
        </p:blipFill>
        <p:spPr>
          <a:xfrm>
            <a:off x="5234600" y="1317221"/>
            <a:ext cx="3388041" cy="2611457"/>
          </a:xfrm>
          <a:prstGeom prst="rect">
            <a:avLst/>
          </a:prstGeom>
          <a:ln w="12700">
            <a:miter lim="400000"/>
          </a:ln>
        </p:spPr>
      </p:pic>
      <p:sp>
        <p:nvSpPr>
          <p:cNvPr id="536" name="Rectangle 5"/>
          <p:cNvSpPr txBox="1"/>
          <p:nvPr/>
        </p:nvSpPr>
        <p:spPr>
          <a:xfrm>
            <a:off x="4789839" y="6130398"/>
            <a:ext cx="4044264" cy="6198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lvl1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lvl1pPr>
          </a:lstStyle>
          <a:p>
            <a:r>
              <a:t>Right Figure: Analytic Optical Design of a Linear Fresnel Solar Collector with Variable Parameters, Eddhibi et al., J Mat Env Sci 8 (10), pp. 4068-84 (2017)</a:t>
            </a:r>
          </a:p>
        </p:txBody>
      </p:sp>
      <p:sp>
        <p:nvSpPr>
          <p:cNvPr id="537" name="Rectangle 3"/>
          <p:cNvSpPr txBox="1"/>
          <p:nvPr/>
        </p:nvSpPr>
        <p:spPr>
          <a:xfrm>
            <a:off x="177800" y="4161289"/>
            <a:ext cx="8991600" cy="19079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ormAutofit/>
          </a:bodyPr>
          <a:lstStyle/>
          <a:p>
            <a:pPr>
              <a:spcBef>
                <a:spcPts val="400"/>
              </a:spcBef>
              <a:tabLst>
                <a:tab pos="4572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n-lt"/>
                <a:ea typeface="+mn-ea"/>
                <a:cs typeface="+mn-cs"/>
                <a:sym typeface="Arial"/>
              </a:defRPr>
            </a:pPr>
            <a:r>
              <a:t>Despite appearances, </a:t>
            </a:r>
            <a:r>
              <a:rPr b="1"/>
              <a:t>this is more like a Solar Tower than a Parabolic Trough </a:t>
            </a:r>
          </a:p>
          <a:p>
            <a:pPr>
              <a:spcBef>
                <a:spcPts val="400"/>
              </a:spcBef>
              <a:tabLst>
                <a:tab pos="457200" algn="l"/>
                <a:tab pos="914400" algn="l"/>
                <a:tab pos="1371600" algn="l"/>
                <a:tab pos="1828800" algn="l"/>
                <a:tab pos="2286000" algn="l"/>
              </a:tabLst>
              <a:defRPr sz="7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572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n-lt"/>
                <a:ea typeface="+mn-ea"/>
                <a:cs typeface="+mn-cs"/>
                <a:sym typeface="Arial"/>
              </a:defRPr>
            </a:pPr>
            <a:r>
              <a:t>Why?  Because the Receiver, with its high-temperature and/or high-pressure plumbing,</a:t>
            </a:r>
          </a:p>
          <a:p>
            <a:pPr lvl="1" indent="640896">
              <a:spcBef>
                <a:spcPts val="400"/>
              </a:spcBef>
              <a:tabLst>
                <a:tab pos="457200" algn="l"/>
                <a:tab pos="914400" algn="l"/>
                <a:tab pos="1371600" algn="l"/>
                <a:tab pos="1828800" algn="l"/>
                <a:tab pos="2286000" algn="l"/>
              </a:tabLst>
              <a:defRPr sz="700" b="0">
                <a:solidFill>
                  <a:srgbClr val="FFFFFF"/>
                </a:solidFill>
                <a:effectLst>
                  <a:outerShdw blurRad="38100" dist="38100" dir="2700000" rotWithShape="0">
                    <a:srgbClr val="000000"/>
                  </a:outerShdw>
                </a:effectLst>
                <a:latin typeface="+mn-lt"/>
                <a:ea typeface="+mn-ea"/>
                <a:cs typeface="+mn-cs"/>
                <a:sym typeface="Arial"/>
              </a:defRPr>
            </a:pPr>
            <a:endParaRPr/>
          </a:p>
          <a:p>
            <a:pPr lvl="1" indent="640896">
              <a:spcBef>
                <a:spcPts val="400"/>
              </a:spcBef>
              <a:tabLst>
                <a:tab pos="4572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n-lt"/>
                <a:ea typeface="+mn-ea"/>
                <a:cs typeface="+mn-cs"/>
                <a:sym typeface="Arial"/>
              </a:defRPr>
            </a:pPr>
            <a:r>
              <a:t>is once again completely STATIONARY (vastly simplifying all of that plumbing),</a:t>
            </a:r>
          </a:p>
          <a:p>
            <a:pPr lvl="1" indent="640896">
              <a:spcBef>
                <a:spcPts val="400"/>
              </a:spcBef>
              <a:tabLst>
                <a:tab pos="457200" algn="l"/>
                <a:tab pos="914400" algn="l"/>
                <a:tab pos="1371600" algn="l"/>
                <a:tab pos="1828800" algn="l"/>
                <a:tab pos="2286000" algn="l"/>
              </a:tabLst>
              <a:defRPr sz="800" b="0">
                <a:solidFill>
                  <a:srgbClr val="FFFFFF"/>
                </a:solidFill>
                <a:effectLst>
                  <a:outerShdw blurRad="38100" dist="38100" dir="2700000" rotWithShape="0">
                    <a:srgbClr val="000000"/>
                  </a:outerShdw>
                </a:effectLst>
                <a:latin typeface="+mn-lt"/>
                <a:ea typeface="+mn-ea"/>
                <a:cs typeface="+mn-cs"/>
                <a:sym typeface="Arial"/>
              </a:defRPr>
            </a:pPr>
            <a:endParaRPr/>
          </a:p>
          <a:p>
            <a:pPr lvl="2" indent="1085850">
              <a:spcBef>
                <a:spcPts val="400"/>
              </a:spcBef>
              <a:tabLst>
                <a:tab pos="4572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n-lt"/>
                <a:ea typeface="+mn-ea"/>
                <a:cs typeface="+mn-cs"/>
                <a:sym typeface="Arial"/>
              </a:defRPr>
            </a:pPr>
            <a:r>
              <a:t>with only the immensely simpler mirrors moving to track the sun</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9" name="Rectangle 2"/>
          <p:cNvSpPr txBox="1">
            <a:spLocks noGrp="1"/>
          </p:cNvSpPr>
          <p:nvPr>
            <p:ph type="title"/>
          </p:nvPr>
        </p:nvSpPr>
        <p:spPr>
          <a:xfrm>
            <a:off x="304800" y="76199"/>
            <a:ext cx="8534400" cy="675219"/>
          </a:xfrm>
          <a:prstGeom prst="rect">
            <a:avLst/>
          </a:prstGeom>
        </p:spPr>
        <p:txBody>
          <a:bodyPr/>
          <a:lstStyle>
            <a:lvl1pPr>
              <a:defRPr sz="2200" i="1">
                <a:latin typeface="+mn-lt"/>
                <a:ea typeface="+mn-ea"/>
                <a:cs typeface="+mn-cs"/>
                <a:sym typeface="Arial"/>
              </a:defRPr>
            </a:lvl1pPr>
          </a:lstStyle>
          <a:p>
            <a:r>
              <a:t>And this arrangement comes with further advantages:</a:t>
            </a:r>
          </a:p>
        </p:txBody>
      </p:sp>
      <p:sp>
        <p:nvSpPr>
          <p:cNvPr id="540" name="Rectangle 3"/>
          <p:cNvSpPr txBox="1">
            <a:spLocks noGrp="1"/>
          </p:cNvSpPr>
          <p:nvPr>
            <p:ph type="body" sz="half" idx="1"/>
          </p:nvPr>
        </p:nvSpPr>
        <p:spPr>
          <a:xfrm>
            <a:off x="165100" y="810687"/>
            <a:ext cx="8915400" cy="2038079"/>
          </a:xfrm>
          <a:prstGeom prst="rect">
            <a:avLst/>
          </a:prstGeom>
        </p:spPr>
        <p:txBody>
          <a:bodyPr/>
          <a:lstStyle/>
          <a:p>
            <a:r>
              <a:t>First, as illustrated below, the mirrors can be laid out in densely packed stripes </a:t>
            </a:r>
          </a:p>
          <a:p>
            <a:pPr>
              <a:defRPr sz="500"/>
            </a:pPr>
            <a:endParaRPr/>
          </a:p>
          <a:p>
            <a:pPr marL="0" lvl="1" indent="640896">
              <a:buSzTx/>
              <a:buNone/>
            </a:pPr>
            <a:r>
              <a:t>occupying 60-70% of the ground area (vs. 33% for Parabolic Troughs) </a:t>
            </a:r>
            <a:r>
              <a:rPr b="1" baseline="31999"/>
              <a:t>1</a:t>
            </a:r>
          </a:p>
          <a:p>
            <a:pPr>
              <a:defRPr sz="1100"/>
            </a:pPr>
            <a:endParaRPr/>
          </a:p>
          <a:p>
            <a:r>
              <a:t>Computers might then even dynamically select the </a:t>
            </a:r>
            <a:r>
              <a:rPr b="1"/>
              <a:t>optimum grouping</a:t>
            </a:r>
            <a:r>
              <a:t> of mirrors </a:t>
            </a:r>
          </a:p>
          <a:p>
            <a:pPr marL="0" lvl="2" indent="1085850">
              <a:buSzTx/>
              <a:buNone/>
              <a:defRPr sz="700"/>
            </a:pPr>
            <a:endParaRPr/>
          </a:p>
          <a:p>
            <a:pPr marL="0" lvl="1" indent="640896">
              <a:buSzTx/>
              <a:buNone/>
            </a:pPr>
            <a:r>
              <a:t>used to direct the moving sun's light to a particular parallel Receiver </a:t>
            </a:r>
          </a:p>
        </p:txBody>
      </p:sp>
      <p:pic>
        <p:nvPicPr>
          <p:cNvPr id="541" name="Image" descr="Image"/>
          <p:cNvPicPr>
            <a:picLocks noChangeAspect="1"/>
          </p:cNvPicPr>
          <p:nvPr/>
        </p:nvPicPr>
        <p:blipFill>
          <a:blip r:embed="rId2">
            <a:extLst/>
          </a:blip>
          <a:stretch>
            <a:fillRect/>
          </a:stretch>
        </p:blipFill>
        <p:spPr>
          <a:xfrm>
            <a:off x="2682451" y="2718302"/>
            <a:ext cx="3752364" cy="1548396"/>
          </a:xfrm>
          <a:prstGeom prst="rect">
            <a:avLst/>
          </a:prstGeom>
          <a:ln w="12700">
            <a:miter lim="400000"/>
          </a:ln>
        </p:spPr>
      </p:pic>
      <p:sp>
        <p:nvSpPr>
          <p:cNvPr id="542" name="Rectangle 5"/>
          <p:cNvSpPr txBox="1"/>
          <p:nvPr/>
        </p:nvSpPr>
        <p:spPr>
          <a:xfrm>
            <a:off x="6637196" y="3135907"/>
            <a:ext cx="2027070" cy="9754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lvl1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lvl1pPr>
          </a:lstStyle>
          <a:p>
            <a:r>
              <a:t>1) Solar Thermal CSP Technology, M. Romero &amp; J. Gonzalez-Aguilar, Wires - Energy and Environment 3(1), pp. 42-59 (2013)</a:t>
            </a:r>
          </a:p>
        </p:txBody>
      </p:sp>
      <p:sp>
        <p:nvSpPr>
          <p:cNvPr id="543" name="Rectangle 3"/>
          <p:cNvSpPr txBox="1"/>
          <p:nvPr/>
        </p:nvSpPr>
        <p:spPr>
          <a:xfrm>
            <a:off x="177800" y="4398504"/>
            <a:ext cx="8890000" cy="23681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ormAutofit/>
          </a:bodyPr>
          <a:lstStyle/>
          <a:p>
            <a:pPr>
              <a:spcBef>
                <a:spcPts val="400"/>
              </a:spcBef>
              <a:tabLst>
                <a:tab pos="4572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n-lt"/>
                <a:ea typeface="+mn-ea"/>
                <a:cs typeface="+mn-cs"/>
                <a:sym typeface="Arial"/>
              </a:defRPr>
            </a:pPr>
            <a:r>
              <a:t>Second, with the mirrors in an almost flat single plane that is very close to the ground, </a:t>
            </a:r>
          </a:p>
          <a:p>
            <a:pPr>
              <a:spcBef>
                <a:spcPts val="400"/>
              </a:spcBef>
              <a:tabLst>
                <a:tab pos="457200" algn="l"/>
                <a:tab pos="914400" algn="l"/>
                <a:tab pos="1371600" algn="l"/>
                <a:tab pos="1828800" algn="l"/>
                <a:tab pos="2286000" algn="l"/>
              </a:tabLst>
              <a:defRPr sz="600" b="0">
                <a:solidFill>
                  <a:srgbClr val="FFFFFF"/>
                </a:solidFill>
                <a:effectLst>
                  <a:outerShdw blurRad="38100" dist="38100" dir="2700000" rotWithShape="0">
                    <a:srgbClr val="000000"/>
                  </a:outerShdw>
                </a:effectLst>
                <a:latin typeface="+mn-lt"/>
                <a:ea typeface="+mn-ea"/>
                <a:cs typeface="+mn-cs"/>
                <a:sym typeface="Arial"/>
              </a:defRPr>
            </a:pPr>
            <a:endParaRPr/>
          </a:p>
          <a:p>
            <a:pPr lvl="1" indent="640896">
              <a:spcBef>
                <a:spcPts val="400"/>
              </a:spcBef>
              <a:tabLst>
                <a:tab pos="4572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n-lt"/>
                <a:ea typeface="+mn-ea"/>
                <a:cs typeface="+mn-cs"/>
                <a:sym typeface="Arial"/>
              </a:defRPr>
            </a:pPr>
            <a:r>
              <a:t>those mirrors are much less susceptible to desert windstorms that can damage</a:t>
            </a:r>
          </a:p>
          <a:p>
            <a:pPr lvl="1" indent="640896">
              <a:spcBef>
                <a:spcPts val="400"/>
              </a:spcBef>
              <a:tabLst>
                <a:tab pos="457200" algn="l"/>
                <a:tab pos="914400" algn="l"/>
                <a:tab pos="1371600" algn="l"/>
                <a:tab pos="1828800" algn="l"/>
                <a:tab pos="2286000" algn="l"/>
              </a:tabLst>
              <a:defRPr sz="600" b="0">
                <a:solidFill>
                  <a:srgbClr val="FFFFFF"/>
                </a:solidFill>
                <a:effectLst>
                  <a:outerShdw blurRad="38100" dist="38100" dir="2700000" rotWithShape="0">
                    <a:srgbClr val="000000"/>
                  </a:outerShdw>
                </a:effectLst>
                <a:latin typeface="+mn-lt"/>
                <a:ea typeface="+mn-ea"/>
                <a:cs typeface="+mn-cs"/>
                <a:sym typeface="Arial"/>
              </a:defRPr>
            </a:pPr>
            <a:endParaRPr/>
          </a:p>
          <a:p>
            <a:pPr lvl="2" indent="1085850">
              <a:spcBef>
                <a:spcPts val="400"/>
              </a:spcBef>
              <a:tabLst>
                <a:tab pos="4572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n-lt"/>
                <a:ea typeface="+mn-ea"/>
                <a:cs typeface="+mn-cs"/>
                <a:sym typeface="Arial"/>
              </a:defRPr>
            </a:pPr>
            <a:r>
              <a:t>far taller / wind-catching Dishes, Heliostats &amp; Parabolic Troughs</a:t>
            </a:r>
          </a:p>
          <a:p>
            <a:pPr lvl="2" indent="1085850">
              <a:spcBef>
                <a:spcPts val="400"/>
              </a:spcBef>
              <a:tabLst>
                <a:tab pos="457200" algn="l"/>
                <a:tab pos="914400" algn="l"/>
                <a:tab pos="1371600" algn="l"/>
                <a:tab pos="1828800" algn="l"/>
                <a:tab pos="2286000" algn="l"/>
              </a:tabLst>
              <a:defRPr sz="12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572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n-lt"/>
                <a:ea typeface="+mn-ea"/>
                <a:cs typeface="+mn-cs"/>
                <a:sym typeface="Arial"/>
              </a:defRPr>
            </a:pPr>
            <a:r>
              <a:t>Finally, because mirrors ARE nicely parallel &amp; close to the ground, this is the ONLY </a:t>
            </a:r>
          </a:p>
          <a:p>
            <a:pPr>
              <a:spcBef>
                <a:spcPts val="400"/>
              </a:spcBef>
              <a:tabLst>
                <a:tab pos="457200" algn="l"/>
                <a:tab pos="914400" algn="l"/>
                <a:tab pos="1371600" algn="l"/>
                <a:tab pos="1828800" algn="l"/>
                <a:tab pos="2286000" algn="l"/>
              </a:tabLst>
              <a:defRPr sz="600" b="0">
                <a:solidFill>
                  <a:srgbClr val="FFFFFF"/>
                </a:solidFill>
                <a:effectLst>
                  <a:outerShdw blurRad="38100" dist="38100" dir="2700000" rotWithShape="0">
                    <a:srgbClr val="000000"/>
                  </a:outerShdw>
                </a:effectLst>
                <a:latin typeface="+mn-lt"/>
                <a:ea typeface="+mn-ea"/>
                <a:cs typeface="+mn-cs"/>
                <a:sym typeface="Arial"/>
              </a:defRPr>
            </a:pPr>
            <a:endParaRPr/>
          </a:p>
          <a:p>
            <a:pPr lvl="1" indent="640896">
              <a:spcBef>
                <a:spcPts val="400"/>
              </a:spcBef>
              <a:tabLst>
                <a:tab pos="4572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n-lt"/>
                <a:ea typeface="+mn-ea"/>
                <a:cs typeface="+mn-cs"/>
                <a:sym typeface="Arial"/>
              </a:defRPr>
            </a:pPr>
            <a:r>
              <a:t>Solar Thermal technology using simple robotic machines to clean its mirrors</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5" name="Rectangle 2"/>
          <p:cNvSpPr txBox="1">
            <a:spLocks noGrp="1"/>
          </p:cNvSpPr>
          <p:nvPr>
            <p:ph type="title"/>
          </p:nvPr>
        </p:nvSpPr>
        <p:spPr>
          <a:xfrm>
            <a:off x="304800" y="76199"/>
            <a:ext cx="8534400" cy="675219"/>
          </a:xfrm>
          <a:prstGeom prst="rect">
            <a:avLst/>
          </a:prstGeom>
        </p:spPr>
        <p:txBody>
          <a:bodyPr/>
          <a:lstStyle>
            <a:lvl1pPr>
              <a:defRPr sz="2200" i="1">
                <a:latin typeface="+mn-lt"/>
                <a:ea typeface="+mn-ea"/>
                <a:cs typeface="+mn-cs"/>
                <a:sym typeface="Arial"/>
              </a:defRPr>
            </a:lvl1pPr>
          </a:lstStyle>
          <a:p>
            <a:r>
              <a:t>But there are certain disadvantages: </a:t>
            </a:r>
          </a:p>
        </p:txBody>
      </p:sp>
      <p:sp>
        <p:nvSpPr>
          <p:cNvPr id="546" name="Rectangle 3"/>
          <p:cNvSpPr txBox="1">
            <a:spLocks noGrp="1"/>
          </p:cNvSpPr>
          <p:nvPr>
            <p:ph type="body" idx="1"/>
          </p:nvPr>
        </p:nvSpPr>
        <p:spPr>
          <a:xfrm>
            <a:off x="228600" y="810687"/>
            <a:ext cx="8788400" cy="3126181"/>
          </a:xfrm>
          <a:prstGeom prst="rect">
            <a:avLst/>
          </a:prstGeom>
        </p:spPr>
        <p:txBody>
          <a:bodyPr/>
          <a:lstStyle/>
          <a:p>
            <a:r>
              <a:t>Discontinuous parabolic Linear Fresnel mirrors do not focus light </a:t>
            </a:r>
          </a:p>
          <a:p>
            <a:pPr>
              <a:defRPr sz="700"/>
            </a:pPr>
            <a:endParaRPr/>
          </a:p>
          <a:p>
            <a:pPr marL="0" lvl="1" indent="640896">
              <a:buSzTx/>
              <a:buNone/>
            </a:pPr>
            <a:r>
              <a:t>quite as effectively as the continuous parabolic mirrors of Parabolic Troughs </a:t>
            </a:r>
          </a:p>
          <a:p>
            <a:pPr marL="0" lvl="1" indent="640896">
              <a:buSzTx/>
              <a:buNone/>
              <a:defRPr sz="1100"/>
            </a:pPr>
            <a:endParaRPr/>
          </a:p>
          <a:p>
            <a:r>
              <a:t>They thus employ wider receivers to collect that less well focused light</a:t>
            </a:r>
          </a:p>
          <a:p>
            <a:pPr>
              <a:defRPr sz="800"/>
            </a:pPr>
            <a:endParaRPr/>
          </a:p>
          <a:p>
            <a:pPr marL="0" lvl="1" indent="640896">
              <a:buSzTx/>
              <a:buNone/>
            </a:pPr>
            <a:r>
              <a:t>Those Receivers contain multiple side-by-side Heat Transfer Fluid pipes</a:t>
            </a:r>
          </a:p>
          <a:p>
            <a:pPr marL="0" lvl="1" indent="640896">
              <a:buSzTx/>
              <a:buNone/>
              <a:defRPr sz="800"/>
            </a:pPr>
            <a:endParaRPr/>
          </a:p>
          <a:p>
            <a:pPr marL="0" lvl="2" indent="1085850">
              <a:buSzTx/>
              <a:buNone/>
            </a:pPr>
            <a:r>
              <a:t>plus trapezoidal backside reflectors to trap any light missing those tubes </a:t>
            </a:r>
          </a:p>
        </p:txBody>
      </p:sp>
      <p:sp>
        <p:nvSpPr>
          <p:cNvPr id="547" name="Rectangle 5"/>
          <p:cNvSpPr txBox="1"/>
          <p:nvPr/>
        </p:nvSpPr>
        <p:spPr>
          <a:xfrm>
            <a:off x="304800" y="6546120"/>
            <a:ext cx="8534400"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lvl1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lvl1pPr>
          </a:lstStyle>
          <a:p>
            <a:r>
              <a:t>Figures from: Concentrating Solar Power, Weinstein et al., Chemical Reviews 115, pp. 12797-12838 (2015) </a:t>
            </a:r>
          </a:p>
        </p:txBody>
      </p:sp>
      <p:grpSp>
        <p:nvGrpSpPr>
          <p:cNvPr id="550" name="Group"/>
          <p:cNvGrpSpPr/>
          <p:nvPr/>
        </p:nvGrpSpPr>
        <p:grpSpPr>
          <a:xfrm>
            <a:off x="1239696" y="3368345"/>
            <a:ext cx="3193398" cy="1459555"/>
            <a:chOff x="0" y="0"/>
            <a:chExt cx="3193396" cy="1459554"/>
          </a:xfrm>
        </p:grpSpPr>
        <p:pic>
          <p:nvPicPr>
            <p:cNvPr id="548" name="Image" descr="Image"/>
            <p:cNvPicPr>
              <a:picLocks noChangeAspect="1"/>
            </p:cNvPicPr>
            <p:nvPr/>
          </p:nvPicPr>
          <p:blipFill>
            <a:blip r:embed="rId2">
              <a:extLst/>
            </a:blip>
            <a:srcRect l="3192" t="3530" r="3192" b="47820"/>
            <a:stretch>
              <a:fillRect/>
            </a:stretch>
          </p:blipFill>
          <p:spPr>
            <a:xfrm>
              <a:off x="464" y="0"/>
              <a:ext cx="3192933" cy="1459555"/>
            </a:xfrm>
            <a:prstGeom prst="rect">
              <a:avLst/>
            </a:prstGeom>
            <a:ln w="12700" cap="flat">
              <a:noFill/>
              <a:miter lim="400000"/>
            </a:ln>
            <a:effectLst/>
          </p:spPr>
        </p:pic>
        <p:sp>
          <p:nvSpPr>
            <p:cNvPr id="549" name="Rectangle"/>
            <p:cNvSpPr/>
            <p:nvPr/>
          </p:nvSpPr>
          <p:spPr>
            <a:xfrm>
              <a:off x="0" y="11441"/>
              <a:ext cx="239329" cy="1436824"/>
            </a:xfrm>
            <a:prstGeom prst="rect">
              <a:avLst/>
            </a:prstGeom>
            <a:solidFill>
              <a:srgbClr val="FFFFFF"/>
            </a:solidFill>
            <a:ln w="12700" cap="flat">
              <a:noFill/>
              <a:miter lim="400000"/>
            </a:ln>
            <a:effectLst/>
          </p:spPr>
          <p:txBody>
            <a:bodyPr wrap="square" lIns="45719" tIns="45719" rIns="45719" bIns="45719" numCol="1" anchor="t">
              <a:noAutofit/>
            </a:bodyPr>
            <a:lstStyle/>
            <a:p>
              <a:endParaRPr/>
            </a:p>
          </p:txBody>
        </p:sp>
      </p:grpSp>
      <p:grpSp>
        <p:nvGrpSpPr>
          <p:cNvPr id="553" name="Group"/>
          <p:cNvGrpSpPr/>
          <p:nvPr/>
        </p:nvGrpSpPr>
        <p:grpSpPr>
          <a:xfrm>
            <a:off x="4716478" y="3368796"/>
            <a:ext cx="3252002" cy="1459556"/>
            <a:chOff x="0" y="0"/>
            <a:chExt cx="3252001" cy="1459554"/>
          </a:xfrm>
        </p:grpSpPr>
        <p:pic>
          <p:nvPicPr>
            <p:cNvPr id="551" name="Image" descr="Image"/>
            <p:cNvPicPr>
              <a:picLocks noChangeAspect="1"/>
            </p:cNvPicPr>
            <p:nvPr/>
          </p:nvPicPr>
          <p:blipFill>
            <a:blip r:embed="rId2">
              <a:extLst/>
            </a:blip>
            <a:srcRect l="3192" t="48696" r="3192" b="3530"/>
            <a:stretch>
              <a:fillRect/>
            </a:stretch>
          </p:blipFill>
          <p:spPr>
            <a:xfrm>
              <a:off x="472" y="0"/>
              <a:ext cx="3251530" cy="1459555"/>
            </a:xfrm>
            <a:prstGeom prst="rect">
              <a:avLst/>
            </a:prstGeom>
            <a:ln w="12700" cap="flat">
              <a:noFill/>
              <a:miter lim="400000"/>
            </a:ln>
            <a:effectLst/>
          </p:spPr>
        </p:pic>
        <p:sp>
          <p:nvSpPr>
            <p:cNvPr id="552" name="Rectangle"/>
            <p:cNvSpPr/>
            <p:nvPr/>
          </p:nvSpPr>
          <p:spPr>
            <a:xfrm>
              <a:off x="0" y="51041"/>
              <a:ext cx="243721" cy="443240"/>
            </a:xfrm>
            <a:prstGeom prst="rect">
              <a:avLst/>
            </a:prstGeom>
            <a:solidFill>
              <a:srgbClr val="FFFFFF"/>
            </a:solidFill>
            <a:ln w="12700" cap="flat">
              <a:noFill/>
              <a:miter lim="400000"/>
            </a:ln>
            <a:effectLst/>
          </p:spPr>
          <p:txBody>
            <a:bodyPr wrap="square" lIns="45719" tIns="45719" rIns="45719" bIns="45719" numCol="1" anchor="t">
              <a:noAutofit/>
            </a:bodyPr>
            <a:lstStyle/>
            <a:p>
              <a:endParaRPr/>
            </a:p>
          </p:txBody>
        </p:sp>
      </p:grpSp>
      <p:sp>
        <p:nvSpPr>
          <p:cNvPr id="554" name="Rectangle 3"/>
          <p:cNvSpPr txBox="1"/>
          <p:nvPr/>
        </p:nvSpPr>
        <p:spPr>
          <a:xfrm>
            <a:off x="177800" y="5001683"/>
            <a:ext cx="8788400" cy="14595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ormAutofit/>
          </a:bodyPr>
          <a:lstStyle/>
          <a:p>
            <a:pPr>
              <a:spcBef>
                <a:spcPts val="400"/>
              </a:spcBef>
              <a:tabLst>
                <a:tab pos="4572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n-lt"/>
                <a:ea typeface="+mn-ea"/>
                <a:cs typeface="+mn-cs"/>
                <a:sym typeface="Arial"/>
              </a:defRPr>
            </a:pPr>
            <a:r>
              <a:t>Those Receivers still reach lower temperatures then those of Parabolic Troughs </a:t>
            </a:r>
          </a:p>
          <a:p>
            <a:pPr>
              <a:spcBef>
                <a:spcPts val="400"/>
              </a:spcBef>
              <a:tabLst>
                <a:tab pos="457200" algn="l"/>
                <a:tab pos="914400" algn="l"/>
                <a:tab pos="1371600" algn="l"/>
                <a:tab pos="1828800" algn="l"/>
                <a:tab pos="2286000" algn="l"/>
              </a:tabLst>
              <a:defRPr sz="11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572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n-lt"/>
                <a:ea typeface="+mn-ea"/>
                <a:cs typeface="+mn-cs"/>
                <a:sym typeface="Arial"/>
              </a:defRPr>
            </a:pPr>
            <a:r>
              <a:t>But their convective heat-loss IS then reduced to the point that their collection tubes</a:t>
            </a:r>
          </a:p>
          <a:p>
            <a:pPr>
              <a:spcBef>
                <a:spcPts val="400"/>
              </a:spcBef>
              <a:tabLst>
                <a:tab pos="457200" algn="l"/>
                <a:tab pos="914400" algn="l"/>
                <a:tab pos="1371600" algn="l"/>
                <a:tab pos="1828800" algn="l"/>
                <a:tab pos="2286000" algn="l"/>
              </a:tabLst>
              <a:defRPr sz="700" b="0">
                <a:solidFill>
                  <a:srgbClr val="FFFFFF"/>
                </a:solidFill>
                <a:effectLst>
                  <a:outerShdw blurRad="38100" dist="38100" dir="2700000" rotWithShape="0">
                    <a:srgbClr val="000000"/>
                  </a:outerShdw>
                </a:effectLst>
                <a:latin typeface="+mn-lt"/>
                <a:ea typeface="+mn-ea"/>
                <a:cs typeface="+mn-cs"/>
                <a:sym typeface="Arial"/>
              </a:defRPr>
            </a:pPr>
            <a:endParaRPr/>
          </a:p>
          <a:p>
            <a:pPr lvl="1" indent="640896">
              <a:spcBef>
                <a:spcPts val="400"/>
              </a:spcBef>
              <a:tabLst>
                <a:tab pos="4572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n-lt"/>
                <a:ea typeface="+mn-ea"/>
                <a:cs typeface="+mn-cs"/>
                <a:sym typeface="Arial"/>
              </a:defRPr>
            </a:pPr>
            <a:r>
              <a:t>don't have to be enclosed within costly &amp; delicate evacuated glass enclosures</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 name="Rectangle 2"/>
          <p:cNvSpPr txBox="1">
            <a:spLocks noGrp="1"/>
          </p:cNvSpPr>
          <p:nvPr>
            <p:ph type="title"/>
          </p:nvPr>
        </p:nvSpPr>
        <p:spPr>
          <a:xfrm>
            <a:off x="304800" y="76199"/>
            <a:ext cx="8534400" cy="675219"/>
          </a:xfrm>
          <a:prstGeom prst="rect">
            <a:avLst/>
          </a:prstGeom>
        </p:spPr>
        <p:txBody>
          <a:bodyPr/>
          <a:lstStyle>
            <a:lvl1pPr>
              <a:defRPr sz="2200" i="1">
                <a:latin typeface="+mn-lt"/>
                <a:ea typeface="+mn-ea"/>
                <a:cs typeface="+mn-cs"/>
                <a:sym typeface="Arial"/>
              </a:defRPr>
            </a:lvl1pPr>
          </a:lstStyle>
          <a:p>
            <a:r>
              <a:t>Without such focusing (concentration) sunlight cannot boil water!</a:t>
            </a:r>
          </a:p>
        </p:txBody>
      </p:sp>
      <p:sp>
        <p:nvSpPr>
          <p:cNvPr id="164" name="Rectangle 3"/>
          <p:cNvSpPr txBox="1">
            <a:spLocks noGrp="1"/>
          </p:cNvSpPr>
          <p:nvPr>
            <p:ph type="body" idx="1"/>
          </p:nvPr>
        </p:nvSpPr>
        <p:spPr>
          <a:xfrm>
            <a:off x="177800" y="821013"/>
            <a:ext cx="8788400" cy="5602812"/>
          </a:xfrm>
          <a:prstGeom prst="rect">
            <a:avLst/>
          </a:prstGeom>
        </p:spPr>
        <p:txBody>
          <a:bodyPr/>
          <a:lstStyle/>
          <a:p>
            <a:r>
              <a:t>Which would eliminate the possibility of steam-generated Solar Thermal Power</a:t>
            </a:r>
          </a:p>
          <a:p>
            <a:pPr>
              <a:defRPr sz="700"/>
            </a:pPr>
            <a:endParaRPr/>
          </a:p>
          <a:p>
            <a:pPr algn="ctr">
              <a:defRPr i="1">
                <a:solidFill>
                  <a:srgbClr val="FBC901"/>
                </a:solidFill>
              </a:defRPr>
            </a:pPr>
            <a:r>
              <a:t>But </a:t>
            </a:r>
            <a:r>
              <a:rPr b="1"/>
              <a:t>concentration</a:t>
            </a:r>
            <a:r>
              <a:t> has a very significant downside:</a:t>
            </a:r>
          </a:p>
          <a:p>
            <a:pPr>
              <a:defRPr sz="1200"/>
            </a:pPr>
            <a:endParaRPr/>
          </a:p>
          <a:p>
            <a:r>
              <a:t>While </a:t>
            </a:r>
            <a:r>
              <a:rPr b="1"/>
              <a:t>photovoltaic solar cells</a:t>
            </a:r>
            <a:r>
              <a:t> also use sunlight coming directly from the sun,</a:t>
            </a:r>
          </a:p>
          <a:p>
            <a:pPr>
              <a:defRPr sz="600"/>
            </a:pPr>
            <a:endParaRPr/>
          </a:p>
          <a:p>
            <a:pPr marL="0" lvl="1" indent="640896">
              <a:buSzTx/>
              <a:buNone/>
            </a:pPr>
            <a:r>
              <a:t>they can simultaneously absorb </a:t>
            </a:r>
            <a:r>
              <a:rPr b="1"/>
              <a:t>scattered sunlight </a:t>
            </a:r>
            <a:r>
              <a:t>coming from elsewhere</a:t>
            </a:r>
          </a:p>
          <a:p>
            <a:pPr marL="0" lvl="1" indent="640896">
              <a:buSzTx/>
              <a:buNone/>
              <a:defRPr sz="600"/>
            </a:pPr>
            <a:endParaRPr/>
          </a:p>
          <a:p>
            <a:pPr marL="0" lvl="2" indent="1085850">
              <a:buSzTx/>
              <a:buNone/>
            </a:pPr>
            <a:r>
              <a:t>(such as that from </a:t>
            </a:r>
            <a:r>
              <a:rPr b="1"/>
              <a:t>thin clouds</a:t>
            </a:r>
            <a:r>
              <a:t>, </a:t>
            </a:r>
            <a:r>
              <a:rPr b="1"/>
              <a:t>haze</a:t>
            </a:r>
            <a:r>
              <a:t>, or even </a:t>
            </a:r>
            <a:r>
              <a:rPr b="1"/>
              <a:t>clear blue sky</a:t>
            </a:r>
            <a:r>
              <a:t>)</a:t>
            </a:r>
          </a:p>
          <a:p>
            <a:pPr marL="0" lvl="2" indent="1085850">
              <a:buSzTx/>
              <a:buNone/>
              <a:defRPr sz="1200"/>
            </a:pPr>
            <a:endParaRPr/>
          </a:p>
          <a:p>
            <a:r>
              <a:t>In contrast, parabolic mirrors collect light from ONLY ONE DIRECTION</a:t>
            </a:r>
          </a:p>
          <a:p>
            <a:pPr>
              <a:defRPr sz="600"/>
            </a:pPr>
            <a:endParaRPr/>
          </a:p>
          <a:p>
            <a:pPr marL="0" lvl="1" indent="640896">
              <a:buSzTx/>
              <a:buNone/>
            </a:pPr>
            <a:r>
              <a:t>effectively ignoring sunlight scattered from across the sky</a:t>
            </a:r>
          </a:p>
          <a:p>
            <a:pPr>
              <a:defRPr sz="1200"/>
            </a:pPr>
            <a:endParaRPr/>
          </a:p>
          <a:p>
            <a:r>
              <a:t>That scattered sunlight, while generally weaker than direct sunlight, </a:t>
            </a:r>
          </a:p>
          <a:p>
            <a:pPr>
              <a:defRPr sz="600"/>
            </a:pPr>
            <a:endParaRPr/>
          </a:p>
          <a:p>
            <a:pPr marL="0" lvl="1" indent="640896">
              <a:buSzTx/>
              <a:buNone/>
            </a:pPr>
            <a:r>
              <a:t>nevertheless delivers a good fraction of the sun's energy to the earth's surface</a:t>
            </a:r>
          </a:p>
          <a:p>
            <a:pPr>
              <a:defRPr sz="2000"/>
            </a:pPr>
            <a:endParaRPr/>
          </a:p>
          <a:p>
            <a:pPr algn="ctr">
              <a:defRPr b="1"/>
            </a:pPr>
            <a:r>
              <a:t>This fraction of solar power is lost to concentrating solar thermal power plants</a:t>
            </a:r>
          </a:p>
          <a:p>
            <a:pPr algn="ctr">
              <a:defRPr sz="700" b="1"/>
            </a:pPr>
            <a:endParaRPr/>
          </a:p>
          <a:p>
            <a:pPr algn="ctr">
              <a:defRPr b="1"/>
            </a:pPr>
            <a:r>
              <a:t>Which are therefore built in locations where sunlight scattering is minimal</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6" name="Rectangle 2"/>
          <p:cNvSpPr txBox="1">
            <a:spLocks noGrp="1"/>
          </p:cNvSpPr>
          <p:nvPr>
            <p:ph type="title"/>
          </p:nvPr>
        </p:nvSpPr>
        <p:spPr>
          <a:xfrm>
            <a:off x="304800" y="87516"/>
            <a:ext cx="8534400" cy="675218"/>
          </a:xfrm>
          <a:prstGeom prst="rect">
            <a:avLst/>
          </a:prstGeom>
        </p:spPr>
        <p:txBody>
          <a:bodyPr/>
          <a:lstStyle/>
          <a:p>
            <a:pPr>
              <a:defRPr sz="2200" i="1">
                <a:latin typeface="+mn-lt"/>
                <a:ea typeface="+mn-ea"/>
                <a:cs typeface="+mn-cs"/>
                <a:sym typeface="Arial"/>
              </a:defRPr>
            </a:pPr>
            <a:r>
              <a:t>A comparison of all four mainstream Solar Thermal technologies: </a:t>
            </a:r>
            <a:r>
              <a:rPr b="1" baseline="31999"/>
              <a:t>1, 2</a:t>
            </a:r>
          </a:p>
        </p:txBody>
      </p:sp>
      <p:sp>
        <p:nvSpPr>
          <p:cNvPr id="557" name="Rectangle 3"/>
          <p:cNvSpPr txBox="1">
            <a:spLocks noGrp="1"/>
          </p:cNvSpPr>
          <p:nvPr>
            <p:ph type="body" sz="quarter" idx="1"/>
          </p:nvPr>
        </p:nvSpPr>
        <p:spPr>
          <a:xfrm>
            <a:off x="-748" y="810687"/>
            <a:ext cx="1916830" cy="5028395"/>
          </a:xfrm>
          <a:prstGeom prst="rect">
            <a:avLst/>
          </a:prstGeom>
        </p:spPr>
        <p:txBody>
          <a:bodyPr/>
          <a:lstStyle/>
          <a:p>
            <a:pPr algn="r">
              <a:defRPr sz="1400"/>
            </a:pPr>
            <a:endParaRPr/>
          </a:p>
          <a:p>
            <a:pPr algn="r">
              <a:defRPr sz="800"/>
            </a:pPr>
            <a:endParaRPr/>
          </a:p>
          <a:p>
            <a:pPr algn="r">
              <a:defRPr sz="1400"/>
            </a:pPr>
            <a:r>
              <a:t>Typical Configuration:</a:t>
            </a:r>
          </a:p>
          <a:p>
            <a:pPr algn="r">
              <a:defRPr sz="800"/>
            </a:pPr>
            <a:endParaRPr/>
          </a:p>
          <a:p>
            <a:pPr algn="r">
              <a:defRPr sz="1400"/>
            </a:pPr>
            <a:r>
              <a:t>Receiver:</a:t>
            </a:r>
          </a:p>
          <a:p>
            <a:pPr algn="r">
              <a:defRPr sz="1400"/>
            </a:pPr>
            <a:endParaRPr/>
          </a:p>
          <a:p>
            <a:pPr algn="r">
              <a:defRPr sz="800"/>
            </a:pPr>
            <a:endParaRPr/>
          </a:p>
          <a:p>
            <a:pPr algn="r">
              <a:defRPr sz="1400"/>
            </a:pPr>
            <a:r>
              <a:t>Concentration Ratio:</a:t>
            </a:r>
          </a:p>
          <a:p>
            <a:pPr algn="r">
              <a:defRPr sz="800"/>
            </a:pPr>
            <a:endParaRPr/>
          </a:p>
          <a:p>
            <a:pPr algn="r">
              <a:defRPr sz="1400"/>
            </a:pPr>
            <a:r>
              <a:t>Receiver Temp:</a:t>
            </a:r>
          </a:p>
          <a:p>
            <a:pPr algn="r">
              <a:defRPr sz="800"/>
            </a:pPr>
            <a:endParaRPr/>
          </a:p>
          <a:p>
            <a:pPr algn="r">
              <a:defRPr sz="1400"/>
            </a:pPr>
            <a:r>
              <a:t>Receiver Fluid(s):</a:t>
            </a:r>
          </a:p>
          <a:p>
            <a:pPr algn="r">
              <a:defRPr sz="800"/>
            </a:pPr>
            <a:endParaRPr/>
          </a:p>
          <a:p>
            <a:pPr algn="r">
              <a:defRPr sz="1400"/>
            </a:pPr>
            <a:r>
              <a:t>Conversion Efficiency:</a:t>
            </a:r>
          </a:p>
          <a:p>
            <a:pPr algn="r">
              <a:defRPr sz="800"/>
            </a:pPr>
            <a:endParaRPr/>
          </a:p>
          <a:p>
            <a:pPr algn="r">
              <a:defRPr sz="1400"/>
            </a:pPr>
            <a:r>
              <a:t>Heat Storage:</a:t>
            </a:r>
          </a:p>
          <a:p>
            <a:pPr algn="r">
              <a:defRPr sz="800"/>
            </a:pPr>
            <a:endParaRPr/>
          </a:p>
          <a:p>
            <a:pPr algn="r">
              <a:defRPr sz="1400"/>
            </a:pPr>
            <a:r>
              <a:t>Plusses &amp; Minuses:</a:t>
            </a:r>
          </a:p>
          <a:p>
            <a:pPr algn="r">
              <a:defRPr sz="1400"/>
            </a:pPr>
            <a:endParaRPr/>
          </a:p>
        </p:txBody>
      </p:sp>
      <p:sp>
        <p:nvSpPr>
          <p:cNvPr id="558" name="Rectangle 3"/>
          <p:cNvSpPr txBox="1"/>
          <p:nvPr/>
        </p:nvSpPr>
        <p:spPr>
          <a:xfrm>
            <a:off x="1963596" y="810687"/>
            <a:ext cx="1743231" cy="50283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ormAutofit/>
          </a:bodyPr>
          <a:lstStyle/>
          <a:p>
            <a:pPr algn="ctr">
              <a:spcBef>
                <a:spcPts val="400"/>
              </a:spcBef>
              <a:tabLst>
                <a:tab pos="457200" algn="l"/>
                <a:tab pos="914400" algn="l"/>
                <a:tab pos="1371600" algn="l"/>
                <a:tab pos="1828800" algn="l"/>
                <a:tab pos="2286000" algn="l"/>
              </a:tabLst>
              <a:defRPr sz="1400">
                <a:solidFill>
                  <a:srgbClr val="FFFFFF"/>
                </a:solidFill>
                <a:effectLst>
                  <a:outerShdw blurRad="38100" dist="38100" dir="2700000" rotWithShape="0">
                    <a:srgbClr val="000000"/>
                  </a:outerShdw>
                </a:effectLst>
                <a:latin typeface="+mn-lt"/>
                <a:ea typeface="+mn-ea"/>
                <a:cs typeface="+mn-cs"/>
                <a:sym typeface="Arial"/>
              </a:defRPr>
            </a:pPr>
            <a:r>
              <a:t>Dishes</a:t>
            </a:r>
          </a:p>
          <a:p>
            <a:pPr algn="ctr">
              <a:spcBef>
                <a:spcPts val="400"/>
              </a:spcBef>
              <a:tabLst>
                <a:tab pos="457200" algn="l"/>
                <a:tab pos="914400" algn="l"/>
                <a:tab pos="1371600" algn="l"/>
                <a:tab pos="1828800" algn="l"/>
                <a:tab pos="2286000" algn="l"/>
              </a:tabLst>
              <a:defRPr sz="800" b="0">
                <a:solidFill>
                  <a:srgbClr val="FFFFFF"/>
                </a:solidFill>
                <a:effectLst>
                  <a:outerShdw blurRad="38100" dist="38100" dir="2700000" rotWithShape="0">
                    <a:srgbClr val="000000"/>
                  </a:outerShdw>
                </a:effectLst>
                <a:latin typeface="+mn-lt"/>
                <a:ea typeface="+mn-ea"/>
                <a:cs typeface="+mn-cs"/>
                <a:sym typeface="Arial"/>
              </a:defRPr>
            </a:pPr>
            <a:endParaRPr/>
          </a:p>
          <a:p>
            <a:pPr algn="ctr">
              <a:spcBef>
                <a:spcPts val="400"/>
              </a:spcBef>
              <a:tabLst>
                <a:tab pos="457200" algn="l"/>
                <a:tab pos="914400" algn="l"/>
                <a:tab pos="1371600" algn="l"/>
                <a:tab pos="1828800" algn="l"/>
                <a:tab pos="2286000" algn="l"/>
              </a:tabLst>
              <a:defRPr sz="1400" b="0">
                <a:solidFill>
                  <a:srgbClr val="FFFFFF"/>
                </a:solidFill>
                <a:effectLst>
                  <a:outerShdw blurRad="38100" dist="38100" dir="2700000" rotWithShape="0">
                    <a:srgbClr val="000000"/>
                  </a:outerShdw>
                </a:effectLst>
                <a:latin typeface="+mn-lt"/>
                <a:ea typeface="+mn-ea"/>
                <a:cs typeface="+mn-cs"/>
                <a:sym typeface="Arial"/>
              </a:defRPr>
            </a:pPr>
            <a:r>
              <a:t>Dish arrays</a:t>
            </a:r>
          </a:p>
          <a:p>
            <a:pPr algn="ctr">
              <a:spcBef>
                <a:spcPts val="400"/>
              </a:spcBef>
              <a:tabLst>
                <a:tab pos="457200" algn="l"/>
                <a:tab pos="914400" algn="l"/>
                <a:tab pos="1371600" algn="l"/>
                <a:tab pos="1828800" algn="l"/>
                <a:tab pos="2286000" algn="l"/>
              </a:tabLst>
              <a:defRPr sz="800" b="0">
                <a:solidFill>
                  <a:srgbClr val="FFFFFF"/>
                </a:solidFill>
                <a:effectLst>
                  <a:outerShdw blurRad="38100" dist="38100" dir="2700000" rotWithShape="0">
                    <a:srgbClr val="000000"/>
                  </a:outerShdw>
                </a:effectLst>
                <a:latin typeface="+mn-lt"/>
                <a:ea typeface="+mn-ea"/>
                <a:cs typeface="+mn-cs"/>
                <a:sym typeface="Arial"/>
              </a:defRPr>
            </a:pPr>
            <a:endParaRPr/>
          </a:p>
          <a:p>
            <a:pPr algn="ctr">
              <a:spcBef>
                <a:spcPts val="400"/>
              </a:spcBef>
              <a:tabLst>
                <a:tab pos="457200" algn="l"/>
                <a:tab pos="914400" algn="l"/>
                <a:tab pos="1371600" algn="l"/>
                <a:tab pos="1828800" algn="l"/>
                <a:tab pos="2286000" algn="l"/>
              </a:tabLst>
              <a:defRPr sz="1400" b="0">
                <a:solidFill>
                  <a:srgbClr val="FFFFFF"/>
                </a:solidFill>
                <a:effectLst>
                  <a:outerShdw blurRad="38100" dist="38100" dir="2700000" rotWithShape="0">
                    <a:srgbClr val="000000"/>
                  </a:outerShdw>
                </a:effectLst>
                <a:latin typeface="+mn-lt"/>
                <a:ea typeface="+mn-ea"/>
                <a:cs typeface="+mn-cs"/>
                <a:sym typeface="Arial"/>
              </a:defRPr>
            </a:pPr>
            <a:r>
              <a:t> Stirling Engine</a:t>
            </a:r>
          </a:p>
          <a:p>
            <a:pPr algn="ctr">
              <a:spcBef>
                <a:spcPts val="400"/>
              </a:spcBef>
              <a:tabLst>
                <a:tab pos="457200" algn="l"/>
                <a:tab pos="914400" algn="l"/>
                <a:tab pos="1371600" algn="l"/>
                <a:tab pos="1828800" algn="l"/>
                <a:tab pos="2286000" algn="l"/>
              </a:tabLst>
              <a:defRPr sz="1400" b="0">
                <a:solidFill>
                  <a:srgbClr val="FFFFFF"/>
                </a:solidFill>
                <a:effectLst>
                  <a:outerShdw blurRad="38100" dist="38100" dir="2700000" rotWithShape="0">
                    <a:srgbClr val="000000"/>
                  </a:outerShdw>
                </a:effectLst>
                <a:latin typeface="+mn-lt"/>
                <a:ea typeface="+mn-ea"/>
                <a:cs typeface="+mn-cs"/>
                <a:sym typeface="Arial"/>
              </a:defRPr>
            </a:pPr>
            <a:r>
              <a:t>with Generator</a:t>
            </a:r>
          </a:p>
          <a:p>
            <a:pPr algn="ctr">
              <a:spcBef>
                <a:spcPts val="400"/>
              </a:spcBef>
              <a:tabLst>
                <a:tab pos="457200" algn="l"/>
                <a:tab pos="914400" algn="l"/>
                <a:tab pos="1371600" algn="l"/>
                <a:tab pos="1828800" algn="l"/>
                <a:tab pos="2286000" algn="l"/>
              </a:tabLst>
              <a:defRPr sz="800" b="0">
                <a:solidFill>
                  <a:srgbClr val="FFFFFF"/>
                </a:solidFill>
                <a:effectLst>
                  <a:outerShdw blurRad="38100" dist="38100" dir="2700000" rotWithShape="0">
                    <a:srgbClr val="000000"/>
                  </a:outerShdw>
                </a:effectLst>
                <a:latin typeface="+mn-lt"/>
                <a:ea typeface="+mn-ea"/>
                <a:cs typeface="+mn-cs"/>
                <a:sym typeface="Arial"/>
              </a:defRPr>
            </a:pPr>
            <a:endParaRPr/>
          </a:p>
          <a:p>
            <a:pPr algn="ctr">
              <a:spcBef>
                <a:spcPts val="400"/>
              </a:spcBef>
              <a:tabLst>
                <a:tab pos="457200" algn="l"/>
                <a:tab pos="914400" algn="l"/>
                <a:tab pos="1371600" algn="l"/>
                <a:tab pos="1828800" algn="l"/>
                <a:tab pos="2286000" algn="l"/>
              </a:tabLst>
              <a:defRPr sz="1400" b="0">
                <a:solidFill>
                  <a:srgbClr val="FFFFFF"/>
                </a:solidFill>
                <a:effectLst>
                  <a:outerShdw blurRad="38100" dist="38100" dir="2700000" rotWithShape="0">
                    <a:srgbClr val="000000"/>
                  </a:outerShdw>
                </a:effectLst>
                <a:latin typeface="+mn-lt"/>
                <a:ea typeface="+mn-ea"/>
                <a:cs typeface="+mn-cs"/>
                <a:sym typeface="Arial"/>
              </a:defRPr>
            </a:pPr>
            <a:r>
              <a:t>~ 1000 X</a:t>
            </a:r>
          </a:p>
          <a:p>
            <a:pPr algn="ctr">
              <a:spcBef>
                <a:spcPts val="400"/>
              </a:spcBef>
              <a:tabLst>
                <a:tab pos="457200" algn="l"/>
                <a:tab pos="914400" algn="l"/>
                <a:tab pos="1371600" algn="l"/>
                <a:tab pos="1828800" algn="l"/>
                <a:tab pos="2286000" algn="l"/>
              </a:tabLst>
              <a:defRPr sz="800" b="0">
                <a:solidFill>
                  <a:srgbClr val="FFFFFF"/>
                </a:solidFill>
                <a:effectLst>
                  <a:outerShdw blurRad="38100" dist="38100" dir="2700000" rotWithShape="0">
                    <a:srgbClr val="000000"/>
                  </a:outerShdw>
                </a:effectLst>
                <a:latin typeface="+mn-lt"/>
                <a:ea typeface="+mn-ea"/>
                <a:cs typeface="+mn-cs"/>
                <a:sym typeface="Arial"/>
              </a:defRPr>
            </a:pPr>
            <a:endParaRPr/>
          </a:p>
          <a:p>
            <a:pPr algn="ctr">
              <a:spcBef>
                <a:spcPts val="400"/>
              </a:spcBef>
              <a:tabLst>
                <a:tab pos="457200" algn="l"/>
                <a:tab pos="914400" algn="l"/>
                <a:tab pos="1371600" algn="l"/>
                <a:tab pos="1828800" algn="l"/>
                <a:tab pos="2286000" algn="l"/>
              </a:tabLst>
              <a:defRPr sz="1400" b="0">
                <a:solidFill>
                  <a:srgbClr val="FFFFFF"/>
                </a:solidFill>
                <a:effectLst>
                  <a:outerShdw blurRad="38100" dist="38100" dir="2700000" rotWithShape="0">
                    <a:srgbClr val="000000"/>
                  </a:outerShdw>
                </a:effectLst>
                <a:latin typeface="+mn-lt"/>
                <a:ea typeface="+mn-ea"/>
                <a:cs typeface="+mn-cs"/>
                <a:sym typeface="Arial"/>
              </a:defRPr>
            </a:pPr>
            <a:r>
              <a:t>Up to 1200 </a:t>
            </a:r>
            <a:r>
              <a:rPr b="1"/>
              <a:t>°</a:t>
            </a:r>
            <a:r>
              <a:t>C</a:t>
            </a:r>
          </a:p>
          <a:p>
            <a:pPr algn="ctr">
              <a:spcBef>
                <a:spcPts val="400"/>
              </a:spcBef>
              <a:tabLst>
                <a:tab pos="457200" algn="l"/>
                <a:tab pos="914400" algn="l"/>
                <a:tab pos="1371600" algn="l"/>
                <a:tab pos="1828800" algn="l"/>
                <a:tab pos="2286000" algn="l"/>
              </a:tabLst>
              <a:defRPr sz="800" b="0">
                <a:solidFill>
                  <a:srgbClr val="FFFFFF"/>
                </a:solidFill>
                <a:effectLst>
                  <a:outerShdw blurRad="38100" dist="38100" dir="2700000" rotWithShape="0">
                    <a:srgbClr val="000000"/>
                  </a:outerShdw>
                </a:effectLst>
                <a:latin typeface="+mn-lt"/>
                <a:ea typeface="+mn-ea"/>
                <a:cs typeface="+mn-cs"/>
                <a:sym typeface="Arial"/>
              </a:defRPr>
            </a:pPr>
            <a:endParaRPr/>
          </a:p>
          <a:p>
            <a:pPr algn="ctr">
              <a:spcBef>
                <a:spcPts val="400"/>
              </a:spcBef>
              <a:tabLst>
                <a:tab pos="457200" algn="l"/>
                <a:tab pos="914400" algn="l"/>
                <a:tab pos="1371600" algn="l"/>
                <a:tab pos="1828800" algn="l"/>
                <a:tab pos="2286000" algn="l"/>
              </a:tabLst>
              <a:defRPr sz="1400" b="0">
                <a:solidFill>
                  <a:srgbClr val="FFFFFF"/>
                </a:solidFill>
                <a:effectLst>
                  <a:outerShdw blurRad="38100" dist="38100" dir="2700000" rotWithShape="0">
                    <a:srgbClr val="000000"/>
                  </a:outerShdw>
                </a:effectLst>
                <a:latin typeface="+mn-lt"/>
                <a:ea typeface="+mn-ea"/>
                <a:cs typeface="+mn-cs"/>
                <a:sym typeface="Arial"/>
              </a:defRPr>
            </a:pPr>
            <a:r>
              <a:t>Pressurized Gas</a:t>
            </a:r>
          </a:p>
          <a:p>
            <a:pPr algn="ctr">
              <a:spcBef>
                <a:spcPts val="400"/>
              </a:spcBef>
              <a:tabLst>
                <a:tab pos="457200" algn="l"/>
                <a:tab pos="914400" algn="l"/>
                <a:tab pos="1371600" algn="l"/>
                <a:tab pos="1828800" algn="l"/>
                <a:tab pos="2286000" algn="l"/>
              </a:tabLst>
              <a:defRPr sz="800" b="0">
                <a:solidFill>
                  <a:srgbClr val="FFFFFF"/>
                </a:solidFill>
                <a:effectLst>
                  <a:outerShdw blurRad="38100" dist="38100" dir="2700000" rotWithShape="0">
                    <a:srgbClr val="000000"/>
                  </a:outerShdw>
                </a:effectLst>
                <a:latin typeface="+mn-lt"/>
                <a:ea typeface="+mn-ea"/>
                <a:cs typeface="+mn-cs"/>
                <a:sym typeface="Arial"/>
              </a:defRPr>
            </a:pPr>
            <a:endParaRPr/>
          </a:p>
          <a:p>
            <a:pPr algn="ctr">
              <a:spcBef>
                <a:spcPts val="400"/>
              </a:spcBef>
              <a:tabLst>
                <a:tab pos="457200" algn="l"/>
                <a:tab pos="914400" algn="l"/>
                <a:tab pos="1371600" algn="l"/>
                <a:tab pos="1828800" algn="l"/>
                <a:tab pos="2286000" algn="l"/>
              </a:tabLst>
              <a:defRPr sz="1400" b="0">
                <a:solidFill>
                  <a:srgbClr val="FFFFFF"/>
                </a:solidFill>
                <a:effectLst>
                  <a:outerShdw blurRad="38100" dist="38100" dir="2700000" rotWithShape="0">
                    <a:srgbClr val="000000"/>
                  </a:outerShdw>
                </a:effectLst>
                <a:latin typeface="+mn-lt"/>
                <a:ea typeface="+mn-ea"/>
                <a:cs typeface="+mn-cs"/>
                <a:sym typeface="Arial"/>
              </a:defRPr>
            </a:pPr>
            <a:r>
              <a:t>29-32%</a:t>
            </a:r>
          </a:p>
          <a:p>
            <a:pPr algn="ctr">
              <a:spcBef>
                <a:spcPts val="400"/>
              </a:spcBef>
              <a:tabLst>
                <a:tab pos="457200" algn="l"/>
                <a:tab pos="914400" algn="l"/>
                <a:tab pos="1371600" algn="l"/>
                <a:tab pos="1828800" algn="l"/>
                <a:tab pos="2286000" algn="l"/>
              </a:tabLst>
              <a:defRPr sz="800" b="0">
                <a:solidFill>
                  <a:srgbClr val="FFFFFF"/>
                </a:solidFill>
                <a:effectLst>
                  <a:outerShdw blurRad="38100" dist="38100" dir="2700000" rotWithShape="0">
                    <a:srgbClr val="000000"/>
                  </a:outerShdw>
                </a:effectLst>
                <a:latin typeface="+mn-lt"/>
                <a:ea typeface="+mn-ea"/>
                <a:cs typeface="+mn-cs"/>
                <a:sym typeface="Arial"/>
              </a:defRPr>
            </a:pPr>
            <a:endParaRPr/>
          </a:p>
          <a:p>
            <a:pPr algn="ctr">
              <a:spcBef>
                <a:spcPts val="400"/>
              </a:spcBef>
              <a:tabLst>
                <a:tab pos="457200" algn="l"/>
                <a:tab pos="914400" algn="l"/>
                <a:tab pos="1371600" algn="l"/>
                <a:tab pos="1828800" algn="l"/>
                <a:tab pos="2286000" algn="l"/>
              </a:tabLst>
              <a:defRPr sz="1400" b="0">
                <a:solidFill>
                  <a:srgbClr val="FFFFFF"/>
                </a:solidFill>
                <a:effectLst>
                  <a:outerShdw blurRad="38100" dist="38100" dir="2700000" rotWithShape="0">
                    <a:srgbClr val="000000"/>
                  </a:outerShdw>
                </a:effectLst>
                <a:latin typeface="+mn-lt"/>
                <a:ea typeface="+mn-ea"/>
                <a:cs typeface="+mn-cs"/>
                <a:sym typeface="Arial"/>
              </a:defRPr>
            </a:pPr>
            <a:r>
              <a:t>None</a:t>
            </a:r>
          </a:p>
          <a:p>
            <a:pPr algn="ctr">
              <a:spcBef>
                <a:spcPts val="400"/>
              </a:spcBef>
              <a:tabLst>
                <a:tab pos="457200" algn="l"/>
                <a:tab pos="914400" algn="l"/>
                <a:tab pos="1371600" algn="l"/>
                <a:tab pos="1828800" algn="l"/>
                <a:tab pos="2286000" algn="l"/>
              </a:tabLst>
              <a:defRPr sz="800" b="0">
                <a:solidFill>
                  <a:srgbClr val="FFFFFF"/>
                </a:solidFill>
                <a:effectLst>
                  <a:outerShdw blurRad="38100" dist="38100" dir="2700000" rotWithShape="0">
                    <a:srgbClr val="000000"/>
                  </a:outerShdw>
                </a:effectLst>
                <a:latin typeface="+mn-lt"/>
                <a:ea typeface="+mn-ea"/>
                <a:cs typeface="+mn-cs"/>
                <a:sym typeface="Arial"/>
              </a:defRPr>
            </a:pPr>
            <a:endParaRPr/>
          </a:p>
          <a:p>
            <a:pPr algn="ctr">
              <a:spcBef>
                <a:spcPts val="400"/>
              </a:spcBef>
              <a:tabLst>
                <a:tab pos="457200" algn="l"/>
                <a:tab pos="914400" algn="l"/>
                <a:tab pos="1371600" algn="l"/>
                <a:tab pos="1828800" algn="l"/>
                <a:tab pos="2286000" algn="l"/>
              </a:tabLst>
              <a:defRPr sz="1400" b="0">
                <a:solidFill>
                  <a:srgbClr val="FFFFFF"/>
                </a:solidFill>
                <a:effectLst>
                  <a:outerShdw blurRad="38100" dist="38100" dir="2700000" rotWithShape="0">
                    <a:srgbClr val="000000"/>
                  </a:outerShdw>
                </a:effectLst>
                <a:latin typeface="+mn-lt"/>
                <a:ea typeface="+mn-ea"/>
                <a:cs typeface="+mn-cs"/>
                <a:sym typeface="Arial"/>
              </a:defRPr>
            </a:pPr>
            <a:r>
              <a:t>Exotic components</a:t>
            </a:r>
          </a:p>
          <a:p>
            <a:pPr algn="ctr">
              <a:spcBef>
                <a:spcPts val="400"/>
              </a:spcBef>
              <a:tabLst>
                <a:tab pos="457200" algn="l"/>
                <a:tab pos="914400" algn="l"/>
                <a:tab pos="1371600" algn="l"/>
                <a:tab pos="1828800" algn="l"/>
                <a:tab pos="2286000" algn="l"/>
              </a:tabLst>
              <a:defRPr sz="1400" b="0">
                <a:solidFill>
                  <a:srgbClr val="FFFFFF"/>
                </a:solidFill>
                <a:effectLst>
                  <a:outerShdw blurRad="38100" dist="38100" dir="2700000" rotWithShape="0">
                    <a:srgbClr val="000000"/>
                  </a:outerShdw>
                </a:effectLst>
                <a:latin typeface="+mn-lt"/>
                <a:ea typeface="+mn-ea"/>
                <a:cs typeface="+mn-cs"/>
                <a:sym typeface="Arial"/>
              </a:defRPr>
            </a:pPr>
            <a:r>
              <a:t>Poor land use</a:t>
            </a:r>
          </a:p>
          <a:p>
            <a:pPr algn="ctr">
              <a:spcBef>
                <a:spcPts val="400"/>
              </a:spcBef>
              <a:tabLst>
                <a:tab pos="457200" algn="l"/>
                <a:tab pos="914400" algn="l"/>
                <a:tab pos="1371600" algn="l"/>
                <a:tab pos="1828800" algn="l"/>
                <a:tab pos="2286000" algn="l"/>
              </a:tabLst>
              <a:defRPr sz="1400" b="0">
                <a:solidFill>
                  <a:srgbClr val="FFFFFF"/>
                </a:solidFill>
                <a:effectLst>
                  <a:outerShdw blurRad="38100" dist="38100" dir="2700000" rotWithShape="0">
                    <a:srgbClr val="000000"/>
                  </a:outerShdw>
                </a:effectLst>
                <a:latin typeface="+mn-lt"/>
                <a:ea typeface="+mn-ea"/>
                <a:cs typeface="+mn-cs"/>
                <a:sym typeface="Arial"/>
              </a:defRPr>
            </a:pPr>
            <a:r>
              <a:t>Wind susceptibility</a:t>
            </a:r>
          </a:p>
          <a:p>
            <a:pPr algn="ctr">
              <a:spcBef>
                <a:spcPts val="400"/>
              </a:spcBef>
              <a:tabLst>
                <a:tab pos="457200" algn="l"/>
                <a:tab pos="914400" algn="l"/>
                <a:tab pos="1371600" algn="l"/>
                <a:tab pos="1828800" algn="l"/>
                <a:tab pos="2286000" algn="l"/>
              </a:tabLst>
              <a:defRPr sz="1400" b="0">
                <a:solidFill>
                  <a:srgbClr val="FFFFFF"/>
                </a:solidFill>
                <a:effectLst>
                  <a:outerShdw blurRad="38100" dist="38100" dir="2700000" rotWithShape="0">
                    <a:srgbClr val="000000"/>
                  </a:outerShdw>
                </a:effectLst>
                <a:latin typeface="+mn-lt"/>
                <a:ea typeface="+mn-ea"/>
                <a:cs typeface="+mn-cs"/>
                <a:sym typeface="Arial"/>
              </a:defRPr>
            </a:pPr>
            <a:r>
              <a:t>Manual cleaning</a:t>
            </a:r>
          </a:p>
        </p:txBody>
      </p:sp>
      <p:sp>
        <p:nvSpPr>
          <p:cNvPr id="559" name="Rectangle 3"/>
          <p:cNvSpPr txBox="1"/>
          <p:nvPr/>
        </p:nvSpPr>
        <p:spPr>
          <a:xfrm>
            <a:off x="3665396" y="810687"/>
            <a:ext cx="1743231" cy="50537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ormAutofit/>
          </a:bodyPr>
          <a:lstStyle/>
          <a:p>
            <a:pPr algn="ctr">
              <a:spcBef>
                <a:spcPts val="400"/>
              </a:spcBef>
              <a:tabLst>
                <a:tab pos="457200" algn="l"/>
                <a:tab pos="914400" algn="l"/>
                <a:tab pos="1371600" algn="l"/>
                <a:tab pos="1828800" algn="l"/>
                <a:tab pos="2286000" algn="l"/>
              </a:tabLst>
              <a:defRPr sz="1400">
                <a:solidFill>
                  <a:srgbClr val="FFFFFF"/>
                </a:solidFill>
                <a:effectLst>
                  <a:outerShdw blurRad="38100" dist="38100" dir="2700000" rotWithShape="0">
                    <a:srgbClr val="000000"/>
                  </a:outerShdw>
                </a:effectLst>
                <a:latin typeface="+mn-lt"/>
                <a:ea typeface="+mn-ea"/>
                <a:cs typeface="+mn-cs"/>
                <a:sym typeface="Arial"/>
              </a:defRPr>
            </a:pPr>
            <a:r>
              <a:t>Solar Towers</a:t>
            </a:r>
          </a:p>
          <a:p>
            <a:pPr algn="ctr">
              <a:spcBef>
                <a:spcPts val="400"/>
              </a:spcBef>
              <a:tabLst>
                <a:tab pos="457200" algn="l"/>
                <a:tab pos="914400" algn="l"/>
                <a:tab pos="1371600" algn="l"/>
                <a:tab pos="1828800" algn="l"/>
                <a:tab pos="2286000" algn="l"/>
              </a:tabLst>
              <a:defRPr sz="800" b="0">
                <a:solidFill>
                  <a:srgbClr val="FFFFFF"/>
                </a:solidFill>
                <a:effectLst>
                  <a:outerShdw blurRad="38100" dist="38100" dir="2700000" rotWithShape="0">
                    <a:srgbClr val="000000"/>
                  </a:outerShdw>
                </a:effectLst>
                <a:latin typeface="+mn-lt"/>
                <a:ea typeface="+mn-ea"/>
                <a:cs typeface="+mn-cs"/>
                <a:sym typeface="Arial"/>
              </a:defRPr>
            </a:pPr>
            <a:endParaRPr/>
          </a:p>
          <a:p>
            <a:pPr algn="ctr">
              <a:spcBef>
                <a:spcPts val="400"/>
              </a:spcBef>
              <a:tabLst>
                <a:tab pos="457200" algn="l"/>
                <a:tab pos="914400" algn="l"/>
                <a:tab pos="1371600" algn="l"/>
                <a:tab pos="1828800" algn="l"/>
                <a:tab pos="2286000" algn="l"/>
              </a:tabLst>
              <a:defRPr sz="1400" b="0">
                <a:solidFill>
                  <a:srgbClr val="FFFFFF"/>
                </a:solidFill>
                <a:effectLst>
                  <a:outerShdw blurRad="38100" dist="38100" dir="2700000" rotWithShape="0">
                    <a:srgbClr val="000000"/>
                  </a:outerShdw>
                </a:effectLst>
                <a:latin typeface="+mn-lt"/>
                <a:ea typeface="+mn-ea"/>
                <a:cs typeface="+mn-cs"/>
                <a:sym typeface="Arial"/>
              </a:defRPr>
            </a:pPr>
            <a:r>
              <a:t>Center or Side</a:t>
            </a:r>
          </a:p>
          <a:p>
            <a:pPr algn="ctr">
              <a:spcBef>
                <a:spcPts val="400"/>
              </a:spcBef>
              <a:tabLst>
                <a:tab pos="457200" algn="l"/>
                <a:tab pos="914400" algn="l"/>
                <a:tab pos="1371600" algn="l"/>
                <a:tab pos="1828800" algn="l"/>
                <a:tab pos="2286000" algn="l"/>
              </a:tabLst>
              <a:defRPr sz="900" b="0">
                <a:solidFill>
                  <a:srgbClr val="FFFFFF"/>
                </a:solidFill>
                <a:effectLst>
                  <a:outerShdw blurRad="38100" dist="38100" dir="2700000" rotWithShape="0">
                    <a:srgbClr val="000000"/>
                  </a:outerShdw>
                </a:effectLst>
                <a:latin typeface="+mn-lt"/>
                <a:ea typeface="+mn-ea"/>
                <a:cs typeface="+mn-cs"/>
                <a:sym typeface="Arial"/>
              </a:defRPr>
            </a:pPr>
            <a:endParaRPr/>
          </a:p>
          <a:p>
            <a:pPr algn="ctr">
              <a:spcBef>
                <a:spcPts val="400"/>
              </a:spcBef>
              <a:tabLst>
                <a:tab pos="457200" algn="l"/>
                <a:tab pos="914400" algn="l"/>
                <a:tab pos="1371600" algn="l"/>
                <a:tab pos="1828800" algn="l"/>
                <a:tab pos="2286000" algn="l"/>
              </a:tabLst>
              <a:defRPr sz="1400" b="0">
                <a:solidFill>
                  <a:srgbClr val="FFFFFF"/>
                </a:solidFill>
                <a:effectLst>
                  <a:outerShdw blurRad="38100" dist="38100" dir="2700000" rotWithShape="0">
                    <a:srgbClr val="000000"/>
                  </a:outerShdw>
                </a:effectLst>
                <a:latin typeface="+mn-lt"/>
                <a:ea typeface="+mn-ea"/>
                <a:cs typeface="+mn-cs"/>
                <a:sym typeface="Arial"/>
              </a:defRPr>
            </a:pPr>
            <a:r>
              <a:t>Cavity or non-cavity</a:t>
            </a:r>
          </a:p>
          <a:p>
            <a:pPr algn="ctr">
              <a:spcBef>
                <a:spcPts val="400"/>
              </a:spcBef>
              <a:tabLst>
                <a:tab pos="457200" algn="l"/>
                <a:tab pos="914400" algn="l"/>
                <a:tab pos="1371600" algn="l"/>
                <a:tab pos="1828800" algn="l"/>
                <a:tab pos="2286000" algn="l"/>
              </a:tabLst>
              <a:defRPr sz="1400" b="0">
                <a:solidFill>
                  <a:srgbClr val="FFFFFF"/>
                </a:solidFill>
                <a:effectLst>
                  <a:outerShdw blurRad="38100" dist="38100" dir="2700000" rotWithShape="0">
                    <a:srgbClr val="000000"/>
                  </a:outerShdw>
                </a:effectLst>
                <a:latin typeface="+mn-lt"/>
                <a:ea typeface="+mn-ea"/>
                <a:cs typeface="+mn-cs"/>
                <a:sym typeface="Arial"/>
              </a:defRPr>
            </a:pPr>
            <a:endParaRPr/>
          </a:p>
          <a:p>
            <a:pPr algn="ctr">
              <a:spcBef>
                <a:spcPts val="400"/>
              </a:spcBef>
              <a:tabLst>
                <a:tab pos="457200" algn="l"/>
                <a:tab pos="914400" algn="l"/>
                <a:tab pos="1371600" algn="l"/>
                <a:tab pos="1828800" algn="l"/>
                <a:tab pos="2286000" algn="l"/>
              </a:tabLst>
              <a:defRPr sz="800" b="0">
                <a:solidFill>
                  <a:srgbClr val="FFFFFF"/>
                </a:solidFill>
                <a:effectLst>
                  <a:outerShdw blurRad="38100" dist="38100" dir="2700000" rotWithShape="0">
                    <a:srgbClr val="000000"/>
                  </a:outerShdw>
                </a:effectLst>
                <a:latin typeface="+mn-lt"/>
                <a:ea typeface="+mn-ea"/>
                <a:cs typeface="+mn-cs"/>
                <a:sym typeface="Arial"/>
              </a:defRPr>
            </a:pPr>
            <a:endParaRPr/>
          </a:p>
          <a:p>
            <a:pPr algn="ctr">
              <a:spcBef>
                <a:spcPts val="400"/>
              </a:spcBef>
              <a:tabLst>
                <a:tab pos="457200" algn="l"/>
                <a:tab pos="914400" algn="l"/>
                <a:tab pos="1371600" algn="l"/>
                <a:tab pos="1828800" algn="l"/>
                <a:tab pos="2286000" algn="l"/>
              </a:tabLst>
              <a:defRPr sz="1400" b="0">
                <a:solidFill>
                  <a:srgbClr val="FFFFFF"/>
                </a:solidFill>
                <a:effectLst>
                  <a:outerShdw blurRad="38100" dist="38100" dir="2700000" rotWithShape="0">
                    <a:srgbClr val="000000"/>
                  </a:outerShdw>
                </a:effectLst>
                <a:latin typeface="+mn-lt"/>
                <a:ea typeface="+mn-ea"/>
                <a:cs typeface="+mn-cs"/>
                <a:sym typeface="Arial"/>
              </a:defRPr>
            </a:pPr>
            <a:r>
              <a:t>~ 1000 X</a:t>
            </a:r>
          </a:p>
          <a:p>
            <a:pPr algn="ctr">
              <a:spcBef>
                <a:spcPts val="400"/>
              </a:spcBef>
              <a:tabLst>
                <a:tab pos="457200" algn="l"/>
                <a:tab pos="914400" algn="l"/>
                <a:tab pos="1371600" algn="l"/>
                <a:tab pos="1828800" algn="l"/>
                <a:tab pos="2286000" algn="l"/>
              </a:tabLst>
              <a:defRPr sz="800" b="0">
                <a:solidFill>
                  <a:srgbClr val="FFFFFF"/>
                </a:solidFill>
                <a:effectLst>
                  <a:outerShdw blurRad="38100" dist="38100" dir="2700000" rotWithShape="0">
                    <a:srgbClr val="000000"/>
                  </a:outerShdw>
                </a:effectLst>
                <a:latin typeface="+mn-lt"/>
                <a:ea typeface="+mn-ea"/>
                <a:cs typeface="+mn-cs"/>
                <a:sym typeface="Arial"/>
              </a:defRPr>
            </a:pPr>
            <a:endParaRPr/>
          </a:p>
          <a:p>
            <a:pPr algn="ctr">
              <a:spcBef>
                <a:spcPts val="400"/>
              </a:spcBef>
              <a:tabLst>
                <a:tab pos="457200" algn="l"/>
                <a:tab pos="914400" algn="l"/>
                <a:tab pos="1371600" algn="l"/>
                <a:tab pos="1828800" algn="l"/>
                <a:tab pos="2286000" algn="l"/>
              </a:tabLst>
              <a:defRPr sz="1400" b="0">
                <a:solidFill>
                  <a:srgbClr val="FFFFFF"/>
                </a:solidFill>
                <a:effectLst>
                  <a:outerShdw blurRad="38100" dist="38100" dir="2700000" rotWithShape="0">
                    <a:srgbClr val="000000"/>
                  </a:outerShdw>
                </a:effectLst>
                <a:latin typeface="+mn-lt"/>
                <a:ea typeface="+mn-ea"/>
                <a:cs typeface="+mn-cs"/>
                <a:sym typeface="Arial"/>
              </a:defRPr>
            </a:pPr>
            <a:r>
              <a:t>Up to 575 </a:t>
            </a:r>
            <a:r>
              <a:rPr b="1"/>
              <a:t>°</a:t>
            </a:r>
            <a:r>
              <a:t>C</a:t>
            </a:r>
          </a:p>
          <a:p>
            <a:pPr algn="ctr">
              <a:spcBef>
                <a:spcPts val="400"/>
              </a:spcBef>
              <a:tabLst>
                <a:tab pos="457200" algn="l"/>
                <a:tab pos="914400" algn="l"/>
                <a:tab pos="1371600" algn="l"/>
                <a:tab pos="1828800" algn="l"/>
                <a:tab pos="2286000" algn="l"/>
              </a:tabLst>
              <a:defRPr sz="800" b="0">
                <a:solidFill>
                  <a:srgbClr val="FFFFFF"/>
                </a:solidFill>
                <a:effectLst>
                  <a:outerShdw blurRad="38100" dist="38100" dir="2700000" rotWithShape="0">
                    <a:srgbClr val="000000"/>
                  </a:outerShdw>
                </a:effectLst>
                <a:latin typeface="+mn-lt"/>
                <a:ea typeface="+mn-ea"/>
                <a:cs typeface="+mn-cs"/>
                <a:sym typeface="Arial"/>
              </a:defRPr>
            </a:pPr>
            <a:endParaRPr/>
          </a:p>
          <a:p>
            <a:pPr algn="ctr">
              <a:spcBef>
                <a:spcPts val="400"/>
              </a:spcBef>
              <a:tabLst>
                <a:tab pos="457200" algn="l"/>
                <a:tab pos="914400" algn="l"/>
                <a:tab pos="1371600" algn="l"/>
                <a:tab pos="1828800" algn="l"/>
                <a:tab pos="2286000" algn="l"/>
              </a:tabLst>
              <a:defRPr sz="1400" b="0">
                <a:solidFill>
                  <a:srgbClr val="FFFFFF"/>
                </a:solidFill>
                <a:effectLst>
                  <a:outerShdw blurRad="38100" dist="38100" dir="2700000" rotWithShape="0">
                    <a:srgbClr val="000000"/>
                  </a:outerShdw>
                </a:effectLst>
                <a:latin typeface="+mn-lt"/>
                <a:ea typeface="+mn-ea"/>
                <a:cs typeface="+mn-cs"/>
                <a:sym typeface="Arial"/>
              </a:defRPr>
            </a:pPr>
            <a:r>
              <a:t>Water or Salt</a:t>
            </a:r>
          </a:p>
          <a:p>
            <a:pPr algn="ctr">
              <a:spcBef>
                <a:spcPts val="400"/>
              </a:spcBef>
              <a:tabLst>
                <a:tab pos="457200" algn="l"/>
                <a:tab pos="914400" algn="l"/>
                <a:tab pos="1371600" algn="l"/>
                <a:tab pos="1828800" algn="l"/>
                <a:tab pos="2286000" algn="l"/>
              </a:tabLst>
              <a:defRPr sz="800" b="0">
                <a:solidFill>
                  <a:srgbClr val="FFFFFF"/>
                </a:solidFill>
                <a:effectLst>
                  <a:outerShdw blurRad="38100" dist="38100" dir="2700000" rotWithShape="0">
                    <a:srgbClr val="000000"/>
                  </a:outerShdw>
                </a:effectLst>
                <a:latin typeface="+mn-lt"/>
                <a:ea typeface="+mn-ea"/>
                <a:cs typeface="+mn-cs"/>
                <a:sym typeface="Arial"/>
              </a:defRPr>
            </a:pPr>
            <a:endParaRPr/>
          </a:p>
          <a:p>
            <a:pPr algn="ctr">
              <a:spcBef>
                <a:spcPts val="400"/>
              </a:spcBef>
              <a:tabLst>
                <a:tab pos="457200" algn="l"/>
                <a:tab pos="914400" algn="l"/>
                <a:tab pos="1371600" algn="l"/>
                <a:tab pos="1828800" algn="l"/>
                <a:tab pos="2286000" algn="l"/>
              </a:tabLst>
              <a:defRPr sz="1400" b="0">
                <a:solidFill>
                  <a:srgbClr val="FFFFFF"/>
                </a:solidFill>
                <a:effectLst>
                  <a:outerShdw blurRad="38100" dist="38100" dir="2700000" rotWithShape="0">
                    <a:srgbClr val="000000"/>
                  </a:outerShdw>
                </a:effectLst>
                <a:latin typeface="+mn-lt"/>
                <a:ea typeface="+mn-ea"/>
                <a:cs typeface="+mn-cs"/>
                <a:sym typeface="Arial"/>
              </a:defRPr>
            </a:pPr>
            <a:r>
              <a:t>Up to 29%</a:t>
            </a:r>
          </a:p>
          <a:p>
            <a:pPr algn="ctr">
              <a:spcBef>
                <a:spcPts val="400"/>
              </a:spcBef>
              <a:tabLst>
                <a:tab pos="457200" algn="l"/>
                <a:tab pos="914400" algn="l"/>
                <a:tab pos="1371600" algn="l"/>
                <a:tab pos="1828800" algn="l"/>
                <a:tab pos="2286000" algn="l"/>
              </a:tabLst>
              <a:defRPr sz="800" b="0">
                <a:solidFill>
                  <a:srgbClr val="FFFFFF"/>
                </a:solidFill>
                <a:effectLst>
                  <a:outerShdw blurRad="38100" dist="38100" dir="2700000" rotWithShape="0">
                    <a:srgbClr val="000000"/>
                  </a:outerShdw>
                </a:effectLst>
                <a:latin typeface="+mn-lt"/>
                <a:ea typeface="+mn-ea"/>
                <a:cs typeface="+mn-cs"/>
                <a:sym typeface="Arial"/>
              </a:defRPr>
            </a:pPr>
            <a:endParaRPr/>
          </a:p>
          <a:p>
            <a:pPr algn="ctr">
              <a:spcBef>
                <a:spcPts val="400"/>
              </a:spcBef>
              <a:tabLst>
                <a:tab pos="457200" algn="l"/>
                <a:tab pos="914400" algn="l"/>
                <a:tab pos="1371600" algn="l"/>
                <a:tab pos="1828800" algn="l"/>
                <a:tab pos="2286000" algn="l"/>
              </a:tabLst>
              <a:defRPr sz="1400" b="0">
                <a:solidFill>
                  <a:srgbClr val="FFFFFF"/>
                </a:solidFill>
                <a:effectLst>
                  <a:outerShdw blurRad="38100" dist="38100" dir="2700000" rotWithShape="0">
                    <a:srgbClr val="000000"/>
                  </a:outerShdw>
                </a:effectLst>
                <a:latin typeface="+mn-lt"/>
                <a:ea typeface="+mn-ea"/>
                <a:cs typeface="+mn-cs"/>
                <a:sym typeface="Arial"/>
              </a:defRPr>
            </a:pPr>
            <a:r>
              <a:t>10 (or more?) hours</a:t>
            </a:r>
          </a:p>
          <a:p>
            <a:pPr algn="ctr">
              <a:spcBef>
                <a:spcPts val="400"/>
              </a:spcBef>
              <a:tabLst>
                <a:tab pos="457200" algn="l"/>
                <a:tab pos="914400" algn="l"/>
                <a:tab pos="1371600" algn="l"/>
                <a:tab pos="1828800" algn="l"/>
                <a:tab pos="2286000" algn="l"/>
              </a:tabLst>
              <a:defRPr sz="800" b="0">
                <a:solidFill>
                  <a:srgbClr val="FFFFFF"/>
                </a:solidFill>
                <a:effectLst>
                  <a:outerShdw blurRad="38100" dist="38100" dir="2700000" rotWithShape="0">
                    <a:srgbClr val="000000"/>
                  </a:outerShdw>
                </a:effectLst>
                <a:latin typeface="+mn-lt"/>
                <a:ea typeface="+mn-ea"/>
                <a:cs typeface="+mn-cs"/>
                <a:sym typeface="Arial"/>
              </a:defRPr>
            </a:pPr>
            <a:endParaRPr/>
          </a:p>
          <a:p>
            <a:pPr algn="ctr">
              <a:spcBef>
                <a:spcPts val="400"/>
              </a:spcBef>
              <a:tabLst>
                <a:tab pos="457200" algn="l"/>
                <a:tab pos="914400" algn="l"/>
                <a:tab pos="1371600" algn="l"/>
                <a:tab pos="1828800" algn="l"/>
                <a:tab pos="2286000" algn="l"/>
              </a:tabLst>
              <a:defRPr sz="1400" b="0">
                <a:solidFill>
                  <a:srgbClr val="FFFFFF"/>
                </a:solidFill>
                <a:effectLst>
                  <a:outerShdw blurRad="38100" dist="38100" dir="2700000" rotWithShape="0">
                    <a:srgbClr val="000000"/>
                  </a:outerShdw>
                </a:effectLst>
                <a:latin typeface="+mn-lt"/>
                <a:ea typeface="+mn-ea"/>
                <a:cs typeface="+mn-cs"/>
                <a:sym typeface="Arial"/>
              </a:defRPr>
            </a:pPr>
            <a:r>
              <a:t>Wind susceptibility</a:t>
            </a:r>
          </a:p>
          <a:p>
            <a:pPr algn="ctr">
              <a:spcBef>
                <a:spcPts val="400"/>
              </a:spcBef>
              <a:tabLst>
                <a:tab pos="457200" algn="l"/>
                <a:tab pos="914400" algn="l"/>
                <a:tab pos="1371600" algn="l"/>
                <a:tab pos="1828800" algn="l"/>
                <a:tab pos="2286000" algn="l"/>
              </a:tabLst>
              <a:defRPr sz="1400" b="0">
                <a:solidFill>
                  <a:srgbClr val="FFFFFF"/>
                </a:solidFill>
                <a:effectLst>
                  <a:outerShdw blurRad="38100" dist="38100" dir="2700000" rotWithShape="0">
                    <a:srgbClr val="000000"/>
                  </a:outerShdw>
                </a:effectLst>
                <a:latin typeface="+mn-lt"/>
                <a:ea typeface="+mn-ea"/>
                <a:cs typeface="+mn-cs"/>
                <a:sym typeface="Arial"/>
              </a:defRPr>
            </a:pPr>
            <a:r>
              <a:t>Manual cleaning</a:t>
            </a:r>
          </a:p>
          <a:p>
            <a:pPr algn="ctr">
              <a:spcBef>
                <a:spcPts val="400"/>
              </a:spcBef>
              <a:tabLst>
                <a:tab pos="457200" algn="l"/>
                <a:tab pos="914400" algn="l"/>
                <a:tab pos="1371600" algn="l"/>
                <a:tab pos="1828800" algn="l"/>
                <a:tab pos="2286000" algn="l"/>
              </a:tabLst>
              <a:defRPr sz="1400" b="0">
                <a:solidFill>
                  <a:srgbClr val="FFFFFF"/>
                </a:solidFill>
                <a:effectLst>
                  <a:outerShdw blurRad="38100" dist="38100" dir="2700000" rotWithShape="0">
                    <a:srgbClr val="000000"/>
                  </a:outerShdw>
                </a:effectLst>
                <a:latin typeface="+mn-lt"/>
                <a:ea typeface="+mn-ea"/>
                <a:cs typeface="+mn-cs"/>
                <a:sym typeface="Arial"/>
              </a:defRPr>
            </a:pPr>
            <a:r>
              <a:t>Water use</a:t>
            </a:r>
          </a:p>
          <a:p>
            <a:pPr algn="ctr">
              <a:spcBef>
                <a:spcPts val="400"/>
              </a:spcBef>
              <a:tabLst>
                <a:tab pos="457200" algn="l"/>
                <a:tab pos="914400" algn="l"/>
                <a:tab pos="1371600" algn="l"/>
                <a:tab pos="1828800" algn="l"/>
                <a:tab pos="2286000" algn="l"/>
              </a:tabLst>
              <a:defRPr sz="1400" b="0">
                <a:solidFill>
                  <a:srgbClr val="FFFFFF"/>
                </a:solidFill>
                <a:effectLst>
                  <a:outerShdw blurRad="38100" dist="38100" dir="2700000" rotWithShape="0">
                    <a:srgbClr val="000000"/>
                  </a:outerShdw>
                </a:effectLst>
                <a:latin typeface="+mn-lt"/>
                <a:ea typeface="+mn-ea"/>
                <a:cs typeface="+mn-cs"/>
                <a:sym typeface="Arial"/>
              </a:defRPr>
            </a:pPr>
            <a:r>
              <a:t>Bird kills</a:t>
            </a:r>
          </a:p>
        </p:txBody>
      </p:sp>
      <p:sp>
        <p:nvSpPr>
          <p:cNvPr id="560" name="Rectangle 3"/>
          <p:cNvSpPr txBox="1"/>
          <p:nvPr/>
        </p:nvSpPr>
        <p:spPr>
          <a:xfrm>
            <a:off x="5455970" y="823387"/>
            <a:ext cx="1916830" cy="50283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ormAutofit/>
          </a:bodyPr>
          <a:lstStyle/>
          <a:p>
            <a:pPr algn="ctr">
              <a:spcBef>
                <a:spcPts val="400"/>
              </a:spcBef>
              <a:tabLst>
                <a:tab pos="457200" algn="l"/>
                <a:tab pos="914400" algn="l"/>
                <a:tab pos="1371600" algn="l"/>
                <a:tab pos="1828800" algn="l"/>
                <a:tab pos="2286000" algn="l"/>
              </a:tabLst>
              <a:defRPr sz="1400">
                <a:solidFill>
                  <a:srgbClr val="FFFFFF"/>
                </a:solidFill>
                <a:effectLst>
                  <a:outerShdw blurRad="38100" dist="38100" dir="2700000" rotWithShape="0">
                    <a:srgbClr val="000000"/>
                  </a:outerShdw>
                </a:effectLst>
                <a:latin typeface="+mn-lt"/>
                <a:ea typeface="+mn-ea"/>
                <a:cs typeface="+mn-cs"/>
                <a:sym typeface="Arial"/>
              </a:defRPr>
            </a:pPr>
            <a:r>
              <a:t>Parabolic Troughs</a:t>
            </a:r>
          </a:p>
          <a:p>
            <a:pPr algn="ctr">
              <a:spcBef>
                <a:spcPts val="400"/>
              </a:spcBef>
              <a:tabLst>
                <a:tab pos="457200" algn="l"/>
                <a:tab pos="914400" algn="l"/>
                <a:tab pos="1371600" algn="l"/>
                <a:tab pos="1828800" algn="l"/>
                <a:tab pos="2286000" algn="l"/>
              </a:tabLst>
              <a:defRPr sz="800" b="0">
                <a:solidFill>
                  <a:srgbClr val="FFFFFF"/>
                </a:solidFill>
                <a:effectLst>
                  <a:outerShdw blurRad="38100" dist="38100" dir="2700000" rotWithShape="0">
                    <a:srgbClr val="000000"/>
                  </a:outerShdw>
                </a:effectLst>
                <a:latin typeface="+mn-lt"/>
                <a:ea typeface="+mn-ea"/>
                <a:cs typeface="+mn-cs"/>
                <a:sym typeface="Arial"/>
              </a:defRPr>
            </a:pPr>
            <a:endParaRPr/>
          </a:p>
          <a:p>
            <a:pPr algn="ctr">
              <a:spcBef>
                <a:spcPts val="400"/>
              </a:spcBef>
              <a:tabLst>
                <a:tab pos="457200" algn="l"/>
                <a:tab pos="914400" algn="l"/>
                <a:tab pos="1371600" algn="l"/>
                <a:tab pos="1828800" algn="l"/>
                <a:tab pos="2286000" algn="l"/>
              </a:tabLst>
              <a:defRPr sz="1400" b="0">
                <a:solidFill>
                  <a:srgbClr val="FFFFFF"/>
                </a:solidFill>
                <a:effectLst>
                  <a:outerShdw blurRad="38100" dist="38100" dir="2700000" rotWithShape="0">
                    <a:srgbClr val="000000"/>
                  </a:outerShdw>
                </a:effectLst>
                <a:latin typeface="+mn-lt"/>
                <a:ea typeface="+mn-ea"/>
                <a:cs typeface="+mn-cs"/>
                <a:sym typeface="Arial"/>
              </a:defRPr>
            </a:pPr>
            <a:r>
              <a:t>N-S Trough Arrays </a:t>
            </a:r>
          </a:p>
          <a:p>
            <a:pPr algn="ctr">
              <a:spcBef>
                <a:spcPts val="400"/>
              </a:spcBef>
              <a:tabLst>
                <a:tab pos="457200" algn="l"/>
                <a:tab pos="914400" algn="l"/>
                <a:tab pos="1371600" algn="l"/>
                <a:tab pos="1828800" algn="l"/>
                <a:tab pos="2286000" algn="l"/>
              </a:tabLst>
              <a:defRPr sz="800" b="0">
                <a:solidFill>
                  <a:srgbClr val="FFFFFF"/>
                </a:solidFill>
                <a:effectLst>
                  <a:outerShdw blurRad="38100" dist="38100" dir="2700000" rotWithShape="0">
                    <a:srgbClr val="000000"/>
                  </a:outerShdw>
                </a:effectLst>
                <a:latin typeface="+mn-lt"/>
                <a:ea typeface="+mn-ea"/>
                <a:cs typeface="+mn-cs"/>
                <a:sym typeface="Arial"/>
              </a:defRPr>
            </a:pPr>
            <a:endParaRPr/>
          </a:p>
          <a:p>
            <a:pPr algn="ctr">
              <a:spcBef>
                <a:spcPts val="400"/>
              </a:spcBef>
              <a:tabLst>
                <a:tab pos="457200" algn="l"/>
                <a:tab pos="914400" algn="l"/>
                <a:tab pos="1371600" algn="l"/>
                <a:tab pos="1828800" algn="l"/>
                <a:tab pos="2286000" algn="l"/>
              </a:tabLst>
              <a:defRPr sz="1400" b="0">
                <a:solidFill>
                  <a:srgbClr val="FFFFFF"/>
                </a:solidFill>
                <a:effectLst>
                  <a:outerShdw blurRad="38100" dist="38100" dir="2700000" rotWithShape="0">
                    <a:srgbClr val="000000"/>
                  </a:outerShdw>
                </a:effectLst>
                <a:latin typeface="+mn-lt"/>
                <a:ea typeface="+mn-ea"/>
                <a:cs typeface="+mn-cs"/>
                <a:sym typeface="Arial"/>
              </a:defRPr>
            </a:pPr>
            <a:r>
              <a:t>Linear / Evacuated</a:t>
            </a:r>
          </a:p>
          <a:p>
            <a:pPr algn="ctr">
              <a:spcBef>
                <a:spcPts val="400"/>
              </a:spcBef>
              <a:tabLst>
                <a:tab pos="457200" algn="l"/>
                <a:tab pos="914400" algn="l"/>
                <a:tab pos="1371600" algn="l"/>
                <a:tab pos="1828800" algn="l"/>
                <a:tab pos="2286000" algn="l"/>
              </a:tabLst>
              <a:defRPr sz="1400" b="0">
                <a:solidFill>
                  <a:srgbClr val="FFFFFF"/>
                </a:solidFill>
                <a:effectLst>
                  <a:outerShdw blurRad="38100" dist="38100" dir="2700000" rotWithShape="0">
                    <a:srgbClr val="000000"/>
                  </a:outerShdw>
                </a:effectLst>
                <a:latin typeface="+mn-lt"/>
                <a:ea typeface="+mn-ea"/>
                <a:cs typeface="+mn-cs"/>
                <a:sym typeface="Arial"/>
              </a:defRPr>
            </a:pPr>
            <a:endParaRPr/>
          </a:p>
          <a:p>
            <a:pPr algn="ctr">
              <a:spcBef>
                <a:spcPts val="400"/>
              </a:spcBef>
              <a:tabLst>
                <a:tab pos="457200" algn="l"/>
                <a:tab pos="914400" algn="l"/>
                <a:tab pos="1371600" algn="l"/>
                <a:tab pos="1828800" algn="l"/>
                <a:tab pos="2286000" algn="l"/>
              </a:tabLst>
              <a:defRPr sz="800" b="0">
                <a:solidFill>
                  <a:srgbClr val="FFFFFF"/>
                </a:solidFill>
                <a:effectLst>
                  <a:outerShdw blurRad="38100" dist="38100" dir="2700000" rotWithShape="0">
                    <a:srgbClr val="000000"/>
                  </a:outerShdw>
                </a:effectLst>
                <a:latin typeface="+mn-lt"/>
                <a:ea typeface="+mn-ea"/>
                <a:cs typeface="+mn-cs"/>
                <a:sym typeface="Arial"/>
              </a:defRPr>
            </a:pPr>
            <a:endParaRPr/>
          </a:p>
          <a:p>
            <a:pPr algn="ctr">
              <a:spcBef>
                <a:spcPts val="400"/>
              </a:spcBef>
              <a:tabLst>
                <a:tab pos="457200" algn="l"/>
                <a:tab pos="914400" algn="l"/>
                <a:tab pos="1371600" algn="l"/>
                <a:tab pos="1828800" algn="l"/>
                <a:tab pos="2286000" algn="l"/>
              </a:tabLst>
              <a:defRPr sz="1400" b="0">
                <a:solidFill>
                  <a:srgbClr val="FFFFFF"/>
                </a:solidFill>
                <a:effectLst>
                  <a:outerShdw blurRad="38100" dist="38100" dir="2700000" rotWithShape="0">
                    <a:srgbClr val="000000"/>
                  </a:outerShdw>
                </a:effectLst>
                <a:latin typeface="+mn-lt"/>
                <a:ea typeface="+mn-ea"/>
                <a:cs typeface="+mn-cs"/>
                <a:sym typeface="Arial"/>
              </a:defRPr>
            </a:pPr>
            <a:r>
              <a:t>~ 100 X</a:t>
            </a:r>
          </a:p>
          <a:p>
            <a:pPr algn="ctr">
              <a:spcBef>
                <a:spcPts val="400"/>
              </a:spcBef>
              <a:tabLst>
                <a:tab pos="457200" algn="l"/>
                <a:tab pos="914400" algn="l"/>
                <a:tab pos="1371600" algn="l"/>
                <a:tab pos="1828800" algn="l"/>
                <a:tab pos="2286000" algn="l"/>
              </a:tabLst>
              <a:defRPr sz="800" b="0">
                <a:solidFill>
                  <a:srgbClr val="FFFFFF"/>
                </a:solidFill>
                <a:effectLst>
                  <a:outerShdw blurRad="38100" dist="38100" dir="2700000" rotWithShape="0">
                    <a:srgbClr val="000000"/>
                  </a:outerShdw>
                </a:effectLst>
                <a:latin typeface="+mn-lt"/>
                <a:ea typeface="+mn-ea"/>
                <a:cs typeface="+mn-cs"/>
                <a:sym typeface="Arial"/>
              </a:defRPr>
            </a:pPr>
            <a:endParaRPr/>
          </a:p>
          <a:p>
            <a:pPr algn="ctr">
              <a:spcBef>
                <a:spcPts val="400"/>
              </a:spcBef>
              <a:tabLst>
                <a:tab pos="457200" algn="l"/>
                <a:tab pos="914400" algn="l"/>
                <a:tab pos="1371600" algn="l"/>
                <a:tab pos="1828800" algn="l"/>
                <a:tab pos="2286000" algn="l"/>
              </a:tabLst>
              <a:defRPr sz="1400" b="0">
                <a:solidFill>
                  <a:srgbClr val="FFFFFF"/>
                </a:solidFill>
                <a:effectLst>
                  <a:outerShdw blurRad="38100" dist="38100" dir="2700000" rotWithShape="0">
                    <a:srgbClr val="000000"/>
                  </a:outerShdw>
                </a:effectLst>
                <a:latin typeface="+mn-lt"/>
                <a:ea typeface="+mn-ea"/>
                <a:cs typeface="+mn-cs"/>
                <a:sym typeface="Arial"/>
              </a:defRPr>
            </a:pPr>
            <a:r>
              <a:t>400 </a:t>
            </a:r>
            <a:r>
              <a:rPr b="1"/>
              <a:t>°</a:t>
            </a:r>
            <a:r>
              <a:t>C</a:t>
            </a:r>
          </a:p>
          <a:p>
            <a:pPr algn="ctr">
              <a:spcBef>
                <a:spcPts val="400"/>
              </a:spcBef>
              <a:tabLst>
                <a:tab pos="457200" algn="l"/>
                <a:tab pos="914400" algn="l"/>
                <a:tab pos="1371600" algn="l"/>
                <a:tab pos="1828800" algn="l"/>
                <a:tab pos="2286000" algn="l"/>
              </a:tabLst>
              <a:defRPr sz="800" b="0">
                <a:solidFill>
                  <a:srgbClr val="FFFFFF"/>
                </a:solidFill>
                <a:effectLst>
                  <a:outerShdw blurRad="38100" dist="38100" dir="2700000" rotWithShape="0">
                    <a:srgbClr val="000000"/>
                  </a:outerShdw>
                </a:effectLst>
                <a:latin typeface="+mn-lt"/>
                <a:ea typeface="+mn-ea"/>
                <a:cs typeface="+mn-cs"/>
                <a:sym typeface="Arial"/>
              </a:defRPr>
            </a:pPr>
            <a:endParaRPr/>
          </a:p>
          <a:p>
            <a:pPr algn="ctr">
              <a:spcBef>
                <a:spcPts val="400"/>
              </a:spcBef>
              <a:tabLst>
                <a:tab pos="457200" algn="l"/>
                <a:tab pos="914400" algn="l"/>
                <a:tab pos="1371600" algn="l"/>
                <a:tab pos="1828800" algn="l"/>
                <a:tab pos="2286000" algn="l"/>
              </a:tabLst>
              <a:defRPr sz="1400" b="0">
                <a:solidFill>
                  <a:srgbClr val="FFFFFF"/>
                </a:solidFill>
                <a:effectLst>
                  <a:outerShdw blurRad="38100" dist="38100" dir="2700000" rotWithShape="0">
                    <a:srgbClr val="000000"/>
                  </a:outerShdw>
                </a:effectLst>
                <a:latin typeface="+mn-lt"/>
                <a:ea typeface="+mn-ea"/>
                <a:cs typeface="+mn-cs"/>
                <a:sym typeface="Arial"/>
              </a:defRPr>
            </a:pPr>
            <a:r>
              <a:t>Oil (eventually Salt?)</a:t>
            </a:r>
          </a:p>
          <a:p>
            <a:pPr algn="ctr">
              <a:spcBef>
                <a:spcPts val="400"/>
              </a:spcBef>
              <a:tabLst>
                <a:tab pos="457200" algn="l"/>
                <a:tab pos="914400" algn="l"/>
                <a:tab pos="1371600" algn="l"/>
                <a:tab pos="1828800" algn="l"/>
                <a:tab pos="2286000" algn="l"/>
              </a:tabLst>
              <a:defRPr sz="800" b="0">
                <a:solidFill>
                  <a:srgbClr val="FFFFFF"/>
                </a:solidFill>
                <a:effectLst>
                  <a:outerShdw blurRad="38100" dist="38100" dir="2700000" rotWithShape="0">
                    <a:srgbClr val="000000"/>
                  </a:outerShdw>
                </a:effectLst>
                <a:latin typeface="+mn-lt"/>
                <a:ea typeface="+mn-ea"/>
                <a:cs typeface="+mn-cs"/>
                <a:sym typeface="Arial"/>
              </a:defRPr>
            </a:pPr>
            <a:endParaRPr/>
          </a:p>
          <a:p>
            <a:pPr algn="ctr">
              <a:spcBef>
                <a:spcPts val="400"/>
              </a:spcBef>
              <a:tabLst>
                <a:tab pos="457200" algn="l"/>
                <a:tab pos="914400" algn="l"/>
                <a:tab pos="1371600" algn="l"/>
                <a:tab pos="1828800" algn="l"/>
                <a:tab pos="2286000" algn="l"/>
              </a:tabLst>
              <a:defRPr sz="1400" b="0">
                <a:solidFill>
                  <a:srgbClr val="FFFFFF"/>
                </a:solidFill>
                <a:effectLst>
                  <a:outerShdw blurRad="38100" dist="38100" dir="2700000" rotWithShape="0">
                    <a:srgbClr val="000000"/>
                  </a:outerShdw>
                </a:effectLst>
                <a:latin typeface="+mn-lt"/>
                <a:ea typeface="+mn-ea"/>
                <a:cs typeface="+mn-cs"/>
                <a:sym typeface="Arial"/>
              </a:defRPr>
            </a:pPr>
            <a:r>
              <a:t>~14-16%</a:t>
            </a:r>
          </a:p>
          <a:p>
            <a:pPr algn="ctr">
              <a:spcBef>
                <a:spcPts val="400"/>
              </a:spcBef>
              <a:tabLst>
                <a:tab pos="457200" algn="l"/>
                <a:tab pos="914400" algn="l"/>
                <a:tab pos="1371600" algn="l"/>
                <a:tab pos="1828800" algn="l"/>
                <a:tab pos="2286000" algn="l"/>
              </a:tabLst>
              <a:defRPr sz="800" b="0">
                <a:solidFill>
                  <a:srgbClr val="FFFFFF"/>
                </a:solidFill>
                <a:effectLst>
                  <a:outerShdw blurRad="38100" dist="38100" dir="2700000" rotWithShape="0">
                    <a:srgbClr val="000000"/>
                  </a:outerShdw>
                </a:effectLst>
                <a:latin typeface="+mn-lt"/>
                <a:ea typeface="+mn-ea"/>
                <a:cs typeface="+mn-cs"/>
                <a:sym typeface="Arial"/>
              </a:defRPr>
            </a:pPr>
            <a:endParaRPr/>
          </a:p>
          <a:p>
            <a:pPr algn="ctr">
              <a:spcBef>
                <a:spcPts val="400"/>
              </a:spcBef>
              <a:tabLst>
                <a:tab pos="457200" algn="l"/>
                <a:tab pos="914400" algn="l"/>
                <a:tab pos="1371600" algn="l"/>
                <a:tab pos="1828800" algn="l"/>
                <a:tab pos="2286000" algn="l"/>
              </a:tabLst>
              <a:defRPr sz="1400" b="0">
                <a:solidFill>
                  <a:srgbClr val="FFFFFF"/>
                </a:solidFill>
                <a:effectLst>
                  <a:outerShdw blurRad="38100" dist="38100" dir="2700000" rotWithShape="0">
                    <a:srgbClr val="000000"/>
                  </a:outerShdw>
                </a:effectLst>
                <a:latin typeface="+mn-lt"/>
                <a:ea typeface="+mn-ea"/>
                <a:cs typeface="+mn-cs"/>
                <a:sym typeface="Arial"/>
              </a:defRPr>
            </a:pPr>
            <a:r>
              <a:t>Not yet (eventually?)</a:t>
            </a:r>
          </a:p>
          <a:p>
            <a:pPr algn="ctr">
              <a:spcBef>
                <a:spcPts val="400"/>
              </a:spcBef>
              <a:tabLst>
                <a:tab pos="457200" algn="l"/>
                <a:tab pos="914400" algn="l"/>
                <a:tab pos="1371600" algn="l"/>
                <a:tab pos="1828800" algn="l"/>
                <a:tab pos="2286000" algn="l"/>
              </a:tabLst>
              <a:defRPr sz="800" b="0">
                <a:solidFill>
                  <a:srgbClr val="FFFFFF"/>
                </a:solidFill>
                <a:effectLst>
                  <a:outerShdw blurRad="38100" dist="38100" dir="2700000" rotWithShape="0">
                    <a:srgbClr val="000000"/>
                  </a:outerShdw>
                </a:effectLst>
                <a:latin typeface="+mn-lt"/>
                <a:ea typeface="+mn-ea"/>
                <a:cs typeface="+mn-cs"/>
                <a:sym typeface="Arial"/>
              </a:defRPr>
            </a:pPr>
            <a:endParaRPr/>
          </a:p>
          <a:p>
            <a:pPr algn="ctr">
              <a:spcBef>
                <a:spcPts val="400"/>
              </a:spcBef>
              <a:tabLst>
                <a:tab pos="457200" algn="l"/>
                <a:tab pos="914400" algn="l"/>
                <a:tab pos="1371600" algn="l"/>
                <a:tab pos="1828800" algn="l"/>
                <a:tab pos="2286000" algn="l"/>
              </a:tabLst>
              <a:defRPr sz="1400" b="0">
                <a:solidFill>
                  <a:srgbClr val="FFFFFF"/>
                </a:solidFill>
                <a:effectLst>
                  <a:outerShdw blurRad="38100" dist="38100" dir="2700000" rotWithShape="0">
                    <a:srgbClr val="000000"/>
                  </a:outerShdw>
                </a:effectLst>
                <a:latin typeface="+mn-lt"/>
                <a:ea typeface="+mn-ea"/>
                <a:cs typeface="+mn-cs"/>
                <a:sym typeface="Arial"/>
              </a:defRPr>
            </a:pPr>
            <a:r>
              <a:t>Mature technology</a:t>
            </a:r>
          </a:p>
          <a:p>
            <a:pPr algn="ctr">
              <a:spcBef>
                <a:spcPts val="400"/>
              </a:spcBef>
              <a:tabLst>
                <a:tab pos="457200" algn="l"/>
                <a:tab pos="914400" algn="l"/>
                <a:tab pos="1371600" algn="l"/>
                <a:tab pos="1828800" algn="l"/>
                <a:tab pos="2286000" algn="l"/>
              </a:tabLst>
              <a:defRPr sz="1400" b="0">
                <a:solidFill>
                  <a:srgbClr val="FFFFFF"/>
                </a:solidFill>
                <a:effectLst>
                  <a:outerShdw blurRad="38100" dist="38100" dir="2700000" rotWithShape="0">
                    <a:srgbClr val="000000"/>
                  </a:outerShdw>
                </a:effectLst>
                <a:latin typeface="+mn-lt"/>
                <a:ea typeface="+mn-ea"/>
                <a:cs typeface="+mn-cs"/>
                <a:sym typeface="Arial"/>
              </a:defRPr>
            </a:pPr>
            <a:r>
              <a:t>Wind susceptibility</a:t>
            </a:r>
          </a:p>
          <a:p>
            <a:pPr algn="ctr">
              <a:spcBef>
                <a:spcPts val="400"/>
              </a:spcBef>
              <a:tabLst>
                <a:tab pos="457200" algn="l"/>
                <a:tab pos="914400" algn="l"/>
                <a:tab pos="1371600" algn="l"/>
                <a:tab pos="1828800" algn="l"/>
                <a:tab pos="2286000" algn="l"/>
              </a:tabLst>
              <a:defRPr sz="1400" b="0">
                <a:solidFill>
                  <a:srgbClr val="FFFFFF"/>
                </a:solidFill>
                <a:effectLst>
                  <a:outerShdw blurRad="38100" dist="38100" dir="2700000" rotWithShape="0">
                    <a:srgbClr val="000000"/>
                  </a:outerShdw>
                </a:effectLst>
                <a:latin typeface="+mn-lt"/>
                <a:ea typeface="+mn-ea"/>
                <a:cs typeface="+mn-cs"/>
                <a:sym typeface="Arial"/>
              </a:defRPr>
            </a:pPr>
            <a:r>
              <a:t>Manual cleaning</a:t>
            </a:r>
          </a:p>
          <a:p>
            <a:pPr algn="ctr">
              <a:spcBef>
                <a:spcPts val="400"/>
              </a:spcBef>
              <a:tabLst>
                <a:tab pos="457200" algn="l"/>
                <a:tab pos="914400" algn="l"/>
                <a:tab pos="1371600" algn="l"/>
                <a:tab pos="1828800" algn="l"/>
                <a:tab pos="2286000" algn="l"/>
              </a:tabLst>
              <a:defRPr sz="1400" b="0">
                <a:solidFill>
                  <a:srgbClr val="FFFFFF"/>
                </a:solidFill>
                <a:effectLst>
                  <a:outerShdw blurRad="38100" dist="38100" dir="2700000" rotWithShape="0">
                    <a:srgbClr val="000000"/>
                  </a:outerShdw>
                </a:effectLst>
                <a:latin typeface="+mn-lt"/>
                <a:ea typeface="+mn-ea"/>
                <a:cs typeface="+mn-cs"/>
                <a:sym typeface="Arial"/>
              </a:defRPr>
            </a:pPr>
            <a:r>
              <a:t>Water Use</a:t>
            </a:r>
          </a:p>
        </p:txBody>
      </p:sp>
      <p:sp>
        <p:nvSpPr>
          <p:cNvPr id="561" name="Rectangle 3"/>
          <p:cNvSpPr txBox="1"/>
          <p:nvPr/>
        </p:nvSpPr>
        <p:spPr>
          <a:xfrm>
            <a:off x="7475396" y="823387"/>
            <a:ext cx="1583558" cy="50283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ormAutofit/>
          </a:bodyPr>
          <a:lstStyle/>
          <a:p>
            <a:pPr algn="ctr">
              <a:spcBef>
                <a:spcPts val="400"/>
              </a:spcBef>
              <a:tabLst>
                <a:tab pos="457200" algn="l"/>
                <a:tab pos="914400" algn="l"/>
                <a:tab pos="1371600" algn="l"/>
                <a:tab pos="1828800" algn="l"/>
                <a:tab pos="2286000" algn="l"/>
              </a:tabLst>
              <a:defRPr sz="1400">
                <a:solidFill>
                  <a:srgbClr val="FFFFFF"/>
                </a:solidFill>
                <a:effectLst>
                  <a:outerShdw blurRad="38100" dist="38100" dir="2700000" rotWithShape="0">
                    <a:srgbClr val="000000"/>
                  </a:outerShdw>
                </a:effectLst>
                <a:latin typeface="+mn-lt"/>
                <a:ea typeface="+mn-ea"/>
                <a:cs typeface="+mn-cs"/>
                <a:sym typeface="Arial"/>
              </a:defRPr>
            </a:pPr>
            <a:r>
              <a:t>Linear Fresnel</a:t>
            </a:r>
          </a:p>
          <a:p>
            <a:pPr algn="ctr">
              <a:spcBef>
                <a:spcPts val="400"/>
              </a:spcBef>
              <a:tabLst>
                <a:tab pos="457200" algn="l"/>
                <a:tab pos="914400" algn="l"/>
                <a:tab pos="1371600" algn="l"/>
                <a:tab pos="1828800" algn="l"/>
                <a:tab pos="2286000" algn="l"/>
              </a:tabLst>
              <a:defRPr sz="800" b="0">
                <a:solidFill>
                  <a:srgbClr val="FFFFFF"/>
                </a:solidFill>
                <a:effectLst>
                  <a:outerShdw blurRad="38100" dist="38100" dir="2700000" rotWithShape="0">
                    <a:srgbClr val="000000"/>
                  </a:outerShdw>
                </a:effectLst>
                <a:latin typeface="+mn-lt"/>
                <a:ea typeface="+mn-ea"/>
                <a:cs typeface="+mn-cs"/>
                <a:sym typeface="Arial"/>
              </a:defRPr>
            </a:pPr>
            <a:endParaRPr/>
          </a:p>
          <a:p>
            <a:pPr algn="ctr">
              <a:spcBef>
                <a:spcPts val="400"/>
              </a:spcBef>
              <a:tabLst>
                <a:tab pos="457200" algn="l"/>
                <a:tab pos="914400" algn="l"/>
                <a:tab pos="1371600" algn="l"/>
                <a:tab pos="1828800" algn="l"/>
                <a:tab pos="2286000" algn="l"/>
              </a:tabLst>
              <a:defRPr sz="1400" b="0">
                <a:solidFill>
                  <a:srgbClr val="FFFFFF"/>
                </a:solidFill>
                <a:effectLst>
                  <a:outerShdw blurRad="38100" dist="38100" dir="2700000" rotWithShape="0">
                    <a:srgbClr val="000000"/>
                  </a:outerShdw>
                </a:effectLst>
                <a:latin typeface="+mn-lt"/>
                <a:ea typeface="+mn-ea"/>
                <a:cs typeface="+mn-cs"/>
                <a:sym typeface="Arial"/>
              </a:defRPr>
            </a:pPr>
            <a:r>
              <a:t>Dense N-S arrays</a:t>
            </a:r>
          </a:p>
          <a:p>
            <a:pPr algn="ctr">
              <a:spcBef>
                <a:spcPts val="400"/>
              </a:spcBef>
              <a:tabLst>
                <a:tab pos="457200" algn="l"/>
                <a:tab pos="914400" algn="l"/>
                <a:tab pos="1371600" algn="l"/>
                <a:tab pos="1828800" algn="l"/>
                <a:tab pos="2286000" algn="l"/>
              </a:tabLst>
              <a:defRPr sz="800" b="0">
                <a:solidFill>
                  <a:srgbClr val="FFFFFF"/>
                </a:solidFill>
                <a:effectLst>
                  <a:outerShdw blurRad="38100" dist="38100" dir="2700000" rotWithShape="0">
                    <a:srgbClr val="000000"/>
                  </a:outerShdw>
                </a:effectLst>
                <a:latin typeface="+mn-lt"/>
                <a:ea typeface="+mn-ea"/>
                <a:cs typeface="+mn-cs"/>
                <a:sym typeface="Arial"/>
              </a:defRPr>
            </a:pPr>
            <a:endParaRPr/>
          </a:p>
          <a:p>
            <a:pPr algn="ctr">
              <a:spcBef>
                <a:spcPts val="400"/>
              </a:spcBef>
              <a:tabLst>
                <a:tab pos="457200" algn="l"/>
                <a:tab pos="914400" algn="l"/>
                <a:tab pos="1371600" algn="l"/>
                <a:tab pos="1828800" algn="l"/>
                <a:tab pos="2286000" algn="l"/>
              </a:tabLst>
              <a:defRPr sz="1400" b="0">
                <a:solidFill>
                  <a:srgbClr val="FFFFFF"/>
                </a:solidFill>
                <a:effectLst>
                  <a:outerShdw blurRad="38100" dist="38100" dir="2700000" rotWithShape="0">
                    <a:srgbClr val="000000"/>
                  </a:outerShdw>
                </a:effectLst>
                <a:latin typeface="+mn-lt"/>
                <a:ea typeface="+mn-ea"/>
                <a:cs typeface="+mn-cs"/>
                <a:sym typeface="Arial"/>
              </a:defRPr>
            </a:pPr>
            <a:r>
              <a:t>Linear  </a:t>
            </a:r>
          </a:p>
          <a:p>
            <a:pPr algn="ctr">
              <a:spcBef>
                <a:spcPts val="400"/>
              </a:spcBef>
              <a:tabLst>
                <a:tab pos="457200" algn="l"/>
                <a:tab pos="914400" algn="l"/>
                <a:tab pos="1371600" algn="l"/>
                <a:tab pos="1828800" algn="l"/>
                <a:tab pos="2286000" algn="l"/>
              </a:tabLst>
              <a:defRPr sz="1400" b="0">
                <a:solidFill>
                  <a:srgbClr val="FFFFFF"/>
                </a:solidFill>
                <a:effectLst>
                  <a:outerShdw blurRad="38100" dist="38100" dir="2700000" rotWithShape="0">
                    <a:srgbClr val="000000"/>
                  </a:outerShdw>
                </a:effectLst>
                <a:latin typeface="+mn-lt"/>
                <a:ea typeface="+mn-ea"/>
                <a:cs typeface="+mn-cs"/>
                <a:sym typeface="Arial"/>
              </a:defRPr>
            </a:pPr>
            <a:r>
              <a:t>Direct-to-Steam</a:t>
            </a:r>
          </a:p>
          <a:p>
            <a:pPr algn="ctr">
              <a:spcBef>
                <a:spcPts val="400"/>
              </a:spcBef>
              <a:tabLst>
                <a:tab pos="457200" algn="l"/>
                <a:tab pos="914400" algn="l"/>
                <a:tab pos="1371600" algn="l"/>
                <a:tab pos="1828800" algn="l"/>
                <a:tab pos="2286000" algn="l"/>
              </a:tabLst>
              <a:defRPr sz="800" b="0">
                <a:solidFill>
                  <a:srgbClr val="FFFFFF"/>
                </a:solidFill>
                <a:effectLst>
                  <a:outerShdw blurRad="38100" dist="38100" dir="2700000" rotWithShape="0">
                    <a:srgbClr val="000000"/>
                  </a:outerShdw>
                </a:effectLst>
                <a:latin typeface="+mn-lt"/>
                <a:ea typeface="+mn-ea"/>
                <a:cs typeface="+mn-cs"/>
                <a:sym typeface="Arial"/>
              </a:defRPr>
            </a:pPr>
            <a:endParaRPr/>
          </a:p>
          <a:p>
            <a:pPr algn="ctr">
              <a:spcBef>
                <a:spcPts val="400"/>
              </a:spcBef>
              <a:tabLst>
                <a:tab pos="457200" algn="l"/>
                <a:tab pos="914400" algn="l"/>
                <a:tab pos="1371600" algn="l"/>
                <a:tab pos="1828800" algn="l"/>
                <a:tab pos="2286000" algn="l"/>
              </a:tabLst>
              <a:defRPr sz="1400" b="0">
                <a:solidFill>
                  <a:srgbClr val="FFFFFF"/>
                </a:solidFill>
                <a:effectLst>
                  <a:outerShdw blurRad="38100" dist="38100" dir="2700000" rotWithShape="0">
                    <a:srgbClr val="000000"/>
                  </a:outerShdw>
                </a:effectLst>
                <a:latin typeface="+mn-lt"/>
                <a:ea typeface="+mn-ea"/>
                <a:cs typeface="+mn-cs"/>
                <a:sym typeface="Arial"/>
              </a:defRPr>
            </a:pPr>
            <a:r>
              <a:t>~ 80 X</a:t>
            </a:r>
          </a:p>
          <a:p>
            <a:pPr algn="ctr">
              <a:spcBef>
                <a:spcPts val="400"/>
              </a:spcBef>
              <a:tabLst>
                <a:tab pos="457200" algn="l"/>
                <a:tab pos="914400" algn="l"/>
                <a:tab pos="1371600" algn="l"/>
                <a:tab pos="1828800" algn="l"/>
                <a:tab pos="2286000" algn="l"/>
              </a:tabLst>
              <a:defRPr sz="800" b="0">
                <a:solidFill>
                  <a:srgbClr val="FFFFFF"/>
                </a:solidFill>
                <a:effectLst>
                  <a:outerShdw blurRad="38100" dist="38100" dir="2700000" rotWithShape="0">
                    <a:srgbClr val="000000"/>
                  </a:outerShdw>
                </a:effectLst>
                <a:latin typeface="+mn-lt"/>
                <a:ea typeface="+mn-ea"/>
                <a:cs typeface="+mn-cs"/>
                <a:sym typeface="Arial"/>
              </a:defRPr>
            </a:pPr>
            <a:endParaRPr/>
          </a:p>
          <a:p>
            <a:pPr algn="ctr">
              <a:spcBef>
                <a:spcPts val="400"/>
              </a:spcBef>
              <a:tabLst>
                <a:tab pos="457200" algn="l"/>
                <a:tab pos="914400" algn="l"/>
                <a:tab pos="1371600" algn="l"/>
                <a:tab pos="1828800" algn="l"/>
                <a:tab pos="2286000" algn="l"/>
              </a:tabLst>
              <a:defRPr sz="1400" b="0">
                <a:solidFill>
                  <a:srgbClr val="FFFFFF"/>
                </a:solidFill>
                <a:effectLst>
                  <a:outerShdw blurRad="38100" dist="38100" dir="2700000" rotWithShape="0">
                    <a:srgbClr val="000000"/>
                  </a:outerShdw>
                </a:effectLst>
                <a:latin typeface="+mn-lt"/>
                <a:ea typeface="+mn-ea"/>
                <a:cs typeface="+mn-cs"/>
                <a:sym typeface="Arial"/>
              </a:defRPr>
            </a:pPr>
            <a:r>
              <a:t>300-400 </a:t>
            </a:r>
            <a:r>
              <a:rPr b="1"/>
              <a:t>°</a:t>
            </a:r>
            <a:r>
              <a:t>C</a:t>
            </a:r>
          </a:p>
          <a:p>
            <a:pPr algn="ctr">
              <a:spcBef>
                <a:spcPts val="400"/>
              </a:spcBef>
              <a:tabLst>
                <a:tab pos="457200" algn="l"/>
                <a:tab pos="914400" algn="l"/>
                <a:tab pos="1371600" algn="l"/>
                <a:tab pos="1828800" algn="l"/>
                <a:tab pos="2286000" algn="l"/>
              </a:tabLst>
              <a:defRPr sz="800" b="0">
                <a:solidFill>
                  <a:srgbClr val="FFFFFF"/>
                </a:solidFill>
                <a:effectLst>
                  <a:outerShdw blurRad="38100" dist="38100" dir="2700000" rotWithShape="0">
                    <a:srgbClr val="000000"/>
                  </a:outerShdw>
                </a:effectLst>
                <a:latin typeface="+mn-lt"/>
                <a:ea typeface="+mn-ea"/>
                <a:cs typeface="+mn-cs"/>
                <a:sym typeface="Arial"/>
              </a:defRPr>
            </a:pPr>
            <a:endParaRPr/>
          </a:p>
          <a:p>
            <a:pPr algn="ctr">
              <a:spcBef>
                <a:spcPts val="400"/>
              </a:spcBef>
              <a:tabLst>
                <a:tab pos="457200" algn="l"/>
                <a:tab pos="914400" algn="l"/>
                <a:tab pos="1371600" algn="l"/>
                <a:tab pos="1828800" algn="l"/>
                <a:tab pos="2286000" algn="l"/>
              </a:tabLst>
              <a:defRPr sz="1400" b="0">
                <a:solidFill>
                  <a:srgbClr val="FFFFFF"/>
                </a:solidFill>
                <a:effectLst>
                  <a:outerShdw blurRad="38100" dist="38100" dir="2700000" rotWithShape="0">
                    <a:srgbClr val="000000"/>
                  </a:outerShdw>
                </a:effectLst>
                <a:latin typeface="+mn-lt"/>
                <a:ea typeface="+mn-ea"/>
                <a:cs typeface="+mn-cs"/>
                <a:sym typeface="Arial"/>
              </a:defRPr>
            </a:pPr>
            <a:r>
              <a:t>Water</a:t>
            </a:r>
          </a:p>
          <a:p>
            <a:pPr algn="ctr">
              <a:spcBef>
                <a:spcPts val="400"/>
              </a:spcBef>
              <a:tabLst>
                <a:tab pos="457200" algn="l"/>
                <a:tab pos="914400" algn="l"/>
                <a:tab pos="1371600" algn="l"/>
                <a:tab pos="1828800" algn="l"/>
                <a:tab pos="2286000" algn="l"/>
              </a:tabLst>
              <a:defRPr sz="800" b="0">
                <a:solidFill>
                  <a:srgbClr val="FFFFFF"/>
                </a:solidFill>
                <a:effectLst>
                  <a:outerShdw blurRad="38100" dist="38100" dir="2700000" rotWithShape="0">
                    <a:srgbClr val="000000"/>
                  </a:outerShdw>
                </a:effectLst>
                <a:latin typeface="+mn-lt"/>
                <a:ea typeface="+mn-ea"/>
                <a:cs typeface="+mn-cs"/>
                <a:sym typeface="Arial"/>
              </a:defRPr>
            </a:pPr>
            <a:endParaRPr/>
          </a:p>
          <a:p>
            <a:pPr algn="ctr">
              <a:spcBef>
                <a:spcPts val="400"/>
              </a:spcBef>
              <a:tabLst>
                <a:tab pos="457200" algn="l"/>
                <a:tab pos="914400" algn="l"/>
                <a:tab pos="1371600" algn="l"/>
                <a:tab pos="1828800" algn="l"/>
                <a:tab pos="2286000" algn="l"/>
              </a:tabLst>
              <a:defRPr sz="1400" b="0">
                <a:solidFill>
                  <a:srgbClr val="FFFFFF"/>
                </a:solidFill>
                <a:effectLst>
                  <a:outerShdw blurRad="38100" dist="38100" dir="2700000" rotWithShape="0">
                    <a:srgbClr val="000000"/>
                  </a:outerShdw>
                </a:effectLst>
                <a:latin typeface="+mn-lt"/>
                <a:ea typeface="+mn-ea"/>
                <a:cs typeface="+mn-cs"/>
                <a:sym typeface="Arial"/>
              </a:defRPr>
            </a:pPr>
            <a:r>
              <a:t>~13%</a:t>
            </a:r>
          </a:p>
          <a:p>
            <a:pPr algn="ctr">
              <a:spcBef>
                <a:spcPts val="400"/>
              </a:spcBef>
              <a:tabLst>
                <a:tab pos="457200" algn="l"/>
                <a:tab pos="914400" algn="l"/>
                <a:tab pos="1371600" algn="l"/>
                <a:tab pos="1828800" algn="l"/>
                <a:tab pos="2286000" algn="l"/>
              </a:tabLst>
              <a:defRPr sz="800" b="0">
                <a:solidFill>
                  <a:srgbClr val="FFFFFF"/>
                </a:solidFill>
                <a:effectLst>
                  <a:outerShdw blurRad="38100" dist="38100" dir="2700000" rotWithShape="0">
                    <a:srgbClr val="000000"/>
                  </a:outerShdw>
                </a:effectLst>
                <a:latin typeface="+mn-lt"/>
                <a:ea typeface="+mn-ea"/>
                <a:cs typeface="+mn-cs"/>
                <a:sym typeface="Arial"/>
              </a:defRPr>
            </a:pPr>
            <a:endParaRPr/>
          </a:p>
          <a:p>
            <a:pPr algn="ctr">
              <a:spcBef>
                <a:spcPts val="400"/>
              </a:spcBef>
              <a:tabLst>
                <a:tab pos="457200" algn="l"/>
                <a:tab pos="914400" algn="l"/>
                <a:tab pos="1371600" algn="l"/>
                <a:tab pos="1828800" algn="l"/>
                <a:tab pos="2286000" algn="l"/>
              </a:tabLst>
              <a:defRPr sz="1400" b="0">
                <a:solidFill>
                  <a:srgbClr val="FFFFFF"/>
                </a:solidFill>
                <a:effectLst>
                  <a:outerShdw blurRad="38100" dist="38100" dir="2700000" rotWithShape="0">
                    <a:srgbClr val="000000"/>
                  </a:outerShdw>
                </a:effectLst>
                <a:latin typeface="+mn-lt"/>
                <a:ea typeface="+mn-ea"/>
                <a:cs typeface="+mn-cs"/>
                <a:sym typeface="Arial"/>
              </a:defRPr>
            </a:pPr>
            <a:r>
              <a:t>None</a:t>
            </a:r>
          </a:p>
          <a:p>
            <a:pPr algn="ctr">
              <a:spcBef>
                <a:spcPts val="400"/>
              </a:spcBef>
              <a:tabLst>
                <a:tab pos="457200" algn="l"/>
                <a:tab pos="914400" algn="l"/>
                <a:tab pos="1371600" algn="l"/>
                <a:tab pos="1828800" algn="l"/>
                <a:tab pos="2286000" algn="l"/>
              </a:tabLst>
              <a:defRPr sz="900" b="0">
                <a:solidFill>
                  <a:srgbClr val="FFFFFF"/>
                </a:solidFill>
                <a:effectLst>
                  <a:outerShdw blurRad="38100" dist="38100" dir="2700000" rotWithShape="0">
                    <a:srgbClr val="000000"/>
                  </a:outerShdw>
                </a:effectLst>
                <a:latin typeface="+mn-lt"/>
                <a:ea typeface="+mn-ea"/>
                <a:cs typeface="+mn-cs"/>
                <a:sym typeface="Arial"/>
              </a:defRPr>
            </a:pPr>
            <a:endParaRPr/>
          </a:p>
          <a:p>
            <a:pPr algn="ctr">
              <a:spcBef>
                <a:spcPts val="400"/>
              </a:spcBef>
              <a:tabLst>
                <a:tab pos="457200" algn="l"/>
                <a:tab pos="914400" algn="l"/>
                <a:tab pos="1371600" algn="l"/>
                <a:tab pos="1828800" algn="l"/>
                <a:tab pos="2286000" algn="l"/>
              </a:tabLst>
              <a:defRPr sz="1400" b="0">
                <a:solidFill>
                  <a:srgbClr val="FFFFFF"/>
                </a:solidFill>
                <a:effectLst>
                  <a:outerShdw blurRad="38100" dist="38100" dir="2700000" rotWithShape="0">
                    <a:srgbClr val="000000"/>
                  </a:outerShdw>
                </a:effectLst>
                <a:latin typeface="+mn-lt"/>
                <a:ea typeface="+mn-ea"/>
                <a:cs typeface="+mn-cs"/>
                <a:sym typeface="Arial"/>
              </a:defRPr>
            </a:pPr>
            <a:r>
              <a:t>Effective land use</a:t>
            </a:r>
          </a:p>
          <a:p>
            <a:pPr algn="ctr">
              <a:spcBef>
                <a:spcPts val="400"/>
              </a:spcBef>
              <a:tabLst>
                <a:tab pos="457200" algn="l"/>
                <a:tab pos="914400" algn="l"/>
                <a:tab pos="1371600" algn="l"/>
                <a:tab pos="1828800" algn="l"/>
                <a:tab pos="2286000" algn="l"/>
              </a:tabLst>
              <a:defRPr sz="1400" b="0">
                <a:solidFill>
                  <a:srgbClr val="FFFFFF"/>
                </a:solidFill>
                <a:effectLst>
                  <a:outerShdw blurRad="38100" dist="38100" dir="2700000" rotWithShape="0">
                    <a:srgbClr val="000000"/>
                  </a:outerShdw>
                </a:effectLst>
                <a:latin typeface="+mn-lt"/>
                <a:ea typeface="+mn-ea"/>
                <a:cs typeface="+mn-cs"/>
                <a:sym typeface="Arial"/>
              </a:defRPr>
            </a:pPr>
            <a:r>
              <a:t>Lower costs</a:t>
            </a:r>
          </a:p>
          <a:p>
            <a:pPr algn="ctr">
              <a:spcBef>
                <a:spcPts val="400"/>
              </a:spcBef>
              <a:tabLst>
                <a:tab pos="457200" algn="l"/>
                <a:tab pos="914400" algn="l"/>
                <a:tab pos="1371600" algn="l"/>
                <a:tab pos="1828800" algn="l"/>
                <a:tab pos="2286000" algn="l"/>
              </a:tabLst>
              <a:defRPr sz="1400" b="0">
                <a:solidFill>
                  <a:srgbClr val="FFFFFF"/>
                </a:solidFill>
                <a:effectLst>
                  <a:outerShdw blurRad="38100" dist="38100" dir="2700000" rotWithShape="0">
                    <a:srgbClr val="000000"/>
                  </a:outerShdw>
                </a:effectLst>
                <a:latin typeface="+mn-lt"/>
                <a:ea typeface="+mn-ea"/>
                <a:cs typeface="+mn-cs"/>
                <a:sym typeface="Arial"/>
              </a:defRPr>
            </a:pPr>
            <a:r>
              <a:t>Robotic cleaning</a:t>
            </a:r>
          </a:p>
          <a:p>
            <a:pPr algn="ctr">
              <a:spcBef>
                <a:spcPts val="400"/>
              </a:spcBef>
              <a:tabLst>
                <a:tab pos="457200" algn="l"/>
                <a:tab pos="914400" algn="l"/>
                <a:tab pos="1371600" algn="l"/>
                <a:tab pos="1828800" algn="l"/>
                <a:tab pos="2286000" algn="l"/>
              </a:tabLst>
              <a:defRPr sz="1400" b="0">
                <a:solidFill>
                  <a:srgbClr val="FFFFFF"/>
                </a:solidFill>
                <a:effectLst>
                  <a:outerShdw blurRad="38100" dist="38100" dir="2700000" rotWithShape="0">
                    <a:srgbClr val="000000"/>
                  </a:outerShdw>
                </a:effectLst>
                <a:latin typeface="+mn-lt"/>
                <a:ea typeface="+mn-ea"/>
                <a:cs typeface="+mn-cs"/>
                <a:sym typeface="Arial"/>
              </a:defRPr>
            </a:pPr>
            <a:r>
              <a:t>Water use</a:t>
            </a:r>
          </a:p>
        </p:txBody>
      </p:sp>
      <p:sp>
        <p:nvSpPr>
          <p:cNvPr id="562" name="Rectangle 5"/>
          <p:cNvSpPr txBox="1"/>
          <p:nvPr/>
        </p:nvSpPr>
        <p:spPr>
          <a:xfrm>
            <a:off x="96997" y="6022654"/>
            <a:ext cx="8950006" cy="8357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1) Table data are from sources cited earlier, or publications identified in this note set's Resources webpage (</a:t>
            </a:r>
            <a:r>
              <a:rPr u="sng">
                <a:solidFill>
                  <a:srgbClr val="00CCFF"/>
                </a:solidFill>
                <a:uFill>
                  <a:solidFill>
                    <a:srgbClr val="00CCFF"/>
                  </a:solidFill>
                </a:uFill>
                <a:hlinkClick r:id="rId2"/>
              </a:rPr>
              <a:t>link</a:t>
            </a:r>
            <a:r>
              <a:t>)</a:t>
            </a:r>
          </a:p>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2) Trends exhibited in this table are consistent within those sources, but numerical values often differ significantly. Industry associated sources tend to cite more positive data. While their bias may of course be a factor, I've found that industry sources </a:t>
            </a:r>
            <a:r>
              <a:rPr b="1"/>
              <a:t>are </a:t>
            </a:r>
            <a:r>
              <a:t>often much better informed about forefront technology than governmental and academic sources.</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4" name="Rectangle 5"/>
          <p:cNvSpPr txBox="1"/>
          <p:nvPr/>
        </p:nvSpPr>
        <p:spPr>
          <a:xfrm>
            <a:off x="304800" y="6165120"/>
            <a:ext cx="8534400" cy="6960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1) https://solarpaces.nrel.gov/</a:t>
            </a:r>
          </a:p>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2) https://www.irena.org/publications/2015/Oct/Concentrated-Solar-Power</a:t>
            </a:r>
          </a:p>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3) https://www.iea.org/topics/renewables/solar/</a:t>
            </a:r>
          </a:p>
        </p:txBody>
      </p:sp>
      <p:sp>
        <p:nvSpPr>
          <p:cNvPr id="565" name="Rectangle 2"/>
          <p:cNvSpPr txBox="1">
            <a:spLocks noGrp="1"/>
          </p:cNvSpPr>
          <p:nvPr>
            <p:ph type="title"/>
          </p:nvPr>
        </p:nvSpPr>
        <p:spPr>
          <a:xfrm>
            <a:off x="304800" y="76199"/>
            <a:ext cx="8534400" cy="675219"/>
          </a:xfrm>
          <a:prstGeom prst="rect">
            <a:avLst/>
          </a:prstGeom>
        </p:spPr>
        <p:txBody>
          <a:bodyPr/>
          <a:lstStyle>
            <a:lvl1pPr>
              <a:defRPr sz="2100" i="1">
                <a:latin typeface="+mn-lt"/>
                <a:ea typeface="+mn-ea"/>
                <a:cs typeface="+mn-cs"/>
                <a:sym typeface="Arial"/>
              </a:defRPr>
            </a:lvl1pPr>
          </a:lstStyle>
          <a:p>
            <a:r>
              <a:t>Yielding these patterns of current Solar Thermal deployment:</a:t>
            </a:r>
          </a:p>
        </p:txBody>
      </p:sp>
      <p:sp>
        <p:nvSpPr>
          <p:cNvPr id="566" name="Rectangle 3"/>
          <p:cNvSpPr txBox="1">
            <a:spLocks noGrp="1"/>
          </p:cNvSpPr>
          <p:nvPr>
            <p:ph type="body" idx="1"/>
          </p:nvPr>
        </p:nvSpPr>
        <p:spPr>
          <a:xfrm>
            <a:off x="228600" y="810687"/>
            <a:ext cx="8788400" cy="2965613"/>
          </a:xfrm>
          <a:prstGeom prst="rect">
            <a:avLst/>
          </a:prstGeom>
        </p:spPr>
        <p:txBody>
          <a:bodyPr/>
          <a:lstStyle/>
          <a:p>
            <a:r>
              <a:t>Number of U.S. Solar Thermal plants by type (not accounting for power outputs): </a:t>
            </a:r>
            <a:r>
              <a:rPr b="1" baseline="31999"/>
              <a:t>1</a:t>
            </a:r>
          </a:p>
          <a:p>
            <a:pPr>
              <a:defRPr sz="800"/>
            </a:pPr>
            <a:endParaRPr/>
          </a:p>
          <a:p>
            <a:pPr>
              <a:tabLst>
                <a:tab pos="457200" algn="l"/>
                <a:tab pos="2578100" algn="l"/>
                <a:tab pos="4343400" algn="l"/>
                <a:tab pos="5664200" algn="l"/>
                <a:tab pos="7086600" algn="l"/>
              </a:tabLst>
            </a:pPr>
            <a:r>
              <a:t>     Dish-Engine: 2    Solar Tower: 36     Parabolic Trough: 99    Linear Fresnel: 14</a:t>
            </a:r>
          </a:p>
          <a:p>
            <a:pPr>
              <a:defRPr sz="1400"/>
            </a:pPr>
            <a:endParaRPr/>
          </a:p>
          <a:p>
            <a:r>
              <a:t>Versus International Renewable Energy Agency (IRENA) statement that (in 2013) </a:t>
            </a:r>
            <a:r>
              <a:rPr b="1" baseline="31999"/>
              <a:t>2</a:t>
            </a:r>
          </a:p>
          <a:p>
            <a:pPr>
              <a:defRPr sz="800"/>
            </a:pPr>
            <a:endParaRPr/>
          </a:p>
          <a:p>
            <a:pPr marL="0" lvl="1" indent="640896">
              <a:buSzTx/>
              <a:buNone/>
            </a:pPr>
            <a:r>
              <a:t>90% of worldwide Solar Thermal power was produced by Parabolic Troughs</a:t>
            </a:r>
          </a:p>
          <a:p>
            <a:pPr marL="0" lvl="1" indent="640896">
              <a:buSzTx/>
              <a:buNone/>
              <a:defRPr sz="800"/>
            </a:pPr>
            <a:endParaRPr/>
          </a:p>
          <a:p>
            <a:pPr marL="0" lvl="2" indent="1085850">
              <a:buSzTx/>
              <a:buNone/>
            </a:pPr>
            <a:r>
              <a:t>(a breakdown of the other 10% of Solar Thermal power was not provided)</a:t>
            </a:r>
          </a:p>
          <a:p>
            <a:pPr marL="0" lvl="2" indent="1085850">
              <a:buSzTx/>
              <a:buNone/>
              <a:defRPr sz="1300"/>
            </a:pPr>
            <a:endParaRPr/>
          </a:p>
          <a:p>
            <a:r>
              <a:t>And this International Energy Agency (IEA) figure about worldwide Solar Thermal: </a:t>
            </a:r>
            <a:r>
              <a:rPr b="1" baseline="31999"/>
              <a:t>3</a:t>
            </a:r>
          </a:p>
        </p:txBody>
      </p:sp>
      <p:pic>
        <p:nvPicPr>
          <p:cNvPr id="567" name="Image" descr="Image"/>
          <p:cNvPicPr>
            <a:picLocks noChangeAspect="1"/>
          </p:cNvPicPr>
          <p:nvPr/>
        </p:nvPicPr>
        <p:blipFill>
          <a:blip r:embed="rId2">
            <a:extLst/>
          </a:blip>
          <a:stretch>
            <a:fillRect/>
          </a:stretch>
        </p:blipFill>
        <p:spPr>
          <a:xfrm>
            <a:off x="5062836" y="3956150"/>
            <a:ext cx="3851129" cy="1964146"/>
          </a:xfrm>
          <a:prstGeom prst="rect">
            <a:avLst/>
          </a:prstGeom>
          <a:ln w="12700">
            <a:miter lim="400000"/>
          </a:ln>
        </p:spPr>
      </p:pic>
      <p:sp>
        <p:nvSpPr>
          <p:cNvPr id="568" name="Rectangle 3"/>
          <p:cNvSpPr txBox="1"/>
          <p:nvPr/>
        </p:nvSpPr>
        <p:spPr>
          <a:xfrm>
            <a:off x="285417" y="3949875"/>
            <a:ext cx="4603672" cy="21178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ormAutofit/>
          </a:bodyPr>
          <a:lstStyle/>
          <a:p>
            <a:pPr defTabSz="777240">
              <a:spcBef>
                <a:spcPts val="300"/>
              </a:spcBef>
              <a:tabLst>
                <a:tab pos="381000" algn="l"/>
                <a:tab pos="774700" algn="l"/>
                <a:tab pos="1155700" algn="l"/>
                <a:tab pos="1549400" algn="l"/>
                <a:tab pos="1943100" algn="l"/>
              </a:tabLst>
              <a:defRPr sz="1360" b="0">
                <a:solidFill>
                  <a:srgbClr val="FFFFFF"/>
                </a:solidFill>
                <a:effectLst>
                  <a:outerShdw blurRad="32385" dist="32385" dir="2700000" rotWithShape="0">
                    <a:srgbClr val="000000"/>
                  </a:outerShdw>
                </a:effectLst>
                <a:latin typeface="+mn-lt"/>
                <a:ea typeface="+mn-ea"/>
                <a:cs typeface="+mn-cs"/>
                <a:sym typeface="Arial"/>
              </a:defRPr>
            </a:pPr>
            <a:r>
              <a:rPr b="1">
                <a:solidFill>
                  <a:srgbClr val="E04550"/>
                </a:solidFill>
              </a:rPr>
              <a:t>Line</a:t>
            </a:r>
            <a:r>
              <a:t> = Total worldwide Solar Thermal Power</a:t>
            </a:r>
          </a:p>
          <a:p>
            <a:pPr defTabSz="777240">
              <a:spcBef>
                <a:spcPts val="300"/>
              </a:spcBef>
              <a:tabLst>
                <a:tab pos="381000" algn="l"/>
                <a:tab pos="774700" algn="l"/>
                <a:tab pos="1155700" algn="l"/>
                <a:tab pos="1549400" algn="l"/>
                <a:tab pos="1943100" algn="l"/>
              </a:tabLst>
              <a:defRPr sz="255" b="0">
                <a:solidFill>
                  <a:srgbClr val="FFFFFF"/>
                </a:solidFill>
                <a:effectLst>
                  <a:outerShdw blurRad="32385" dist="32385" dir="2700000" rotWithShape="0">
                    <a:srgbClr val="000000"/>
                  </a:outerShdw>
                </a:effectLst>
                <a:latin typeface="+mn-lt"/>
                <a:ea typeface="+mn-ea"/>
                <a:cs typeface="+mn-cs"/>
                <a:sym typeface="Arial"/>
              </a:defRPr>
            </a:pPr>
            <a:endParaRPr/>
          </a:p>
          <a:p>
            <a:pPr lvl="3" indent="1321308" defTabSz="777240">
              <a:spcBef>
                <a:spcPts val="300"/>
              </a:spcBef>
              <a:tabLst>
                <a:tab pos="381000" algn="l"/>
                <a:tab pos="774700" algn="l"/>
                <a:tab pos="1155700" algn="l"/>
                <a:tab pos="1549400" algn="l"/>
                <a:tab pos="1943100" algn="l"/>
              </a:tabLst>
              <a:defRPr sz="1360" b="0">
                <a:solidFill>
                  <a:srgbClr val="FFFFFF"/>
                </a:solidFill>
                <a:effectLst>
                  <a:outerShdw blurRad="32385" dist="32385" dir="2700000" rotWithShape="0">
                    <a:srgbClr val="000000"/>
                  </a:outerShdw>
                </a:effectLst>
                <a:latin typeface="+mn-lt"/>
                <a:ea typeface="+mn-ea"/>
                <a:cs typeface="+mn-cs"/>
                <a:sym typeface="Arial"/>
              </a:defRPr>
            </a:pPr>
            <a:r>
              <a:t>(left axis)</a:t>
            </a:r>
          </a:p>
          <a:p>
            <a:pPr defTabSz="777240">
              <a:spcBef>
                <a:spcPts val="300"/>
              </a:spcBef>
              <a:tabLst>
                <a:tab pos="381000" algn="l"/>
                <a:tab pos="774700" algn="l"/>
                <a:tab pos="1155700" algn="l"/>
                <a:tab pos="1549400" algn="l"/>
                <a:tab pos="1943100" algn="l"/>
              </a:tabLst>
              <a:defRPr sz="935" b="0">
                <a:solidFill>
                  <a:srgbClr val="FFFFFF"/>
                </a:solidFill>
                <a:effectLst>
                  <a:outerShdw blurRad="32385" dist="32385" dir="2700000" rotWithShape="0">
                    <a:srgbClr val="000000"/>
                  </a:outerShdw>
                </a:effectLst>
                <a:latin typeface="+mn-lt"/>
                <a:ea typeface="+mn-ea"/>
                <a:cs typeface="+mn-cs"/>
                <a:sym typeface="Arial"/>
              </a:defRPr>
            </a:pPr>
            <a:endParaRPr/>
          </a:p>
          <a:p>
            <a:pPr defTabSz="777240">
              <a:spcBef>
                <a:spcPts val="300"/>
              </a:spcBef>
              <a:tabLst>
                <a:tab pos="381000" algn="l"/>
                <a:tab pos="774700" algn="l"/>
                <a:tab pos="1155700" algn="l"/>
                <a:tab pos="1549400" algn="l"/>
                <a:tab pos="1943100" algn="l"/>
              </a:tabLst>
              <a:defRPr sz="1360" b="0">
                <a:solidFill>
                  <a:srgbClr val="FFFFFF"/>
                </a:solidFill>
                <a:effectLst>
                  <a:outerShdw blurRad="32385" dist="32385" dir="2700000" rotWithShape="0">
                    <a:srgbClr val="000000"/>
                  </a:outerShdw>
                </a:effectLst>
                <a:latin typeface="+mn-lt"/>
                <a:ea typeface="+mn-ea"/>
                <a:cs typeface="+mn-cs"/>
                <a:sym typeface="Arial"/>
              </a:defRPr>
            </a:pPr>
            <a:r>
              <a:rPr b="1">
                <a:solidFill>
                  <a:srgbClr val="FBC901"/>
                </a:solidFill>
              </a:rPr>
              <a:t>Colored bars</a:t>
            </a:r>
            <a:r>
              <a:t> = Solar Thermal Power ADDED</a:t>
            </a:r>
          </a:p>
          <a:p>
            <a:pPr defTabSz="777240">
              <a:spcBef>
                <a:spcPts val="300"/>
              </a:spcBef>
              <a:tabLst>
                <a:tab pos="381000" algn="l"/>
                <a:tab pos="774700" algn="l"/>
                <a:tab pos="1155700" algn="l"/>
                <a:tab pos="1549400" algn="l"/>
                <a:tab pos="1943100" algn="l"/>
              </a:tabLst>
              <a:defRPr sz="255" b="0">
                <a:solidFill>
                  <a:srgbClr val="FFFFFF"/>
                </a:solidFill>
                <a:effectLst>
                  <a:outerShdw blurRad="32385" dist="32385" dir="2700000" rotWithShape="0">
                    <a:srgbClr val="000000"/>
                  </a:outerShdw>
                </a:effectLst>
                <a:latin typeface="+mn-lt"/>
                <a:ea typeface="+mn-ea"/>
                <a:cs typeface="+mn-cs"/>
                <a:sym typeface="Arial"/>
              </a:defRPr>
            </a:pPr>
            <a:endParaRPr/>
          </a:p>
          <a:p>
            <a:pPr lvl="1" indent="518738" defTabSz="777240">
              <a:spcBef>
                <a:spcPts val="300"/>
              </a:spcBef>
              <a:tabLst>
                <a:tab pos="381000" algn="l"/>
                <a:tab pos="774700" algn="l"/>
                <a:tab pos="1155700" algn="l"/>
                <a:tab pos="1549400" algn="l"/>
                <a:tab pos="1943100" algn="l"/>
              </a:tabLst>
              <a:defRPr sz="1360" b="0">
                <a:solidFill>
                  <a:srgbClr val="FFFFFF"/>
                </a:solidFill>
                <a:effectLst>
                  <a:outerShdw blurRad="32385" dist="32385" dir="2700000" rotWithShape="0">
                    <a:srgbClr val="000000"/>
                  </a:outerShdw>
                </a:effectLst>
                <a:latin typeface="+mn-lt"/>
                <a:ea typeface="+mn-ea"/>
                <a:cs typeface="+mn-cs"/>
                <a:sym typeface="Arial"/>
              </a:defRPr>
            </a:pPr>
            <a:r>
              <a:t>                within that region within that year</a:t>
            </a:r>
          </a:p>
          <a:p>
            <a:pPr lvl="1" indent="518738" defTabSz="777240">
              <a:spcBef>
                <a:spcPts val="300"/>
              </a:spcBef>
              <a:tabLst>
                <a:tab pos="381000" algn="l"/>
                <a:tab pos="774700" algn="l"/>
                <a:tab pos="1155700" algn="l"/>
                <a:tab pos="1549400" algn="l"/>
                <a:tab pos="1943100" algn="l"/>
              </a:tabLst>
              <a:defRPr sz="255" b="0">
                <a:solidFill>
                  <a:srgbClr val="FFFFFF"/>
                </a:solidFill>
                <a:effectLst>
                  <a:outerShdw blurRad="32385" dist="32385" dir="2700000" rotWithShape="0">
                    <a:srgbClr val="000000"/>
                  </a:outerShdw>
                </a:effectLst>
                <a:latin typeface="+mn-lt"/>
                <a:ea typeface="+mn-ea"/>
                <a:cs typeface="+mn-cs"/>
                <a:sym typeface="Arial"/>
              </a:defRPr>
            </a:pPr>
            <a:endParaRPr/>
          </a:p>
          <a:p>
            <a:pPr lvl="3" indent="1321308" defTabSz="777240">
              <a:spcBef>
                <a:spcPts val="300"/>
              </a:spcBef>
              <a:tabLst>
                <a:tab pos="381000" algn="l"/>
                <a:tab pos="774700" algn="l"/>
                <a:tab pos="1155700" algn="l"/>
                <a:tab pos="1549400" algn="l"/>
                <a:tab pos="1943100" algn="l"/>
              </a:tabLst>
              <a:defRPr sz="1360" b="0">
                <a:solidFill>
                  <a:srgbClr val="FFFFFF"/>
                </a:solidFill>
                <a:effectLst>
                  <a:outerShdw blurRad="32385" dist="32385" dir="2700000" rotWithShape="0">
                    <a:srgbClr val="000000"/>
                  </a:outerShdw>
                </a:effectLst>
                <a:latin typeface="+mn-lt"/>
                <a:ea typeface="+mn-ea"/>
                <a:cs typeface="+mn-cs"/>
                <a:sym typeface="Arial"/>
              </a:defRPr>
            </a:pPr>
            <a:r>
              <a:t>(right axis)</a:t>
            </a:r>
          </a:p>
          <a:p>
            <a:pPr lvl="3" indent="1321308" defTabSz="777240">
              <a:spcBef>
                <a:spcPts val="300"/>
              </a:spcBef>
              <a:tabLst>
                <a:tab pos="381000" algn="l"/>
                <a:tab pos="774700" algn="l"/>
                <a:tab pos="1155700" algn="l"/>
                <a:tab pos="1549400" algn="l"/>
                <a:tab pos="1943100" algn="l"/>
              </a:tabLst>
              <a:defRPr sz="1190" b="0">
                <a:solidFill>
                  <a:srgbClr val="FFFFFF"/>
                </a:solidFill>
                <a:effectLst>
                  <a:outerShdw blurRad="32385" dist="32385" dir="2700000" rotWithShape="0">
                    <a:srgbClr val="000000"/>
                  </a:outerShdw>
                </a:effectLst>
                <a:latin typeface="+mn-lt"/>
                <a:ea typeface="+mn-ea"/>
                <a:cs typeface="+mn-cs"/>
                <a:sym typeface="Arial"/>
              </a:defRPr>
            </a:pPr>
            <a:endParaRPr/>
          </a:p>
          <a:p>
            <a:pPr defTabSz="777240">
              <a:spcBef>
                <a:spcPts val="300"/>
              </a:spcBef>
              <a:tabLst>
                <a:tab pos="381000" algn="l"/>
                <a:tab pos="774700" algn="l"/>
                <a:tab pos="1155700" algn="l"/>
                <a:tab pos="1549400" algn="l"/>
                <a:tab pos="1943100" algn="l"/>
              </a:tabLst>
              <a:defRPr sz="1360" b="0">
                <a:solidFill>
                  <a:srgbClr val="FFFFFF"/>
                </a:solidFill>
                <a:effectLst>
                  <a:outerShdw blurRad="32385" dist="32385" dir="2700000" rotWithShape="0">
                    <a:srgbClr val="000000"/>
                  </a:outerShdw>
                </a:effectLst>
                <a:latin typeface="+mn-lt"/>
                <a:ea typeface="+mn-ea"/>
                <a:cs typeface="+mn-cs"/>
                <a:sym typeface="Arial"/>
              </a:defRPr>
            </a:pPr>
            <a:r>
              <a:t>Line's fall also implies recent plant CLOSURES </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0" name="Rectangle 5"/>
          <p:cNvSpPr txBox="1"/>
          <p:nvPr/>
        </p:nvSpPr>
        <p:spPr>
          <a:xfrm>
            <a:off x="304800" y="6330220"/>
            <a:ext cx="8534400" cy="4801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1) Concentrated Solar Power and Thermal Storage, Prof. Nick Jelley, Physics Dept., University of Oxford</a:t>
            </a:r>
          </a:p>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(Link &amp; cached copy of his talk are provided on this note set's Resources webpage (</a:t>
            </a:r>
            <a:r>
              <a:rPr u="sng">
                <a:uFill>
                  <a:solidFill>
                    <a:srgbClr val="00CCFF"/>
                  </a:solidFill>
                </a:uFill>
                <a:hlinkClick r:id="rId2"/>
              </a:rPr>
              <a:t>link</a:t>
            </a:r>
            <a:r>
              <a:t>)</a:t>
            </a:r>
          </a:p>
        </p:txBody>
      </p:sp>
      <p:sp>
        <p:nvSpPr>
          <p:cNvPr id="571" name="Rectangle 2"/>
          <p:cNvSpPr txBox="1">
            <a:spLocks noGrp="1"/>
          </p:cNvSpPr>
          <p:nvPr>
            <p:ph type="title"/>
          </p:nvPr>
        </p:nvSpPr>
        <p:spPr>
          <a:xfrm>
            <a:off x="304800" y="76199"/>
            <a:ext cx="8534400" cy="675219"/>
          </a:xfrm>
          <a:prstGeom prst="rect">
            <a:avLst/>
          </a:prstGeom>
        </p:spPr>
        <p:txBody>
          <a:bodyPr/>
          <a:lstStyle>
            <a:lvl1pPr>
              <a:defRPr sz="2200" i="1">
                <a:latin typeface="+mn-lt"/>
                <a:ea typeface="+mn-ea"/>
                <a:cs typeface="+mn-cs"/>
                <a:sym typeface="Arial"/>
              </a:defRPr>
            </a:lvl1pPr>
          </a:lstStyle>
          <a:p>
            <a:r>
              <a:t>And this comparison of Solar Thermal Power cost by technology:</a:t>
            </a:r>
          </a:p>
        </p:txBody>
      </p:sp>
      <p:sp>
        <p:nvSpPr>
          <p:cNvPr id="572" name="Rectangle 3"/>
          <p:cNvSpPr txBox="1">
            <a:spLocks noGrp="1"/>
          </p:cNvSpPr>
          <p:nvPr>
            <p:ph type="body" sz="quarter" idx="1"/>
          </p:nvPr>
        </p:nvSpPr>
        <p:spPr>
          <a:xfrm>
            <a:off x="228600" y="810687"/>
            <a:ext cx="8788400" cy="1164627"/>
          </a:xfrm>
          <a:prstGeom prst="rect">
            <a:avLst/>
          </a:prstGeom>
        </p:spPr>
        <p:txBody>
          <a:bodyPr/>
          <a:lstStyle/>
          <a:p>
            <a:r>
              <a:t>As reported in a talk by Prof. Nick Jelley (Physics Department, University of Oxford) </a:t>
            </a:r>
            <a:r>
              <a:rPr b="1" baseline="31999"/>
              <a:t>1</a:t>
            </a:r>
          </a:p>
          <a:p>
            <a:pPr>
              <a:defRPr sz="700"/>
            </a:pPr>
            <a:endParaRPr/>
          </a:p>
          <a:p>
            <a:pPr marL="0" lvl="1" indent="640896">
              <a:buSzTx/>
              <a:buNone/>
            </a:pPr>
            <a:r>
              <a:t>with his source cited as "SBC Energy Institute Solar Factbook 2013"</a:t>
            </a:r>
          </a:p>
        </p:txBody>
      </p:sp>
      <p:pic>
        <p:nvPicPr>
          <p:cNvPr id="573" name="Image" descr="Image"/>
          <p:cNvPicPr>
            <a:picLocks noChangeAspect="1"/>
          </p:cNvPicPr>
          <p:nvPr/>
        </p:nvPicPr>
        <p:blipFill>
          <a:blip r:embed="rId3">
            <a:extLst/>
          </a:blip>
          <a:stretch>
            <a:fillRect/>
          </a:stretch>
        </p:blipFill>
        <p:spPr>
          <a:xfrm>
            <a:off x="1446168" y="1823192"/>
            <a:ext cx="6251664" cy="4341637"/>
          </a:xfrm>
          <a:prstGeom prst="rect">
            <a:avLst/>
          </a:prstGeom>
          <a:ln w="12700">
            <a:miter lim="400000"/>
          </a:ln>
        </p:spPr>
      </p:pic>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5" name="Rectangle 5"/>
          <p:cNvSpPr txBox="1"/>
          <p:nvPr/>
        </p:nvSpPr>
        <p:spPr>
          <a:xfrm>
            <a:off x="304800" y="6457220"/>
            <a:ext cx="8534400"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sp>
        <p:nvSpPr>
          <p:cNvPr id="576" name="Rectangle 2"/>
          <p:cNvSpPr txBox="1">
            <a:spLocks noGrp="1"/>
          </p:cNvSpPr>
          <p:nvPr>
            <p:ph type="title"/>
          </p:nvPr>
        </p:nvSpPr>
        <p:spPr>
          <a:xfrm>
            <a:off x="325633" y="2531116"/>
            <a:ext cx="8534401" cy="675218"/>
          </a:xfrm>
          <a:prstGeom prst="rect">
            <a:avLst/>
          </a:prstGeom>
        </p:spPr>
        <p:txBody>
          <a:bodyPr/>
          <a:lstStyle>
            <a:lvl1pPr>
              <a:defRPr sz="2600" i="1">
                <a:latin typeface="+mn-lt"/>
                <a:ea typeface="+mn-ea"/>
                <a:cs typeface="+mn-cs"/>
                <a:sym typeface="Arial"/>
              </a:defRPr>
            </a:lvl1pPr>
          </a:lstStyle>
          <a:p>
            <a:r>
              <a:t>Heat Storage</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8" name="Rectangle 2"/>
          <p:cNvSpPr txBox="1">
            <a:spLocks noGrp="1"/>
          </p:cNvSpPr>
          <p:nvPr>
            <p:ph type="title"/>
          </p:nvPr>
        </p:nvSpPr>
        <p:spPr>
          <a:xfrm>
            <a:off x="304800" y="76199"/>
            <a:ext cx="8534400" cy="675219"/>
          </a:xfrm>
          <a:prstGeom prst="rect">
            <a:avLst/>
          </a:prstGeom>
        </p:spPr>
        <p:txBody>
          <a:bodyPr/>
          <a:lstStyle>
            <a:lvl1pPr>
              <a:defRPr sz="2200" i="1">
                <a:latin typeface="+mn-lt"/>
                <a:ea typeface="+mn-ea"/>
                <a:cs typeface="+mn-cs"/>
                <a:sym typeface="Arial"/>
              </a:defRPr>
            </a:lvl1pPr>
          </a:lstStyle>
          <a:p>
            <a:r>
              <a:t>Heat Storage</a:t>
            </a:r>
          </a:p>
        </p:txBody>
      </p:sp>
      <p:sp>
        <p:nvSpPr>
          <p:cNvPr id="579" name="Rectangle 3"/>
          <p:cNvSpPr txBox="1">
            <a:spLocks noGrp="1"/>
          </p:cNvSpPr>
          <p:nvPr>
            <p:ph type="body" idx="1"/>
          </p:nvPr>
        </p:nvSpPr>
        <p:spPr>
          <a:xfrm>
            <a:off x="146243" y="802913"/>
            <a:ext cx="8953114" cy="5602812"/>
          </a:xfrm>
          <a:prstGeom prst="rect">
            <a:avLst/>
          </a:prstGeom>
        </p:spPr>
        <p:txBody>
          <a:bodyPr/>
          <a:lstStyle/>
          <a:p>
            <a:pPr defTabSz="868680">
              <a:tabLst>
                <a:tab pos="431800" algn="l"/>
                <a:tab pos="863600" algn="l"/>
                <a:tab pos="1295400" algn="l"/>
                <a:tab pos="1727200" algn="l"/>
                <a:tab pos="2159000" algn="l"/>
              </a:tabLst>
              <a:defRPr sz="1710">
                <a:effectLst>
                  <a:outerShdw blurRad="36195" dist="36195" dir="2700000" rotWithShape="0">
                    <a:srgbClr val="000000"/>
                  </a:outerShdw>
                </a:effectLst>
              </a:defRPr>
            </a:pPr>
            <a:r>
              <a:t>I have identified Crescent Dune's molten salt storage as a "Potential Breakthrough" </a:t>
            </a:r>
          </a:p>
          <a:p>
            <a:pPr defTabSz="868680">
              <a:lnSpc>
                <a:spcPct val="130000"/>
              </a:lnSpc>
              <a:spcBef>
                <a:spcPts val="300"/>
              </a:spcBef>
              <a:tabLst>
                <a:tab pos="419100" algn="l"/>
                <a:tab pos="863600" algn="l"/>
                <a:tab pos="1295400" algn="l"/>
                <a:tab pos="1727200" algn="l"/>
                <a:tab pos="2159000" algn="l"/>
              </a:tabLst>
              <a:defRPr sz="855">
                <a:effectLst>
                  <a:outerShdw blurRad="36195" dist="36195" dir="2700000" rotWithShape="0">
                    <a:srgbClr val="000000"/>
                  </a:outerShdw>
                </a:effectLst>
              </a:defRPr>
            </a:pPr>
            <a:endParaRPr/>
          </a:p>
          <a:p>
            <a:pPr defTabSz="868680">
              <a:lnSpc>
                <a:spcPct val="130000"/>
              </a:lnSpc>
              <a:spcBef>
                <a:spcPts val="300"/>
              </a:spcBef>
              <a:tabLst>
                <a:tab pos="419100" algn="l"/>
                <a:tab pos="863600" algn="l"/>
                <a:tab pos="1295400" algn="l"/>
                <a:tab pos="1727200" algn="l"/>
                <a:tab pos="2159000" algn="l"/>
              </a:tabLst>
              <a:defRPr sz="1710">
                <a:effectLst>
                  <a:outerShdw blurRad="36195" dist="36195" dir="2700000" rotWithShape="0">
                    <a:srgbClr val="000000"/>
                  </a:outerShdw>
                </a:effectLst>
              </a:defRPr>
            </a:pPr>
            <a:r>
              <a:t>One that might :</a:t>
            </a:r>
          </a:p>
          <a:p>
            <a:pPr defTabSz="868680">
              <a:lnSpc>
                <a:spcPct val="130000"/>
              </a:lnSpc>
              <a:spcBef>
                <a:spcPts val="300"/>
              </a:spcBef>
              <a:tabLst>
                <a:tab pos="419100" algn="l"/>
                <a:tab pos="863600" algn="l"/>
                <a:tab pos="1295400" algn="l"/>
                <a:tab pos="1727200" algn="l"/>
                <a:tab pos="2159000" algn="l"/>
              </a:tabLst>
              <a:defRPr sz="570">
                <a:effectLst>
                  <a:outerShdw blurRad="36195" dist="36195" dir="2700000" rotWithShape="0">
                    <a:srgbClr val="000000"/>
                  </a:outerShdw>
                </a:effectLst>
              </a:defRPr>
            </a:pPr>
            <a:endParaRPr/>
          </a:p>
          <a:p>
            <a:pPr marL="0" lvl="1" indent="589461" defTabSz="868680">
              <a:lnSpc>
                <a:spcPct val="130000"/>
              </a:lnSpc>
              <a:spcBef>
                <a:spcPts val="300"/>
              </a:spcBef>
              <a:buSzTx/>
              <a:buNone/>
              <a:tabLst>
                <a:tab pos="419100" algn="l"/>
                <a:tab pos="863600" algn="l"/>
                <a:tab pos="1295400" algn="l"/>
                <a:tab pos="1727200" algn="l"/>
                <a:tab pos="2159000" algn="l"/>
              </a:tabLst>
              <a:defRPr sz="1710">
                <a:effectLst>
                  <a:outerShdw blurRad="36195" dist="36195" dir="2700000" rotWithShape="0">
                    <a:srgbClr val="000000"/>
                  </a:outerShdw>
                </a:effectLst>
              </a:defRPr>
            </a:pPr>
            <a:r>
              <a:t>Provide the first true 24/7 Green Energy Source</a:t>
            </a:r>
          </a:p>
          <a:p>
            <a:pPr marL="0" lvl="1" indent="589461" defTabSz="868680">
              <a:lnSpc>
                <a:spcPct val="130000"/>
              </a:lnSpc>
              <a:spcBef>
                <a:spcPts val="300"/>
              </a:spcBef>
              <a:buSzTx/>
              <a:buNone/>
              <a:tabLst>
                <a:tab pos="419100" algn="l"/>
                <a:tab pos="863600" algn="l"/>
                <a:tab pos="1295400" algn="l"/>
                <a:tab pos="1727200" algn="l"/>
                <a:tab pos="2159000" algn="l"/>
              </a:tabLst>
              <a:defRPr sz="570">
                <a:effectLst>
                  <a:outerShdw blurRad="36195" dist="36195" dir="2700000" rotWithShape="0">
                    <a:srgbClr val="000000"/>
                  </a:outerShdw>
                </a:effectLst>
              </a:defRPr>
            </a:pPr>
            <a:endParaRPr/>
          </a:p>
          <a:p>
            <a:pPr marL="0" lvl="1" indent="589461" defTabSz="868680">
              <a:lnSpc>
                <a:spcPct val="130000"/>
              </a:lnSpc>
              <a:spcBef>
                <a:spcPts val="300"/>
              </a:spcBef>
              <a:buSzTx/>
              <a:buNone/>
              <a:tabLst>
                <a:tab pos="419100" algn="l"/>
                <a:tab pos="863600" algn="l"/>
                <a:tab pos="1295400" algn="l"/>
                <a:tab pos="1727200" algn="l"/>
                <a:tab pos="2159000" algn="l"/>
              </a:tabLst>
              <a:defRPr sz="1710">
                <a:effectLst>
                  <a:outerShdw blurRad="36195" dist="36195" dir="2700000" rotWithShape="0">
                    <a:srgbClr val="000000"/>
                  </a:outerShdw>
                </a:effectLst>
              </a:defRPr>
            </a:pPr>
            <a:r>
              <a:t>End Solar Thermal's "Non-green marriage-of-convenience with Natural Gas"</a:t>
            </a:r>
          </a:p>
          <a:p>
            <a:pPr marL="0" lvl="1" indent="589461" defTabSz="868680">
              <a:lnSpc>
                <a:spcPct val="130000"/>
              </a:lnSpc>
              <a:spcBef>
                <a:spcPts val="300"/>
              </a:spcBef>
              <a:buSzTx/>
              <a:buNone/>
              <a:tabLst>
                <a:tab pos="419100" algn="l"/>
                <a:tab pos="863600" algn="l"/>
                <a:tab pos="1295400" algn="l"/>
                <a:tab pos="1727200" algn="l"/>
                <a:tab pos="2159000" algn="l"/>
              </a:tabLst>
              <a:defRPr sz="570">
                <a:effectLst>
                  <a:outerShdw blurRad="36195" dist="36195" dir="2700000" rotWithShape="0">
                    <a:srgbClr val="000000"/>
                  </a:outerShdw>
                </a:effectLst>
              </a:defRPr>
            </a:pPr>
            <a:endParaRPr/>
          </a:p>
          <a:p>
            <a:pPr marL="0" lvl="1" indent="589461" defTabSz="868680">
              <a:lnSpc>
                <a:spcPct val="130000"/>
              </a:lnSpc>
              <a:spcBef>
                <a:spcPts val="300"/>
              </a:spcBef>
              <a:buSzTx/>
              <a:buNone/>
              <a:tabLst>
                <a:tab pos="419100" algn="l"/>
                <a:tab pos="863600" algn="l"/>
                <a:tab pos="1295400" algn="l"/>
                <a:tab pos="1727200" algn="l"/>
                <a:tab pos="2159000" algn="l"/>
              </a:tabLst>
              <a:defRPr sz="1710">
                <a:effectLst>
                  <a:outerShdw blurRad="36195" dist="36195" dir="2700000" rotWithShape="0">
                    <a:srgbClr val="000000"/>
                  </a:outerShdw>
                </a:effectLst>
              </a:defRPr>
            </a:pPr>
            <a:r>
              <a:t>Eliminate "One of the two biggest hurdles to building a Green Grid"</a:t>
            </a:r>
          </a:p>
          <a:p>
            <a:pPr marL="0" lvl="1" indent="589461" defTabSz="868680">
              <a:lnSpc>
                <a:spcPct val="130000"/>
              </a:lnSpc>
              <a:spcBef>
                <a:spcPts val="300"/>
              </a:spcBef>
              <a:buSzTx/>
              <a:buNone/>
              <a:tabLst>
                <a:tab pos="419100" algn="l"/>
                <a:tab pos="863600" algn="l"/>
                <a:tab pos="1295400" algn="l"/>
                <a:tab pos="1727200" algn="l"/>
                <a:tab pos="2159000" algn="l"/>
              </a:tabLst>
              <a:defRPr sz="570">
                <a:effectLst>
                  <a:outerShdw blurRad="36195" dist="36195" dir="2700000" rotWithShape="0">
                    <a:srgbClr val="000000"/>
                  </a:outerShdw>
                </a:effectLst>
              </a:defRPr>
            </a:pPr>
            <a:endParaRPr/>
          </a:p>
          <a:p>
            <a:pPr defTabSz="868680">
              <a:lnSpc>
                <a:spcPct val="130000"/>
              </a:lnSpc>
              <a:spcBef>
                <a:spcPts val="300"/>
              </a:spcBef>
              <a:tabLst>
                <a:tab pos="419100" algn="l"/>
                <a:tab pos="863600" algn="l"/>
                <a:tab pos="1295400" algn="l"/>
                <a:tab pos="1727200" algn="l"/>
                <a:tab pos="2159000" algn="l"/>
              </a:tabLst>
              <a:defRPr sz="1710">
                <a:effectLst>
                  <a:outerShdw blurRad="36195" dist="36195" dir="2700000" rotWithShape="0">
                    <a:srgbClr val="000000"/>
                  </a:outerShdw>
                </a:effectLst>
              </a:defRPr>
            </a:pPr>
            <a:r>
              <a:t>A full explanation is complicated and, at a minimum, calls strongly upon my note sets: </a:t>
            </a:r>
          </a:p>
          <a:p>
            <a:pPr defTabSz="868680">
              <a:lnSpc>
                <a:spcPct val="130000"/>
              </a:lnSpc>
              <a:spcBef>
                <a:spcPts val="300"/>
              </a:spcBef>
              <a:tabLst>
                <a:tab pos="419100" algn="l"/>
                <a:tab pos="863600" algn="l"/>
                <a:tab pos="1295400" algn="l"/>
                <a:tab pos="1727200" algn="l"/>
                <a:tab pos="2159000" algn="l"/>
              </a:tabLst>
              <a:defRPr sz="570">
                <a:effectLst>
                  <a:outerShdw blurRad="36195" dist="36195" dir="2700000" rotWithShape="0">
                    <a:srgbClr val="000000"/>
                  </a:outerShdw>
                </a:effectLst>
              </a:defRPr>
            </a:pPr>
            <a:endParaRPr/>
          </a:p>
          <a:p>
            <a:pPr marL="0" lvl="1" indent="589461" defTabSz="868680">
              <a:lnSpc>
                <a:spcPct val="130000"/>
              </a:lnSpc>
              <a:spcBef>
                <a:spcPts val="300"/>
              </a:spcBef>
              <a:buSzTx/>
              <a:buNone/>
              <a:tabLst>
                <a:tab pos="419100" algn="l"/>
                <a:tab pos="863600" algn="l"/>
                <a:tab pos="1295400" algn="l"/>
                <a:tab pos="1727200" algn="l"/>
                <a:tab pos="2159000" algn="l"/>
              </a:tabLst>
              <a:defRPr sz="1710">
                <a:effectLst>
                  <a:outerShdw blurRad="36195" dist="36195" dir="2700000" rotWithShape="0">
                    <a:srgbClr val="000000"/>
                  </a:outerShdw>
                </a:effectLst>
              </a:defRPr>
            </a:pPr>
            <a:r>
              <a:t>U.S. Energy Production and Consumption (</a:t>
            </a:r>
            <a:r>
              <a:rPr u="sng">
                <a:solidFill>
                  <a:srgbClr val="00CCFF"/>
                </a:solidFill>
                <a:uFill>
                  <a:solidFill>
                    <a:srgbClr val="00CCFF"/>
                  </a:solidFill>
                </a:uFill>
                <a:hlinkClick r:id="rId2"/>
              </a:rPr>
              <a:t>pptx</a:t>
            </a:r>
            <a:r>
              <a:t> / </a:t>
            </a:r>
            <a:r>
              <a:rPr u="sng">
                <a:solidFill>
                  <a:srgbClr val="00CCFF"/>
                </a:solidFill>
                <a:uFill>
                  <a:solidFill>
                    <a:srgbClr val="00CCFF"/>
                  </a:solidFill>
                </a:uFill>
                <a:hlinkClick r:id="rId3"/>
              </a:rPr>
              <a:t>pdf</a:t>
            </a:r>
            <a:r>
              <a:t> / </a:t>
            </a:r>
            <a:r>
              <a:rPr u="sng">
                <a:solidFill>
                  <a:srgbClr val="00CCFF"/>
                </a:solidFill>
                <a:uFill>
                  <a:solidFill>
                    <a:srgbClr val="00CCFF"/>
                  </a:solidFill>
                </a:uFill>
                <a:hlinkClick r:id="rId4"/>
              </a:rPr>
              <a:t>key</a:t>
            </a:r>
            <a:r>
              <a:t>)</a:t>
            </a:r>
          </a:p>
          <a:p>
            <a:pPr marL="0" lvl="1" indent="589461" defTabSz="868680">
              <a:lnSpc>
                <a:spcPct val="130000"/>
              </a:lnSpc>
              <a:spcBef>
                <a:spcPts val="300"/>
              </a:spcBef>
              <a:buSzTx/>
              <a:buNone/>
              <a:tabLst>
                <a:tab pos="419100" algn="l"/>
                <a:tab pos="863600" algn="l"/>
                <a:tab pos="1295400" algn="l"/>
                <a:tab pos="1727200" algn="l"/>
                <a:tab pos="2159000" algn="l"/>
              </a:tabLst>
              <a:defRPr sz="570">
                <a:effectLst>
                  <a:outerShdw blurRad="36195" dist="36195" dir="2700000" rotWithShape="0">
                    <a:srgbClr val="000000"/>
                  </a:outerShdw>
                </a:effectLst>
              </a:defRPr>
            </a:pPr>
            <a:endParaRPr/>
          </a:p>
          <a:p>
            <a:pPr marL="0" lvl="1" indent="589461" defTabSz="868680">
              <a:lnSpc>
                <a:spcPct val="130000"/>
              </a:lnSpc>
              <a:spcBef>
                <a:spcPts val="300"/>
              </a:spcBef>
              <a:buSzTx/>
              <a:buNone/>
              <a:tabLst>
                <a:tab pos="419100" algn="l"/>
                <a:tab pos="863600" algn="l"/>
                <a:tab pos="1295400" algn="l"/>
                <a:tab pos="1727200" algn="l"/>
                <a:tab pos="2159000" algn="l"/>
              </a:tabLst>
              <a:defRPr sz="1710">
                <a:effectLst>
                  <a:outerShdw blurRad="36195" dist="36195" dir="2700000" rotWithShape="0">
                    <a:srgbClr val="000000"/>
                  </a:outerShdw>
                </a:effectLst>
              </a:defRPr>
            </a:pPr>
            <a:r>
              <a:t>A Generic Power Plant and Grid (</a:t>
            </a:r>
            <a:r>
              <a:rPr u="sng">
                <a:solidFill>
                  <a:srgbClr val="00CCFF"/>
                </a:solidFill>
                <a:uFill>
                  <a:solidFill>
                    <a:srgbClr val="00CCFF"/>
                  </a:solidFill>
                </a:uFill>
                <a:hlinkClick r:id="rId5"/>
              </a:rPr>
              <a:t>pptx</a:t>
            </a:r>
            <a:r>
              <a:t> / </a:t>
            </a:r>
            <a:r>
              <a:rPr u="sng">
                <a:solidFill>
                  <a:srgbClr val="00CCFF"/>
                </a:solidFill>
                <a:uFill>
                  <a:solidFill>
                    <a:srgbClr val="00CCFF"/>
                  </a:solidFill>
                </a:uFill>
                <a:hlinkClick r:id="rId6"/>
              </a:rPr>
              <a:t>pdf</a:t>
            </a:r>
            <a:r>
              <a:t> / </a:t>
            </a:r>
            <a:r>
              <a:rPr u="sng">
                <a:solidFill>
                  <a:srgbClr val="00CCFF"/>
                </a:solidFill>
                <a:uFill>
                  <a:solidFill>
                    <a:srgbClr val="00CCFF"/>
                  </a:solidFill>
                </a:uFill>
                <a:hlinkClick r:id="rId7"/>
              </a:rPr>
              <a:t>key</a:t>
            </a:r>
            <a:r>
              <a:t>)</a:t>
            </a:r>
          </a:p>
          <a:p>
            <a:pPr defTabSz="868680">
              <a:lnSpc>
                <a:spcPct val="130000"/>
              </a:lnSpc>
              <a:spcBef>
                <a:spcPts val="300"/>
              </a:spcBef>
              <a:tabLst>
                <a:tab pos="419100" algn="l"/>
                <a:tab pos="863600" algn="l"/>
                <a:tab pos="1295400" algn="l"/>
                <a:tab pos="1727200" algn="l"/>
                <a:tab pos="2159000" algn="l"/>
              </a:tabLst>
              <a:defRPr sz="570">
                <a:effectLst>
                  <a:outerShdw blurRad="36195" dist="36195" dir="2700000" rotWithShape="0">
                    <a:srgbClr val="000000"/>
                  </a:outerShdw>
                </a:effectLst>
              </a:defRPr>
            </a:pPr>
            <a:endParaRPr/>
          </a:p>
          <a:p>
            <a:pPr marL="0" lvl="1" indent="589461" defTabSz="868680">
              <a:lnSpc>
                <a:spcPct val="130000"/>
              </a:lnSpc>
              <a:spcBef>
                <a:spcPts val="300"/>
              </a:spcBef>
              <a:buSzTx/>
              <a:buNone/>
              <a:tabLst>
                <a:tab pos="419100" algn="l"/>
                <a:tab pos="863600" algn="l"/>
                <a:tab pos="1295400" algn="l"/>
                <a:tab pos="1727200" algn="l"/>
                <a:tab pos="2159000" algn="l"/>
              </a:tabLst>
              <a:defRPr sz="1710">
                <a:effectLst>
                  <a:outerShdw blurRad="36195" dist="36195" dir="2700000" rotWithShape="0">
                    <a:srgbClr val="000000"/>
                  </a:outerShdw>
                </a:effectLst>
              </a:defRPr>
            </a:pPr>
            <a:r>
              <a:t>Fossil Fuels Power Plants (</a:t>
            </a:r>
            <a:r>
              <a:rPr u="sng">
                <a:solidFill>
                  <a:srgbClr val="00CCFF"/>
                </a:solidFill>
                <a:uFill>
                  <a:solidFill>
                    <a:srgbClr val="00CCFF"/>
                  </a:solidFill>
                </a:uFill>
                <a:hlinkClick r:id="rId8"/>
              </a:rPr>
              <a:t>pptx</a:t>
            </a:r>
            <a:r>
              <a:t> / </a:t>
            </a:r>
            <a:r>
              <a:rPr u="sng">
                <a:solidFill>
                  <a:srgbClr val="00CCFF"/>
                </a:solidFill>
                <a:uFill>
                  <a:solidFill>
                    <a:srgbClr val="00CCFF"/>
                  </a:solidFill>
                </a:uFill>
                <a:hlinkClick r:id="rId9"/>
              </a:rPr>
              <a:t>pdf</a:t>
            </a:r>
            <a:r>
              <a:t> / </a:t>
            </a:r>
            <a:r>
              <a:rPr u="sng">
                <a:solidFill>
                  <a:srgbClr val="00CCFF"/>
                </a:solidFill>
                <a:uFill>
                  <a:solidFill>
                    <a:srgbClr val="00CCFF"/>
                  </a:solidFill>
                </a:uFill>
                <a:hlinkClick r:id="rId10"/>
              </a:rPr>
              <a:t>key</a:t>
            </a:r>
            <a:r>
              <a:t>)</a:t>
            </a:r>
          </a:p>
          <a:p>
            <a:pPr defTabSz="868680">
              <a:lnSpc>
                <a:spcPct val="130000"/>
              </a:lnSpc>
              <a:spcBef>
                <a:spcPts val="300"/>
              </a:spcBef>
              <a:tabLst>
                <a:tab pos="419100" algn="l"/>
                <a:tab pos="863600" algn="l"/>
                <a:tab pos="1295400" algn="l"/>
                <a:tab pos="1727200" algn="l"/>
                <a:tab pos="2159000" algn="l"/>
              </a:tabLst>
              <a:defRPr sz="570">
                <a:effectLst>
                  <a:outerShdw blurRad="36195" dist="36195" dir="2700000" rotWithShape="0">
                    <a:srgbClr val="000000"/>
                  </a:outerShdw>
                </a:effectLst>
              </a:defRPr>
            </a:pPr>
            <a:endParaRPr/>
          </a:p>
          <a:p>
            <a:pPr defTabSz="868680">
              <a:lnSpc>
                <a:spcPct val="130000"/>
              </a:lnSpc>
              <a:spcBef>
                <a:spcPts val="300"/>
              </a:spcBef>
              <a:tabLst>
                <a:tab pos="419100" algn="l"/>
                <a:tab pos="863600" algn="l"/>
                <a:tab pos="1295400" algn="l"/>
                <a:tab pos="1727200" algn="l"/>
                <a:tab pos="2159000" algn="l"/>
              </a:tabLst>
              <a:defRPr sz="1710">
                <a:effectLst>
                  <a:outerShdw blurRad="36195" dist="36195" dir="2700000" rotWithShape="0">
                    <a:srgbClr val="000000"/>
                  </a:outerShdw>
                </a:effectLst>
              </a:defRPr>
            </a:pPr>
            <a:r>
              <a:t>As well as technology-specific note sets about Hydro, Wind, Photovoltaic &amp; Nuclear Power</a:t>
            </a:r>
          </a:p>
          <a:p>
            <a:pPr marL="0" lvl="1" indent="589461" defTabSz="868680">
              <a:lnSpc>
                <a:spcPct val="130000"/>
              </a:lnSpc>
              <a:spcBef>
                <a:spcPts val="300"/>
              </a:spcBef>
              <a:buSzTx/>
              <a:buNone/>
              <a:tabLst>
                <a:tab pos="419100" algn="l"/>
                <a:tab pos="863600" algn="l"/>
                <a:tab pos="1295400" algn="l"/>
                <a:tab pos="1727200" algn="l"/>
                <a:tab pos="2159000" algn="l"/>
              </a:tabLst>
              <a:defRPr sz="570">
                <a:effectLst>
                  <a:outerShdw blurRad="36195" dist="36195" dir="2700000" rotWithShape="0">
                    <a:srgbClr val="000000"/>
                  </a:outerShdw>
                </a:effectLst>
              </a:defRPr>
            </a:pPr>
            <a:endParaRPr/>
          </a:p>
          <a:p>
            <a:pPr marL="0" lvl="1" indent="589461" defTabSz="868680">
              <a:lnSpc>
                <a:spcPct val="130000"/>
              </a:lnSpc>
              <a:spcBef>
                <a:spcPts val="300"/>
              </a:spcBef>
              <a:buSzTx/>
              <a:buNone/>
              <a:tabLst>
                <a:tab pos="419100" algn="l"/>
                <a:tab pos="863600" algn="l"/>
                <a:tab pos="1295400" algn="l"/>
                <a:tab pos="1727200" algn="l"/>
                <a:tab pos="2159000" algn="l"/>
              </a:tabLst>
              <a:defRPr sz="1710">
                <a:effectLst>
                  <a:outerShdw blurRad="36195" dist="36195" dir="2700000" rotWithShape="0">
                    <a:srgbClr val="000000"/>
                  </a:outerShdw>
                </a:effectLst>
              </a:defRPr>
            </a:pPr>
            <a:r>
              <a:t>AND note sets about the Smart Grid and existing forms of Energy Storage</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1" name="Rectangle 2"/>
          <p:cNvSpPr txBox="1">
            <a:spLocks noGrp="1"/>
          </p:cNvSpPr>
          <p:nvPr>
            <p:ph type="title"/>
          </p:nvPr>
        </p:nvSpPr>
        <p:spPr>
          <a:xfrm>
            <a:off x="304800" y="101600"/>
            <a:ext cx="8534400" cy="457200"/>
          </a:xfrm>
          <a:prstGeom prst="rect">
            <a:avLst/>
          </a:prstGeom>
        </p:spPr>
        <p:txBody>
          <a:bodyPr/>
          <a:lstStyle>
            <a:lvl1pPr>
              <a:defRPr sz="2200" i="1">
                <a:latin typeface="+mn-lt"/>
                <a:ea typeface="+mn-ea"/>
                <a:cs typeface="+mn-cs"/>
                <a:sym typeface="Arial"/>
              </a:defRPr>
            </a:lvl1pPr>
          </a:lstStyle>
          <a:p>
            <a:r>
              <a:t>But let me here try for a (radically) abbreviated explanation:</a:t>
            </a:r>
          </a:p>
        </p:txBody>
      </p:sp>
      <p:sp>
        <p:nvSpPr>
          <p:cNvPr id="582" name="Rectangle 3"/>
          <p:cNvSpPr txBox="1">
            <a:spLocks noGrp="1"/>
          </p:cNvSpPr>
          <p:nvPr>
            <p:ph type="body" sz="half" idx="1"/>
          </p:nvPr>
        </p:nvSpPr>
        <p:spPr>
          <a:xfrm>
            <a:off x="291219" y="5011847"/>
            <a:ext cx="9067801" cy="1528092"/>
          </a:xfrm>
          <a:prstGeom prst="rect">
            <a:avLst/>
          </a:prstGeom>
        </p:spPr>
        <p:txBody>
          <a:bodyPr/>
          <a:lstStyle/>
          <a:p>
            <a:pPr>
              <a:defRPr sz="1800">
                <a:latin typeface="+mn-lt"/>
                <a:ea typeface="+mn-ea"/>
                <a:cs typeface="+mn-cs"/>
                <a:sym typeface="Arial"/>
              </a:defRPr>
            </a:pPr>
            <a:r>
              <a:t>Power companies divide this Power Demand into two segments, </a:t>
            </a:r>
          </a:p>
          <a:p>
            <a:pPr>
              <a:defRPr sz="600">
                <a:latin typeface="+mn-lt"/>
                <a:ea typeface="+mn-ea"/>
                <a:cs typeface="+mn-cs"/>
                <a:sym typeface="Arial"/>
              </a:defRPr>
            </a:pPr>
            <a:endParaRPr/>
          </a:p>
          <a:p>
            <a:pPr marL="0" lvl="1" indent="640896">
              <a:buSzTx/>
              <a:buNone/>
              <a:defRPr sz="1800">
                <a:latin typeface="+mn-lt"/>
                <a:ea typeface="+mn-ea"/>
                <a:cs typeface="+mn-cs"/>
                <a:sym typeface="Arial"/>
              </a:defRPr>
            </a:pPr>
            <a:r>
              <a:t>which are referred to as </a:t>
            </a:r>
            <a:r>
              <a:rPr b="1">
                <a:solidFill>
                  <a:srgbClr val="FBC901"/>
                </a:solidFill>
              </a:rPr>
              <a:t>"Base Power"</a:t>
            </a:r>
            <a:r>
              <a:t> and </a:t>
            </a:r>
            <a:r>
              <a:rPr b="1">
                <a:solidFill>
                  <a:schemeClr val="accent1"/>
                </a:solidFill>
              </a:rPr>
              <a:t>"Dispatchable Power"</a:t>
            </a:r>
          </a:p>
          <a:p>
            <a:pPr>
              <a:tabLst>
                <a:tab pos="444500" algn="l"/>
                <a:tab pos="914400" algn="l"/>
              </a:tabLst>
              <a:defRPr sz="1100">
                <a:latin typeface="+mn-lt"/>
                <a:ea typeface="+mn-ea"/>
                <a:cs typeface="+mn-cs"/>
                <a:sym typeface="Arial"/>
              </a:defRPr>
            </a:pPr>
            <a:endParaRPr/>
          </a:p>
          <a:p>
            <a:pPr>
              <a:tabLst>
                <a:tab pos="444500" algn="l"/>
                <a:tab pos="914400" algn="l"/>
              </a:tabLst>
              <a:defRPr sz="1800">
                <a:latin typeface="+mn-lt"/>
                <a:ea typeface="+mn-ea"/>
                <a:cs typeface="+mn-cs"/>
                <a:sym typeface="Arial"/>
              </a:defRPr>
            </a:pPr>
            <a:r>
              <a:t>They do this because each requires </a:t>
            </a:r>
            <a:r>
              <a:rPr b="1"/>
              <a:t>different types of power plants</a:t>
            </a:r>
          </a:p>
        </p:txBody>
      </p:sp>
      <p:grpSp>
        <p:nvGrpSpPr>
          <p:cNvPr id="601" name="Group"/>
          <p:cNvGrpSpPr/>
          <p:nvPr/>
        </p:nvGrpSpPr>
        <p:grpSpPr>
          <a:xfrm>
            <a:off x="1460500" y="1749622"/>
            <a:ext cx="5867400" cy="3082825"/>
            <a:chOff x="0" y="0"/>
            <a:chExt cx="5867400" cy="3082823"/>
          </a:xfrm>
        </p:grpSpPr>
        <p:sp>
          <p:nvSpPr>
            <p:cNvPr id="583" name="Freeform 24"/>
            <p:cNvSpPr/>
            <p:nvPr/>
          </p:nvSpPr>
          <p:spPr>
            <a:xfrm>
              <a:off x="1142686" y="405844"/>
              <a:ext cx="4193363" cy="965204"/>
            </a:xfrm>
            <a:custGeom>
              <a:avLst/>
              <a:gdLst/>
              <a:ahLst/>
              <a:cxnLst>
                <a:cxn ang="0">
                  <a:pos x="wd2" y="hd2"/>
                </a:cxn>
                <a:cxn ang="5400000">
                  <a:pos x="wd2" y="hd2"/>
                </a:cxn>
                <a:cxn ang="10800000">
                  <a:pos x="wd2" y="hd2"/>
                </a:cxn>
                <a:cxn ang="16200000">
                  <a:pos x="wd2" y="hd2"/>
                </a:cxn>
              </a:cxnLst>
              <a:rect l="0" t="0" r="r" b="b"/>
              <a:pathLst>
                <a:path w="21587" h="21443" extrusionOk="0">
                  <a:moveTo>
                    <a:pt x="21554" y="21443"/>
                  </a:moveTo>
                  <a:cubicBezTo>
                    <a:pt x="21565" y="19633"/>
                    <a:pt x="21576" y="17822"/>
                    <a:pt x="21576" y="16364"/>
                  </a:cubicBezTo>
                  <a:cubicBezTo>
                    <a:pt x="21576" y="14907"/>
                    <a:pt x="21558" y="13370"/>
                    <a:pt x="21554" y="12696"/>
                  </a:cubicBezTo>
                  <a:cubicBezTo>
                    <a:pt x="21551" y="12022"/>
                    <a:pt x="21554" y="12320"/>
                    <a:pt x="21554" y="12320"/>
                  </a:cubicBezTo>
                  <a:cubicBezTo>
                    <a:pt x="21554" y="12210"/>
                    <a:pt x="21551" y="12179"/>
                    <a:pt x="21554" y="12038"/>
                  </a:cubicBezTo>
                  <a:cubicBezTo>
                    <a:pt x="21558" y="11897"/>
                    <a:pt x="21573" y="11630"/>
                    <a:pt x="21576" y="11474"/>
                  </a:cubicBezTo>
                  <a:cubicBezTo>
                    <a:pt x="21580" y="11317"/>
                    <a:pt x="21598" y="11239"/>
                    <a:pt x="21576" y="11098"/>
                  </a:cubicBezTo>
                  <a:cubicBezTo>
                    <a:pt x="21554" y="10956"/>
                    <a:pt x="21525" y="10878"/>
                    <a:pt x="21445" y="10627"/>
                  </a:cubicBezTo>
                  <a:cubicBezTo>
                    <a:pt x="21366" y="10376"/>
                    <a:pt x="21315" y="10188"/>
                    <a:pt x="21097" y="9593"/>
                  </a:cubicBezTo>
                  <a:cubicBezTo>
                    <a:pt x="20879" y="8997"/>
                    <a:pt x="20508" y="7994"/>
                    <a:pt x="20138" y="7053"/>
                  </a:cubicBezTo>
                  <a:cubicBezTo>
                    <a:pt x="19767" y="6113"/>
                    <a:pt x="19295" y="4875"/>
                    <a:pt x="18874" y="3950"/>
                  </a:cubicBezTo>
                  <a:cubicBezTo>
                    <a:pt x="18453" y="3025"/>
                    <a:pt x="17977" y="2116"/>
                    <a:pt x="17610" y="1505"/>
                  </a:cubicBezTo>
                  <a:cubicBezTo>
                    <a:pt x="17243" y="893"/>
                    <a:pt x="16967" y="517"/>
                    <a:pt x="16673" y="282"/>
                  </a:cubicBezTo>
                  <a:cubicBezTo>
                    <a:pt x="16379" y="47"/>
                    <a:pt x="16164" y="-110"/>
                    <a:pt x="15845" y="94"/>
                  </a:cubicBezTo>
                  <a:cubicBezTo>
                    <a:pt x="15525" y="298"/>
                    <a:pt x="15140" y="830"/>
                    <a:pt x="14755" y="1505"/>
                  </a:cubicBezTo>
                  <a:cubicBezTo>
                    <a:pt x="14370" y="2179"/>
                    <a:pt x="13887" y="3291"/>
                    <a:pt x="13535" y="4138"/>
                  </a:cubicBezTo>
                  <a:cubicBezTo>
                    <a:pt x="13182" y="4984"/>
                    <a:pt x="13368" y="4812"/>
                    <a:pt x="12641" y="6583"/>
                  </a:cubicBezTo>
                  <a:cubicBezTo>
                    <a:pt x="11915" y="8354"/>
                    <a:pt x="9968" y="12837"/>
                    <a:pt x="9176" y="14765"/>
                  </a:cubicBezTo>
                  <a:cubicBezTo>
                    <a:pt x="8384" y="16693"/>
                    <a:pt x="8265" y="17258"/>
                    <a:pt x="7891" y="18151"/>
                  </a:cubicBezTo>
                  <a:cubicBezTo>
                    <a:pt x="7516" y="19045"/>
                    <a:pt x="7262" y="19625"/>
                    <a:pt x="6932" y="20126"/>
                  </a:cubicBezTo>
                  <a:cubicBezTo>
                    <a:pt x="6601" y="20628"/>
                    <a:pt x="6176" y="20973"/>
                    <a:pt x="5907" y="21161"/>
                  </a:cubicBezTo>
                  <a:cubicBezTo>
                    <a:pt x="5639" y="21349"/>
                    <a:pt x="5679" y="21490"/>
                    <a:pt x="5319" y="21255"/>
                  </a:cubicBezTo>
                  <a:cubicBezTo>
                    <a:pt x="4959" y="21020"/>
                    <a:pt x="4215" y="20408"/>
                    <a:pt x="3750" y="19750"/>
                  </a:cubicBezTo>
                  <a:cubicBezTo>
                    <a:pt x="3285" y="19092"/>
                    <a:pt x="2893" y="18120"/>
                    <a:pt x="2530" y="17305"/>
                  </a:cubicBezTo>
                  <a:cubicBezTo>
                    <a:pt x="2166" y="16490"/>
                    <a:pt x="1829" y="15534"/>
                    <a:pt x="1571" y="14860"/>
                  </a:cubicBezTo>
                  <a:cubicBezTo>
                    <a:pt x="1313" y="14185"/>
                    <a:pt x="1164" y="13778"/>
                    <a:pt x="982" y="13261"/>
                  </a:cubicBezTo>
                  <a:cubicBezTo>
                    <a:pt x="801" y="12743"/>
                    <a:pt x="590" y="12069"/>
                    <a:pt x="481" y="11756"/>
                  </a:cubicBezTo>
                  <a:cubicBezTo>
                    <a:pt x="372" y="11442"/>
                    <a:pt x="361" y="11489"/>
                    <a:pt x="329" y="11380"/>
                  </a:cubicBezTo>
                  <a:cubicBezTo>
                    <a:pt x="296" y="11270"/>
                    <a:pt x="303" y="11176"/>
                    <a:pt x="285" y="11098"/>
                  </a:cubicBezTo>
                  <a:cubicBezTo>
                    <a:pt x="267" y="11019"/>
                    <a:pt x="241" y="10956"/>
                    <a:pt x="220" y="10909"/>
                  </a:cubicBezTo>
                  <a:cubicBezTo>
                    <a:pt x="198" y="10862"/>
                    <a:pt x="176" y="10862"/>
                    <a:pt x="154" y="10815"/>
                  </a:cubicBezTo>
                  <a:cubicBezTo>
                    <a:pt x="132" y="10768"/>
                    <a:pt x="111" y="10659"/>
                    <a:pt x="89" y="10627"/>
                  </a:cubicBezTo>
                  <a:cubicBezTo>
                    <a:pt x="67" y="10596"/>
                    <a:pt x="34" y="10533"/>
                    <a:pt x="23" y="10627"/>
                  </a:cubicBezTo>
                  <a:cubicBezTo>
                    <a:pt x="13" y="10721"/>
                    <a:pt x="27" y="10878"/>
                    <a:pt x="23" y="11192"/>
                  </a:cubicBezTo>
                  <a:cubicBezTo>
                    <a:pt x="20" y="11505"/>
                    <a:pt x="5" y="11944"/>
                    <a:pt x="2" y="12508"/>
                  </a:cubicBezTo>
                  <a:cubicBezTo>
                    <a:pt x="-2" y="13073"/>
                    <a:pt x="2" y="14577"/>
                    <a:pt x="2" y="14577"/>
                  </a:cubicBezTo>
                  <a:lnTo>
                    <a:pt x="2" y="21349"/>
                  </a:lnTo>
                </a:path>
              </a:pathLst>
            </a:custGeom>
            <a:solidFill>
              <a:schemeClr val="accent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584" name="Rectangle 41"/>
            <p:cNvSpPr/>
            <p:nvPr/>
          </p:nvSpPr>
          <p:spPr>
            <a:xfrm>
              <a:off x="1143000" y="1374577"/>
              <a:ext cx="4191000" cy="1371601"/>
            </a:xfrm>
            <a:prstGeom prst="rect">
              <a:avLst/>
            </a:prstGeom>
            <a:solidFill>
              <a:srgbClr val="FF9933"/>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585" name="Straight Arrow Connector 12"/>
            <p:cNvSpPr/>
            <p:nvPr/>
          </p:nvSpPr>
          <p:spPr>
            <a:xfrm>
              <a:off x="1143000" y="2741612"/>
              <a:ext cx="4629778" cy="1589"/>
            </a:xfrm>
            <a:prstGeom prst="line">
              <a:avLst/>
            </a:prstGeom>
            <a:noFill/>
            <a:ln w="38100" cap="flat">
              <a:solidFill>
                <a:srgbClr val="FFFFFF"/>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586" name="Straight Arrow Connector 14"/>
            <p:cNvSpPr/>
            <p:nvPr/>
          </p:nvSpPr>
          <p:spPr>
            <a:xfrm flipH="1" flipV="1">
              <a:off x="1143000" y="0"/>
              <a:ext cx="5862" cy="2743201"/>
            </a:xfrm>
            <a:prstGeom prst="line">
              <a:avLst/>
            </a:prstGeom>
            <a:noFill/>
            <a:ln w="38100" cap="flat">
              <a:solidFill>
                <a:srgbClr val="FFFFFF"/>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587" name="Straight Connector 23"/>
            <p:cNvSpPr/>
            <p:nvPr/>
          </p:nvSpPr>
          <p:spPr>
            <a:xfrm flipV="1">
              <a:off x="4267200" y="457200"/>
              <a:ext cx="1589" cy="2286001"/>
            </a:xfrm>
            <a:prstGeom prst="line">
              <a:avLst/>
            </a:prstGeom>
            <a:solidFill>
              <a:schemeClr val="accent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588" name="Straight Connector 25"/>
            <p:cNvSpPr/>
            <p:nvPr/>
          </p:nvSpPr>
          <p:spPr>
            <a:xfrm flipV="1">
              <a:off x="3230879" y="457200"/>
              <a:ext cx="1589" cy="2286001"/>
            </a:xfrm>
            <a:prstGeom prst="line">
              <a:avLst/>
            </a:prstGeom>
            <a:solidFill>
              <a:schemeClr val="accent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589" name="Straight Connector 26"/>
            <p:cNvSpPr/>
            <p:nvPr/>
          </p:nvSpPr>
          <p:spPr>
            <a:xfrm flipV="1">
              <a:off x="2199639" y="457200"/>
              <a:ext cx="1590" cy="2286001"/>
            </a:xfrm>
            <a:prstGeom prst="line">
              <a:avLst/>
            </a:prstGeom>
            <a:solidFill>
              <a:schemeClr val="accent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590" name="Straight Connector 27"/>
            <p:cNvSpPr/>
            <p:nvPr/>
          </p:nvSpPr>
          <p:spPr>
            <a:xfrm flipV="1">
              <a:off x="5332412" y="457200"/>
              <a:ext cx="1589" cy="2286001"/>
            </a:xfrm>
            <a:prstGeom prst="line">
              <a:avLst/>
            </a:prstGeom>
            <a:solidFill>
              <a:schemeClr val="accent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591" name="Straight Connector 29"/>
            <p:cNvSpPr/>
            <p:nvPr/>
          </p:nvSpPr>
          <p:spPr>
            <a:xfrm>
              <a:off x="1143000" y="1371601"/>
              <a:ext cx="4191001" cy="1588"/>
            </a:xfrm>
            <a:prstGeom prst="line">
              <a:avLst/>
            </a:prstGeom>
            <a:solidFill>
              <a:schemeClr val="accent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592" name="Straight Connector 33"/>
            <p:cNvSpPr/>
            <p:nvPr/>
          </p:nvSpPr>
          <p:spPr>
            <a:xfrm>
              <a:off x="1143000" y="401321"/>
              <a:ext cx="4191001" cy="1588"/>
            </a:xfrm>
            <a:prstGeom prst="line">
              <a:avLst/>
            </a:prstGeom>
            <a:solidFill>
              <a:schemeClr val="accent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593" name="TextBox 34"/>
            <p:cNvSpPr txBox="1"/>
            <p:nvPr/>
          </p:nvSpPr>
          <p:spPr>
            <a:xfrm>
              <a:off x="0" y="279400"/>
              <a:ext cx="1143000" cy="2888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wrap="square" lIns="45719" tIns="45719" rIns="45719" bIns="45719" numCol="1" anchor="t">
              <a:spAutoFit/>
            </a:bodyPr>
            <a:lstStyle>
              <a:lvl1pPr>
                <a:defRPr sz="1400" b="0">
                  <a:solidFill>
                    <a:srgbClr val="FFFFFF"/>
                  </a:solidFill>
                  <a:latin typeface="+mn-lt"/>
                  <a:ea typeface="+mn-ea"/>
                  <a:cs typeface="+mn-cs"/>
                  <a:sym typeface="Arial"/>
                </a:defRPr>
              </a:lvl1pPr>
            </a:lstStyle>
            <a:p>
              <a:r>
                <a:t>Peak Power</a:t>
              </a:r>
            </a:p>
          </p:txBody>
        </p:sp>
        <p:sp>
          <p:nvSpPr>
            <p:cNvPr id="594" name="TextBox 35"/>
            <p:cNvSpPr txBox="1"/>
            <p:nvPr/>
          </p:nvSpPr>
          <p:spPr>
            <a:xfrm>
              <a:off x="457200" y="1270000"/>
              <a:ext cx="685800" cy="2888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wrap="square" lIns="45719" tIns="45719" rIns="45719" bIns="45719" numCol="1" anchor="t">
              <a:spAutoFit/>
            </a:bodyPr>
            <a:lstStyle>
              <a:lvl1pPr>
                <a:defRPr sz="1400" b="0">
                  <a:solidFill>
                    <a:srgbClr val="FFFFFF"/>
                  </a:solidFill>
                  <a:latin typeface="+mn-lt"/>
                  <a:ea typeface="+mn-ea"/>
                  <a:cs typeface="+mn-cs"/>
                  <a:sym typeface="Arial"/>
                </a:defRPr>
              </a:lvl1pPr>
            </a:lstStyle>
            <a:p>
              <a:r>
                <a:t> 60%</a:t>
              </a:r>
            </a:p>
          </p:txBody>
        </p:sp>
        <p:sp>
          <p:nvSpPr>
            <p:cNvPr id="595" name="TextBox 36"/>
            <p:cNvSpPr txBox="1"/>
            <p:nvPr/>
          </p:nvSpPr>
          <p:spPr>
            <a:xfrm>
              <a:off x="533400" y="2794000"/>
              <a:ext cx="1143000" cy="2888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wrap="square" lIns="45719" tIns="45719" rIns="45719" bIns="45719" numCol="1" anchor="t">
              <a:spAutoFit/>
            </a:bodyPr>
            <a:lstStyle>
              <a:lvl1pPr algn="ctr">
                <a:defRPr sz="1400" b="0">
                  <a:solidFill>
                    <a:srgbClr val="FFFFFF"/>
                  </a:solidFill>
                  <a:latin typeface="+mn-lt"/>
                  <a:ea typeface="+mn-ea"/>
                  <a:cs typeface="+mn-cs"/>
                  <a:sym typeface="Arial"/>
                </a:defRPr>
              </a:lvl1pPr>
            </a:lstStyle>
            <a:p>
              <a:r>
                <a:t> Midnight</a:t>
              </a:r>
            </a:p>
          </p:txBody>
        </p:sp>
        <p:sp>
          <p:nvSpPr>
            <p:cNvPr id="596" name="TextBox 37"/>
            <p:cNvSpPr txBox="1"/>
            <p:nvPr/>
          </p:nvSpPr>
          <p:spPr>
            <a:xfrm>
              <a:off x="2667000" y="2794000"/>
              <a:ext cx="1143000" cy="2888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wrap="square" lIns="45719" tIns="45719" rIns="45719" bIns="45719" numCol="1" anchor="t">
              <a:spAutoFit/>
            </a:bodyPr>
            <a:lstStyle>
              <a:lvl1pPr algn="ctr">
                <a:defRPr sz="1400" b="0">
                  <a:solidFill>
                    <a:srgbClr val="FFFFFF"/>
                  </a:solidFill>
                  <a:latin typeface="+mn-lt"/>
                  <a:ea typeface="+mn-ea"/>
                  <a:cs typeface="+mn-cs"/>
                  <a:sym typeface="Arial"/>
                </a:defRPr>
              </a:lvl1pPr>
            </a:lstStyle>
            <a:p>
              <a:r>
                <a:t> Noon</a:t>
              </a:r>
            </a:p>
          </p:txBody>
        </p:sp>
        <p:sp>
          <p:nvSpPr>
            <p:cNvPr id="597" name="TextBox 38"/>
            <p:cNvSpPr txBox="1"/>
            <p:nvPr/>
          </p:nvSpPr>
          <p:spPr>
            <a:xfrm>
              <a:off x="4724400" y="2791023"/>
              <a:ext cx="1143000" cy="2888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wrap="square" lIns="45719" tIns="45719" rIns="45719" bIns="45719" numCol="1" anchor="t">
              <a:spAutoFit/>
            </a:bodyPr>
            <a:lstStyle>
              <a:lvl1pPr algn="ctr">
                <a:defRPr sz="1400" b="0">
                  <a:solidFill>
                    <a:srgbClr val="FFFFFF"/>
                  </a:solidFill>
                  <a:latin typeface="+mn-lt"/>
                  <a:ea typeface="+mn-ea"/>
                  <a:cs typeface="+mn-cs"/>
                  <a:sym typeface="Arial"/>
                </a:defRPr>
              </a:lvl1pPr>
            </a:lstStyle>
            <a:p>
              <a:r>
                <a:t> Midnight</a:t>
              </a:r>
            </a:p>
          </p:txBody>
        </p:sp>
        <p:sp>
          <p:nvSpPr>
            <p:cNvPr id="598" name="TextBox 39"/>
            <p:cNvSpPr txBox="1"/>
            <p:nvPr/>
          </p:nvSpPr>
          <p:spPr>
            <a:xfrm>
              <a:off x="457200" y="739577"/>
              <a:ext cx="685800" cy="2888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wrap="square" lIns="45719" tIns="45719" rIns="45719" bIns="45719" numCol="1" anchor="t">
              <a:spAutoFit/>
            </a:bodyPr>
            <a:lstStyle>
              <a:lvl1pPr>
                <a:defRPr sz="1400" b="0">
                  <a:solidFill>
                    <a:srgbClr val="FFFFFF"/>
                  </a:solidFill>
                  <a:latin typeface="+mn-lt"/>
                  <a:ea typeface="+mn-ea"/>
                  <a:cs typeface="+mn-cs"/>
                  <a:sym typeface="Arial"/>
                </a:defRPr>
              </a:lvl1pPr>
            </a:lstStyle>
            <a:p>
              <a:r>
                <a:t> 80%</a:t>
              </a:r>
            </a:p>
          </p:txBody>
        </p:sp>
        <p:sp>
          <p:nvSpPr>
            <p:cNvPr id="599" name="TextBox 21"/>
            <p:cNvSpPr txBox="1"/>
            <p:nvPr/>
          </p:nvSpPr>
          <p:spPr>
            <a:xfrm>
              <a:off x="2131621" y="1679377"/>
              <a:ext cx="2287979" cy="3752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wrap="square" lIns="45719" tIns="45719" rIns="45719" bIns="45719" numCol="1" anchor="t">
              <a:spAutoFit/>
            </a:bodyPr>
            <a:lstStyle>
              <a:lvl1pPr algn="ctr">
                <a:defRPr sz="2000">
                  <a:solidFill>
                    <a:srgbClr val="CA9221"/>
                  </a:solidFill>
                  <a:latin typeface="+mn-lt"/>
                  <a:ea typeface="+mn-ea"/>
                  <a:cs typeface="+mn-cs"/>
                  <a:sym typeface="Arial"/>
                </a:defRPr>
              </a:lvl1pPr>
            </a:lstStyle>
            <a:p>
              <a:r>
                <a:t>"BASE POWER"</a:t>
              </a:r>
            </a:p>
          </p:txBody>
        </p:sp>
        <p:sp>
          <p:nvSpPr>
            <p:cNvPr id="600" name="TextBox 22"/>
            <p:cNvSpPr txBox="1"/>
            <p:nvPr/>
          </p:nvSpPr>
          <p:spPr>
            <a:xfrm>
              <a:off x="1447800" y="688777"/>
              <a:ext cx="3657600" cy="37523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wrap="square" lIns="45719" tIns="45719" rIns="45719" bIns="45719" numCol="1" anchor="t">
              <a:spAutoFit/>
            </a:bodyPr>
            <a:lstStyle>
              <a:lvl1pPr algn="ctr">
                <a:defRPr sz="2000">
                  <a:solidFill>
                    <a:srgbClr val="007575"/>
                  </a:solidFill>
                  <a:latin typeface="+mn-lt"/>
                  <a:ea typeface="+mn-ea"/>
                  <a:cs typeface="+mn-cs"/>
                  <a:sym typeface="Arial"/>
                </a:defRPr>
              </a:lvl1pPr>
            </a:lstStyle>
            <a:p>
              <a:r>
                <a:t>"DISPATCHABLE POWER"</a:t>
              </a:r>
            </a:p>
          </p:txBody>
        </p:sp>
      </p:grpSp>
      <p:sp>
        <p:nvSpPr>
          <p:cNvPr id="602" name="Rectangle 3"/>
          <p:cNvSpPr txBox="1"/>
          <p:nvPr/>
        </p:nvSpPr>
        <p:spPr>
          <a:xfrm>
            <a:off x="177800" y="810687"/>
            <a:ext cx="8788400" cy="1294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ormAutofit/>
          </a:bodyPr>
          <a:lstStyle/>
          <a:p>
            <a:pPr>
              <a:spcBef>
                <a:spcPts val="400"/>
              </a:spcBef>
              <a:tabLst>
                <a:tab pos="4572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n-lt"/>
                <a:ea typeface="+mn-ea"/>
                <a:cs typeface="+mn-cs"/>
                <a:sym typeface="Arial"/>
              </a:defRPr>
            </a:pPr>
            <a:r>
              <a:t>You might guess that our consumption of power peaks during the day</a:t>
            </a:r>
          </a:p>
          <a:p>
            <a:pPr>
              <a:spcBef>
                <a:spcPts val="400"/>
              </a:spcBef>
              <a:tabLst>
                <a:tab pos="457200" algn="l"/>
                <a:tab pos="914400" algn="l"/>
                <a:tab pos="1371600" algn="l"/>
                <a:tab pos="1828800" algn="l"/>
                <a:tab pos="2286000" algn="l"/>
              </a:tabLst>
              <a:defRPr sz="700" b="0">
                <a:solidFill>
                  <a:srgbClr val="FFFFFF"/>
                </a:solidFill>
                <a:effectLst>
                  <a:outerShdw blurRad="38100" dist="38100" dir="2700000" rotWithShape="0">
                    <a:srgbClr val="000000"/>
                  </a:outerShdw>
                </a:effectLst>
                <a:latin typeface="+mn-lt"/>
                <a:ea typeface="+mn-ea"/>
                <a:cs typeface="+mn-cs"/>
                <a:sym typeface="Arial"/>
              </a:defRPr>
            </a:pPr>
            <a:endParaRPr/>
          </a:p>
          <a:p>
            <a:pPr lvl="1" indent="640896">
              <a:spcBef>
                <a:spcPts val="400"/>
              </a:spcBef>
              <a:tabLst>
                <a:tab pos="4572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n-lt"/>
                <a:ea typeface="+mn-ea"/>
                <a:cs typeface="+mn-cs"/>
                <a:sym typeface="Arial"/>
              </a:defRPr>
            </a:pPr>
            <a:r>
              <a:t>It doesn't - A very pronounced peak instead occurs in the evening: </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4" name="Rectangle 2"/>
          <p:cNvSpPr txBox="1">
            <a:spLocks noGrp="1"/>
          </p:cNvSpPr>
          <p:nvPr>
            <p:ph type="title"/>
          </p:nvPr>
        </p:nvSpPr>
        <p:spPr>
          <a:xfrm>
            <a:off x="304800" y="76199"/>
            <a:ext cx="8534400" cy="675219"/>
          </a:xfrm>
          <a:prstGeom prst="rect">
            <a:avLst/>
          </a:prstGeom>
        </p:spPr>
        <p:txBody>
          <a:bodyPr/>
          <a:lstStyle>
            <a:lvl1pPr>
              <a:defRPr sz="2200" i="1">
                <a:latin typeface="+mn-lt"/>
                <a:ea typeface="+mn-ea"/>
                <a:cs typeface="+mn-cs"/>
                <a:sym typeface="Arial"/>
              </a:defRPr>
            </a:lvl1pPr>
          </a:lstStyle>
          <a:p>
            <a:r>
              <a:t>Water-boiling steam turbine power plants provide Base power </a:t>
            </a:r>
          </a:p>
        </p:txBody>
      </p:sp>
      <p:sp>
        <p:nvSpPr>
          <p:cNvPr id="605" name="Rectangle 3"/>
          <p:cNvSpPr txBox="1">
            <a:spLocks noGrp="1"/>
          </p:cNvSpPr>
          <p:nvPr>
            <p:ph type="body" idx="1"/>
          </p:nvPr>
        </p:nvSpPr>
        <p:spPr>
          <a:xfrm>
            <a:off x="285184" y="770150"/>
            <a:ext cx="8788401" cy="5966277"/>
          </a:xfrm>
          <a:prstGeom prst="rect">
            <a:avLst/>
          </a:prstGeom>
        </p:spPr>
        <p:txBody>
          <a:bodyPr/>
          <a:lstStyle/>
          <a:p>
            <a:pPr defTabSz="868680">
              <a:tabLst>
                <a:tab pos="431800" algn="l"/>
                <a:tab pos="863600" algn="l"/>
                <a:tab pos="1295400" algn="l"/>
                <a:tab pos="1727200" algn="l"/>
                <a:tab pos="2159000" algn="l"/>
              </a:tabLst>
              <a:defRPr sz="1710">
                <a:effectLst>
                  <a:outerShdw blurRad="36195" dist="36195" dir="2700000" rotWithShape="0">
                    <a:srgbClr val="000000"/>
                  </a:outerShdw>
                </a:effectLst>
              </a:defRPr>
            </a:pPr>
            <a:r>
              <a:t>This includes coal, oil and some natural gas plants, as well as nuclear power plants</a:t>
            </a:r>
          </a:p>
          <a:p>
            <a:pPr defTabSz="868680">
              <a:tabLst>
                <a:tab pos="431800" algn="l"/>
                <a:tab pos="863600" algn="l"/>
                <a:tab pos="1295400" algn="l"/>
                <a:tab pos="1727200" algn="l"/>
                <a:tab pos="2159000" algn="l"/>
              </a:tabLst>
              <a:defRPr sz="570">
                <a:effectLst>
                  <a:outerShdw blurRad="36195" dist="36195" dir="2700000" rotWithShape="0">
                    <a:srgbClr val="000000"/>
                  </a:outerShdw>
                </a:effectLst>
              </a:defRPr>
            </a:pPr>
            <a:endParaRPr/>
          </a:p>
          <a:p>
            <a:pPr marL="0" lvl="1" indent="608851" defTabSz="868680">
              <a:buSzTx/>
              <a:buNone/>
              <a:tabLst>
                <a:tab pos="431800" algn="l"/>
                <a:tab pos="863600" algn="l"/>
                <a:tab pos="1295400" algn="l"/>
                <a:tab pos="1727200" algn="l"/>
                <a:tab pos="2159000" algn="l"/>
              </a:tabLst>
              <a:defRPr sz="1710">
                <a:effectLst>
                  <a:outerShdw blurRad="36195" dist="36195" dir="2700000" rotWithShape="0">
                    <a:srgbClr val="000000"/>
                  </a:outerShdw>
                </a:effectLst>
              </a:defRPr>
            </a:pPr>
            <a:r>
              <a:t>These generally massive plants use a massive amount of heat to boil that water</a:t>
            </a:r>
          </a:p>
          <a:p>
            <a:pPr marL="0" lvl="1" indent="608851" defTabSz="868680">
              <a:buSzTx/>
              <a:buNone/>
              <a:tabLst>
                <a:tab pos="431800" algn="l"/>
                <a:tab pos="863600" algn="l"/>
                <a:tab pos="1295400" algn="l"/>
                <a:tab pos="1727200" algn="l"/>
                <a:tab pos="2159000" algn="l"/>
              </a:tabLst>
              <a:defRPr sz="1045">
                <a:effectLst>
                  <a:outerShdw blurRad="36195" dist="36195" dir="2700000" rotWithShape="0">
                    <a:srgbClr val="000000"/>
                  </a:outerShdw>
                </a:effectLst>
              </a:defRPr>
            </a:pPr>
            <a:endParaRPr/>
          </a:p>
          <a:p>
            <a:pPr defTabSz="868680">
              <a:tabLst>
                <a:tab pos="431800" algn="l"/>
                <a:tab pos="863600" algn="l"/>
                <a:tab pos="1295400" algn="l"/>
                <a:tab pos="1727200" algn="l"/>
                <a:tab pos="2159000" algn="l"/>
              </a:tabLst>
              <a:defRPr sz="1710">
                <a:effectLst>
                  <a:outerShdw blurRad="36195" dist="36195" dir="2700000" rotWithShape="0">
                    <a:srgbClr val="000000"/>
                  </a:outerShdw>
                </a:effectLst>
              </a:defRPr>
            </a:pPr>
            <a:r>
              <a:t>Indeed, from a cold start they need many hours to get up to full operating temperature</a:t>
            </a:r>
          </a:p>
          <a:p>
            <a:pPr defTabSz="868680">
              <a:tabLst>
                <a:tab pos="431800" algn="l"/>
                <a:tab pos="863600" algn="l"/>
                <a:tab pos="1295400" algn="l"/>
                <a:tab pos="1727200" algn="l"/>
                <a:tab pos="2159000" algn="l"/>
              </a:tabLst>
              <a:defRPr sz="570">
                <a:effectLst>
                  <a:outerShdw blurRad="36195" dist="36195" dir="2700000" rotWithShape="0">
                    <a:srgbClr val="000000"/>
                  </a:outerShdw>
                </a:effectLst>
              </a:defRPr>
            </a:pPr>
            <a:endParaRPr/>
          </a:p>
          <a:p>
            <a:pPr marL="0" lvl="1" indent="608851" defTabSz="868680">
              <a:buSzTx/>
              <a:buNone/>
              <a:tabLst>
                <a:tab pos="431800" algn="l"/>
                <a:tab pos="863600" algn="l"/>
                <a:tab pos="1295400" algn="l"/>
                <a:tab pos="1727200" algn="l"/>
                <a:tab pos="2159000" algn="l"/>
              </a:tabLst>
              <a:defRPr sz="1710">
                <a:effectLst>
                  <a:outerShdw blurRad="36195" dist="36195" dir="2700000" rotWithShape="0">
                    <a:srgbClr val="000000"/>
                  </a:outerShdw>
                </a:effectLst>
              </a:defRPr>
            </a:pPr>
            <a:r>
              <a:t>Which, to improve the plant's efficiency, is generally </a:t>
            </a:r>
            <a:r>
              <a:rPr b="1">
                <a:solidFill>
                  <a:srgbClr val="FBC901"/>
                </a:solidFill>
              </a:rPr>
              <a:t>well above 100 °C</a:t>
            </a:r>
          </a:p>
          <a:p>
            <a:pPr marL="0" lvl="1" indent="608851" defTabSz="868680">
              <a:buSzTx/>
              <a:buNone/>
              <a:tabLst>
                <a:tab pos="431800" algn="l"/>
                <a:tab pos="863600" algn="l"/>
                <a:tab pos="1295400" algn="l"/>
                <a:tab pos="1727200" algn="l"/>
                <a:tab pos="2159000" algn="l"/>
              </a:tabLst>
              <a:defRPr sz="1045">
                <a:effectLst>
                  <a:outerShdw blurRad="36195" dist="36195" dir="2700000" rotWithShape="0">
                    <a:srgbClr val="000000"/>
                  </a:outerShdw>
                </a:effectLst>
              </a:defRPr>
            </a:pPr>
            <a:endParaRPr b="1">
              <a:solidFill>
                <a:srgbClr val="FBC901"/>
              </a:solidFill>
            </a:endParaRPr>
          </a:p>
          <a:p>
            <a:pPr defTabSz="868680">
              <a:tabLst>
                <a:tab pos="431800" algn="l"/>
                <a:tab pos="863600" algn="l"/>
                <a:tab pos="1295400" algn="l"/>
                <a:tab pos="1727200" algn="l"/>
                <a:tab pos="2159000" algn="l"/>
              </a:tabLst>
              <a:defRPr sz="1710">
                <a:effectLst>
                  <a:outerShdw blurRad="36195" dist="36195" dir="2700000" rotWithShape="0">
                    <a:srgbClr val="000000"/>
                  </a:outerShdw>
                </a:effectLst>
              </a:defRPr>
            </a:pPr>
            <a:r>
              <a:t>Being as massive as they are, requiring so much energy to even </a:t>
            </a:r>
            <a:r>
              <a:rPr b="1"/>
              <a:t>start </a:t>
            </a:r>
            <a:r>
              <a:t>operating:</a:t>
            </a:r>
          </a:p>
          <a:p>
            <a:pPr defTabSz="868680">
              <a:tabLst>
                <a:tab pos="431800" algn="l"/>
                <a:tab pos="863600" algn="l"/>
                <a:tab pos="1295400" algn="l"/>
                <a:tab pos="1727200" algn="l"/>
                <a:tab pos="2159000" algn="l"/>
              </a:tabLst>
              <a:defRPr sz="570">
                <a:effectLst>
                  <a:outerShdw blurRad="36195" dist="36195" dir="2700000" rotWithShape="0">
                    <a:srgbClr val="000000"/>
                  </a:outerShdw>
                </a:effectLst>
              </a:defRPr>
            </a:pPr>
            <a:endParaRPr/>
          </a:p>
          <a:p>
            <a:pPr marL="0" lvl="1" indent="608851" defTabSz="868680">
              <a:buSzTx/>
              <a:buNone/>
              <a:tabLst>
                <a:tab pos="431800" algn="l"/>
                <a:tab pos="863600" algn="l"/>
                <a:tab pos="1295400" algn="l"/>
                <a:tab pos="1727200" algn="l"/>
                <a:tab pos="2159000" algn="l"/>
              </a:tabLst>
              <a:defRPr sz="1710">
                <a:effectLst>
                  <a:outerShdw blurRad="36195" dist="36195" dir="2700000" rotWithShape="0">
                    <a:srgbClr val="000000"/>
                  </a:outerShdw>
                </a:effectLst>
              </a:defRPr>
            </a:pPr>
            <a:r>
              <a:t>You do </a:t>
            </a:r>
            <a:r>
              <a:rPr b="1"/>
              <a:t>NOT</a:t>
            </a:r>
            <a:r>
              <a:t> want to turn such plants </a:t>
            </a:r>
            <a:r>
              <a:rPr b="1"/>
              <a:t>on and off</a:t>
            </a:r>
          </a:p>
          <a:p>
            <a:pPr marL="0" lvl="1" indent="608851" defTabSz="868680">
              <a:buSzTx/>
              <a:buNone/>
              <a:tabLst>
                <a:tab pos="431800" algn="l"/>
                <a:tab pos="863600" algn="l"/>
                <a:tab pos="1295400" algn="l"/>
                <a:tab pos="1727200" algn="l"/>
                <a:tab pos="2159000" algn="l"/>
              </a:tabLst>
              <a:defRPr sz="570">
                <a:effectLst>
                  <a:outerShdw blurRad="36195" dist="36195" dir="2700000" rotWithShape="0">
                    <a:srgbClr val="000000"/>
                  </a:outerShdw>
                </a:effectLst>
              </a:defRPr>
            </a:pPr>
            <a:endParaRPr/>
          </a:p>
          <a:p>
            <a:pPr marL="0" lvl="2" indent="1031557" defTabSz="868680">
              <a:buSzTx/>
              <a:buNone/>
              <a:tabLst>
                <a:tab pos="431800" algn="l"/>
                <a:tab pos="863600" algn="l"/>
                <a:tab pos="1295400" algn="l"/>
                <a:tab pos="1727200" algn="l"/>
                <a:tab pos="2159000" algn="l"/>
              </a:tabLst>
              <a:defRPr sz="1710">
                <a:effectLst>
                  <a:outerShdw blurRad="36195" dist="36195" dir="2700000" rotWithShape="0">
                    <a:srgbClr val="000000"/>
                  </a:outerShdw>
                </a:effectLst>
              </a:defRPr>
            </a:pPr>
            <a:r>
              <a:t>You do </a:t>
            </a:r>
            <a:r>
              <a:rPr b="1"/>
              <a:t>NOT</a:t>
            </a:r>
            <a:r>
              <a:t> even want to turn their power levels </a:t>
            </a:r>
            <a:r>
              <a:rPr b="1"/>
              <a:t>up or down</a:t>
            </a:r>
            <a:r>
              <a:t> very much</a:t>
            </a:r>
          </a:p>
          <a:p>
            <a:pPr marL="0" lvl="2" indent="1031557" defTabSz="868680">
              <a:buSzTx/>
              <a:buNone/>
              <a:tabLst>
                <a:tab pos="431800" algn="l"/>
                <a:tab pos="863600" algn="l"/>
                <a:tab pos="1295400" algn="l"/>
                <a:tab pos="1727200" algn="l"/>
                <a:tab pos="2159000" algn="l"/>
              </a:tabLst>
              <a:defRPr sz="1045">
                <a:effectLst>
                  <a:outerShdw blurRad="36195" dist="36195" dir="2700000" rotWithShape="0">
                    <a:srgbClr val="000000"/>
                  </a:outerShdw>
                </a:effectLst>
              </a:defRPr>
            </a:pPr>
            <a:endParaRPr/>
          </a:p>
          <a:p>
            <a:pPr defTabSz="868680">
              <a:tabLst>
                <a:tab pos="431800" algn="l"/>
                <a:tab pos="863600" algn="l"/>
                <a:tab pos="1295400" algn="l"/>
                <a:tab pos="1727200" algn="l"/>
                <a:tab pos="2159000" algn="l"/>
              </a:tabLst>
              <a:defRPr sz="1710">
                <a:effectLst>
                  <a:outerShdw blurRad="36195" dist="36195" dir="2700000" rotWithShape="0">
                    <a:srgbClr val="000000"/>
                  </a:outerShdw>
                </a:effectLst>
              </a:defRPr>
            </a:pPr>
            <a:r>
              <a:t>Which is why they are used as </a:t>
            </a:r>
            <a:r>
              <a:rPr b="1">
                <a:solidFill>
                  <a:srgbClr val="FBC901"/>
                </a:solidFill>
              </a:rPr>
              <a:t>BASE</a:t>
            </a:r>
            <a:r>
              <a:t> (i.e., essentially constant) power sources</a:t>
            </a:r>
          </a:p>
          <a:p>
            <a:pPr defTabSz="868680">
              <a:tabLst>
                <a:tab pos="431800" algn="l"/>
                <a:tab pos="863600" algn="l"/>
                <a:tab pos="1295400" algn="l"/>
                <a:tab pos="1727200" algn="l"/>
                <a:tab pos="2159000" algn="l"/>
              </a:tabLst>
              <a:defRPr sz="1045">
                <a:effectLst>
                  <a:outerShdw blurRad="36195" dist="36195" dir="2700000" rotWithShape="0">
                    <a:srgbClr val="000000"/>
                  </a:outerShdw>
                </a:effectLst>
              </a:defRPr>
            </a:pPr>
            <a:endParaRPr/>
          </a:p>
          <a:p>
            <a:pPr defTabSz="868680">
              <a:tabLst>
                <a:tab pos="431800" algn="l"/>
                <a:tab pos="863600" algn="l"/>
                <a:tab pos="1295400" algn="l"/>
                <a:tab pos="1727200" algn="l"/>
                <a:tab pos="2159000" algn="l"/>
              </a:tabLst>
              <a:defRPr sz="1710">
                <a:effectLst>
                  <a:outerShdw blurRad="36195" dist="36195" dir="2700000" rotWithShape="0">
                    <a:srgbClr val="000000"/>
                  </a:outerShdw>
                </a:effectLst>
              </a:defRPr>
            </a:pPr>
            <a:r>
              <a:rPr b="1">
                <a:solidFill>
                  <a:srgbClr val="2BAD81"/>
                </a:solidFill>
              </a:rPr>
              <a:t>DISPATCHABLE</a:t>
            </a:r>
            <a:r>
              <a:t> (i.e., adjustable) power plants then power up in the evenings </a:t>
            </a:r>
          </a:p>
          <a:p>
            <a:pPr defTabSz="868680">
              <a:tabLst>
                <a:tab pos="431800" algn="l"/>
                <a:tab pos="863600" algn="l"/>
                <a:tab pos="1295400" algn="l"/>
                <a:tab pos="1727200" algn="l"/>
                <a:tab pos="2159000" algn="l"/>
              </a:tabLst>
              <a:defRPr sz="570">
                <a:effectLst>
                  <a:outerShdw blurRad="36195" dist="36195" dir="2700000" rotWithShape="0">
                    <a:srgbClr val="000000"/>
                  </a:outerShdw>
                </a:effectLst>
              </a:defRPr>
            </a:pPr>
            <a:endParaRPr/>
          </a:p>
          <a:p>
            <a:pPr marL="0" lvl="1" indent="608851" defTabSz="868680">
              <a:buSzTx/>
              <a:buNone/>
              <a:tabLst>
                <a:tab pos="431800" algn="l"/>
                <a:tab pos="863600" algn="l"/>
                <a:tab pos="1295400" algn="l"/>
                <a:tab pos="1727200" algn="l"/>
                <a:tab pos="2159000" algn="l"/>
              </a:tabLst>
              <a:defRPr sz="1710">
                <a:effectLst>
                  <a:outerShdw blurRad="36195" dist="36195" dir="2700000" rotWithShape="0">
                    <a:srgbClr val="000000"/>
                  </a:outerShdw>
                </a:effectLst>
              </a:defRPr>
            </a:pPr>
            <a:r>
              <a:t>But used for as little as a half dozen hours a day, </a:t>
            </a:r>
          </a:p>
          <a:p>
            <a:pPr marL="0" lvl="1" indent="608851" defTabSz="868680">
              <a:buSzTx/>
              <a:buNone/>
              <a:tabLst>
                <a:tab pos="431800" algn="l"/>
                <a:tab pos="863600" algn="l"/>
                <a:tab pos="1295400" algn="l"/>
                <a:tab pos="1727200" algn="l"/>
                <a:tab pos="2159000" algn="l"/>
              </a:tabLst>
              <a:defRPr sz="570">
                <a:effectLst>
                  <a:outerShdw blurRad="36195" dist="36195" dir="2700000" rotWithShape="0">
                    <a:srgbClr val="000000"/>
                  </a:outerShdw>
                </a:effectLst>
              </a:defRPr>
            </a:pPr>
            <a:endParaRPr/>
          </a:p>
          <a:p>
            <a:pPr marL="0" lvl="2" indent="1031557" defTabSz="868680">
              <a:buSzTx/>
              <a:buNone/>
              <a:tabLst>
                <a:tab pos="431800" algn="l"/>
                <a:tab pos="863600" algn="l"/>
                <a:tab pos="1295400" algn="l"/>
                <a:tab pos="1727200" algn="l"/>
                <a:tab pos="2159000" algn="l"/>
              </a:tabLst>
              <a:defRPr sz="1710">
                <a:effectLst>
                  <a:outerShdw blurRad="36195" dist="36195" dir="2700000" rotWithShape="0">
                    <a:srgbClr val="000000"/>
                  </a:outerShdw>
                </a:effectLst>
              </a:defRPr>
            </a:pPr>
            <a:r>
              <a:t>power companies benefit far less from the money invested in such plants</a:t>
            </a:r>
          </a:p>
          <a:p>
            <a:pPr marL="0" lvl="2" indent="1031557" defTabSz="868680">
              <a:buSzTx/>
              <a:buNone/>
              <a:tabLst>
                <a:tab pos="431800" algn="l"/>
                <a:tab pos="863600" algn="l"/>
                <a:tab pos="1295400" algn="l"/>
                <a:tab pos="1727200" algn="l"/>
                <a:tab pos="2159000" algn="l"/>
              </a:tabLst>
              <a:defRPr sz="1140">
                <a:effectLst>
                  <a:outerShdw blurRad="36195" dist="36195" dir="2700000" rotWithShape="0">
                    <a:srgbClr val="000000"/>
                  </a:outerShdw>
                </a:effectLst>
              </a:defRPr>
            </a:pPr>
            <a:endParaRPr/>
          </a:p>
          <a:p>
            <a:pPr defTabSz="868680">
              <a:tabLst>
                <a:tab pos="431800" algn="l"/>
                <a:tab pos="863600" algn="l"/>
                <a:tab pos="1295400" algn="l"/>
                <a:tab pos="1727200" algn="l"/>
                <a:tab pos="2159000" algn="l"/>
              </a:tabLst>
              <a:defRPr sz="1710">
                <a:effectLst>
                  <a:outerShdw blurRad="36195" dist="36195" dir="2700000" rotWithShape="0">
                    <a:srgbClr val="000000"/>
                  </a:outerShdw>
                </a:effectLst>
              </a:defRPr>
            </a:pPr>
            <a:r>
              <a:t>If allowed, power companies will thus charge far more for evening power</a:t>
            </a:r>
          </a:p>
          <a:p>
            <a:pPr defTabSz="868680">
              <a:tabLst>
                <a:tab pos="431800" algn="l"/>
                <a:tab pos="863600" algn="l"/>
                <a:tab pos="1295400" algn="l"/>
                <a:tab pos="1727200" algn="l"/>
                <a:tab pos="2159000" algn="l"/>
              </a:tabLst>
              <a:defRPr sz="570">
                <a:effectLst>
                  <a:outerShdw blurRad="36195" dist="36195" dir="2700000" rotWithShape="0">
                    <a:srgbClr val="000000"/>
                  </a:outerShdw>
                </a:effectLst>
              </a:defRPr>
            </a:pPr>
            <a:endParaRPr/>
          </a:p>
          <a:p>
            <a:pPr marL="0" lvl="1" indent="608851" defTabSz="868680">
              <a:buSzTx/>
              <a:buNone/>
              <a:tabLst>
                <a:tab pos="431800" algn="l"/>
                <a:tab pos="863600" algn="l"/>
                <a:tab pos="1295400" algn="l"/>
                <a:tab pos="1727200" algn="l"/>
                <a:tab pos="2159000" algn="l"/>
              </a:tabLst>
              <a:defRPr sz="1710" b="1">
                <a:effectLst>
                  <a:outerShdw blurRad="36195" dist="36195" dir="2700000" rotWithShape="0">
                    <a:srgbClr val="000000"/>
                  </a:outerShdw>
                </a:effectLst>
              </a:defRPr>
            </a:pPr>
            <a:r>
              <a:t>And they will certainly try to use plants that are cheaper to build or buy</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7" name="Rectangle 2"/>
          <p:cNvSpPr txBox="1">
            <a:spLocks noGrp="1"/>
          </p:cNvSpPr>
          <p:nvPr>
            <p:ph type="title"/>
          </p:nvPr>
        </p:nvSpPr>
        <p:spPr>
          <a:xfrm>
            <a:off x="304800" y="-38101"/>
            <a:ext cx="8534400" cy="675219"/>
          </a:xfrm>
          <a:prstGeom prst="rect">
            <a:avLst/>
          </a:prstGeom>
        </p:spPr>
        <p:txBody>
          <a:bodyPr/>
          <a:lstStyle>
            <a:lvl1pPr>
              <a:defRPr sz="2000" i="1">
                <a:latin typeface="+mn-lt"/>
                <a:ea typeface="+mn-ea"/>
                <a:cs typeface="+mn-cs"/>
                <a:sym typeface="Arial"/>
              </a:defRPr>
            </a:lvl1pPr>
          </a:lstStyle>
          <a:p>
            <a:r>
              <a:t>The U.S. Dispatchable favorite is one type of Gas Turbine Plant:</a:t>
            </a:r>
          </a:p>
        </p:txBody>
      </p:sp>
      <p:sp>
        <p:nvSpPr>
          <p:cNvPr id="608" name="Rectangle 3"/>
          <p:cNvSpPr txBox="1">
            <a:spLocks noGrp="1"/>
          </p:cNvSpPr>
          <p:nvPr>
            <p:ph type="body" idx="1"/>
          </p:nvPr>
        </p:nvSpPr>
        <p:spPr>
          <a:xfrm>
            <a:off x="308114" y="698294"/>
            <a:ext cx="8788401" cy="4020047"/>
          </a:xfrm>
          <a:prstGeom prst="rect">
            <a:avLst/>
          </a:prstGeom>
        </p:spPr>
        <p:txBody>
          <a:bodyPr/>
          <a:lstStyle/>
          <a:p>
            <a:r>
              <a:t>It is basically a jet engine burning Natural Gas (rather than kerosene),</a:t>
            </a:r>
          </a:p>
          <a:p>
            <a:pPr>
              <a:defRPr sz="600"/>
            </a:pPr>
            <a:endParaRPr/>
          </a:p>
          <a:p>
            <a:pPr marL="0" lvl="1" indent="640896">
              <a:buSzTx/>
              <a:buNone/>
            </a:pPr>
            <a:r>
              <a:t>which is connected directly (and simply) to an electrical generator,</a:t>
            </a:r>
          </a:p>
          <a:p>
            <a:pPr marL="0" lvl="2" indent="1085850">
              <a:buSzTx/>
              <a:buNone/>
              <a:defRPr sz="600"/>
            </a:pPr>
            <a:endParaRPr/>
          </a:p>
          <a:p>
            <a:pPr marL="0" lvl="2" indent="1085850">
              <a:buSzTx/>
              <a:buNone/>
            </a:pPr>
            <a:r>
              <a:t>but which </a:t>
            </a:r>
            <a:r>
              <a:rPr b="1"/>
              <a:t>wastes heat</a:t>
            </a:r>
            <a:r>
              <a:t> in its very hot exhaust by sending it up a chimney</a:t>
            </a:r>
          </a:p>
          <a:p>
            <a:pPr marL="0" lvl="2" indent="1085850">
              <a:buSzTx/>
              <a:buNone/>
              <a:defRPr sz="600"/>
            </a:pPr>
            <a:endParaRPr/>
          </a:p>
          <a:p>
            <a:pPr marL="0" lvl="3" indent="1577339">
              <a:buSzTx/>
              <a:buNone/>
            </a:pPr>
            <a:r>
              <a:t>Giving it the name:  </a:t>
            </a:r>
            <a:r>
              <a:rPr b="1">
                <a:solidFill>
                  <a:srgbClr val="FBC901"/>
                </a:solidFill>
              </a:rPr>
              <a:t>Open Cycle Gas Turbine (OCGT)</a:t>
            </a:r>
          </a:p>
          <a:p>
            <a:pPr marL="0" lvl="3" indent="1577339">
              <a:buSzTx/>
              <a:buNone/>
              <a:defRPr sz="1200"/>
            </a:pPr>
            <a:endParaRPr b="1">
              <a:solidFill>
                <a:srgbClr val="FBC901"/>
              </a:solidFill>
            </a:endParaRPr>
          </a:p>
          <a:p>
            <a:r>
              <a:t>As shown here schematically:</a:t>
            </a:r>
          </a:p>
          <a:p>
            <a:endParaRPr/>
          </a:p>
          <a:p>
            <a:endParaRPr/>
          </a:p>
          <a:p>
            <a:pPr>
              <a:defRPr sz="1100"/>
            </a:pPr>
            <a:endParaRPr/>
          </a:p>
          <a:p>
            <a:endParaRPr/>
          </a:p>
          <a:p>
            <a:r>
              <a:t>Or here pictorially (this is essentially the entire "power plant," all ~ 25 meters of it!) </a:t>
            </a:r>
          </a:p>
        </p:txBody>
      </p:sp>
      <p:grpSp>
        <p:nvGrpSpPr>
          <p:cNvPr id="611" name="Group 6"/>
          <p:cNvGrpSpPr/>
          <p:nvPr/>
        </p:nvGrpSpPr>
        <p:grpSpPr>
          <a:xfrm>
            <a:off x="3697379" y="2591401"/>
            <a:ext cx="3246087" cy="1364859"/>
            <a:chOff x="0" y="0"/>
            <a:chExt cx="3246085" cy="1364857"/>
          </a:xfrm>
        </p:grpSpPr>
        <p:sp>
          <p:nvSpPr>
            <p:cNvPr id="609" name="Rectangle 5"/>
            <p:cNvSpPr/>
            <p:nvPr/>
          </p:nvSpPr>
          <p:spPr>
            <a:xfrm>
              <a:off x="0" y="0"/>
              <a:ext cx="3246086" cy="1364858"/>
            </a:xfrm>
            <a:prstGeom prst="rect">
              <a:avLst/>
            </a:prstGeom>
            <a:solidFill>
              <a:srgbClr val="FFFFFF"/>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pic>
          <p:nvPicPr>
            <p:cNvPr id="610" name="Picture 4" descr="Picture 4"/>
            <p:cNvPicPr>
              <a:picLocks noChangeAspect="1"/>
            </p:cNvPicPr>
            <p:nvPr/>
          </p:nvPicPr>
          <p:blipFill>
            <a:blip r:embed="rId2">
              <a:extLst/>
            </a:blip>
            <a:srcRect t="7094"/>
            <a:stretch>
              <a:fillRect/>
            </a:stretch>
          </p:blipFill>
          <p:spPr>
            <a:xfrm>
              <a:off x="11429" y="221"/>
              <a:ext cx="3234657" cy="1359838"/>
            </a:xfrm>
            <a:prstGeom prst="rect">
              <a:avLst/>
            </a:prstGeom>
            <a:ln w="12700" cap="flat">
              <a:noFill/>
              <a:miter lim="400000"/>
            </a:ln>
            <a:effectLst/>
          </p:spPr>
        </p:pic>
      </p:grpSp>
      <p:pic>
        <p:nvPicPr>
          <p:cNvPr id="612" name="Picture 4" descr="Picture 4"/>
          <p:cNvPicPr>
            <a:picLocks noChangeAspect="1"/>
          </p:cNvPicPr>
          <p:nvPr/>
        </p:nvPicPr>
        <p:blipFill>
          <a:blip r:embed="rId3">
            <a:extLst/>
          </a:blip>
          <a:srcRect l="3892" t="10315" r="3114" b="18566"/>
          <a:stretch>
            <a:fillRect/>
          </a:stretch>
        </p:blipFill>
        <p:spPr>
          <a:xfrm>
            <a:off x="1614229" y="4562529"/>
            <a:ext cx="5910843" cy="1705465"/>
          </a:xfrm>
          <a:prstGeom prst="rect">
            <a:avLst/>
          </a:prstGeom>
          <a:ln w="12700">
            <a:miter lim="400000"/>
          </a:ln>
        </p:spPr>
      </p:pic>
      <p:sp>
        <p:nvSpPr>
          <p:cNvPr id="613" name="Rectangle 5"/>
          <p:cNvSpPr txBox="1"/>
          <p:nvPr/>
        </p:nvSpPr>
        <p:spPr>
          <a:xfrm>
            <a:off x="279400" y="6342920"/>
            <a:ext cx="8534400" cy="4801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Top: https://www.consumersenergy.com/content.aspx?id=1345</a:t>
            </a:r>
          </a:p>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Bottom: https://www.youtube.com/watch?v=OkfqUSBdN8M</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5" name="Rectangle 3"/>
          <p:cNvSpPr txBox="1">
            <a:spLocks noGrp="1"/>
          </p:cNvSpPr>
          <p:nvPr>
            <p:ph type="body" sz="quarter" idx="1"/>
          </p:nvPr>
        </p:nvSpPr>
        <p:spPr>
          <a:xfrm>
            <a:off x="228600" y="685800"/>
            <a:ext cx="8763000" cy="1356435"/>
          </a:xfrm>
          <a:prstGeom prst="rect">
            <a:avLst/>
          </a:prstGeom>
        </p:spPr>
        <p:txBody>
          <a:bodyPr/>
          <a:lstStyle/>
          <a:p>
            <a:pPr>
              <a:tabLst>
                <a:tab pos="444500" algn="l"/>
              </a:tabLst>
            </a:pPr>
            <a:r>
              <a:t>Solar power of course peaks midday</a:t>
            </a:r>
          </a:p>
          <a:p>
            <a:pPr>
              <a:tabLst>
                <a:tab pos="444500" algn="l"/>
              </a:tabLst>
              <a:defRPr sz="600"/>
            </a:pPr>
            <a:endParaRPr/>
          </a:p>
          <a:p>
            <a:pPr>
              <a:tabLst>
                <a:tab pos="444500" algn="l"/>
              </a:tabLst>
            </a:pPr>
            <a:r>
              <a:t>While in most onshore locations Wind velocity peaks late afternoon, and because </a:t>
            </a:r>
          </a:p>
          <a:p>
            <a:pPr marL="0" lvl="1" indent="640896">
              <a:buSzTx/>
              <a:buNone/>
              <a:tabLst>
                <a:tab pos="444500" algn="l"/>
              </a:tabLst>
              <a:defRPr sz="700"/>
            </a:pPr>
            <a:endParaRPr/>
          </a:p>
          <a:p>
            <a:pPr marL="0" lvl="1" indent="640896">
              <a:buSzTx/>
              <a:buNone/>
              <a:tabLst>
                <a:tab pos="444500" algn="l"/>
              </a:tabLst>
            </a:pPr>
            <a:r>
              <a:t>wind power scales as </a:t>
            </a:r>
            <a:r>
              <a:rPr b="1"/>
              <a:t>velocity cubed</a:t>
            </a:r>
            <a:r>
              <a:t>, its power peak is even sharper:</a:t>
            </a:r>
          </a:p>
        </p:txBody>
      </p:sp>
      <p:sp>
        <p:nvSpPr>
          <p:cNvPr id="616" name="Rectangle 2"/>
          <p:cNvSpPr txBox="1">
            <a:spLocks noGrp="1"/>
          </p:cNvSpPr>
          <p:nvPr>
            <p:ph type="title"/>
          </p:nvPr>
        </p:nvSpPr>
        <p:spPr>
          <a:xfrm>
            <a:off x="304800" y="76200"/>
            <a:ext cx="8534400" cy="533400"/>
          </a:xfrm>
          <a:prstGeom prst="rect">
            <a:avLst/>
          </a:prstGeom>
        </p:spPr>
        <p:txBody>
          <a:bodyPr/>
          <a:lstStyle>
            <a:lvl1pPr>
              <a:defRPr sz="2000" i="1">
                <a:latin typeface="+mn-lt"/>
                <a:ea typeface="+mn-ea"/>
                <a:cs typeface="+mn-cs"/>
                <a:sym typeface="Arial"/>
              </a:defRPr>
            </a:lvl1pPr>
          </a:lstStyle>
          <a:p>
            <a:r>
              <a:t>To these established power sources we now want to add Sun and Wind:</a:t>
            </a:r>
          </a:p>
        </p:txBody>
      </p:sp>
      <p:grpSp>
        <p:nvGrpSpPr>
          <p:cNvPr id="634" name="Group"/>
          <p:cNvGrpSpPr/>
          <p:nvPr/>
        </p:nvGrpSpPr>
        <p:grpSpPr>
          <a:xfrm>
            <a:off x="1752599" y="2109567"/>
            <a:ext cx="4953001" cy="2164080"/>
            <a:chOff x="0" y="0"/>
            <a:chExt cx="4952999" cy="2164078"/>
          </a:xfrm>
        </p:grpSpPr>
        <p:sp>
          <p:nvSpPr>
            <p:cNvPr id="617" name="Freeform 36"/>
            <p:cNvSpPr/>
            <p:nvPr/>
          </p:nvSpPr>
          <p:spPr>
            <a:xfrm>
              <a:off x="2089264" y="304800"/>
              <a:ext cx="1595947" cy="155714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21600" y="21600"/>
                    <a:pt x="21600" y="21600"/>
                  </a:cubicBezTo>
                </a:path>
              </a:pathLst>
            </a:custGeom>
            <a:solidFill>
              <a:srgbClr val="FFFF00"/>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18" name="Freeform 53"/>
            <p:cNvSpPr/>
            <p:nvPr/>
          </p:nvSpPr>
          <p:spPr>
            <a:xfrm>
              <a:off x="2362200" y="332577"/>
              <a:ext cx="1595946" cy="155714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21600" y="21600"/>
                    <a:pt x="21600" y="21600"/>
                  </a:cubicBezTo>
                </a:path>
              </a:pathLst>
            </a:custGeom>
            <a:solidFill>
              <a:srgbClr val="FFACB5"/>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19" name="Straight Arrow Connector 42"/>
            <p:cNvSpPr/>
            <p:nvPr/>
          </p:nvSpPr>
          <p:spPr>
            <a:xfrm>
              <a:off x="1275334" y="1874195"/>
              <a:ext cx="3529894" cy="5572"/>
            </a:xfrm>
            <a:prstGeom prst="line">
              <a:avLst/>
            </a:prstGeom>
            <a:noFill/>
            <a:ln w="38100" cap="flat">
              <a:solidFill>
                <a:srgbClr val="FFFFFF"/>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620" name="Straight Arrow Connector 43"/>
            <p:cNvSpPr/>
            <p:nvPr/>
          </p:nvSpPr>
          <p:spPr>
            <a:xfrm flipV="1">
              <a:off x="1245676" y="470462"/>
              <a:ext cx="696" cy="1404793"/>
            </a:xfrm>
            <a:prstGeom prst="line">
              <a:avLst/>
            </a:prstGeom>
            <a:noFill/>
            <a:ln w="38100" cap="flat">
              <a:solidFill>
                <a:srgbClr val="FFFFFF"/>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621" name="Straight Connector 45"/>
            <p:cNvSpPr/>
            <p:nvPr/>
          </p:nvSpPr>
          <p:spPr>
            <a:xfrm flipV="1">
              <a:off x="4541251" y="681118"/>
              <a:ext cx="19707" cy="1214237"/>
            </a:xfrm>
            <a:prstGeom prst="line">
              <a:avLst/>
            </a:prstGeom>
            <a:solidFill>
              <a:schemeClr val="accent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22" name="Straight Connector 46"/>
            <p:cNvSpPr/>
            <p:nvPr/>
          </p:nvSpPr>
          <p:spPr>
            <a:xfrm>
              <a:off x="1275335" y="1008100"/>
              <a:ext cx="3262444" cy="1063"/>
            </a:xfrm>
            <a:prstGeom prst="line">
              <a:avLst/>
            </a:prstGeom>
            <a:solidFill>
              <a:schemeClr val="accent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23" name="Straight Connector 47"/>
            <p:cNvSpPr/>
            <p:nvPr/>
          </p:nvSpPr>
          <p:spPr>
            <a:xfrm>
              <a:off x="1275335" y="685799"/>
              <a:ext cx="3262444" cy="1063"/>
            </a:xfrm>
            <a:prstGeom prst="line">
              <a:avLst/>
            </a:prstGeom>
            <a:solidFill>
              <a:schemeClr val="accent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24" name="TextBox 48"/>
            <p:cNvSpPr txBox="1"/>
            <p:nvPr/>
          </p:nvSpPr>
          <p:spPr>
            <a:xfrm>
              <a:off x="0" y="304800"/>
              <a:ext cx="1332571" cy="23927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wrap="square" lIns="45719" tIns="45719" rIns="45719" bIns="45719" numCol="1" anchor="t">
              <a:spAutoFit/>
            </a:bodyPr>
            <a:lstStyle>
              <a:lvl1pPr algn="ctr">
                <a:defRPr sz="1100" b="0">
                  <a:solidFill>
                    <a:srgbClr val="FFFFFF"/>
                  </a:solidFill>
                  <a:latin typeface="+mn-lt"/>
                  <a:ea typeface="+mn-ea"/>
                  <a:cs typeface="+mn-cs"/>
                  <a:sym typeface="Arial"/>
                </a:defRPr>
              </a:lvl1pPr>
            </a:lstStyle>
            <a:p>
              <a:r>
                <a:t>Peak Power </a:t>
              </a:r>
            </a:p>
          </p:txBody>
        </p:sp>
        <p:sp>
          <p:nvSpPr>
            <p:cNvPr id="625" name="TextBox 49"/>
            <p:cNvSpPr txBox="1"/>
            <p:nvPr/>
          </p:nvSpPr>
          <p:spPr>
            <a:xfrm>
              <a:off x="800798" y="1875255"/>
              <a:ext cx="889759" cy="2888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wrap="square" lIns="45719" tIns="45719" rIns="45719" bIns="45719" numCol="1" anchor="t">
              <a:spAutoFit/>
            </a:bodyPr>
            <a:lstStyle/>
            <a:p>
              <a:pPr algn="ctr">
                <a:defRPr sz="1400" b="0">
                  <a:solidFill>
                    <a:srgbClr val="FFFFFF"/>
                  </a:solidFill>
                  <a:latin typeface="+mn-lt"/>
                  <a:ea typeface="+mn-ea"/>
                  <a:cs typeface="+mn-cs"/>
                  <a:sym typeface="Arial"/>
                </a:defRPr>
              </a:pPr>
              <a:r>
                <a:t> </a:t>
              </a:r>
              <a:r>
                <a:rPr sz="1100"/>
                <a:t>Midnight</a:t>
              </a:r>
            </a:p>
          </p:txBody>
        </p:sp>
        <p:sp>
          <p:nvSpPr>
            <p:cNvPr id="626" name="TextBox 50"/>
            <p:cNvSpPr txBox="1"/>
            <p:nvPr/>
          </p:nvSpPr>
          <p:spPr>
            <a:xfrm>
              <a:off x="2461679" y="1875256"/>
              <a:ext cx="889759" cy="23927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wrap="square" lIns="45719" tIns="45719" rIns="45719" bIns="45719" numCol="1" anchor="t">
              <a:spAutoFit/>
            </a:bodyPr>
            <a:lstStyle>
              <a:lvl1pPr algn="ctr">
                <a:defRPr sz="1100" b="0">
                  <a:solidFill>
                    <a:srgbClr val="FFFFFF"/>
                  </a:solidFill>
                  <a:latin typeface="+mn-lt"/>
                  <a:ea typeface="+mn-ea"/>
                  <a:cs typeface="+mn-cs"/>
                  <a:sym typeface="Arial"/>
                </a:defRPr>
              </a:lvl1pPr>
            </a:lstStyle>
            <a:p>
              <a:r>
                <a:t> Noon</a:t>
              </a:r>
            </a:p>
          </p:txBody>
        </p:sp>
        <p:sp>
          <p:nvSpPr>
            <p:cNvPr id="627" name="TextBox 52"/>
            <p:cNvSpPr txBox="1"/>
            <p:nvPr/>
          </p:nvSpPr>
          <p:spPr>
            <a:xfrm>
              <a:off x="4063241" y="1873268"/>
              <a:ext cx="889759" cy="2888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wrap="square" lIns="45719" tIns="45719" rIns="45719" bIns="45719" numCol="1" anchor="t">
              <a:spAutoFit/>
            </a:bodyPr>
            <a:lstStyle/>
            <a:p>
              <a:pPr algn="ctr">
                <a:defRPr sz="1400" b="0">
                  <a:solidFill>
                    <a:srgbClr val="FFFFFF"/>
                  </a:solidFill>
                  <a:latin typeface="+mn-lt"/>
                  <a:ea typeface="+mn-ea"/>
                  <a:cs typeface="+mn-cs"/>
                  <a:sym typeface="Arial"/>
                </a:defRPr>
              </a:pPr>
              <a:r>
                <a:t> </a:t>
              </a:r>
              <a:r>
                <a:rPr sz="1100"/>
                <a:t>Midnight</a:t>
              </a:r>
            </a:p>
          </p:txBody>
        </p:sp>
        <p:sp>
          <p:nvSpPr>
            <p:cNvPr id="628" name="Freeform 39"/>
            <p:cNvSpPr/>
            <p:nvPr/>
          </p:nvSpPr>
          <p:spPr>
            <a:xfrm>
              <a:off x="1258684" y="762000"/>
              <a:ext cx="3251002" cy="436262"/>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cubicBezTo>
                    <a:pt x="1838" y="16289"/>
                    <a:pt x="3677" y="21600"/>
                    <a:pt x="5466" y="21600"/>
                  </a:cubicBezTo>
                  <a:cubicBezTo>
                    <a:pt x="7255" y="21600"/>
                    <a:pt x="8934" y="14577"/>
                    <a:pt x="10734" y="10977"/>
                  </a:cubicBezTo>
                  <a:cubicBezTo>
                    <a:pt x="12534" y="7377"/>
                    <a:pt x="14455" y="0"/>
                    <a:pt x="16266" y="0"/>
                  </a:cubicBezTo>
                  <a:cubicBezTo>
                    <a:pt x="18077" y="0"/>
                    <a:pt x="21600" y="10977"/>
                    <a:pt x="21600" y="10977"/>
                  </a:cubicBezTo>
                </a:path>
              </a:pathLst>
            </a:custGeom>
            <a:noFill/>
            <a:ln w="38100" cap="flat">
              <a:solidFill>
                <a:schemeClr val="accent1"/>
              </a:solidFill>
              <a:prstDash val="dash"/>
              <a:round/>
            </a:ln>
            <a:effectLst/>
          </p:spPr>
          <p:txBody>
            <a:bodyPr wrap="square" lIns="45719" tIns="45719" rIns="45719" bIns="45719" numCol="1" anchor="t">
              <a:noAutofit/>
            </a:bodyPr>
            <a:lstStyle/>
            <a:p>
              <a:pPr>
                <a:defRPr>
                  <a:solidFill>
                    <a:srgbClr val="FFFFFF"/>
                  </a:solidFill>
                </a:defRPr>
              </a:pPr>
              <a:endParaRPr/>
            </a:p>
          </p:txBody>
        </p:sp>
        <p:sp>
          <p:nvSpPr>
            <p:cNvPr id="629" name="Straight Connector 40"/>
            <p:cNvSpPr/>
            <p:nvPr/>
          </p:nvSpPr>
          <p:spPr>
            <a:xfrm flipH="1" flipV="1">
              <a:off x="2895601" y="659032"/>
              <a:ext cx="3359" cy="1220797"/>
            </a:xfrm>
            <a:prstGeom prst="line">
              <a:avLst/>
            </a:prstGeom>
            <a:solidFill>
              <a:schemeClr val="accent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30" name="TextBox 56"/>
            <p:cNvSpPr txBox="1"/>
            <p:nvPr/>
          </p:nvSpPr>
          <p:spPr>
            <a:xfrm>
              <a:off x="1981200" y="0"/>
              <a:ext cx="889758" cy="35066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wrap="square" lIns="45719" tIns="45719" rIns="45719" bIns="45719" numCol="1" anchor="t">
              <a:spAutoFit/>
            </a:bodyPr>
            <a:lstStyle>
              <a:lvl1pPr algn="ctr">
                <a:defRPr>
                  <a:solidFill>
                    <a:srgbClr val="FFFF00"/>
                  </a:solidFill>
                  <a:latin typeface="+mn-lt"/>
                  <a:ea typeface="+mn-ea"/>
                  <a:cs typeface="+mn-cs"/>
                  <a:sym typeface="Arial"/>
                </a:defRPr>
              </a:lvl1pPr>
            </a:lstStyle>
            <a:p>
              <a:r>
                <a:t> Sun</a:t>
              </a:r>
            </a:p>
          </p:txBody>
        </p:sp>
        <p:sp>
          <p:nvSpPr>
            <p:cNvPr id="631" name="TextBox 57"/>
            <p:cNvSpPr txBox="1"/>
            <p:nvPr/>
          </p:nvSpPr>
          <p:spPr>
            <a:xfrm>
              <a:off x="2996441" y="0"/>
              <a:ext cx="889759" cy="35066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wrap="square" lIns="45719" tIns="45719" rIns="45719" bIns="45719" numCol="1" anchor="t">
              <a:spAutoFit/>
            </a:bodyPr>
            <a:lstStyle>
              <a:lvl1pPr algn="ctr">
                <a:defRPr>
                  <a:solidFill>
                    <a:srgbClr val="FFACB5"/>
                  </a:solidFill>
                  <a:latin typeface="+mn-lt"/>
                  <a:ea typeface="+mn-ea"/>
                  <a:cs typeface="+mn-cs"/>
                  <a:sym typeface="Arial"/>
                </a:defRPr>
              </a:lvl1pPr>
            </a:lstStyle>
            <a:p>
              <a:r>
                <a:t>Wind</a:t>
              </a:r>
            </a:p>
          </p:txBody>
        </p:sp>
        <p:sp>
          <p:nvSpPr>
            <p:cNvPr id="632" name="Straight Connector 84"/>
            <p:cNvSpPr/>
            <p:nvPr/>
          </p:nvSpPr>
          <p:spPr>
            <a:xfrm flipV="1">
              <a:off x="2046356" y="673938"/>
              <a:ext cx="19707" cy="1214237"/>
            </a:xfrm>
            <a:prstGeom prst="line">
              <a:avLst/>
            </a:prstGeom>
            <a:solidFill>
              <a:schemeClr val="accent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33" name="Straight Connector 85"/>
            <p:cNvSpPr/>
            <p:nvPr/>
          </p:nvSpPr>
          <p:spPr>
            <a:xfrm flipV="1">
              <a:off x="3722757" y="659032"/>
              <a:ext cx="19707" cy="1214237"/>
            </a:xfrm>
            <a:prstGeom prst="line">
              <a:avLst/>
            </a:prstGeom>
            <a:solidFill>
              <a:schemeClr val="accent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sp>
        <p:nvSpPr>
          <p:cNvPr id="635" name="Rectangle 3"/>
          <p:cNvSpPr txBox="1"/>
          <p:nvPr/>
        </p:nvSpPr>
        <p:spPr>
          <a:xfrm>
            <a:off x="307817" y="4432074"/>
            <a:ext cx="8788401" cy="21640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ormAutofit/>
          </a:bodyPr>
          <a:lstStyle/>
          <a:p>
            <a:pPr>
              <a:spcBef>
                <a:spcPts val="400"/>
              </a:spcBef>
              <a:tabLst>
                <a:tab pos="4572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n-lt"/>
                <a:ea typeface="+mn-ea"/>
                <a:cs typeface="+mn-cs"/>
                <a:sym typeface="Arial"/>
              </a:defRPr>
            </a:pPr>
            <a:r>
              <a:t>Comparing this to the earlier (status quo) BASE / DISPATCHABLE figure, </a:t>
            </a:r>
          </a:p>
          <a:p>
            <a:pPr>
              <a:spcBef>
                <a:spcPts val="400"/>
              </a:spcBef>
              <a:tabLst>
                <a:tab pos="457200" algn="l"/>
                <a:tab pos="914400" algn="l"/>
                <a:tab pos="1371600" algn="l"/>
                <a:tab pos="1828800" algn="l"/>
                <a:tab pos="2286000" algn="l"/>
              </a:tabLst>
              <a:defRPr sz="800" b="0">
                <a:solidFill>
                  <a:srgbClr val="FFFFFF"/>
                </a:solidFill>
                <a:effectLst>
                  <a:outerShdw blurRad="38100" dist="38100" dir="2700000" rotWithShape="0">
                    <a:srgbClr val="000000"/>
                  </a:outerShdw>
                </a:effectLst>
                <a:latin typeface="+mn-lt"/>
                <a:ea typeface="+mn-ea"/>
                <a:cs typeface="+mn-cs"/>
                <a:sym typeface="Arial"/>
              </a:defRPr>
            </a:pPr>
            <a:endParaRPr/>
          </a:p>
          <a:p>
            <a:pPr lvl="1" indent="640896">
              <a:spcBef>
                <a:spcPts val="400"/>
              </a:spcBef>
              <a:tabLst>
                <a:tab pos="4572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n-lt"/>
                <a:ea typeface="+mn-ea"/>
                <a:cs typeface="+mn-cs"/>
                <a:sym typeface="Arial"/>
              </a:defRPr>
            </a:pPr>
            <a:r>
              <a:t>it is clear that this is </a:t>
            </a:r>
            <a:r>
              <a:rPr b="1"/>
              <a:t>not WHEN we need more power</a:t>
            </a:r>
            <a:r>
              <a:t> </a:t>
            </a:r>
          </a:p>
          <a:p>
            <a:pPr lvl="1" indent="640896">
              <a:spcBef>
                <a:spcPts val="400"/>
              </a:spcBef>
              <a:tabLst>
                <a:tab pos="457200" algn="l"/>
                <a:tab pos="914400" algn="l"/>
                <a:tab pos="1371600" algn="l"/>
                <a:tab pos="1828800" algn="l"/>
                <a:tab pos="2286000" algn="l"/>
              </a:tabLst>
              <a:defRPr sz="12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572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n-lt"/>
                <a:ea typeface="+mn-ea"/>
                <a:cs typeface="+mn-cs"/>
                <a:sym typeface="Arial"/>
              </a:defRPr>
            </a:pPr>
            <a:r>
              <a:t>It might be used to reduce the Base Power level</a:t>
            </a:r>
          </a:p>
          <a:p>
            <a:pPr>
              <a:spcBef>
                <a:spcPts val="400"/>
              </a:spcBef>
              <a:tabLst>
                <a:tab pos="457200" algn="l"/>
                <a:tab pos="914400" algn="l"/>
                <a:tab pos="1371600" algn="l"/>
                <a:tab pos="1828800" algn="l"/>
                <a:tab pos="2286000" algn="l"/>
              </a:tabLst>
              <a:defRPr sz="800" b="0">
                <a:solidFill>
                  <a:srgbClr val="FFFFFF"/>
                </a:solidFill>
                <a:effectLst>
                  <a:outerShdw blurRad="38100" dist="38100" dir="2700000" rotWithShape="0">
                    <a:srgbClr val="000000"/>
                  </a:outerShdw>
                </a:effectLst>
                <a:latin typeface="+mn-lt"/>
                <a:ea typeface="+mn-ea"/>
                <a:cs typeface="+mn-cs"/>
                <a:sym typeface="Arial"/>
              </a:defRPr>
            </a:pPr>
            <a:endParaRPr/>
          </a:p>
          <a:p>
            <a:pPr lvl="1" indent="640896">
              <a:spcBef>
                <a:spcPts val="400"/>
              </a:spcBef>
              <a:tabLst>
                <a:tab pos="4572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n-lt"/>
                <a:ea typeface="+mn-ea"/>
                <a:cs typeface="+mn-cs"/>
                <a:sym typeface="Arial"/>
              </a:defRPr>
            </a:pPr>
            <a:r>
              <a:t>But evening &amp; night, you'd just end up needing more Dispatchable power</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7" name="Rectangle 5"/>
          <p:cNvSpPr txBox="1"/>
          <p:nvPr/>
        </p:nvSpPr>
        <p:spPr>
          <a:xfrm>
            <a:off x="304800" y="6533420"/>
            <a:ext cx="8534400"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p>
            <a:pPr algn="ctr">
              <a:defRPr sz="1200" b="0" i="1">
                <a:solidFill>
                  <a:srgbClr val="E5FFFF"/>
                </a:solidFill>
                <a:effectLst>
                  <a:outerShdw blurRad="38100" dist="38100" dir="2700000" rotWithShape="0">
                    <a:srgbClr val="000000"/>
                  </a:outerShdw>
                </a:effectLst>
                <a:latin typeface="+mn-lt"/>
                <a:ea typeface="+mn-ea"/>
                <a:cs typeface="+mn-cs"/>
                <a:sym typeface="Arial"/>
              </a:defRPr>
            </a:pPr>
            <a:r>
              <a:t>1) See data near the end of my note set: </a:t>
            </a:r>
            <a:r>
              <a:rPr b="1"/>
              <a:t>Power Plant Economics</a:t>
            </a:r>
            <a:r>
              <a:t> (</a:t>
            </a:r>
            <a:r>
              <a:rPr u="sng">
                <a:solidFill>
                  <a:srgbClr val="00CCFF"/>
                </a:solidFill>
                <a:uFill>
                  <a:solidFill>
                    <a:srgbClr val="00CCFF"/>
                  </a:solidFill>
                </a:uFill>
                <a:hlinkClick r:id="rId2"/>
              </a:rPr>
              <a:t>pptx</a:t>
            </a:r>
            <a:r>
              <a:t> / </a:t>
            </a:r>
            <a:r>
              <a:rPr u="sng">
                <a:solidFill>
                  <a:srgbClr val="00CCFF"/>
                </a:solidFill>
                <a:uFill>
                  <a:solidFill>
                    <a:srgbClr val="00CCFF"/>
                  </a:solidFill>
                </a:uFill>
                <a:hlinkClick r:id="rId3"/>
              </a:rPr>
              <a:t>pdf </a:t>
            </a:r>
            <a:r>
              <a:t>/ </a:t>
            </a:r>
            <a:r>
              <a:rPr u="sng">
                <a:solidFill>
                  <a:srgbClr val="00CCFF"/>
                </a:solidFill>
                <a:uFill>
                  <a:solidFill>
                    <a:srgbClr val="00CCFF"/>
                  </a:solidFill>
                </a:uFill>
                <a:hlinkClick r:id="rId4"/>
              </a:rPr>
              <a:t>key</a:t>
            </a:r>
            <a:r>
              <a:t>)</a:t>
            </a:r>
          </a:p>
        </p:txBody>
      </p:sp>
      <p:sp>
        <p:nvSpPr>
          <p:cNvPr id="638" name="Rectangle 2"/>
          <p:cNvSpPr txBox="1">
            <a:spLocks noGrp="1"/>
          </p:cNvSpPr>
          <p:nvPr>
            <p:ph type="title"/>
          </p:nvPr>
        </p:nvSpPr>
        <p:spPr>
          <a:xfrm>
            <a:off x="304800" y="76199"/>
            <a:ext cx="8534400" cy="675219"/>
          </a:xfrm>
          <a:prstGeom prst="rect">
            <a:avLst/>
          </a:prstGeom>
        </p:spPr>
        <p:txBody>
          <a:bodyPr/>
          <a:lstStyle>
            <a:lvl1pPr>
              <a:defRPr sz="2200" i="1">
                <a:latin typeface="+mn-lt"/>
                <a:ea typeface="+mn-ea"/>
                <a:cs typeface="+mn-cs"/>
                <a:sym typeface="Arial"/>
              </a:defRPr>
            </a:lvl1pPr>
          </a:lstStyle>
          <a:p>
            <a:r>
              <a:t>That makes little economic (or environmental) sense</a:t>
            </a:r>
          </a:p>
        </p:txBody>
      </p:sp>
      <p:sp>
        <p:nvSpPr>
          <p:cNvPr id="639" name="Rectangle 3"/>
          <p:cNvSpPr txBox="1">
            <a:spLocks noGrp="1"/>
          </p:cNvSpPr>
          <p:nvPr>
            <p:ph type="body" idx="1"/>
          </p:nvPr>
        </p:nvSpPr>
        <p:spPr>
          <a:xfrm>
            <a:off x="228600" y="810687"/>
            <a:ext cx="8788400" cy="5479609"/>
          </a:xfrm>
          <a:prstGeom prst="rect">
            <a:avLst/>
          </a:prstGeom>
        </p:spPr>
        <p:txBody>
          <a:bodyPr/>
          <a:lstStyle/>
          <a:p>
            <a:r>
              <a:t>Further, as a Grid struggles to absorb more than about 20% daylight green power</a:t>
            </a:r>
          </a:p>
          <a:p>
            <a:pPr>
              <a:defRPr sz="600"/>
            </a:pPr>
            <a:endParaRPr/>
          </a:p>
          <a:p>
            <a:pPr marL="0" lvl="1" indent="640896">
              <a:buSzTx/>
              <a:buNone/>
            </a:pPr>
            <a:r>
              <a:t>it can actually become unstable and more prone to blackouts</a:t>
            </a:r>
          </a:p>
          <a:p>
            <a:pPr marL="0" lvl="1" indent="640896">
              <a:buSzTx/>
              <a:buNone/>
              <a:defRPr sz="1200"/>
            </a:pPr>
            <a:endParaRPr/>
          </a:p>
          <a:p>
            <a:r>
              <a:t>The obvious solution is to store daylight wind &amp; solar power for later evening use</a:t>
            </a:r>
          </a:p>
          <a:p>
            <a:pPr marL="0" lvl="2" indent="1085850">
              <a:buSzTx/>
              <a:buNone/>
              <a:defRPr sz="600"/>
            </a:pPr>
            <a:endParaRPr/>
          </a:p>
          <a:p>
            <a:pPr marL="0" lvl="1" indent="640896">
              <a:buSzTx/>
              <a:buNone/>
            </a:pPr>
            <a:r>
              <a:t>But existing Grid power storage technologies are so expensive that </a:t>
            </a:r>
          </a:p>
          <a:p>
            <a:pPr>
              <a:defRPr sz="600"/>
            </a:pPr>
            <a:endParaRPr/>
          </a:p>
          <a:p>
            <a:pPr marL="0" lvl="2" indent="1085850">
              <a:buSzTx/>
              <a:buNone/>
            </a:pPr>
            <a:r>
              <a:t>their use would effectively </a:t>
            </a:r>
            <a:r>
              <a:rPr b="1"/>
              <a:t>double the cost of wind &amp; solar power</a:t>
            </a:r>
            <a:r>
              <a:t> </a:t>
            </a:r>
            <a:r>
              <a:rPr baseline="31999"/>
              <a:t>1</a:t>
            </a:r>
          </a:p>
          <a:p>
            <a:pPr marL="0" lvl="1" indent="640896">
              <a:buSzTx/>
              <a:buNone/>
              <a:defRPr sz="1200"/>
            </a:pPr>
            <a:endParaRPr/>
          </a:p>
          <a:p>
            <a:r>
              <a:t>That's why </a:t>
            </a:r>
            <a:r>
              <a:rPr b="1">
                <a:solidFill>
                  <a:srgbClr val="FBC901"/>
                </a:solidFill>
              </a:rPr>
              <a:t>Solar Thermal + Heat Storage</a:t>
            </a:r>
            <a:r>
              <a:t> represents a breakthrough</a:t>
            </a:r>
          </a:p>
          <a:p>
            <a:pPr>
              <a:defRPr sz="600"/>
            </a:pPr>
            <a:endParaRPr/>
          </a:p>
          <a:p>
            <a:pPr marL="0" lvl="1" indent="640896">
              <a:buSzTx/>
              <a:buNone/>
            </a:pPr>
            <a:r>
              <a:t>That heat storage is not a separate expensive technology</a:t>
            </a:r>
          </a:p>
          <a:p>
            <a:pPr marL="0" lvl="1" indent="640896">
              <a:buSzTx/>
              <a:buNone/>
              <a:defRPr sz="1200"/>
            </a:pPr>
            <a:endParaRPr/>
          </a:p>
          <a:p>
            <a:r>
              <a:t>Piping around heat, ALL Solar Thermal Plants use at least brief heat storage</a:t>
            </a:r>
          </a:p>
          <a:p>
            <a:pPr>
              <a:defRPr sz="800"/>
            </a:pPr>
            <a:endParaRPr/>
          </a:p>
          <a:p>
            <a:pPr marL="0" lvl="1" indent="640896">
              <a:buSzTx/>
              <a:buNone/>
              <a:defRPr b="1"/>
            </a:pPr>
            <a:r>
              <a:t>With the right Heat Transfer Fluids paired with the right Concentrators, </a:t>
            </a:r>
          </a:p>
          <a:p>
            <a:pPr marL="0" lvl="1" indent="640896">
              <a:buSzTx/>
              <a:buNone/>
              <a:defRPr sz="700" b="1"/>
            </a:pPr>
            <a:endParaRPr/>
          </a:p>
          <a:p>
            <a:pPr marL="0" lvl="2" indent="1085850">
              <a:buSzTx/>
              <a:buNone/>
              <a:defRPr b="1"/>
            </a:pPr>
            <a:r>
              <a:t>all you need is MORE of that Heat Transfer Fluid</a:t>
            </a:r>
          </a:p>
          <a:p>
            <a:pPr marL="0" lvl="2" indent="1085850">
              <a:buSzTx/>
              <a:buNone/>
              <a:defRPr sz="700" b="1"/>
            </a:pPr>
            <a:endParaRPr/>
          </a:p>
          <a:p>
            <a:pPr marL="0" lvl="3" indent="1577339">
              <a:buSzTx/>
              <a:buNone/>
              <a:defRPr b="1"/>
            </a:pPr>
            <a:r>
              <a:t>and a well-insulated place to store it for a fraction of the day</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6" name="Rectangle 5"/>
          <p:cNvSpPr txBox="1"/>
          <p:nvPr/>
        </p:nvSpPr>
        <p:spPr>
          <a:xfrm>
            <a:off x="188203" y="6447962"/>
            <a:ext cx="8767594"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lvl1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lvl1pPr>
          </a:lstStyle>
          <a:p>
            <a:r>
              <a:t>Figure: https://www.nrel.gov/gis/images/eere_pv/national_photovoltaic_2012-01.jpg</a:t>
            </a:r>
          </a:p>
        </p:txBody>
      </p:sp>
      <p:pic>
        <p:nvPicPr>
          <p:cNvPr id="167" name="Map of US Solar Resource - 2012 - NREL.jpg" descr="Map of US Solar Resource - 2012 - NREL.jpg"/>
          <p:cNvPicPr>
            <a:picLocks noChangeAspect="1"/>
          </p:cNvPicPr>
          <p:nvPr/>
        </p:nvPicPr>
        <p:blipFill>
          <a:blip r:embed="rId2">
            <a:extLst/>
          </a:blip>
          <a:srcRect l="5091" t="6950" r="18818" b="26202"/>
          <a:stretch>
            <a:fillRect/>
          </a:stretch>
        </p:blipFill>
        <p:spPr>
          <a:xfrm>
            <a:off x="2548924" y="874746"/>
            <a:ext cx="3848999" cy="2612930"/>
          </a:xfrm>
          <a:prstGeom prst="rect">
            <a:avLst/>
          </a:prstGeom>
          <a:ln w="12700">
            <a:miter lim="400000"/>
          </a:ln>
        </p:spPr>
      </p:pic>
      <p:pic>
        <p:nvPicPr>
          <p:cNvPr id="168" name="Map of US Solar Resource - 2012 - NREL.jpg" descr="Map of US Solar Resource - 2012 - NREL.jpg"/>
          <p:cNvPicPr>
            <a:picLocks noChangeAspect="1"/>
          </p:cNvPicPr>
          <p:nvPr/>
        </p:nvPicPr>
        <p:blipFill>
          <a:blip r:embed="rId2">
            <a:extLst/>
          </a:blip>
          <a:srcRect l="82779" t="26880" r="6788" b="52009"/>
          <a:stretch>
            <a:fillRect/>
          </a:stretch>
        </p:blipFill>
        <p:spPr>
          <a:xfrm>
            <a:off x="7110624" y="1256342"/>
            <a:ext cx="1183088" cy="1849994"/>
          </a:xfrm>
          <a:prstGeom prst="rect">
            <a:avLst/>
          </a:prstGeom>
          <a:ln w="12700">
            <a:miter lim="400000"/>
          </a:ln>
        </p:spPr>
      </p:pic>
      <p:sp>
        <p:nvSpPr>
          <p:cNvPr id="169" name="Rectangle 2"/>
          <p:cNvSpPr txBox="1">
            <a:spLocks noGrp="1"/>
          </p:cNvSpPr>
          <p:nvPr>
            <p:ph type="title"/>
          </p:nvPr>
        </p:nvSpPr>
        <p:spPr>
          <a:xfrm>
            <a:off x="304800" y="76199"/>
            <a:ext cx="8534400" cy="675219"/>
          </a:xfrm>
          <a:prstGeom prst="rect">
            <a:avLst/>
          </a:prstGeom>
        </p:spPr>
        <p:txBody>
          <a:bodyPr/>
          <a:lstStyle>
            <a:lvl1pPr>
              <a:defRPr sz="2200" i="1">
                <a:latin typeface="+mn-lt"/>
                <a:ea typeface="+mn-ea"/>
                <a:cs typeface="+mn-cs"/>
                <a:sym typeface="Arial"/>
              </a:defRPr>
            </a:lvl1pPr>
          </a:lstStyle>
          <a:p>
            <a:r>
              <a:t>TOTAL Average Daily Solar Energy Incident Upon the U.S.:</a:t>
            </a:r>
          </a:p>
        </p:txBody>
      </p:sp>
      <p:sp>
        <p:nvSpPr>
          <p:cNvPr id="170" name="Rectangle 3"/>
          <p:cNvSpPr txBox="1">
            <a:spLocks noGrp="1"/>
          </p:cNvSpPr>
          <p:nvPr>
            <p:ph type="body" sz="half" idx="1"/>
          </p:nvPr>
        </p:nvSpPr>
        <p:spPr>
          <a:xfrm>
            <a:off x="235432" y="3703231"/>
            <a:ext cx="8432957" cy="2721195"/>
          </a:xfrm>
          <a:prstGeom prst="rect">
            <a:avLst/>
          </a:prstGeom>
        </p:spPr>
        <p:txBody>
          <a:bodyPr/>
          <a:lstStyle/>
          <a:p>
            <a:r>
              <a:t>This daily and annually averaged </a:t>
            </a:r>
            <a:r>
              <a:rPr b="1"/>
              <a:t>solar "insolation"</a:t>
            </a:r>
            <a:r>
              <a:t> </a:t>
            </a:r>
            <a:r>
              <a:rPr b="1">
                <a:solidFill>
                  <a:srgbClr val="FBC901"/>
                </a:solidFill>
              </a:rPr>
              <a:t>from all sky directions</a:t>
            </a:r>
            <a:r>
              <a:rPr b="1"/>
              <a:t> </a:t>
            </a:r>
            <a:r>
              <a:t>is:</a:t>
            </a:r>
          </a:p>
          <a:p>
            <a:pPr>
              <a:defRPr sz="1200"/>
            </a:pPr>
            <a:endParaRPr/>
          </a:p>
          <a:p>
            <a:pPr marL="0" lvl="1" indent="640896">
              <a:buSzTx/>
              <a:buNone/>
            </a:pPr>
            <a:r>
              <a:rPr b="1"/>
              <a:t>Weak</a:t>
            </a:r>
            <a:r>
              <a:t> in New England and the upper Midwest</a:t>
            </a:r>
          </a:p>
          <a:p>
            <a:pPr marL="0" lvl="1" indent="579664">
              <a:buSzTx/>
              <a:buNone/>
              <a:defRPr sz="1200"/>
            </a:pPr>
            <a:endParaRPr/>
          </a:p>
          <a:p>
            <a:pPr marL="0" lvl="1" indent="640896">
              <a:buSzTx/>
              <a:buNone/>
            </a:pPr>
            <a:r>
              <a:rPr b="1"/>
              <a:t>Medium</a:t>
            </a:r>
            <a:r>
              <a:t> in South and lower Midwest</a:t>
            </a:r>
          </a:p>
          <a:p>
            <a:pPr marL="0" lvl="1" indent="579664">
              <a:buSzTx/>
              <a:buNone/>
              <a:defRPr sz="1200"/>
            </a:pPr>
            <a:endParaRPr/>
          </a:p>
          <a:p>
            <a:pPr marL="0" lvl="1" indent="640896">
              <a:buSzTx/>
              <a:buNone/>
            </a:pPr>
            <a:r>
              <a:rPr b="1"/>
              <a:t>High</a:t>
            </a:r>
            <a:r>
              <a:t> in the West</a:t>
            </a:r>
          </a:p>
          <a:p>
            <a:pPr marL="0" lvl="1" indent="579664">
              <a:buSzTx/>
              <a:buNone/>
              <a:defRPr sz="1200"/>
            </a:pPr>
            <a:endParaRPr/>
          </a:p>
          <a:p>
            <a:pPr marL="0" lvl="1" indent="640896">
              <a:buSzTx/>
              <a:buNone/>
            </a:pPr>
            <a:r>
              <a:rPr b="1"/>
              <a:t>Very High</a:t>
            </a:r>
            <a:r>
              <a:t> across the Southwest</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1" name="Rectangle 5"/>
          <p:cNvSpPr txBox="1"/>
          <p:nvPr/>
        </p:nvSpPr>
        <p:spPr>
          <a:xfrm>
            <a:off x="50800" y="6241320"/>
            <a:ext cx="9042400" cy="4801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Left: DOE's "2014 - The Year of Concentrating Solar Power"</a:t>
            </a:r>
          </a:p>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Right: Solar Thermal CSP Technology, M. Romero &amp; J. Gonzalez-Aguilar, Wires - Energy and Environment 3(1), pp. 42-59 (2013)</a:t>
            </a:r>
          </a:p>
        </p:txBody>
      </p:sp>
      <p:sp>
        <p:nvSpPr>
          <p:cNvPr id="642" name="Rectangle 2"/>
          <p:cNvSpPr txBox="1">
            <a:spLocks noGrp="1"/>
          </p:cNvSpPr>
          <p:nvPr>
            <p:ph type="title"/>
          </p:nvPr>
        </p:nvSpPr>
        <p:spPr>
          <a:xfrm>
            <a:off x="304800" y="76199"/>
            <a:ext cx="8534400" cy="675219"/>
          </a:xfrm>
          <a:prstGeom prst="rect">
            <a:avLst/>
          </a:prstGeom>
        </p:spPr>
        <p:txBody>
          <a:bodyPr/>
          <a:lstStyle>
            <a:lvl1pPr>
              <a:defRPr sz="2200" i="1">
                <a:latin typeface="+mn-lt"/>
                <a:ea typeface="+mn-ea"/>
                <a:cs typeface="+mn-cs"/>
                <a:sym typeface="Arial"/>
              </a:defRPr>
            </a:lvl1pPr>
          </a:lstStyle>
          <a:p>
            <a:r>
              <a:t>"Places" that look like this:</a:t>
            </a:r>
          </a:p>
        </p:txBody>
      </p:sp>
      <p:sp>
        <p:nvSpPr>
          <p:cNvPr id="643" name="Rectangle 3"/>
          <p:cNvSpPr txBox="1">
            <a:spLocks noGrp="1"/>
          </p:cNvSpPr>
          <p:nvPr>
            <p:ph type="body" sz="half" idx="1"/>
          </p:nvPr>
        </p:nvSpPr>
        <p:spPr>
          <a:xfrm>
            <a:off x="228600" y="810687"/>
            <a:ext cx="8788400" cy="1762428"/>
          </a:xfrm>
          <a:prstGeom prst="rect">
            <a:avLst/>
          </a:prstGeom>
        </p:spPr>
        <p:txBody>
          <a:bodyPr/>
          <a:lstStyle/>
          <a:p>
            <a:r>
              <a:t>Molten salt storage tanks incorporated into </a:t>
            </a:r>
          </a:p>
          <a:p>
            <a:pPr>
              <a:defRPr sz="700"/>
            </a:pPr>
            <a:endParaRPr/>
          </a:p>
          <a:p>
            <a:pPr marL="0" lvl="1" indent="640896">
              <a:buSzTx/>
              <a:buNone/>
            </a:pPr>
            <a:r>
              <a:t>Arizona's Solana Plant (left) and Spain's Andasol Plants (right):</a:t>
            </a:r>
          </a:p>
        </p:txBody>
      </p:sp>
      <p:pic>
        <p:nvPicPr>
          <p:cNvPr id="644" name="Image" descr="Image"/>
          <p:cNvPicPr>
            <a:picLocks noChangeAspect="1"/>
          </p:cNvPicPr>
          <p:nvPr/>
        </p:nvPicPr>
        <p:blipFill>
          <a:blip r:embed="rId2">
            <a:extLst/>
          </a:blip>
          <a:stretch>
            <a:fillRect/>
          </a:stretch>
        </p:blipFill>
        <p:spPr>
          <a:xfrm>
            <a:off x="563106" y="1918267"/>
            <a:ext cx="3571390" cy="2616928"/>
          </a:xfrm>
          <a:prstGeom prst="rect">
            <a:avLst/>
          </a:prstGeom>
          <a:ln w="12700">
            <a:miter lim="400000"/>
          </a:ln>
        </p:spPr>
      </p:pic>
      <p:pic>
        <p:nvPicPr>
          <p:cNvPr id="645" name="Image" descr="Image"/>
          <p:cNvPicPr>
            <a:picLocks noChangeAspect="1"/>
          </p:cNvPicPr>
          <p:nvPr/>
        </p:nvPicPr>
        <p:blipFill>
          <a:blip r:embed="rId3">
            <a:extLst/>
          </a:blip>
          <a:stretch>
            <a:fillRect/>
          </a:stretch>
        </p:blipFill>
        <p:spPr>
          <a:xfrm>
            <a:off x="4629232" y="1928704"/>
            <a:ext cx="3925393" cy="2616928"/>
          </a:xfrm>
          <a:prstGeom prst="rect">
            <a:avLst/>
          </a:prstGeom>
          <a:ln w="12700">
            <a:miter lim="400000"/>
          </a:ln>
        </p:spPr>
      </p:pic>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7" name="Rectangle 5"/>
          <p:cNvSpPr txBox="1"/>
          <p:nvPr/>
        </p:nvSpPr>
        <p:spPr>
          <a:xfrm>
            <a:off x="304800" y="6457220"/>
            <a:ext cx="8534400"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sp>
        <p:nvSpPr>
          <p:cNvPr id="648" name="Rectangle 2"/>
          <p:cNvSpPr txBox="1">
            <a:spLocks noGrp="1"/>
          </p:cNvSpPr>
          <p:nvPr>
            <p:ph type="title"/>
          </p:nvPr>
        </p:nvSpPr>
        <p:spPr>
          <a:xfrm>
            <a:off x="228600" y="21250"/>
            <a:ext cx="8788400" cy="675218"/>
          </a:xfrm>
          <a:prstGeom prst="rect">
            <a:avLst/>
          </a:prstGeom>
        </p:spPr>
        <p:txBody>
          <a:bodyPr/>
          <a:lstStyle>
            <a:lvl1pPr>
              <a:lnSpc>
                <a:spcPct val="130000"/>
              </a:lnSpc>
              <a:spcBef>
                <a:spcPts val="300"/>
              </a:spcBef>
              <a:tabLst>
                <a:tab pos="444500" algn="l"/>
                <a:tab pos="914400" algn="l"/>
                <a:tab pos="1371600" algn="l"/>
                <a:tab pos="1828800" algn="l"/>
                <a:tab pos="2286000" algn="l"/>
              </a:tabLst>
              <a:defRPr sz="2000" i="1">
                <a:solidFill>
                  <a:srgbClr val="FFFFFF"/>
                </a:solidFill>
                <a:latin typeface="+mn-lt"/>
                <a:ea typeface="+mn-ea"/>
                <a:cs typeface="+mn-cs"/>
                <a:sym typeface="Arial"/>
              </a:defRPr>
            </a:lvl1pPr>
          </a:lstStyle>
          <a:p>
            <a:r>
              <a:t>What about the "Non-green marriage-of-convenience with Natural Gas?"</a:t>
            </a:r>
          </a:p>
        </p:txBody>
      </p:sp>
      <p:sp>
        <p:nvSpPr>
          <p:cNvPr id="649" name="Rectangle 3"/>
          <p:cNvSpPr txBox="1">
            <a:spLocks noGrp="1"/>
          </p:cNvSpPr>
          <p:nvPr>
            <p:ph type="body" idx="1"/>
          </p:nvPr>
        </p:nvSpPr>
        <p:spPr>
          <a:xfrm>
            <a:off x="228600" y="836087"/>
            <a:ext cx="8788400" cy="5360120"/>
          </a:xfrm>
          <a:prstGeom prst="rect">
            <a:avLst/>
          </a:prstGeom>
        </p:spPr>
        <p:txBody>
          <a:bodyPr/>
          <a:lstStyle/>
          <a:p>
            <a:r>
              <a:t>There I was referring to today's Solar Thermal in the absence of Heat Storage</a:t>
            </a:r>
          </a:p>
          <a:p>
            <a:pPr>
              <a:defRPr sz="700"/>
            </a:pPr>
            <a:endParaRPr/>
          </a:p>
          <a:p>
            <a:pPr marL="0" lvl="1" indent="640896">
              <a:buSzTx/>
              <a:buNone/>
            </a:pPr>
            <a:r>
              <a:t>As I noted above, the world's biggest Solar Thermal Plant (Ivanpah),</a:t>
            </a:r>
          </a:p>
          <a:p>
            <a:pPr marL="0" lvl="1" indent="640896">
              <a:buSzTx/>
              <a:buNone/>
              <a:defRPr sz="700"/>
            </a:pPr>
            <a:endParaRPr/>
          </a:p>
          <a:p>
            <a:pPr marL="0" lvl="2" indent="1085850">
              <a:buSzTx/>
              <a:buNone/>
            </a:pPr>
            <a:r>
              <a:t>along with other plants, must now burn natural gas every morning</a:t>
            </a:r>
          </a:p>
          <a:p>
            <a:pPr marL="0" lvl="2" indent="1085850">
              <a:buSzTx/>
              <a:buNone/>
              <a:defRPr sz="800"/>
            </a:pPr>
            <a:endParaRPr/>
          </a:p>
          <a:p>
            <a:pPr marL="0" lvl="3" indent="1577339">
              <a:buSzTx/>
              <a:buNone/>
            </a:pPr>
            <a:r>
              <a:t>to re-heat their water to the point that sunlight can begin to boil it </a:t>
            </a:r>
          </a:p>
          <a:p>
            <a:pPr marL="0" lvl="3" indent="1577339">
              <a:buSzTx/>
              <a:buNone/>
              <a:defRPr sz="1200"/>
            </a:pPr>
            <a:endParaRPr/>
          </a:p>
          <a:p>
            <a:r>
              <a:t>Which obviously adds to Solar Thermal's already very high cost</a:t>
            </a:r>
          </a:p>
          <a:p>
            <a:pPr>
              <a:defRPr sz="700"/>
            </a:pPr>
            <a:endParaRPr/>
          </a:p>
          <a:p>
            <a:pPr marL="0" lvl="1" indent="640896">
              <a:buSzTx/>
              <a:buNone/>
            </a:pPr>
            <a:r>
              <a:t>AND disqualifies it as a green (non-greenhouse gas producing) technology</a:t>
            </a:r>
          </a:p>
          <a:p>
            <a:pPr marL="0" lvl="1" indent="640896">
              <a:buSzTx/>
              <a:buNone/>
              <a:defRPr sz="1200"/>
            </a:pPr>
            <a:endParaRPr/>
          </a:p>
          <a:p>
            <a:r>
              <a:t>Power companies recognized (at least one) of these shortcomings and came up</a:t>
            </a:r>
          </a:p>
          <a:p>
            <a:pPr>
              <a:defRPr sz="700"/>
            </a:pPr>
            <a:endParaRPr/>
          </a:p>
          <a:p>
            <a:pPr marL="0" lvl="1" indent="640896">
              <a:buSzTx/>
              <a:buNone/>
            </a:pPr>
            <a:r>
              <a:t>with something making economic (and perhaps limited environmental) sense</a:t>
            </a:r>
          </a:p>
          <a:p>
            <a:pPr marL="0" lvl="1" indent="640896">
              <a:buSzTx/>
              <a:buNone/>
              <a:defRPr sz="1200"/>
            </a:pPr>
            <a:endParaRPr/>
          </a:p>
          <a:p>
            <a:r>
              <a:t>Their solution goes back to those </a:t>
            </a:r>
            <a:r>
              <a:rPr b="1"/>
              <a:t>Open Cycle Gas Turbines</a:t>
            </a:r>
            <a:r>
              <a:t> </a:t>
            </a:r>
          </a:p>
          <a:p>
            <a:pPr marL="0" lvl="2" indent="1085850">
              <a:buSzTx/>
              <a:buNone/>
              <a:defRPr sz="700"/>
            </a:pPr>
            <a:endParaRPr/>
          </a:p>
          <a:p>
            <a:pPr marL="0" lvl="1" indent="640896">
              <a:buSzTx/>
              <a:buNone/>
            </a:pPr>
            <a:r>
              <a:t>And the heat they now wastefully send right up their exhaust chimneys</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1" name="Rectangle 2"/>
          <p:cNvSpPr txBox="1">
            <a:spLocks noGrp="1"/>
          </p:cNvSpPr>
          <p:nvPr>
            <p:ph type="title"/>
          </p:nvPr>
        </p:nvSpPr>
        <p:spPr>
          <a:xfrm>
            <a:off x="304800" y="76199"/>
            <a:ext cx="8534400" cy="675219"/>
          </a:xfrm>
          <a:prstGeom prst="rect">
            <a:avLst/>
          </a:prstGeom>
        </p:spPr>
        <p:txBody>
          <a:bodyPr/>
          <a:lstStyle>
            <a:lvl1pPr>
              <a:defRPr sz="2200" i="1">
                <a:latin typeface="+mn-lt"/>
                <a:ea typeface="+mn-ea"/>
                <a:cs typeface="+mn-cs"/>
                <a:sym typeface="Arial"/>
              </a:defRPr>
            </a:lvl1pPr>
          </a:lstStyle>
          <a:p>
            <a:r>
              <a:t>Burning Natural Gas gets hotter AND expands:</a:t>
            </a:r>
          </a:p>
        </p:txBody>
      </p:sp>
      <p:sp>
        <p:nvSpPr>
          <p:cNvPr id="652" name="Rectangle 3"/>
          <p:cNvSpPr txBox="1">
            <a:spLocks noGrp="1"/>
          </p:cNvSpPr>
          <p:nvPr>
            <p:ph type="body" sz="half" idx="1"/>
          </p:nvPr>
        </p:nvSpPr>
        <p:spPr>
          <a:xfrm>
            <a:off x="228600" y="810687"/>
            <a:ext cx="8788400" cy="1453470"/>
          </a:xfrm>
          <a:prstGeom prst="rect">
            <a:avLst/>
          </a:prstGeom>
        </p:spPr>
        <p:txBody>
          <a:bodyPr/>
          <a:lstStyle/>
          <a:p>
            <a:r>
              <a:rPr b="1"/>
              <a:t>Open Cycle Gas Turbines</a:t>
            </a:r>
            <a:r>
              <a:t> are driven by that expansion but send heat up a chimney</a:t>
            </a:r>
          </a:p>
          <a:p>
            <a:pPr>
              <a:defRPr sz="1100"/>
            </a:pPr>
            <a:endParaRPr/>
          </a:p>
          <a:p>
            <a:r>
              <a:t>Another type of Natural Gas power plant ALSO exploits that heat - It's thus called a</a:t>
            </a:r>
          </a:p>
          <a:p>
            <a:pPr>
              <a:defRPr sz="700"/>
            </a:pPr>
            <a:endParaRPr/>
          </a:p>
          <a:p>
            <a:pPr marL="0" lvl="1" indent="640896">
              <a:buSzTx/>
              <a:buNone/>
            </a:pPr>
            <a:r>
              <a:rPr b="1">
                <a:solidFill>
                  <a:srgbClr val="FBC901"/>
                </a:solidFill>
              </a:rPr>
              <a:t>Combined Cycle Gas Turbine (CCGT)</a:t>
            </a:r>
            <a:r>
              <a:t> which uses </a:t>
            </a:r>
            <a:r>
              <a:rPr b="1">
                <a:solidFill>
                  <a:srgbClr val="FBC901"/>
                </a:solidFill>
              </a:rPr>
              <a:t>two</a:t>
            </a:r>
            <a:r>
              <a:rPr>
                <a:solidFill>
                  <a:srgbClr val="FBC901"/>
                </a:solidFill>
              </a:rPr>
              <a:t> </a:t>
            </a:r>
            <a:r>
              <a:rPr b="1">
                <a:solidFill>
                  <a:srgbClr val="FBC901"/>
                </a:solidFill>
              </a:rPr>
              <a:t>turbine-generators</a:t>
            </a:r>
            <a:r>
              <a:t>:</a:t>
            </a:r>
          </a:p>
        </p:txBody>
      </p:sp>
      <p:pic>
        <p:nvPicPr>
          <p:cNvPr id="653" name="Picture 4" descr="Picture 4"/>
          <p:cNvPicPr>
            <a:picLocks noChangeAspect="1"/>
          </p:cNvPicPr>
          <p:nvPr/>
        </p:nvPicPr>
        <p:blipFill>
          <a:blip r:embed="rId2">
            <a:extLst/>
          </a:blip>
          <a:stretch>
            <a:fillRect/>
          </a:stretch>
        </p:blipFill>
        <p:spPr>
          <a:xfrm>
            <a:off x="2768058" y="2323427"/>
            <a:ext cx="3607884" cy="2766044"/>
          </a:xfrm>
          <a:prstGeom prst="rect">
            <a:avLst/>
          </a:prstGeom>
          <a:ln w="12700">
            <a:miter lim="400000"/>
          </a:ln>
        </p:spPr>
      </p:pic>
      <p:sp>
        <p:nvSpPr>
          <p:cNvPr id="654" name="Rectangle 3"/>
          <p:cNvSpPr txBox="1"/>
          <p:nvPr/>
        </p:nvSpPr>
        <p:spPr>
          <a:xfrm>
            <a:off x="231366" y="5250281"/>
            <a:ext cx="8894850" cy="14534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ormAutofit/>
          </a:bodyPr>
          <a:lstStyle/>
          <a:p>
            <a:pPr>
              <a:spcBef>
                <a:spcPts val="400"/>
              </a:spcBef>
              <a:tabLst>
                <a:tab pos="4572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n-lt"/>
                <a:ea typeface="+mn-ea"/>
                <a:cs typeface="+mn-cs"/>
                <a:sym typeface="Arial"/>
              </a:defRPr>
            </a:pPr>
            <a:r>
              <a:t>Water pipes run in/around the hot exhaust of the</a:t>
            </a:r>
            <a:r>
              <a:rPr b="1"/>
              <a:t> </a:t>
            </a:r>
            <a:r>
              <a:rPr b="1">
                <a:solidFill>
                  <a:srgbClr val="FBC901"/>
                </a:solidFill>
              </a:rPr>
              <a:t>gas turbine-generator</a:t>
            </a:r>
            <a:r>
              <a:rPr b="1"/>
              <a:t> </a:t>
            </a:r>
            <a:r>
              <a:t>(top / yellow) </a:t>
            </a:r>
          </a:p>
          <a:p>
            <a:pPr>
              <a:spcBef>
                <a:spcPts val="400"/>
              </a:spcBef>
              <a:tabLst>
                <a:tab pos="457200" algn="l"/>
                <a:tab pos="914400" algn="l"/>
                <a:tab pos="1371600" algn="l"/>
                <a:tab pos="1828800" algn="l"/>
                <a:tab pos="2286000" algn="l"/>
              </a:tabLst>
              <a:defRPr sz="700" b="0">
                <a:solidFill>
                  <a:srgbClr val="FFFFFF"/>
                </a:solidFill>
                <a:effectLst>
                  <a:outerShdw blurRad="38100" dist="38100" dir="2700000" rotWithShape="0">
                    <a:srgbClr val="000000"/>
                  </a:outerShdw>
                </a:effectLst>
                <a:latin typeface="+mn-lt"/>
                <a:ea typeface="+mn-ea"/>
                <a:cs typeface="+mn-cs"/>
                <a:sym typeface="Arial"/>
              </a:defRPr>
            </a:pPr>
            <a:endParaRPr/>
          </a:p>
          <a:p>
            <a:pPr lvl="1" indent="640896">
              <a:spcBef>
                <a:spcPts val="400"/>
              </a:spcBef>
              <a:tabLst>
                <a:tab pos="4572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n-lt"/>
                <a:ea typeface="+mn-ea"/>
                <a:cs typeface="+mn-cs"/>
                <a:sym typeface="Arial"/>
              </a:defRPr>
            </a:pPr>
            <a:r>
              <a:t>The exhaust's heat boils that water, expanding it by about 1700 times, </a:t>
            </a:r>
          </a:p>
          <a:p>
            <a:pPr lvl="1" indent="640896">
              <a:spcBef>
                <a:spcPts val="400"/>
              </a:spcBef>
              <a:tabLst>
                <a:tab pos="457200" algn="l"/>
                <a:tab pos="914400" algn="l"/>
                <a:tab pos="1371600" algn="l"/>
                <a:tab pos="1828800" algn="l"/>
                <a:tab pos="2286000" algn="l"/>
              </a:tabLst>
              <a:defRPr sz="700" b="0">
                <a:solidFill>
                  <a:srgbClr val="FFFFFF"/>
                </a:solidFill>
                <a:effectLst>
                  <a:outerShdw blurRad="38100" dist="38100" dir="2700000" rotWithShape="0">
                    <a:srgbClr val="000000"/>
                  </a:outerShdw>
                </a:effectLst>
                <a:latin typeface="+mn-lt"/>
                <a:ea typeface="+mn-ea"/>
                <a:cs typeface="+mn-cs"/>
                <a:sym typeface="Arial"/>
              </a:defRPr>
            </a:pPr>
            <a:endParaRPr/>
          </a:p>
          <a:p>
            <a:pPr lvl="2" indent="1085850">
              <a:spcBef>
                <a:spcPts val="400"/>
              </a:spcBef>
              <a:tabLst>
                <a:tab pos="4572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n-lt"/>
                <a:ea typeface="+mn-ea"/>
                <a:cs typeface="+mn-cs"/>
                <a:sym typeface="Arial"/>
              </a:defRPr>
            </a:pPr>
            <a:r>
              <a:t>and that steam then drives a </a:t>
            </a:r>
            <a:r>
              <a:rPr b="1">
                <a:solidFill>
                  <a:srgbClr val="FBC901"/>
                </a:solidFill>
              </a:rPr>
              <a:t>steam turbine-generator</a:t>
            </a:r>
            <a:r>
              <a:t> (lower / blue) </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6" name="Rectangle 5"/>
          <p:cNvSpPr txBox="1"/>
          <p:nvPr/>
        </p:nvSpPr>
        <p:spPr>
          <a:xfrm>
            <a:off x="304800" y="6457220"/>
            <a:ext cx="8534400"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sp>
        <p:nvSpPr>
          <p:cNvPr id="657" name="Rectangle 2"/>
          <p:cNvSpPr txBox="1">
            <a:spLocks noGrp="1"/>
          </p:cNvSpPr>
          <p:nvPr>
            <p:ph type="title"/>
          </p:nvPr>
        </p:nvSpPr>
        <p:spPr>
          <a:xfrm>
            <a:off x="355600" y="48033"/>
            <a:ext cx="8534400" cy="675218"/>
          </a:xfrm>
          <a:prstGeom prst="rect">
            <a:avLst/>
          </a:prstGeom>
        </p:spPr>
        <p:txBody>
          <a:bodyPr/>
          <a:lstStyle/>
          <a:p>
            <a:pPr>
              <a:defRPr sz="2000" i="1">
                <a:latin typeface="+mn-lt"/>
                <a:ea typeface="+mn-ea"/>
                <a:cs typeface="+mn-cs"/>
                <a:sym typeface="Arial"/>
              </a:defRPr>
            </a:pPr>
            <a:r>
              <a:t>But Solar Thermal Plants ALREADY have a </a:t>
            </a:r>
            <a:r>
              <a:rPr b="1"/>
              <a:t>steam turbine-generator</a:t>
            </a:r>
          </a:p>
        </p:txBody>
      </p:sp>
      <p:sp>
        <p:nvSpPr>
          <p:cNvPr id="658" name="Rectangle 3"/>
          <p:cNvSpPr txBox="1">
            <a:spLocks noGrp="1"/>
          </p:cNvSpPr>
          <p:nvPr>
            <p:ph type="body" idx="1"/>
          </p:nvPr>
        </p:nvSpPr>
        <p:spPr>
          <a:xfrm>
            <a:off x="228600" y="874187"/>
            <a:ext cx="8788400" cy="5609897"/>
          </a:xfrm>
          <a:prstGeom prst="rect">
            <a:avLst/>
          </a:prstGeom>
        </p:spPr>
        <p:txBody>
          <a:bodyPr/>
          <a:lstStyle/>
          <a:p>
            <a:r>
              <a:t>Which, by morning, is desperately seeking heat to boil its water</a:t>
            </a:r>
          </a:p>
          <a:p>
            <a:pPr marL="0" lvl="1" indent="640896">
              <a:buSzTx/>
              <a:buNone/>
              <a:defRPr sz="700"/>
            </a:pPr>
            <a:endParaRPr/>
          </a:p>
          <a:p>
            <a:pPr marL="0" lvl="1" indent="640896">
              <a:buSzTx/>
              <a:buNone/>
            </a:pPr>
            <a:r>
              <a:t>So rather than just burning natural gas (exploiting only the heat produced) : </a:t>
            </a:r>
          </a:p>
          <a:p>
            <a:pPr marL="0" lvl="1" indent="640896">
              <a:buSzTx/>
              <a:buNone/>
              <a:defRPr sz="700"/>
            </a:pPr>
            <a:endParaRPr/>
          </a:p>
          <a:p>
            <a:pPr marL="0" lvl="2" indent="1085850">
              <a:buSzTx/>
              <a:buNone/>
            </a:pPr>
            <a:r>
              <a:t>Feed that natural gas into a </a:t>
            </a:r>
            <a:r>
              <a:rPr b="1"/>
              <a:t>gas turbine-generator</a:t>
            </a:r>
          </a:p>
          <a:p>
            <a:pPr marL="0" lvl="2" indent="1085850">
              <a:buSzTx/>
              <a:buNone/>
              <a:defRPr sz="700"/>
            </a:pPr>
            <a:endParaRPr/>
          </a:p>
          <a:p>
            <a:pPr marL="0" lvl="3" indent="1577339">
              <a:buSzTx/>
              <a:buNone/>
            </a:pPr>
            <a:r>
              <a:t>Then use its exhaust to heat the Solar Thermal plant's water</a:t>
            </a:r>
          </a:p>
          <a:p>
            <a:pPr>
              <a:defRPr sz="1500"/>
            </a:pPr>
            <a:endParaRPr/>
          </a:p>
          <a:p>
            <a:r>
              <a:t>This sends out gas-turbine power, while kick-starting the Solar Thermal plant</a:t>
            </a:r>
          </a:p>
          <a:p>
            <a:pPr>
              <a:defRPr sz="700"/>
            </a:pPr>
            <a:endParaRPr/>
          </a:p>
          <a:p>
            <a:pPr marL="0" lvl="1" indent="640896">
              <a:buSzTx/>
              <a:buNone/>
            </a:pPr>
            <a:r>
              <a:t>Which, in fading afternoon sunlight, or under drifting clouds</a:t>
            </a:r>
          </a:p>
          <a:p>
            <a:pPr marL="0" lvl="1" indent="640896">
              <a:buSzTx/>
              <a:buNone/>
              <a:defRPr sz="700"/>
            </a:pPr>
            <a:endParaRPr/>
          </a:p>
          <a:p>
            <a:pPr marL="0" lvl="2" indent="1085850">
              <a:buSzTx/>
              <a:buNone/>
            </a:pPr>
            <a:r>
              <a:t>might again benefit from supplemental gas-turbine generator heat </a:t>
            </a:r>
          </a:p>
          <a:p>
            <a:pPr marL="0" lvl="2" indent="1085850">
              <a:buSzTx/>
              <a:buNone/>
              <a:defRPr sz="1400"/>
            </a:pPr>
            <a:endParaRPr/>
          </a:p>
          <a:p>
            <a:r>
              <a:t>This sort of symbiotic arrangement is now being exploited in what is effectively a </a:t>
            </a:r>
          </a:p>
          <a:p>
            <a:pPr>
              <a:defRPr sz="700"/>
            </a:pPr>
            <a:endParaRPr/>
          </a:p>
          <a:p>
            <a:pPr marL="0" lvl="1" indent="640896">
              <a:buSzTx/>
              <a:buNone/>
            </a:pPr>
            <a:r>
              <a:rPr b="1">
                <a:solidFill>
                  <a:srgbClr val="FBC901"/>
                </a:solidFill>
              </a:rPr>
              <a:t>Combined Cycle Gas + Solar Turbine power plant</a:t>
            </a:r>
            <a:r>
              <a:t> (CCG&amp;ST or CCG/ST?)</a:t>
            </a:r>
          </a:p>
          <a:p>
            <a:pPr marL="0" lvl="1" indent="640896">
              <a:buSzTx/>
              <a:buNone/>
              <a:defRPr sz="700"/>
            </a:pPr>
            <a:endParaRPr/>
          </a:p>
          <a:p>
            <a:pPr marL="0" lvl="2" indent="1085850">
              <a:buSzTx/>
              <a:buNone/>
            </a:pPr>
            <a:r>
              <a:t>IT is the "marriage-of-convenience" to which I was alluding </a:t>
            </a:r>
          </a:p>
          <a:p>
            <a:pPr marL="0" lvl="2" indent="1085850">
              <a:buSzTx/>
              <a:buNone/>
            </a:pPr>
            <a:endParaRPr/>
          </a:p>
          <a:p>
            <a:pPr marL="0" lvl="3" indent="1577339">
              <a:buSzTx/>
              <a:buNone/>
            </a:pPr>
            <a:r>
              <a:t> </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0" name="Rectangle 5"/>
          <p:cNvSpPr txBox="1"/>
          <p:nvPr/>
        </p:nvSpPr>
        <p:spPr>
          <a:xfrm>
            <a:off x="304800" y="6457220"/>
            <a:ext cx="8534400"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1)See my note set: A Generic Power Plant and Grid (</a:t>
            </a:r>
            <a:r>
              <a:rPr u="sng">
                <a:solidFill>
                  <a:srgbClr val="00CCFF"/>
                </a:solidFill>
                <a:uFill>
                  <a:solidFill>
                    <a:srgbClr val="00CCFF"/>
                  </a:solidFill>
                </a:uFill>
                <a:hlinkClick r:id="rId2"/>
              </a:rPr>
              <a:t>pptx</a:t>
            </a:r>
            <a:r>
              <a:t> / </a:t>
            </a:r>
            <a:r>
              <a:rPr u="sng">
                <a:solidFill>
                  <a:srgbClr val="00CCFF"/>
                </a:solidFill>
                <a:uFill>
                  <a:solidFill>
                    <a:srgbClr val="00CCFF"/>
                  </a:solidFill>
                </a:uFill>
                <a:hlinkClick r:id="rId3"/>
              </a:rPr>
              <a:t>pdf</a:t>
            </a:r>
            <a:r>
              <a:t> / </a:t>
            </a:r>
            <a:r>
              <a:rPr u="sng">
                <a:solidFill>
                  <a:srgbClr val="00CCFF"/>
                </a:solidFill>
                <a:uFill>
                  <a:solidFill>
                    <a:srgbClr val="00CCFF"/>
                  </a:solidFill>
                </a:uFill>
                <a:hlinkClick r:id="rId4"/>
              </a:rPr>
              <a:t>key</a:t>
            </a:r>
            <a:r>
              <a:t>)</a:t>
            </a:r>
          </a:p>
        </p:txBody>
      </p:sp>
      <p:sp>
        <p:nvSpPr>
          <p:cNvPr id="661" name="Rectangle 2"/>
          <p:cNvSpPr txBox="1">
            <a:spLocks noGrp="1"/>
          </p:cNvSpPr>
          <p:nvPr>
            <p:ph type="title"/>
          </p:nvPr>
        </p:nvSpPr>
        <p:spPr>
          <a:xfrm>
            <a:off x="304800" y="76199"/>
            <a:ext cx="8534400" cy="675219"/>
          </a:xfrm>
          <a:prstGeom prst="rect">
            <a:avLst/>
          </a:prstGeom>
        </p:spPr>
        <p:txBody>
          <a:bodyPr/>
          <a:lstStyle>
            <a:lvl1pPr>
              <a:defRPr sz="2200" i="1">
                <a:latin typeface="+mn-lt"/>
                <a:ea typeface="+mn-ea"/>
                <a:cs typeface="+mn-cs"/>
                <a:sym typeface="Arial"/>
              </a:defRPr>
            </a:lvl1pPr>
          </a:lstStyle>
          <a:p>
            <a:r>
              <a:t>Heat Storage could eliminate the attraction of such a marriage</a:t>
            </a:r>
          </a:p>
        </p:txBody>
      </p:sp>
      <p:sp>
        <p:nvSpPr>
          <p:cNvPr id="662" name="Rectangle 3"/>
          <p:cNvSpPr txBox="1">
            <a:spLocks noGrp="1"/>
          </p:cNvSpPr>
          <p:nvPr>
            <p:ph type="body" idx="1"/>
          </p:nvPr>
        </p:nvSpPr>
        <p:spPr>
          <a:xfrm>
            <a:off x="228600" y="810687"/>
            <a:ext cx="8788400" cy="5587263"/>
          </a:xfrm>
          <a:prstGeom prst="rect">
            <a:avLst/>
          </a:prstGeom>
        </p:spPr>
        <p:txBody>
          <a:bodyPr/>
          <a:lstStyle/>
          <a:p>
            <a:r>
              <a:t>Transforming Solar Thermal into arguably our first "24/7 Green Energy Source"</a:t>
            </a:r>
          </a:p>
          <a:p>
            <a:pPr>
              <a:defRPr sz="700"/>
            </a:pPr>
            <a:endParaRPr/>
          </a:p>
          <a:p>
            <a:pPr marL="0" lvl="1" indent="640896">
              <a:buSzTx/>
              <a:buNone/>
            </a:pPr>
            <a:r>
              <a:t>Although that is a claim that Hydroelectric Power could legitimately dispute</a:t>
            </a:r>
          </a:p>
          <a:p>
            <a:pPr marL="0" lvl="1" indent="640896">
              <a:buSzTx/>
              <a:buNone/>
              <a:defRPr sz="1300"/>
            </a:pPr>
            <a:endParaRPr/>
          </a:p>
          <a:p>
            <a:r>
              <a:t>Such a 24/7 Green Energy Source (in concert with Hydro) </a:t>
            </a:r>
            <a:r>
              <a:rPr b="1"/>
              <a:t>could</a:t>
            </a:r>
            <a:r>
              <a:t> remove</a:t>
            </a:r>
          </a:p>
          <a:p>
            <a:pPr>
              <a:defRPr sz="700"/>
            </a:pPr>
            <a:endParaRPr/>
          </a:p>
          <a:p>
            <a:pPr marL="0" lvl="1" indent="640896">
              <a:buSzTx/>
              <a:buNone/>
            </a:pPr>
            <a:r>
              <a:t>one of two key hurdles to creating a green and hopefully sustainable Grid</a:t>
            </a:r>
          </a:p>
          <a:p>
            <a:pPr>
              <a:defRPr sz="1200"/>
            </a:pPr>
            <a:endParaRPr/>
          </a:p>
          <a:p>
            <a:r>
              <a:t>The other key hurdle?</a:t>
            </a:r>
          </a:p>
          <a:p>
            <a:pPr>
              <a:defRPr sz="700"/>
            </a:pPr>
            <a:endParaRPr/>
          </a:p>
          <a:p>
            <a:pPr marL="0" lvl="1" indent="640896">
              <a:buSzTx/>
              <a:buNone/>
            </a:pPr>
            <a:r>
              <a:t>Getting that green power to WHERE we most want to use it</a:t>
            </a:r>
          </a:p>
          <a:p>
            <a:pPr marL="0" lvl="1" indent="640896">
              <a:buSzTx/>
              <a:buNone/>
              <a:defRPr sz="700"/>
            </a:pPr>
            <a:endParaRPr/>
          </a:p>
          <a:p>
            <a:pPr marL="0" lvl="2" indent="1085850">
              <a:buSzTx/>
              <a:buNone/>
            </a:pPr>
            <a:r>
              <a:t>Which, at least for now, is in our urban and/or coastal regions</a:t>
            </a:r>
          </a:p>
          <a:p>
            <a:pPr marL="0" lvl="2" indent="1085850">
              <a:buSzTx/>
              <a:buNone/>
              <a:defRPr sz="1200"/>
            </a:pPr>
            <a:endParaRPr/>
          </a:p>
          <a:p>
            <a:r>
              <a:t>Solar Thermal's high desert locations will certainly </a:t>
            </a:r>
            <a:r>
              <a:rPr b="1"/>
              <a:t>NOT </a:t>
            </a:r>
            <a:r>
              <a:t>help with that hurdle</a:t>
            </a:r>
          </a:p>
          <a:p>
            <a:pPr>
              <a:defRPr sz="700"/>
            </a:pPr>
            <a:endParaRPr/>
          </a:p>
          <a:p>
            <a:pPr marL="0" lvl="1" indent="640896">
              <a:buSzTx/>
              <a:buNone/>
            </a:pPr>
            <a:r>
              <a:t>Which instead calls for much more effective long distance power transmission</a:t>
            </a:r>
          </a:p>
          <a:p>
            <a:pPr marL="0" lvl="1" indent="640896">
              <a:buSzTx/>
              <a:buNone/>
              <a:defRPr sz="700"/>
            </a:pPr>
            <a:endParaRPr/>
          </a:p>
          <a:p>
            <a:pPr marL="0" lvl="2" indent="1085850">
              <a:buSzTx/>
              <a:buNone/>
            </a:pPr>
            <a:r>
              <a:t>for which today's best option is Very High Voltage DC Power lines </a:t>
            </a:r>
            <a:r>
              <a:rPr b="1" baseline="31999"/>
              <a:t>1</a:t>
            </a:r>
          </a:p>
          <a:p>
            <a:pPr marL="0" lvl="2" indent="1085850">
              <a:buSzTx/>
              <a:buNone/>
              <a:defRPr sz="700"/>
            </a:pPr>
            <a:endParaRPr/>
          </a:p>
          <a:p>
            <a:pPr marL="0" lvl="3" indent="1577339">
              <a:buSzTx/>
              <a:buNone/>
            </a:pPr>
            <a:r>
              <a:t>(from which Wind, Solar and Hydro power would also benefit)</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4" name="Rectangle 5"/>
          <p:cNvSpPr txBox="1"/>
          <p:nvPr/>
        </p:nvSpPr>
        <p:spPr>
          <a:xfrm>
            <a:off x="304800" y="6457220"/>
            <a:ext cx="8534400"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sp>
        <p:nvSpPr>
          <p:cNvPr id="665" name="Rectangle 2"/>
          <p:cNvSpPr txBox="1">
            <a:spLocks noGrp="1"/>
          </p:cNvSpPr>
          <p:nvPr>
            <p:ph type="title"/>
          </p:nvPr>
        </p:nvSpPr>
        <p:spPr>
          <a:xfrm>
            <a:off x="325633" y="2531116"/>
            <a:ext cx="8534401" cy="675218"/>
          </a:xfrm>
          <a:prstGeom prst="rect">
            <a:avLst/>
          </a:prstGeom>
        </p:spPr>
        <p:txBody>
          <a:bodyPr/>
          <a:lstStyle>
            <a:lvl1pPr>
              <a:defRPr sz="2600" i="1">
                <a:latin typeface="+mn-lt"/>
                <a:ea typeface="+mn-ea"/>
                <a:cs typeface="+mn-cs"/>
                <a:sym typeface="Arial"/>
              </a:defRPr>
            </a:lvl1pPr>
          </a:lstStyle>
          <a:p>
            <a:r>
              <a:t>Water Usage</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7" name="Rectangle 2"/>
          <p:cNvSpPr txBox="1">
            <a:spLocks noGrp="1"/>
          </p:cNvSpPr>
          <p:nvPr>
            <p:ph type="title"/>
          </p:nvPr>
        </p:nvSpPr>
        <p:spPr>
          <a:xfrm>
            <a:off x="304800" y="50799"/>
            <a:ext cx="8534400" cy="498032"/>
          </a:xfrm>
          <a:prstGeom prst="rect">
            <a:avLst/>
          </a:prstGeom>
        </p:spPr>
        <p:txBody>
          <a:bodyPr/>
          <a:lstStyle>
            <a:lvl1pPr>
              <a:defRPr sz="2100" i="1">
                <a:latin typeface="+mn-lt"/>
                <a:ea typeface="+mn-ea"/>
                <a:cs typeface="+mn-cs"/>
                <a:sym typeface="Arial"/>
              </a:defRPr>
            </a:lvl1pPr>
          </a:lstStyle>
          <a:p>
            <a:r>
              <a:t>What is the shortcoming seen in all of these DOE illustrations?</a:t>
            </a:r>
          </a:p>
        </p:txBody>
      </p:sp>
      <p:sp>
        <p:nvSpPr>
          <p:cNvPr id="668" name="Rectangle 3"/>
          <p:cNvSpPr txBox="1">
            <a:spLocks noGrp="1"/>
          </p:cNvSpPr>
          <p:nvPr>
            <p:ph type="body" sz="quarter" idx="1"/>
          </p:nvPr>
        </p:nvSpPr>
        <p:spPr>
          <a:xfrm>
            <a:off x="2795513" y="688785"/>
            <a:ext cx="3793143" cy="380401"/>
          </a:xfrm>
          <a:prstGeom prst="rect">
            <a:avLst/>
          </a:prstGeom>
        </p:spPr>
        <p:txBody>
          <a:bodyPr/>
          <a:lstStyle>
            <a:lvl1pPr algn="ctr"/>
          </a:lstStyle>
          <a:p>
            <a:r>
              <a:t>Solar Tower Plant</a:t>
            </a:r>
          </a:p>
        </p:txBody>
      </p:sp>
      <p:sp>
        <p:nvSpPr>
          <p:cNvPr id="669" name="Rectangle 5"/>
          <p:cNvSpPr txBox="1"/>
          <p:nvPr/>
        </p:nvSpPr>
        <p:spPr>
          <a:xfrm>
            <a:off x="304800" y="6139720"/>
            <a:ext cx="8534400" cy="6960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Top &amp; Bottom Left:  2014 - The Year of Concentrating Solar Power - US DOE</a:t>
            </a:r>
          </a:p>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http://www.energy.gov/eere/sunshot/downloads/2014-concentrating-solar-power-report</a:t>
            </a:r>
          </a:p>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Bottom Right:   https://www.energy.gov/eere/solar/articles/linear-concentrator-system-basics-concentrating-solar-power</a:t>
            </a:r>
          </a:p>
        </p:txBody>
      </p:sp>
      <p:sp>
        <p:nvSpPr>
          <p:cNvPr id="670" name="Rectangle 3"/>
          <p:cNvSpPr txBox="1"/>
          <p:nvPr/>
        </p:nvSpPr>
        <p:spPr>
          <a:xfrm>
            <a:off x="-30304" y="5559675"/>
            <a:ext cx="8788401" cy="4980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ormAutofit/>
          </a:bodyPr>
          <a:lstStyle>
            <a:lvl1pPr algn="ctr">
              <a:spcBef>
                <a:spcPts val="400"/>
              </a:spcBef>
              <a:tabLst>
                <a:tab pos="457200" algn="l"/>
                <a:tab pos="914400" algn="l"/>
                <a:tab pos="1371600" algn="l"/>
                <a:tab pos="1828800" algn="l"/>
                <a:tab pos="2286000" algn="l"/>
              </a:tabLst>
              <a:defRPr sz="2000">
                <a:solidFill>
                  <a:srgbClr val="00FDFF"/>
                </a:solidFill>
                <a:effectLst>
                  <a:outerShdw blurRad="38100" dist="38100" dir="2700000" rotWithShape="0">
                    <a:srgbClr val="000000"/>
                  </a:outerShdw>
                </a:effectLst>
                <a:latin typeface="+mn-lt"/>
                <a:ea typeface="+mn-ea"/>
                <a:cs typeface="+mn-cs"/>
                <a:sym typeface="Arial"/>
              </a:defRPr>
            </a:lvl1pPr>
          </a:lstStyle>
          <a:p>
            <a:r>
              <a:t>The answer: Water-driven Steam Condensers</a:t>
            </a:r>
          </a:p>
        </p:txBody>
      </p:sp>
      <p:grpSp>
        <p:nvGrpSpPr>
          <p:cNvPr id="682" name="Group"/>
          <p:cNvGrpSpPr/>
          <p:nvPr/>
        </p:nvGrpSpPr>
        <p:grpSpPr>
          <a:xfrm>
            <a:off x="345694" y="1063766"/>
            <a:ext cx="8420247" cy="4312295"/>
            <a:chOff x="0" y="0"/>
            <a:chExt cx="8420246" cy="4312293"/>
          </a:xfrm>
        </p:grpSpPr>
        <p:grpSp>
          <p:nvGrpSpPr>
            <p:cNvPr id="673" name="Group"/>
            <p:cNvGrpSpPr/>
            <p:nvPr/>
          </p:nvGrpSpPr>
          <p:grpSpPr>
            <a:xfrm>
              <a:off x="4490032" y="2140213"/>
              <a:ext cx="3930215" cy="2172081"/>
              <a:chOff x="0" y="0"/>
              <a:chExt cx="3930213" cy="2172079"/>
            </a:xfrm>
          </p:grpSpPr>
          <p:pic>
            <p:nvPicPr>
              <p:cNvPr id="671" name="xlinear_frisnel.gif.pagespeed.ic.JuekScsMD2.png" descr="xlinear_frisnel.gif.pagespeed.ic.JuekScsMD2.png"/>
              <p:cNvPicPr>
                <a:picLocks noChangeAspect="1"/>
              </p:cNvPicPr>
              <p:nvPr/>
            </p:nvPicPr>
            <p:blipFill>
              <a:blip r:embed="rId2">
                <a:extLst/>
              </a:blip>
              <a:stretch>
                <a:fillRect/>
              </a:stretch>
            </p:blipFill>
            <p:spPr>
              <a:xfrm>
                <a:off x="0" y="390940"/>
                <a:ext cx="3930214" cy="1781140"/>
              </a:xfrm>
              <a:prstGeom prst="rect">
                <a:avLst/>
              </a:prstGeom>
              <a:ln w="12700" cap="flat">
                <a:noFill/>
                <a:miter lim="400000"/>
              </a:ln>
              <a:effectLst/>
            </p:spPr>
          </p:pic>
          <p:sp>
            <p:nvSpPr>
              <p:cNvPr id="672" name="Rectangle 3"/>
              <p:cNvSpPr txBox="1"/>
              <p:nvPr/>
            </p:nvSpPr>
            <p:spPr>
              <a:xfrm>
                <a:off x="55835" y="0"/>
                <a:ext cx="3793143" cy="3804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wrap="square" lIns="45719" tIns="45719" rIns="45719" bIns="45719" numCol="1" anchor="t">
                <a:normAutofit/>
              </a:bodyPr>
              <a:lstStyle>
                <a:lvl1pPr algn="ctr">
                  <a:spcBef>
                    <a:spcPts val="400"/>
                  </a:spcBef>
                  <a:tabLst>
                    <a:tab pos="4572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n-lt"/>
                    <a:ea typeface="+mn-ea"/>
                    <a:cs typeface="+mn-cs"/>
                    <a:sym typeface="Arial"/>
                  </a:defRPr>
                </a:lvl1pPr>
              </a:lstStyle>
              <a:p>
                <a:r>
                  <a:t>Linear Fresnel Reflector Plant</a:t>
                </a:r>
              </a:p>
            </p:txBody>
          </p:sp>
        </p:grpSp>
        <p:grpSp>
          <p:nvGrpSpPr>
            <p:cNvPr id="676" name="Group"/>
            <p:cNvGrpSpPr/>
            <p:nvPr/>
          </p:nvGrpSpPr>
          <p:grpSpPr>
            <a:xfrm>
              <a:off x="2604854" y="0"/>
              <a:ext cx="3369904" cy="2007780"/>
              <a:chOff x="0" y="0"/>
              <a:chExt cx="3369902" cy="2007779"/>
            </a:xfrm>
          </p:grpSpPr>
          <p:pic>
            <p:nvPicPr>
              <p:cNvPr id="674" name="Image" descr="Image"/>
              <p:cNvPicPr>
                <a:picLocks noChangeAspect="1"/>
              </p:cNvPicPr>
              <p:nvPr/>
            </p:nvPicPr>
            <p:blipFill>
              <a:blip r:embed="rId3">
                <a:extLst/>
              </a:blip>
              <a:stretch>
                <a:fillRect/>
              </a:stretch>
            </p:blipFill>
            <p:spPr>
              <a:xfrm>
                <a:off x="0" y="0"/>
                <a:ext cx="3369903" cy="2007780"/>
              </a:xfrm>
              <a:prstGeom prst="rect">
                <a:avLst/>
              </a:prstGeom>
              <a:ln w="12700" cap="flat">
                <a:noFill/>
                <a:miter lim="400000"/>
              </a:ln>
              <a:effectLst/>
            </p:spPr>
          </p:pic>
          <p:sp>
            <p:nvSpPr>
              <p:cNvPr id="675" name="Oval"/>
              <p:cNvSpPr/>
              <p:nvPr/>
            </p:nvSpPr>
            <p:spPr>
              <a:xfrm rot="1740000">
                <a:off x="1336123" y="428286"/>
                <a:ext cx="910421" cy="357000"/>
              </a:xfrm>
              <a:prstGeom prst="ellipse">
                <a:avLst/>
              </a:prstGeom>
              <a:noFill/>
              <a:ln w="50800" cap="flat">
                <a:solidFill>
                  <a:srgbClr val="00FDFF"/>
                </a:solidFill>
                <a:prstDash val="solid"/>
                <a:miter lim="400000"/>
              </a:ln>
              <a:effectLst/>
            </p:spPr>
            <p:txBody>
              <a:bodyPr wrap="square" lIns="45719" tIns="45719" rIns="45719" bIns="45719" numCol="1" anchor="t">
                <a:noAutofit/>
              </a:bodyPr>
              <a:lstStyle/>
              <a:p>
                <a:endParaRPr/>
              </a:p>
            </p:txBody>
          </p:sp>
        </p:grpSp>
        <p:grpSp>
          <p:nvGrpSpPr>
            <p:cNvPr id="680" name="Group"/>
            <p:cNvGrpSpPr/>
            <p:nvPr/>
          </p:nvGrpSpPr>
          <p:grpSpPr>
            <a:xfrm>
              <a:off x="0" y="2134457"/>
              <a:ext cx="3793142" cy="2170012"/>
              <a:chOff x="0" y="0"/>
              <a:chExt cx="3793141" cy="2170010"/>
            </a:xfrm>
          </p:grpSpPr>
          <p:pic>
            <p:nvPicPr>
              <p:cNvPr id="677" name="Image" descr="Image"/>
              <p:cNvPicPr>
                <a:picLocks noChangeAspect="1"/>
              </p:cNvPicPr>
              <p:nvPr/>
            </p:nvPicPr>
            <p:blipFill>
              <a:blip r:embed="rId4">
                <a:extLst/>
              </a:blip>
              <a:stretch>
                <a:fillRect/>
              </a:stretch>
            </p:blipFill>
            <p:spPr>
              <a:xfrm>
                <a:off x="67197" y="388870"/>
                <a:ext cx="3684148" cy="1781141"/>
              </a:xfrm>
              <a:prstGeom prst="rect">
                <a:avLst/>
              </a:prstGeom>
              <a:ln w="12700" cap="flat">
                <a:noFill/>
                <a:miter lim="400000"/>
              </a:ln>
              <a:effectLst/>
            </p:spPr>
          </p:pic>
          <p:sp>
            <p:nvSpPr>
              <p:cNvPr id="678" name="Rectangle 3"/>
              <p:cNvSpPr txBox="1"/>
              <p:nvPr/>
            </p:nvSpPr>
            <p:spPr>
              <a:xfrm>
                <a:off x="0" y="0"/>
                <a:ext cx="3793142" cy="3804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wrap="square" lIns="45719" tIns="45719" rIns="45719" bIns="45719" numCol="1" anchor="t">
                <a:normAutofit/>
              </a:bodyPr>
              <a:lstStyle>
                <a:lvl1pPr algn="ctr">
                  <a:spcBef>
                    <a:spcPts val="400"/>
                  </a:spcBef>
                  <a:tabLst>
                    <a:tab pos="4572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n-lt"/>
                    <a:ea typeface="+mn-ea"/>
                    <a:cs typeface="+mn-cs"/>
                    <a:sym typeface="Arial"/>
                  </a:defRPr>
                </a:lvl1pPr>
              </a:lstStyle>
              <a:p>
                <a:r>
                  <a:t>Parabolic Trough Plant</a:t>
                </a:r>
              </a:p>
            </p:txBody>
          </p:sp>
          <p:sp>
            <p:nvSpPr>
              <p:cNvPr id="679" name="Oval"/>
              <p:cNvSpPr/>
              <p:nvPr/>
            </p:nvSpPr>
            <p:spPr>
              <a:xfrm rot="1740000">
                <a:off x="1840471" y="554632"/>
                <a:ext cx="804859" cy="333909"/>
              </a:xfrm>
              <a:prstGeom prst="ellipse">
                <a:avLst/>
              </a:prstGeom>
              <a:noFill/>
              <a:ln w="50800" cap="flat">
                <a:solidFill>
                  <a:srgbClr val="00FDFF"/>
                </a:solidFill>
                <a:prstDash val="solid"/>
                <a:miter lim="400000"/>
              </a:ln>
              <a:effectLst/>
            </p:spPr>
            <p:txBody>
              <a:bodyPr wrap="square" lIns="45719" tIns="45719" rIns="45719" bIns="45719" numCol="1" anchor="t">
                <a:noAutofit/>
              </a:bodyPr>
              <a:lstStyle/>
              <a:p>
                <a:endParaRPr/>
              </a:p>
            </p:txBody>
          </p:sp>
        </p:grpSp>
        <p:sp>
          <p:nvSpPr>
            <p:cNvPr id="681" name="Oval"/>
            <p:cNvSpPr/>
            <p:nvPr/>
          </p:nvSpPr>
          <p:spPr>
            <a:xfrm rot="1740000">
              <a:off x="6243363" y="2750797"/>
              <a:ext cx="808587" cy="374718"/>
            </a:xfrm>
            <a:prstGeom prst="ellipse">
              <a:avLst/>
            </a:prstGeom>
            <a:noFill/>
            <a:ln w="50800" cap="flat">
              <a:solidFill>
                <a:srgbClr val="00FDFF"/>
              </a:solidFill>
              <a:prstDash val="solid"/>
              <a:miter lim="400000"/>
            </a:ln>
            <a:effectLst/>
          </p:spPr>
          <p:txBody>
            <a:bodyPr wrap="square" lIns="45719" tIns="45719" rIns="45719" bIns="45719" numCol="1" anchor="t">
              <a:noAutofit/>
            </a:bodyPr>
            <a:lstStyle/>
            <a:p>
              <a:endParaRPr/>
            </a:p>
          </p:txBody>
        </p:sp>
      </p:gr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4" name="Rectangle 5"/>
          <p:cNvSpPr txBox="1"/>
          <p:nvPr/>
        </p:nvSpPr>
        <p:spPr>
          <a:xfrm>
            <a:off x="7570211" y="4140916"/>
            <a:ext cx="1445610" cy="11532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lvl1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lvl1pPr>
          </a:lstStyle>
          <a:p>
            <a:r>
              <a:t>http://poongcheon-group.com/web/en/frame/news/id/80/induced-draft-open-circuit-counter-flow-cooling-tower.html</a:t>
            </a:r>
          </a:p>
        </p:txBody>
      </p:sp>
      <p:sp>
        <p:nvSpPr>
          <p:cNvPr id="685" name="Rectangle 2"/>
          <p:cNvSpPr txBox="1">
            <a:spLocks noGrp="1"/>
          </p:cNvSpPr>
          <p:nvPr>
            <p:ph type="title"/>
          </p:nvPr>
        </p:nvSpPr>
        <p:spPr>
          <a:xfrm>
            <a:off x="215900" y="76199"/>
            <a:ext cx="8712200" cy="675219"/>
          </a:xfrm>
          <a:prstGeom prst="rect">
            <a:avLst/>
          </a:prstGeom>
        </p:spPr>
        <p:txBody>
          <a:bodyPr/>
          <a:lstStyle>
            <a:lvl1pPr>
              <a:defRPr sz="2100" i="1">
                <a:latin typeface="+mn-lt"/>
                <a:ea typeface="+mn-ea"/>
                <a:cs typeface="+mn-cs"/>
                <a:sym typeface="Arial"/>
              </a:defRPr>
            </a:lvl1pPr>
          </a:lstStyle>
          <a:p>
            <a:r>
              <a:t>After heat expands water into the steam turning turbine-generators . . .</a:t>
            </a:r>
          </a:p>
        </p:txBody>
      </p:sp>
      <p:sp>
        <p:nvSpPr>
          <p:cNvPr id="686" name="Rectangle 3"/>
          <p:cNvSpPr txBox="1">
            <a:spLocks noGrp="1"/>
          </p:cNvSpPr>
          <p:nvPr>
            <p:ph type="body" sz="half" idx="1"/>
          </p:nvPr>
        </p:nvSpPr>
        <p:spPr>
          <a:xfrm>
            <a:off x="228600" y="810687"/>
            <a:ext cx="8788400" cy="2765137"/>
          </a:xfrm>
          <a:prstGeom prst="rect">
            <a:avLst/>
          </a:prstGeom>
        </p:spPr>
        <p:txBody>
          <a:bodyPr/>
          <a:lstStyle/>
          <a:p>
            <a:r>
              <a:t>That steam needs to be cooled back into liquid so that it can repeat the cycle</a:t>
            </a:r>
          </a:p>
          <a:p>
            <a:pPr>
              <a:defRPr sz="600"/>
            </a:pPr>
            <a:endParaRPr/>
          </a:p>
          <a:p>
            <a:pPr marL="0" lvl="1" indent="640896">
              <a:buSzTx/>
              <a:buNone/>
            </a:pPr>
            <a:r>
              <a:t>This occurs within </a:t>
            </a:r>
            <a:r>
              <a:rPr b="1">
                <a:solidFill>
                  <a:srgbClr val="FBC901"/>
                </a:solidFill>
              </a:rPr>
              <a:t>Heat-Exchangers</a:t>
            </a:r>
            <a:r>
              <a:t> fed by water from </a:t>
            </a:r>
            <a:r>
              <a:rPr b="1">
                <a:solidFill>
                  <a:srgbClr val="FBC901"/>
                </a:solidFill>
              </a:rPr>
              <a:t>Cooling Towers</a:t>
            </a:r>
          </a:p>
          <a:p>
            <a:pPr>
              <a:defRPr sz="1000"/>
            </a:pPr>
            <a:endParaRPr/>
          </a:p>
          <a:p>
            <a:r>
              <a:t>Within</a:t>
            </a:r>
            <a:r>
              <a:rPr b="1">
                <a:solidFill>
                  <a:srgbClr val="FBC901"/>
                </a:solidFill>
              </a:rPr>
              <a:t> Evaporative </a:t>
            </a:r>
            <a:r>
              <a:t>cooling towers,</a:t>
            </a:r>
            <a:r>
              <a:rPr b="1">
                <a:solidFill>
                  <a:srgbClr val="FBC901"/>
                </a:solidFill>
              </a:rPr>
              <a:t> </a:t>
            </a:r>
            <a:r>
              <a:t>sprays of hot water fall through a honeycomb</a:t>
            </a:r>
          </a:p>
          <a:p>
            <a:pPr marL="0" lvl="1" indent="640896">
              <a:buSzTx/>
              <a:buNone/>
              <a:defRPr sz="600"/>
            </a:pPr>
            <a:endParaRPr/>
          </a:p>
          <a:p>
            <a:pPr marL="0" lvl="1" indent="640896">
              <a:buSzTx/>
              <a:buNone/>
            </a:pPr>
            <a:r>
              <a:t>Some cooling comes from air pulled upward through the honeycomb by a fan </a:t>
            </a:r>
          </a:p>
          <a:p>
            <a:pPr marL="0" lvl="1" indent="640896">
              <a:buSzTx/>
              <a:buNone/>
              <a:defRPr sz="600"/>
            </a:pPr>
            <a:endParaRPr/>
          </a:p>
          <a:p>
            <a:pPr marL="0" lvl="1" indent="640896">
              <a:buSzTx/>
              <a:buNone/>
            </a:pPr>
            <a:r>
              <a:t>Some cooling comes from evaporation of part of that water</a:t>
            </a:r>
          </a:p>
          <a:p>
            <a:pPr marL="0" lvl="1" indent="640896">
              <a:buSzTx/>
              <a:buNone/>
              <a:defRPr sz="600"/>
            </a:pPr>
            <a:endParaRPr/>
          </a:p>
          <a:p>
            <a:pPr marL="0" lvl="2" indent="1085850">
              <a:buSzTx/>
              <a:buNone/>
              <a:defRPr b="1">
                <a:solidFill>
                  <a:srgbClr val="FBC901"/>
                </a:solidFill>
              </a:defRPr>
            </a:pPr>
            <a:r>
              <a:t>But evaporating water is "lost" and must be continuously "madeup"</a:t>
            </a:r>
          </a:p>
        </p:txBody>
      </p:sp>
      <p:pic>
        <p:nvPicPr>
          <p:cNvPr id="687" name="Counter-Flow-Cooling-Towers.png" descr="Counter-Flow-Cooling-Towers.png"/>
          <p:cNvPicPr>
            <a:picLocks noChangeAspect="1"/>
          </p:cNvPicPr>
          <p:nvPr/>
        </p:nvPicPr>
        <p:blipFill>
          <a:blip r:embed="rId2">
            <a:extLst/>
          </a:blip>
          <a:stretch>
            <a:fillRect/>
          </a:stretch>
        </p:blipFill>
        <p:spPr>
          <a:xfrm>
            <a:off x="1524377" y="3635094"/>
            <a:ext cx="1892405" cy="2084388"/>
          </a:xfrm>
          <a:prstGeom prst="rect">
            <a:avLst/>
          </a:prstGeom>
          <a:ln w="12700">
            <a:miter lim="400000"/>
          </a:ln>
        </p:spPr>
      </p:pic>
      <p:pic>
        <p:nvPicPr>
          <p:cNvPr id="688" name="Samsung Mobile Bac Ninh Factory -final 1(2).jpg" descr="Samsung Mobile Bac Ninh Factory -final 1(2).jpg"/>
          <p:cNvPicPr>
            <a:picLocks noChangeAspect="1"/>
          </p:cNvPicPr>
          <p:nvPr/>
        </p:nvPicPr>
        <p:blipFill>
          <a:blip r:embed="rId3">
            <a:extLst/>
          </a:blip>
          <a:srcRect l="3990" r="5211" b="10307"/>
          <a:stretch>
            <a:fillRect/>
          </a:stretch>
        </p:blipFill>
        <p:spPr>
          <a:xfrm>
            <a:off x="3748240" y="3632515"/>
            <a:ext cx="3618240" cy="2089511"/>
          </a:xfrm>
          <a:prstGeom prst="rect">
            <a:avLst/>
          </a:prstGeom>
          <a:ln w="12700">
            <a:miter lim="400000"/>
          </a:ln>
        </p:spPr>
      </p:pic>
      <p:sp>
        <p:nvSpPr>
          <p:cNvPr id="689" name="Rectangle 3"/>
          <p:cNvSpPr txBox="1"/>
          <p:nvPr/>
        </p:nvSpPr>
        <p:spPr>
          <a:xfrm>
            <a:off x="228600" y="5910886"/>
            <a:ext cx="8788400" cy="8900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ormAutofit/>
          </a:bodyPr>
          <a:lstStyle/>
          <a:p>
            <a:pPr defTabSz="896111">
              <a:spcBef>
                <a:spcPts val="400"/>
              </a:spcBef>
              <a:tabLst>
                <a:tab pos="444500" algn="l"/>
                <a:tab pos="889000" algn="l"/>
                <a:tab pos="1333500" algn="l"/>
                <a:tab pos="1790700" algn="l"/>
                <a:tab pos="2235200" algn="l"/>
              </a:tabLst>
              <a:defRPr sz="1764">
                <a:solidFill>
                  <a:srgbClr val="FFFFFF"/>
                </a:solidFill>
                <a:effectLst>
                  <a:outerShdw blurRad="37338" dist="37338" dir="2700000" rotWithShape="0">
                    <a:srgbClr val="000000"/>
                  </a:outerShdw>
                </a:effectLst>
                <a:latin typeface="+mn-lt"/>
                <a:ea typeface="+mn-ea"/>
                <a:cs typeface="+mn-cs"/>
                <a:sym typeface="Arial"/>
              </a:defRPr>
            </a:pPr>
            <a:r>
              <a:t>A now little-used alternative (because of its lower effectiveness / increased cost):  </a:t>
            </a:r>
          </a:p>
          <a:p>
            <a:pPr defTabSz="896111">
              <a:spcBef>
                <a:spcPts val="400"/>
              </a:spcBef>
              <a:tabLst>
                <a:tab pos="444500" algn="l"/>
                <a:tab pos="889000" algn="l"/>
                <a:tab pos="1333500" algn="l"/>
                <a:tab pos="1790700" algn="l"/>
                <a:tab pos="2235200" algn="l"/>
              </a:tabLst>
              <a:defRPr sz="392">
                <a:solidFill>
                  <a:srgbClr val="FFFFFF"/>
                </a:solidFill>
                <a:effectLst>
                  <a:outerShdw blurRad="37338" dist="37338" dir="2700000" rotWithShape="0">
                    <a:srgbClr val="000000"/>
                  </a:outerShdw>
                </a:effectLst>
                <a:latin typeface="+mn-lt"/>
                <a:ea typeface="+mn-ea"/>
                <a:cs typeface="+mn-cs"/>
                <a:sym typeface="Arial"/>
              </a:defRPr>
            </a:pPr>
            <a:endParaRPr/>
          </a:p>
          <a:p>
            <a:pPr lvl="1" indent="628078" defTabSz="896111">
              <a:spcBef>
                <a:spcPts val="400"/>
              </a:spcBef>
              <a:tabLst>
                <a:tab pos="444500" algn="l"/>
                <a:tab pos="889000" algn="l"/>
                <a:tab pos="1333500" algn="l"/>
                <a:tab pos="1790700" algn="l"/>
                <a:tab pos="2235200" algn="l"/>
              </a:tabLst>
              <a:defRPr sz="1764">
                <a:solidFill>
                  <a:srgbClr val="FFFFFF"/>
                </a:solidFill>
                <a:effectLst>
                  <a:outerShdw blurRad="37338" dist="37338" dir="2700000" rotWithShape="0">
                    <a:srgbClr val="000000"/>
                  </a:outerShdw>
                </a:effectLst>
                <a:latin typeface="+mn-lt"/>
                <a:ea typeface="+mn-ea"/>
                <a:cs typeface="+mn-cs"/>
                <a:sym typeface="Arial"/>
              </a:defRPr>
            </a:pPr>
            <a:r>
              <a:t>PIPE water past the air flow, eliminating its evaporation = </a:t>
            </a:r>
            <a:r>
              <a:rPr>
                <a:solidFill>
                  <a:srgbClr val="FBC901"/>
                </a:solidFill>
              </a:rPr>
              <a:t>"Dry-Cooling"</a:t>
            </a:r>
          </a:p>
        </p:txBody>
      </p:sp>
      <p:sp>
        <p:nvSpPr>
          <p:cNvPr id="690" name="Rectangle 5"/>
          <p:cNvSpPr txBox="1"/>
          <p:nvPr/>
        </p:nvSpPr>
        <p:spPr>
          <a:xfrm>
            <a:off x="155417" y="3990694"/>
            <a:ext cx="1223429" cy="11532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lvl1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lvl1pPr>
          </a:lstStyle>
          <a:p>
            <a:r>
              <a:t>http://www.matrixcooling.com/cooling-towers/counterflow-cooling-towers/</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92" name="Rectangle 2"/>
          <p:cNvSpPr txBox="1">
            <a:spLocks noGrp="1"/>
          </p:cNvSpPr>
          <p:nvPr>
            <p:ph type="title"/>
          </p:nvPr>
        </p:nvSpPr>
        <p:spPr>
          <a:xfrm>
            <a:off x="304800" y="25399"/>
            <a:ext cx="8534400" cy="675219"/>
          </a:xfrm>
          <a:prstGeom prst="rect">
            <a:avLst/>
          </a:prstGeom>
        </p:spPr>
        <p:txBody>
          <a:bodyPr/>
          <a:lstStyle>
            <a:lvl1pPr>
              <a:defRPr sz="2200" i="1">
                <a:latin typeface="+mn-lt"/>
                <a:ea typeface="+mn-ea"/>
                <a:cs typeface="+mn-cs"/>
                <a:sym typeface="Arial"/>
              </a:defRPr>
            </a:lvl1pPr>
          </a:lstStyle>
          <a:p>
            <a:r>
              <a:t>Additional water is used for regular cleaning of the mirrors</a:t>
            </a:r>
          </a:p>
        </p:txBody>
      </p:sp>
      <p:sp>
        <p:nvSpPr>
          <p:cNvPr id="693" name="Rectangle 3"/>
          <p:cNvSpPr txBox="1">
            <a:spLocks noGrp="1"/>
          </p:cNvSpPr>
          <p:nvPr>
            <p:ph type="body" sz="half" idx="1"/>
          </p:nvPr>
        </p:nvSpPr>
        <p:spPr>
          <a:xfrm>
            <a:off x="177800" y="709968"/>
            <a:ext cx="8788400" cy="2545457"/>
          </a:xfrm>
          <a:prstGeom prst="rect">
            <a:avLst/>
          </a:prstGeom>
        </p:spPr>
        <p:txBody>
          <a:bodyPr/>
          <a:lstStyle/>
          <a:p>
            <a:r>
              <a:t>Of which there are </a:t>
            </a:r>
            <a:r>
              <a:rPr b="1">
                <a:solidFill>
                  <a:srgbClr val="FBC901"/>
                </a:solidFill>
              </a:rPr>
              <a:t>347,000</a:t>
            </a:r>
            <a:r>
              <a:t> within Ivanpah's three heliostat fields (!) </a:t>
            </a:r>
            <a:r>
              <a:rPr b="1" baseline="31999"/>
              <a:t>1</a:t>
            </a:r>
          </a:p>
          <a:p>
            <a:pPr>
              <a:defRPr sz="1200"/>
            </a:pPr>
            <a:endParaRPr/>
          </a:p>
          <a:p>
            <a:pPr>
              <a:defRPr b="1"/>
            </a:pPr>
            <a:r>
              <a:t>How much total water is used, and how is it used?</a:t>
            </a:r>
          </a:p>
          <a:p>
            <a:pPr>
              <a:defRPr sz="1200"/>
            </a:pPr>
            <a:endParaRPr/>
          </a:p>
          <a:p>
            <a:r>
              <a:t>At an industry workshop, Dr. Raymond Branke of Germany's Fraunhofer Institute</a:t>
            </a:r>
          </a:p>
          <a:p>
            <a:pPr>
              <a:defRPr sz="600"/>
            </a:pPr>
            <a:endParaRPr/>
          </a:p>
          <a:p>
            <a:pPr marL="0" lvl="1" indent="640896">
              <a:buSzTx/>
              <a:buNone/>
            </a:pPr>
            <a:r>
              <a:t>analyzed water use for a possible Parabolic Trough plant near Las Vegas, </a:t>
            </a:r>
          </a:p>
          <a:p>
            <a:pPr marL="0" lvl="1" indent="640896">
              <a:buSzTx/>
              <a:buNone/>
              <a:defRPr sz="700"/>
            </a:pPr>
            <a:endParaRPr/>
          </a:p>
          <a:p>
            <a:pPr marL="0" lvl="2" indent="1085850">
              <a:buSzTx/>
              <a:buNone/>
            </a:pPr>
            <a:r>
              <a:t>based on cooling tower type, with &amp; without </a:t>
            </a:r>
            <a:r>
              <a:rPr>
                <a:solidFill>
                  <a:srgbClr val="FBC901"/>
                </a:solidFill>
              </a:rPr>
              <a:t>thermal energy storage (TES) </a:t>
            </a:r>
            <a:r>
              <a:rPr b="1" baseline="31999">
                <a:solidFill>
                  <a:srgbClr val="FBC901"/>
                </a:solidFill>
              </a:rPr>
              <a:t>2</a:t>
            </a:r>
          </a:p>
        </p:txBody>
      </p:sp>
      <p:sp>
        <p:nvSpPr>
          <p:cNvPr id="694" name="Rectangle 5"/>
          <p:cNvSpPr txBox="1"/>
          <p:nvPr/>
        </p:nvSpPr>
        <p:spPr>
          <a:xfrm>
            <a:off x="201273" y="6342920"/>
            <a:ext cx="8614387" cy="4801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1) Ivanpah Solar Power Facility - Wikipedia</a:t>
            </a:r>
          </a:p>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2) Figure from Dr. Branke's talk (yellow box added): http://helioscsp.com/water-use-in-concentrated-solar-power-plants/</a:t>
            </a:r>
          </a:p>
        </p:txBody>
      </p:sp>
      <p:grpSp>
        <p:nvGrpSpPr>
          <p:cNvPr id="697" name="Group"/>
          <p:cNvGrpSpPr/>
          <p:nvPr/>
        </p:nvGrpSpPr>
        <p:grpSpPr>
          <a:xfrm>
            <a:off x="1525979" y="3220174"/>
            <a:ext cx="5763859" cy="3013557"/>
            <a:chOff x="0" y="0"/>
            <a:chExt cx="5763858" cy="3013555"/>
          </a:xfrm>
        </p:grpSpPr>
        <p:pic>
          <p:nvPicPr>
            <p:cNvPr id="695" name="Image" descr="Image"/>
            <p:cNvPicPr>
              <a:picLocks noChangeAspect="1"/>
            </p:cNvPicPr>
            <p:nvPr/>
          </p:nvPicPr>
          <p:blipFill>
            <a:blip r:embed="rId2">
              <a:extLst/>
            </a:blip>
            <a:stretch>
              <a:fillRect/>
            </a:stretch>
          </p:blipFill>
          <p:spPr>
            <a:xfrm>
              <a:off x="0" y="0"/>
              <a:ext cx="5763859" cy="3013556"/>
            </a:xfrm>
            <a:prstGeom prst="rect">
              <a:avLst/>
            </a:prstGeom>
            <a:ln w="12700" cap="flat">
              <a:noFill/>
              <a:miter lim="400000"/>
            </a:ln>
            <a:effectLst/>
          </p:spPr>
        </p:pic>
        <p:sp>
          <p:nvSpPr>
            <p:cNvPr id="696" name="Rectangle"/>
            <p:cNvSpPr/>
            <p:nvPr/>
          </p:nvSpPr>
          <p:spPr>
            <a:xfrm>
              <a:off x="7797" y="200193"/>
              <a:ext cx="1048203" cy="2095676"/>
            </a:xfrm>
            <a:prstGeom prst="rect">
              <a:avLst/>
            </a:prstGeom>
            <a:noFill/>
            <a:ln w="50800" cap="flat">
              <a:solidFill>
                <a:srgbClr val="FBC901"/>
              </a:solidFill>
              <a:prstDash val="solid"/>
              <a:round/>
            </a:ln>
            <a:effectLst/>
          </p:spPr>
          <p:txBody>
            <a:bodyPr wrap="square" lIns="45719" tIns="45719" rIns="45719" bIns="45719" numCol="1" anchor="t">
              <a:noAutofit/>
            </a:bodyPr>
            <a:lstStyle/>
            <a:p>
              <a:endParaRPr/>
            </a:p>
          </p:txBody>
        </p:sp>
      </p:gr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99" name="Rectangle 5"/>
          <p:cNvSpPr txBox="1"/>
          <p:nvPr/>
        </p:nvSpPr>
        <p:spPr>
          <a:xfrm>
            <a:off x="304800" y="6457220"/>
            <a:ext cx="8534400"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lvl1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lvl1pPr>
          </a:lstStyle>
          <a:p>
            <a:r>
              <a:t>http://helioscsp.com/water-use-in-concentrated-solar-power-plants/</a:t>
            </a:r>
          </a:p>
        </p:txBody>
      </p:sp>
      <p:sp>
        <p:nvSpPr>
          <p:cNvPr id="700" name="Rectangle 2"/>
          <p:cNvSpPr txBox="1">
            <a:spLocks noGrp="1"/>
          </p:cNvSpPr>
          <p:nvPr>
            <p:ph type="title"/>
          </p:nvPr>
        </p:nvSpPr>
        <p:spPr>
          <a:xfrm>
            <a:off x="304800" y="165099"/>
            <a:ext cx="8534400" cy="675219"/>
          </a:xfrm>
          <a:prstGeom prst="rect">
            <a:avLst/>
          </a:prstGeom>
        </p:spPr>
        <p:txBody>
          <a:bodyPr/>
          <a:lstStyle/>
          <a:p>
            <a:pPr defTabSz="841247">
              <a:defRPr sz="2024" i="1">
                <a:effectLst>
                  <a:outerShdw blurRad="35052" dist="35052" dir="2700000" rotWithShape="0">
                    <a:srgbClr val="000000"/>
                  </a:outerShdw>
                </a:effectLst>
                <a:latin typeface="+mn-lt"/>
                <a:ea typeface="+mn-ea"/>
                <a:cs typeface="+mn-cs"/>
                <a:sym typeface="Arial"/>
              </a:defRPr>
            </a:pPr>
            <a:r>
              <a:t>He then compared that plant's water consumption </a:t>
            </a:r>
          </a:p>
          <a:p>
            <a:pPr defTabSz="841247">
              <a:defRPr sz="2024" i="1">
                <a:effectLst>
                  <a:outerShdw blurRad="35052" dist="35052" dir="2700000" rotWithShape="0">
                    <a:srgbClr val="000000"/>
                  </a:outerShdw>
                </a:effectLst>
                <a:latin typeface="+mn-lt"/>
                <a:ea typeface="+mn-ea"/>
                <a:cs typeface="+mn-cs"/>
                <a:sym typeface="Arial"/>
              </a:defRPr>
            </a:pPr>
            <a:r>
              <a:t>to the water used by all sorts of </a:t>
            </a:r>
            <a:r>
              <a:rPr b="1"/>
              <a:t>other</a:t>
            </a:r>
            <a:r>
              <a:t> power plants</a:t>
            </a:r>
          </a:p>
        </p:txBody>
      </p:sp>
      <p:pic>
        <p:nvPicPr>
          <p:cNvPr id="701" name="facts-and-figures-1.png" descr="facts-and-figures-1.png"/>
          <p:cNvPicPr>
            <a:picLocks noChangeAspect="1"/>
          </p:cNvPicPr>
          <p:nvPr/>
        </p:nvPicPr>
        <p:blipFill>
          <a:blip r:embed="rId2">
            <a:extLst/>
          </a:blip>
          <a:stretch>
            <a:fillRect/>
          </a:stretch>
        </p:blipFill>
        <p:spPr>
          <a:xfrm>
            <a:off x="251283" y="1496562"/>
            <a:ext cx="8534401" cy="4625288"/>
          </a:xfrm>
          <a:prstGeom prst="rect">
            <a:avLst/>
          </a:prstGeom>
          <a:ln w="12700">
            <a:miter lim="400000"/>
          </a:ln>
        </p:spPr>
      </p:pic>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2" name="Rectangle 2"/>
          <p:cNvSpPr txBox="1">
            <a:spLocks noGrp="1"/>
          </p:cNvSpPr>
          <p:nvPr>
            <p:ph type="title"/>
          </p:nvPr>
        </p:nvSpPr>
        <p:spPr>
          <a:xfrm>
            <a:off x="304800" y="63499"/>
            <a:ext cx="8534400" cy="675219"/>
          </a:xfrm>
          <a:prstGeom prst="rect">
            <a:avLst/>
          </a:prstGeom>
        </p:spPr>
        <p:txBody>
          <a:bodyPr/>
          <a:lstStyle>
            <a:lvl1pPr>
              <a:defRPr sz="2200" i="1">
                <a:latin typeface="+mn-lt"/>
                <a:ea typeface="+mn-ea"/>
                <a:cs typeface="+mn-cs"/>
                <a:sym typeface="Arial"/>
              </a:defRPr>
            </a:lvl1pPr>
          </a:lstStyle>
          <a:p>
            <a:r>
              <a:t>Vs. DIRECT Average Daily Solar Energy Incident Upon the U.S.:</a:t>
            </a:r>
          </a:p>
        </p:txBody>
      </p:sp>
      <p:pic>
        <p:nvPicPr>
          <p:cNvPr id="173" name="Map of US Direct Normal Solar Irradiance - 2018 - NREL.pdf" descr="Map of US Direct Normal Solar Irradiance - 2018 - NREL.pdf"/>
          <p:cNvPicPr>
            <a:picLocks/>
          </p:cNvPicPr>
          <p:nvPr/>
        </p:nvPicPr>
        <p:blipFill>
          <a:blip r:embed="rId2">
            <a:extLst/>
          </a:blip>
          <a:srcRect l="2854" t="4066" r="2854" b="4066"/>
          <a:stretch>
            <a:fillRect/>
          </a:stretch>
        </p:blipFill>
        <p:spPr>
          <a:xfrm>
            <a:off x="2562734" y="942612"/>
            <a:ext cx="3879846" cy="2531468"/>
          </a:xfrm>
          <a:prstGeom prst="rect">
            <a:avLst/>
          </a:prstGeom>
          <a:ln w="12700">
            <a:miter lim="400000"/>
          </a:ln>
        </p:spPr>
      </p:pic>
      <p:pic>
        <p:nvPicPr>
          <p:cNvPr id="174" name="Map of US Direct Normal Solar Irradiance - 2018 - NREL.pdf" descr="Map of US Direct Normal Solar Irradiance - 2018 - NREL.pdf"/>
          <p:cNvPicPr>
            <a:picLocks noChangeAspect="1"/>
          </p:cNvPicPr>
          <p:nvPr/>
        </p:nvPicPr>
        <p:blipFill>
          <a:blip r:embed="rId2">
            <a:extLst/>
          </a:blip>
          <a:srcRect l="89012" t="64650" r="4779" b="20985"/>
          <a:stretch>
            <a:fillRect/>
          </a:stretch>
        </p:blipFill>
        <p:spPr>
          <a:xfrm>
            <a:off x="7125152" y="1221580"/>
            <a:ext cx="1144967" cy="1714404"/>
          </a:xfrm>
          <a:prstGeom prst="rect">
            <a:avLst/>
          </a:prstGeom>
          <a:ln w="12700">
            <a:miter lim="400000"/>
          </a:ln>
        </p:spPr>
      </p:pic>
      <p:sp>
        <p:nvSpPr>
          <p:cNvPr id="175" name="Rectangle 5"/>
          <p:cNvSpPr txBox="1"/>
          <p:nvPr/>
        </p:nvSpPr>
        <p:spPr>
          <a:xfrm>
            <a:off x="6562041" y="2993130"/>
            <a:ext cx="2322679" cy="5440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lvl1pPr algn="ctr">
              <a:defRPr sz="1100" b="0" i="1">
                <a:solidFill>
                  <a:srgbClr val="FBC901"/>
                </a:solidFill>
                <a:effectLst>
                  <a:outerShdw blurRad="38100" dist="38100" dir="2700000" rotWithShape="0">
                    <a:srgbClr val="000000"/>
                  </a:outerShdw>
                </a:effectLst>
                <a:latin typeface="+mn-lt"/>
                <a:ea typeface="+mn-ea"/>
                <a:cs typeface="+mn-cs"/>
                <a:sym typeface="Arial"/>
              </a:defRPr>
            </a:lvl1pPr>
          </a:lstStyle>
          <a:p>
            <a:r>
              <a:t>NOTE: While very similar to the color coding of the previous map, the coding here is NOT identical</a:t>
            </a:r>
          </a:p>
        </p:txBody>
      </p:sp>
      <p:sp>
        <p:nvSpPr>
          <p:cNvPr id="176" name="Rectangle 3"/>
          <p:cNvSpPr txBox="1">
            <a:spLocks noGrp="1"/>
          </p:cNvSpPr>
          <p:nvPr>
            <p:ph type="body" sz="half" idx="1"/>
          </p:nvPr>
        </p:nvSpPr>
        <p:spPr>
          <a:xfrm>
            <a:off x="171932" y="3703231"/>
            <a:ext cx="8902085" cy="2645707"/>
          </a:xfrm>
          <a:prstGeom prst="rect">
            <a:avLst/>
          </a:prstGeom>
        </p:spPr>
        <p:txBody>
          <a:bodyPr/>
          <a:lstStyle/>
          <a:p>
            <a:r>
              <a:t>Daily and annually averaged </a:t>
            </a:r>
            <a:r>
              <a:rPr b="1"/>
              <a:t>solar insolation</a:t>
            </a:r>
            <a:r>
              <a:t> </a:t>
            </a:r>
            <a:r>
              <a:rPr b="1">
                <a:solidFill>
                  <a:srgbClr val="FBC901"/>
                </a:solidFill>
              </a:rPr>
              <a:t>coming straight from the sun</a:t>
            </a:r>
            <a:r>
              <a:rPr b="1"/>
              <a:t> </a:t>
            </a:r>
            <a:r>
              <a:t>is:</a:t>
            </a:r>
          </a:p>
          <a:p>
            <a:pPr>
              <a:defRPr sz="1200"/>
            </a:pPr>
            <a:endParaRPr/>
          </a:p>
          <a:p>
            <a:pPr marL="0" lvl="1" indent="640896">
              <a:buSzTx/>
              <a:buNone/>
            </a:pPr>
            <a:r>
              <a:rPr b="1"/>
              <a:t>Very Weak</a:t>
            </a:r>
            <a:r>
              <a:t> in New England and almost all of the Midwest</a:t>
            </a:r>
          </a:p>
          <a:p>
            <a:pPr marL="0" lvl="1" indent="579664">
              <a:buSzTx/>
              <a:buNone/>
              <a:defRPr sz="1200"/>
            </a:pPr>
            <a:endParaRPr/>
          </a:p>
          <a:p>
            <a:pPr marL="0" lvl="1" indent="640896">
              <a:buSzTx/>
              <a:buNone/>
            </a:pPr>
            <a:r>
              <a:rPr b="1"/>
              <a:t>Weak</a:t>
            </a:r>
            <a:r>
              <a:t> in the South</a:t>
            </a:r>
          </a:p>
          <a:p>
            <a:pPr marL="0" lvl="1" indent="579664">
              <a:buSzTx/>
              <a:buNone/>
              <a:defRPr sz="1200"/>
            </a:pPr>
            <a:endParaRPr/>
          </a:p>
          <a:p>
            <a:pPr marL="0" lvl="1" indent="640896">
              <a:buSzTx/>
              <a:buNone/>
            </a:pPr>
            <a:r>
              <a:rPr b="1"/>
              <a:t>Medium</a:t>
            </a:r>
            <a:r>
              <a:t> in the West</a:t>
            </a:r>
          </a:p>
          <a:p>
            <a:pPr marL="0" lvl="1" indent="579664">
              <a:buSzTx/>
              <a:buNone/>
              <a:defRPr sz="1200"/>
            </a:pPr>
            <a:endParaRPr/>
          </a:p>
          <a:p>
            <a:pPr marL="0" lvl="1" indent="640896">
              <a:buSzTx/>
              <a:buNone/>
            </a:pPr>
            <a:r>
              <a:rPr b="1"/>
              <a:t>Highest</a:t>
            </a:r>
            <a:r>
              <a:t> </a:t>
            </a:r>
            <a:r>
              <a:rPr b="1"/>
              <a:t>by far</a:t>
            </a:r>
            <a:r>
              <a:t> in the deserts of New Mexico, Arizona, S Nevada, SE California</a:t>
            </a:r>
          </a:p>
        </p:txBody>
      </p:sp>
      <p:sp>
        <p:nvSpPr>
          <p:cNvPr id="177" name="Rectangle 5"/>
          <p:cNvSpPr txBox="1"/>
          <p:nvPr/>
        </p:nvSpPr>
        <p:spPr>
          <a:xfrm>
            <a:off x="265889" y="6501690"/>
            <a:ext cx="8432957" cy="2642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lvl1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lvl1pPr>
          </a:lstStyle>
          <a:p>
            <a:r>
              <a:t>Figure: https://www.nrel.gov/gis/assets/pdfs/solar_dni_2018_01.pdf</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3" name="Rectangle 2"/>
          <p:cNvSpPr txBox="1">
            <a:spLocks noGrp="1"/>
          </p:cNvSpPr>
          <p:nvPr>
            <p:ph type="title"/>
          </p:nvPr>
        </p:nvSpPr>
        <p:spPr>
          <a:xfrm>
            <a:off x="304800" y="76199"/>
            <a:ext cx="8534400" cy="675219"/>
          </a:xfrm>
          <a:prstGeom prst="rect">
            <a:avLst/>
          </a:prstGeom>
        </p:spPr>
        <p:txBody>
          <a:bodyPr/>
          <a:lstStyle>
            <a:lvl1pPr>
              <a:defRPr sz="2000" i="1">
                <a:latin typeface="+mn-lt"/>
                <a:ea typeface="+mn-ea"/>
                <a:cs typeface="+mn-cs"/>
                <a:sym typeface="Arial"/>
              </a:defRPr>
            </a:lvl1pPr>
          </a:lstStyle>
          <a:p>
            <a:r>
              <a:t>On the left are his estimates for various Solar Thermal technologies</a:t>
            </a:r>
          </a:p>
        </p:txBody>
      </p:sp>
      <p:sp>
        <p:nvSpPr>
          <p:cNvPr id="704" name="Rectangle 3"/>
          <p:cNvSpPr txBox="1">
            <a:spLocks noGrp="1"/>
          </p:cNvSpPr>
          <p:nvPr>
            <p:ph type="body" sz="quarter" idx="1"/>
          </p:nvPr>
        </p:nvSpPr>
        <p:spPr>
          <a:xfrm>
            <a:off x="4400708" y="842971"/>
            <a:ext cx="4447357" cy="756374"/>
          </a:xfrm>
          <a:prstGeom prst="rect">
            <a:avLst/>
          </a:prstGeom>
        </p:spPr>
        <p:txBody>
          <a:bodyPr/>
          <a:lstStyle/>
          <a:p>
            <a:pPr>
              <a:defRPr sz="1700"/>
            </a:pPr>
            <a:r>
              <a:t>Squinting to read off gallons of water use</a:t>
            </a:r>
          </a:p>
          <a:p>
            <a:pPr>
              <a:defRPr sz="1700"/>
            </a:pPr>
            <a:r>
              <a:t>per MW-hr of electrical energy generated:</a:t>
            </a:r>
          </a:p>
        </p:txBody>
      </p:sp>
      <p:sp>
        <p:nvSpPr>
          <p:cNvPr id="705" name="Rectangle 3"/>
          <p:cNvSpPr txBox="1"/>
          <p:nvPr/>
        </p:nvSpPr>
        <p:spPr>
          <a:xfrm>
            <a:off x="4115532" y="1758296"/>
            <a:ext cx="5017709" cy="40573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ormAutofit/>
          </a:bodyPr>
          <a:lstStyle/>
          <a:p>
            <a:pPr defTabSz="832104">
              <a:spcBef>
                <a:spcPts val="300"/>
              </a:spcBef>
              <a:tabLst>
                <a:tab pos="406400" algn="l"/>
                <a:tab pos="825500" algn="l"/>
                <a:tab pos="1244600" algn="l"/>
                <a:tab pos="1663700" algn="l"/>
                <a:tab pos="2070100" algn="l"/>
              </a:tabLst>
              <a:defRPr sz="1638" b="0">
                <a:solidFill>
                  <a:srgbClr val="FFFFFF"/>
                </a:solidFill>
                <a:effectLst>
                  <a:outerShdw blurRad="34671" dist="34671" dir="2700000" rotWithShape="0">
                    <a:srgbClr val="000000"/>
                  </a:outerShdw>
                </a:effectLst>
                <a:latin typeface="+mn-lt"/>
                <a:ea typeface="+mn-ea"/>
                <a:cs typeface="+mn-cs"/>
                <a:sym typeface="Arial"/>
              </a:defRPr>
            </a:pPr>
            <a:r>
              <a:t>Troughs / evaporative cooling: </a:t>
            </a:r>
            <a:r>
              <a:rPr b="1"/>
              <a:t>900 gal / MW-hr</a:t>
            </a:r>
          </a:p>
          <a:p>
            <a:pPr defTabSz="832104">
              <a:spcBef>
                <a:spcPts val="300"/>
              </a:spcBef>
              <a:tabLst>
                <a:tab pos="406400" algn="l"/>
                <a:tab pos="825500" algn="l"/>
                <a:tab pos="1244600" algn="l"/>
                <a:tab pos="1663700" algn="l"/>
                <a:tab pos="2070100" algn="l"/>
              </a:tabLst>
              <a:defRPr sz="455" b="0">
                <a:solidFill>
                  <a:srgbClr val="FFFFFF"/>
                </a:solidFill>
                <a:effectLst>
                  <a:outerShdw blurRad="34671" dist="34671" dir="2700000" rotWithShape="0">
                    <a:srgbClr val="000000"/>
                  </a:outerShdw>
                </a:effectLst>
                <a:latin typeface="+mn-lt"/>
                <a:ea typeface="+mn-ea"/>
                <a:cs typeface="+mn-cs"/>
                <a:sym typeface="Arial"/>
              </a:defRPr>
            </a:pPr>
            <a:endParaRPr/>
          </a:p>
          <a:p>
            <a:pPr defTabSz="832104">
              <a:spcBef>
                <a:spcPts val="300"/>
              </a:spcBef>
              <a:tabLst>
                <a:tab pos="406400" algn="l"/>
                <a:tab pos="825500" algn="l"/>
                <a:tab pos="1244600" algn="l"/>
                <a:tab pos="1663700" algn="l"/>
                <a:tab pos="2070100" algn="l"/>
              </a:tabLst>
              <a:defRPr sz="1638" b="0">
                <a:solidFill>
                  <a:srgbClr val="FFFFFF"/>
                </a:solidFill>
                <a:effectLst>
                  <a:outerShdw blurRad="34671" dist="34671" dir="2700000" rotWithShape="0">
                    <a:srgbClr val="000000"/>
                  </a:outerShdw>
                </a:effectLst>
                <a:latin typeface="+mn-lt"/>
                <a:ea typeface="+mn-ea"/>
                <a:cs typeface="+mn-cs"/>
                <a:sym typeface="Arial"/>
              </a:defRPr>
            </a:pPr>
            <a:r>
              <a:t>Towers / evaporative cooling: </a:t>
            </a:r>
            <a:r>
              <a:rPr b="1"/>
              <a:t>840 gal / MW-hr</a:t>
            </a:r>
          </a:p>
          <a:p>
            <a:pPr defTabSz="832104">
              <a:spcBef>
                <a:spcPts val="300"/>
              </a:spcBef>
              <a:tabLst>
                <a:tab pos="406400" algn="l"/>
                <a:tab pos="825500" algn="l"/>
                <a:tab pos="1244600" algn="l"/>
                <a:tab pos="1663700" algn="l"/>
                <a:tab pos="2070100" algn="l"/>
              </a:tabLst>
              <a:defRPr sz="1638" b="0">
                <a:solidFill>
                  <a:srgbClr val="FFFFFF"/>
                </a:solidFill>
                <a:effectLst>
                  <a:outerShdw blurRad="34671" dist="34671" dir="2700000" rotWithShape="0">
                    <a:srgbClr val="000000"/>
                  </a:outerShdw>
                </a:effectLst>
                <a:latin typeface="+mn-lt"/>
                <a:ea typeface="+mn-ea"/>
                <a:cs typeface="+mn-cs"/>
                <a:sym typeface="Arial"/>
              </a:defRPr>
            </a:pPr>
            <a:endParaRPr/>
          </a:p>
          <a:p>
            <a:pPr defTabSz="832104">
              <a:spcBef>
                <a:spcPts val="300"/>
              </a:spcBef>
              <a:tabLst>
                <a:tab pos="406400" algn="l"/>
                <a:tab pos="825500" algn="l"/>
                <a:tab pos="1244600" algn="l"/>
                <a:tab pos="1663700" algn="l"/>
                <a:tab pos="2070100" algn="l"/>
              </a:tabLst>
              <a:defRPr sz="1638" b="0">
                <a:solidFill>
                  <a:srgbClr val="FFFFFF"/>
                </a:solidFill>
                <a:effectLst>
                  <a:outerShdw blurRad="34671" dist="34671" dir="2700000" rotWithShape="0">
                    <a:srgbClr val="000000"/>
                  </a:outerShdw>
                </a:effectLst>
                <a:latin typeface="+mn-lt"/>
                <a:ea typeface="+mn-ea"/>
                <a:cs typeface="+mn-cs"/>
                <a:sym typeface="Arial"/>
              </a:defRPr>
            </a:pPr>
            <a:r>
              <a:t>Troughs / hybrid cooling: </a:t>
            </a:r>
            <a:r>
              <a:rPr b="1"/>
              <a:t>300 gal / MW-hr</a:t>
            </a:r>
          </a:p>
          <a:p>
            <a:pPr defTabSz="832104">
              <a:spcBef>
                <a:spcPts val="300"/>
              </a:spcBef>
              <a:tabLst>
                <a:tab pos="406400" algn="l"/>
                <a:tab pos="825500" algn="l"/>
                <a:tab pos="1244600" algn="l"/>
                <a:tab pos="1663700" algn="l"/>
                <a:tab pos="2070100" algn="l"/>
              </a:tabLst>
              <a:defRPr sz="637" b="0">
                <a:solidFill>
                  <a:srgbClr val="FFFFFF"/>
                </a:solidFill>
                <a:effectLst>
                  <a:outerShdw blurRad="34671" dist="34671" dir="2700000" rotWithShape="0">
                    <a:srgbClr val="000000"/>
                  </a:outerShdw>
                </a:effectLst>
                <a:latin typeface="+mn-lt"/>
                <a:ea typeface="+mn-ea"/>
                <a:cs typeface="+mn-cs"/>
                <a:sym typeface="Arial"/>
              </a:defRPr>
            </a:pPr>
            <a:endParaRPr/>
          </a:p>
          <a:p>
            <a:pPr defTabSz="832104">
              <a:spcBef>
                <a:spcPts val="300"/>
              </a:spcBef>
              <a:tabLst>
                <a:tab pos="406400" algn="l"/>
                <a:tab pos="825500" algn="l"/>
                <a:tab pos="1244600" algn="l"/>
                <a:tab pos="1663700" algn="l"/>
                <a:tab pos="2070100" algn="l"/>
              </a:tabLst>
              <a:defRPr sz="1638" b="0">
                <a:solidFill>
                  <a:srgbClr val="FFFFFF"/>
                </a:solidFill>
                <a:effectLst>
                  <a:outerShdw blurRad="34671" dist="34671" dir="2700000" rotWithShape="0">
                    <a:srgbClr val="000000"/>
                  </a:outerShdw>
                </a:effectLst>
                <a:latin typeface="+mn-lt"/>
                <a:ea typeface="+mn-ea"/>
                <a:cs typeface="+mn-cs"/>
                <a:sym typeface="Arial"/>
              </a:defRPr>
            </a:pPr>
            <a:r>
              <a:t>Towers / hybrid cooling: </a:t>
            </a:r>
            <a:r>
              <a:rPr b="1"/>
              <a:t>200 gal / MW-hr</a:t>
            </a:r>
          </a:p>
          <a:p>
            <a:pPr defTabSz="832104">
              <a:spcBef>
                <a:spcPts val="300"/>
              </a:spcBef>
              <a:tabLst>
                <a:tab pos="406400" algn="l"/>
                <a:tab pos="825500" algn="l"/>
                <a:tab pos="1244600" algn="l"/>
                <a:tab pos="1663700" algn="l"/>
                <a:tab pos="2070100" algn="l"/>
              </a:tabLst>
              <a:defRPr sz="1638" b="0">
                <a:solidFill>
                  <a:srgbClr val="FFFFFF"/>
                </a:solidFill>
                <a:effectLst>
                  <a:outerShdw blurRad="34671" dist="34671" dir="2700000" rotWithShape="0">
                    <a:srgbClr val="000000"/>
                  </a:outerShdw>
                </a:effectLst>
                <a:latin typeface="+mn-lt"/>
                <a:ea typeface="+mn-ea"/>
                <a:cs typeface="+mn-cs"/>
                <a:sym typeface="Arial"/>
              </a:defRPr>
            </a:pPr>
            <a:endParaRPr/>
          </a:p>
          <a:p>
            <a:pPr defTabSz="832104">
              <a:spcBef>
                <a:spcPts val="300"/>
              </a:spcBef>
              <a:tabLst>
                <a:tab pos="406400" algn="l"/>
                <a:tab pos="825500" algn="l"/>
                <a:tab pos="1244600" algn="l"/>
                <a:tab pos="1663700" algn="l"/>
                <a:tab pos="2070100" algn="l"/>
              </a:tabLst>
              <a:defRPr sz="1638" b="0">
                <a:solidFill>
                  <a:srgbClr val="FFFFFF"/>
                </a:solidFill>
                <a:effectLst>
                  <a:outerShdw blurRad="34671" dist="34671" dir="2700000" rotWithShape="0">
                    <a:srgbClr val="000000"/>
                  </a:outerShdw>
                </a:effectLst>
                <a:latin typeface="+mn-lt"/>
                <a:ea typeface="+mn-ea"/>
                <a:cs typeface="+mn-cs"/>
                <a:sym typeface="Arial"/>
              </a:defRPr>
            </a:pPr>
            <a:r>
              <a:t>Troughs / dry cooling: </a:t>
            </a:r>
            <a:r>
              <a:rPr b="1"/>
              <a:t>40 gal / MW-hr</a:t>
            </a:r>
          </a:p>
          <a:p>
            <a:pPr defTabSz="832104">
              <a:spcBef>
                <a:spcPts val="300"/>
              </a:spcBef>
              <a:tabLst>
                <a:tab pos="406400" algn="l"/>
                <a:tab pos="825500" algn="l"/>
                <a:tab pos="1244600" algn="l"/>
                <a:tab pos="1663700" algn="l"/>
                <a:tab pos="2070100" algn="l"/>
              </a:tabLst>
              <a:defRPr sz="546" b="0">
                <a:solidFill>
                  <a:srgbClr val="FFFFFF"/>
                </a:solidFill>
                <a:effectLst>
                  <a:outerShdw blurRad="34671" dist="34671" dir="2700000" rotWithShape="0">
                    <a:srgbClr val="000000"/>
                  </a:outerShdw>
                </a:effectLst>
                <a:latin typeface="+mn-lt"/>
                <a:ea typeface="+mn-ea"/>
                <a:cs typeface="+mn-cs"/>
                <a:sym typeface="Arial"/>
              </a:defRPr>
            </a:pPr>
            <a:endParaRPr/>
          </a:p>
          <a:p>
            <a:pPr defTabSz="832104">
              <a:spcBef>
                <a:spcPts val="300"/>
              </a:spcBef>
              <a:tabLst>
                <a:tab pos="406400" algn="l"/>
                <a:tab pos="825500" algn="l"/>
                <a:tab pos="1244600" algn="l"/>
                <a:tab pos="1663700" algn="l"/>
                <a:tab pos="2070100" algn="l"/>
              </a:tabLst>
              <a:defRPr sz="1638" b="0">
                <a:solidFill>
                  <a:srgbClr val="FFFFFF"/>
                </a:solidFill>
                <a:effectLst>
                  <a:outerShdw blurRad="34671" dist="34671" dir="2700000" rotWithShape="0">
                    <a:srgbClr val="000000"/>
                  </a:outerShdw>
                </a:effectLst>
                <a:latin typeface="+mn-lt"/>
                <a:ea typeface="+mn-ea"/>
                <a:cs typeface="+mn-cs"/>
                <a:sym typeface="Arial"/>
              </a:defRPr>
            </a:pPr>
            <a:r>
              <a:t>Towers / dry cooling: </a:t>
            </a:r>
            <a:r>
              <a:rPr b="1"/>
              <a:t>20 gal / MW-hr</a:t>
            </a:r>
          </a:p>
          <a:p>
            <a:pPr defTabSz="832104">
              <a:spcBef>
                <a:spcPts val="300"/>
              </a:spcBef>
              <a:tabLst>
                <a:tab pos="406400" algn="l"/>
                <a:tab pos="825500" algn="l"/>
                <a:tab pos="1244600" algn="l"/>
                <a:tab pos="1663700" algn="l"/>
                <a:tab pos="2070100" algn="l"/>
              </a:tabLst>
              <a:defRPr sz="1638" b="0">
                <a:solidFill>
                  <a:srgbClr val="FFFFFF"/>
                </a:solidFill>
                <a:effectLst>
                  <a:outerShdw blurRad="34671" dist="34671" dir="2700000" rotWithShape="0">
                    <a:srgbClr val="000000"/>
                  </a:outerShdw>
                </a:effectLst>
                <a:latin typeface="+mn-lt"/>
                <a:ea typeface="+mn-ea"/>
                <a:cs typeface="+mn-cs"/>
                <a:sym typeface="Arial"/>
              </a:defRPr>
            </a:pPr>
            <a:endParaRPr/>
          </a:p>
          <a:p>
            <a:pPr defTabSz="832104">
              <a:spcBef>
                <a:spcPts val="300"/>
              </a:spcBef>
              <a:tabLst>
                <a:tab pos="406400" algn="l"/>
                <a:tab pos="825500" algn="l"/>
                <a:tab pos="1244600" algn="l"/>
                <a:tab pos="1663700" algn="l"/>
                <a:tab pos="2070100" algn="l"/>
              </a:tabLst>
              <a:defRPr sz="1638" b="0">
                <a:solidFill>
                  <a:srgbClr val="FFFFFF"/>
                </a:solidFill>
                <a:effectLst>
                  <a:outerShdw blurRad="34671" dist="34671" dir="2700000" rotWithShape="0">
                    <a:srgbClr val="000000"/>
                  </a:outerShdw>
                </a:effectLst>
                <a:latin typeface="+mn-lt"/>
                <a:ea typeface="+mn-ea"/>
                <a:cs typeface="+mn-cs"/>
                <a:sym typeface="Arial"/>
              </a:defRPr>
            </a:pPr>
            <a:r>
              <a:t>Dish-Stirling: ~ </a:t>
            </a:r>
            <a:r>
              <a:rPr b="1"/>
              <a:t>0 gal / MW-hr</a:t>
            </a:r>
          </a:p>
          <a:p>
            <a:pPr defTabSz="832104">
              <a:spcBef>
                <a:spcPts val="300"/>
              </a:spcBef>
              <a:tabLst>
                <a:tab pos="406400" algn="l"/>
                <a:tab pos="825500" algn="l"/>
                <a:tab pos="1244600" algn="l"/>
                <a:tab pos="1663700" algn="l"/>
                <a:tab pos="2070100" algn="l"/>
              </a:tabLst>
              <a:defRPr sz="1638" b="0">
                <a:solidFill>
                  <a:srgbClr val="FFFFFF"/>
                </a:solidFill>
                <a:effectLst>
                  <a:outerShdw blurRad="34671" dist="34671" dir="2700000" rotWithShape="0">
                    <a:srgbClr val="000000"/>
                  </a:outerShdw>
                </a:effectLst>
                <a:latin typeface="+mn-lt"/>
                <a:ea typeface="+mn-ea"/>
                <a:cs typeface="+mn-cs"/>
                <a:sym typeface="Arial"/>
              </a:defRPr>
            </a:pPr>
            <a:endParaRPr/>
          </a:p>
          <a:p>
            <a:pPr defTabSz="832104">
              <a:spcBef>
                <a:spcPts val="300"/>
              </a:spcBef>
              <a:tabLst>
                <a:tab pos="406400" algn="l"/>
                <a:tab pos="825500" algn="l"/>
                <a:tab pos="1244600" algn="l"/>
                <a:tab pos="1663700" algn="l"/>
                <a:tab pos="2070100" algn="l"/>
              </a:tabLst>
              <a:defRPr sz="1638" b="0">
                <a:solidFill>
                  <a:srgbClr val="FFFFFF"/>
                </a:solidFill>
                <a:effectLst>
                  <a:outerShdw blurRad="34671" dist="34671" dir="2700000" rotWithShape="0">
                    <a:srgbClr val="000000"/>
                  </a:outerShdw>
                </a:effectLst>
                <a:latin typeface="+mn-lt"/>
                <a:ea typeface="+mn-ea"/>
                <a:cs typeface="+mn-cs"/>
                <a:sym typeface="Arial"/>
              </a:defRPr>
            </a:pPr>
            <a:r>
              <a:t>Fresnel Reflector: </a:t>
            </a:r>
            <a:r>
              <a:rPr b="1"/>
              <a:t>1000 gal / MW-hr </a:t>
            </a:r>
          </a:p>
        </p:txBody>
      </p:sp>
      <p:pic>
        <p:nvPicPr>
          <p:cNvPr id="706" name="Image" descr="Image"/>
          <p:cNvPicPr>
            <a:picLocks noChangeAspect="1"/>
          </p:cNvPicPr>
          <p:nvPr/>
        </p:nvPicPr>
        <p:blipFill>
          <a:blip r:embed="rId2">
            <a:extLst/>
          </a:blip>
          <a:stretch>
            <a:fillRect/>
          </a:stretch>
        </p:blipFill>
        <p:spPr>
          <a:xfrm>
            <a:off x="322249" y="1234447"/>
            <a:ext cx="3581296" cy="4389106"/>
          </a:xfrm>
          <a:prstGeom prst="rect">
            <a:avLst/>
          </a:prstGeom>
          <a:ln w="12700">
            <a:miter lim="400000"/>
          </a:ln>
        </p:spPr>
      </p:pic>
      <p:sp>
        <p:nvSpPr>
          <p:cNvPr id="707" name="Rectangle 3"/>
          <p:cNvSpPr txBox="1"/>
          <p:nvPr/>
        </p:nvSpPr>
        <p:spPr>
          <a:xfrm>
            <a:off x="190648" y="6048839"/>
            <a:ext cx="8813504" cy="7563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ormAutofit/>
          </a:bodyPr>
          <a:lstStyle/>
          <a:p>
            <a:pPr algn="ctr">
              <a:spcBef>
                <a:spcPts val="400"/>
              </a:spcBef>
              <a:tabLst>
                <a:tab pos="457200" algn="l"/>
                <a:tab pos="914400" algn="l"/>
                <a:tab pos="1371600" algn="l"/>
                <a:tab pos="1828800" algn="l"/>
                <a:tab pos="2286000" algn="l"/>
              </a:tabLst>
              <a:defRPr sz="1600" b="0" i="1">
                <a:solidFill>
                  <a:srgbClr val="FFFFFF"/>
                </a:solidFill>
                <a:effectLst>
                  <a:outerShdw blurRad="38100" dist="38100" dir="2700000" rotWithShape="0">
                    <a:srgbClr val="000000"/>
                  </a:outerShdw>
                </a:effectLst>
                <a:latin typeface="+mn-lt"/>
                <a:ea typeface="+mn-ea"/>
                <a:cs typeface="+mn-cs"/>
                <a:sym typeface="Arial"/>
              </a:defRPr>
            </a:pPr>
            <a:r>
              <a:t>WHY are Fresnel Reflectors right off the map?  </a:t>
            </a:r>
          </a:p>
          <a:p>
            <a:pPr algn="ctr">
              <a:spcBef>
                <a:spcPts val="400"/>
              </a:spcBef>
              <a:tabLst>
                <a:tab pos="457200" algn="l"/>
                <a:tab pos="914400" algn="l"/>
                <a:tab pos="1371600" algn="l"/>
                <a:tab pos="1828800" algn="l"/>
                <a:tab pos="2286000" algn="l"/>
              </a:tabLst>
              <a:defRPr sz="1600" b="0" i="1">
                <a:solidFill>
                  <a:srgbClr val="FFFFFF"/>
                </a:solidFill>
                <a:effectLst>
                  <a:outerShdw blurRad="38100" dist="38100" dir="2700000" rotWithShape="0">
                    <a:srgbClr val="000000"/>
                  </a:outerShdw>
                </a:effectLst>
                <a:latin typeface="+mn-lt"/>
                <a:ea typeface="+mn-ea"/>
                <a:cs typeface="+mn-cs"/>
                <a:sym typeface="Arial"/>
              </a:defRPr>
            </a:pPr>
            <a:r>
              <a:t>It must involve their now increasingly unique use of Direct-Steam-Generation</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9" name="Rectangle 5"/>
          <p:cNvSpPr txBox="1"/>
          <p:nvPr/>
        </p:nvSpPr>
        <p:spPr>
          <a:xfrm>
            <a:off x="292100" y="6571520"/>
            <a:ext cx="8534400"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lvl1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lvl1pPr>
          </a:lstStyle>
          <a:p>
            <a:r>
              <a:t>1) https://www.fansct.com/en/hybrid-cooling-towers/</a:t>
            </a:r>
          </a:p>
        </p:txBody>
      </p:sp>
      <p:sp>
        <p:nvSpPr>
          <p:cNvPr id="710" name="Rectangle 2"/>
          <p:cNvSpPr txBox="1">
            <a:spLocks noGrp="1"/>
          </p:cNvSpPr>
          <p:nvPr>
            <p:ph type="title"/>
          </p:nvPr>
        </p:nvSpPr>
        <p:spPr>
          <a:xfrm>
            <a:off x="304800" y="-1"/>
            <a:ext cx="8534400" cy="675219"/>
          </a:xfrm>
          <a:prstGeom prst="rect">
            <a:avLst/>
          </a:prstGeom>
        </p:spPr>
        <p:txBody>
          <a:bodyPr/>
          <a:lstStyle>
            <a:lvl1pPr>
              <a:defRPr sz="2000" i="1">
                <a:latin typeface="+mn-lt"/>
                <a:ea typeface="+mn-ea"/>
                <a:cs typeface="+mn-cs"/>
                <a:sym typeface="Arial"/>
              </a:defRPr>
            </a:lvl1pPr>
          </a:lstStyle>
          <a:p>
            <a:r>
              <a:t>What is the "hybrid" cooling to which Branke's figure refers?</a:t>
            </a:r>
          </a:p>
        </p:txBody>
      </p:sp>
      <p:sp>
        <p:nvSpPr>
          <p:cNvPr id="711" name="Rectangle 3"/>
          <p:cNvSpPr txBox="1">
            <a:spLocks noGrp="1"/>
          </p:cNvSpPr>
          <p:nvPr>
            <p:ph type="body" sz="quarter" idx="1"/>
          </p:nvPr>
        </p:nvSpPr>
        <p:spPr>
          <a:xfrm>
            <a:off x="101600" y="716130"/>
            <a:ext cx="8982217" cy="1311230"/>
          </a:xfrm>
          <a:prstGeom prst="rect">
            <a:avLst/>
          </a:prstGeom>
        </p:spPr>
        <p:txBody>
          <a:bodyPr/>
          <a:lstStyle/>
          <a:p>
            <a:pPr defTabSz="905255">
              <a:tabLst>
                <a:tab pos="444500" algn="l"/>
                <a:tab pos="901700" algn="l"/>
                <a:tab pos="1346200" algn="l"/>
                <a:tab pos="1803400" algn="l"/>
                <a:tab pos="2260600" algn="l"/>
              </a:tabLst>
              <a:defRPr sz="1782">
                <a:effectLst>
                  <a:outerShdw blurRad="37719" dist="37719" dir="2700000" rotWithShape="0">
                    <a:srgbClr val="000000"/>
                  </a:outerShdw>
                </a:effectLst>
              </a:defRPr>
            </a:pPr>
            <a:r>
              <a:t>Its cooling is still provided by a combination of passing air AND partial water evaporation</a:t>
            </a:r>
          </a:p>
          <a:p>
            <a:pPr defTabSz="905255">
              <a:tabLst>
                <a:tab pos="444500" algn="l"/>
                <a:tab pos="901700" algn="l"/>
                <a:tab pos="1346200" algn="l"/>
                <a:tab pos="1803400" algn="l"/>
                <a:tab pos="2260600" algn="l"/>
              </a:tabLst>
              <a:defRPr sz="594">
                <a:effectLst>
                  <a:outerShdw blurRad="37719" dist="37719" dir="2700000" rotWithShape="0">
                    <a:srgbClr val="000000"/>
                  </a:outerShdw>
                </a:effectLst>
              </a:defRPr>
            </a:pPr>
            <a:endParaRPr/>
          </a:p>
          <a:p>
            <a:pPr marL="0" lvl="1" indent="634487" defTabSz="905255">
              <a:buSzTx/>
              <a:buNone/>
              <a:tabLst>
                <a:tab pos="444500" algn="l"/>
                <a:tab pos="901700" algn="l"/>
                <a:tab pos="1346200" algn="l"/>
                <a:tab pos="1803400" algn="l"/>
                <a:tab pos="2260600" algn="l"/>
              </a:tabLst>
              <a:defRPr sz="1782">
                <a:effectLst>
                  <a:outerShdw blurRad="37719" dist="37719" dir="2700000" rotWithShape="0">
                    <a:srgbClr val="000000"/>
                  </a:outerShdw>
                </a:effectLst>
              </a:defRPr>
            </a:pPr>
            <a:r>
              <a:t>But each is separately engineered &amp; optimized </a:t>
            </a:r>
          </a:p>
          <a:p>
            <a:pPr marL="0" lvl="1" indent="634487" defTabSz="905255">
              <a:buSzTx/>
              <a:buNone/>
              <a:tabLst>
                <a:tab pos="444500" algn="l"/>
                <a:tab pos="901700" algn="l"/>
                <a:tab pos="1346200" algn="l"/>
                <a:tab pos="1803400" algn="l"/>
                <a:tab pos="2260600" algn="l"/>
              </a:tabLst>
              <a:defRPr sz="594">
                <a:effectLst>
                  <a:outerShdw blurRad="37719" dist="37719" dir="2700000" rotWithShape="0">
                    <a:srgbClr val="000000"/>
                  </a:outerShdw>
                </a:effectLst>
              </a:defRPr>
            </a:pPr>
            <a:endParaRPr/>
          </a:p>
          <a:p>
            <a:pPr marL="0" lvl="2" indent="1074991" defTabSz="905255">
              <a:buSzTx/>
              <a:buNone/>
              <a:tabLst>
                <a:tab pos="444500" algn="l"/>
                <a:tab pos="901700" algn="l"/>
                <a:tab pos="1346200" algn="l"/>
                <a:tab pos="1803400" algn="l"/>
                <a:tab pos="2260600" algn="l"/>
              </a:tabLst>
              <a:defRPr sz="1782">
                <a:effectLst>
                  <a:outerShdw blurRad="37719" dist="37719" dir="2700000" rotWithShape="0">
                    <a:srgbClr val="000000"/>
                  </a:outerShdw>
                </a:effectLst>
              </a:defRPr>
            </a:pPr>
            <a:r>
              <a:t>within a different section of the cooling tower (as seen in the figure below) </a:t>
            </a:r>
            <a:r>
              <a:rPr b="1" baseline="31999"/>
              <a:t>1</a:t>
            </a:r>
          </a:p>
        </p:txBody>
      </p:sp>
      <p:pic>
        <p:nvPicPr>
          <p:cNvPr id="712" name="img.aspx.jpg" descr="img.aspx.jpg"/>
          <p:cNvPicPr>
            <a:picLocks noChangeAspect="1"/>
          </p:cNvPicPr>
          <p:nvPr/>
        </p:nvPicPr>
        <p:blipFill>
          <a:blip r:embed="rId2">
            <a:extLst/>
          </a:blip>
          <a:srcRect l="2710" t="2134" r="2710" b="18699"/>
          <a:stretch>
            <a:fillRect/>
          </a:stretch>
        </p:blipFill>
        <p:spPr>
          <a:xfrm>
            <a:off x="162949" y="2541283"/>
            <a:ext cx="2878506" cy="3402056"/>
          </a:xfrm>
          <a:prstGeom prst="rect">
            <a:avLst/>
          </a:prstGeom>
          <a:ln w="12700">
            <a:miter lim="400000"/>
          </a:ln>
        </p:spPr>
      </p:pic>
      <p:sp>
        <p:nvSpPr>
          <p:cNvPr id="713" name="Rectangle 3"/>
          <p:cNvSpPr txBox="1"/>
          <p:nvPr/>
        </p:nvSpPr>
        <p:spPr>
          <a:xfrm>
            <a:off x="3261166" y="2350980"/>
            <a:ext cx="5847130" cy="40556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ormAutofit/>
          </a:bodyPr>
          <a:lstStyle/>
          <a:p>
            <a:pPr>
              <a:spcBef>
                <a:spcPts val="400"/>
              </a:spcBef>
              <a:tabLst>
                <a:tab pos="457200" algn="l"/>
                <a:tab pos="914400" algn="l"/>
                <a:tab pos="1371600" algn="l"/>
                <a:tab pos="1828800" algn="l"/>
                <a:tab pos="2286000" algn="l"/>
              </a:tabLst>
              <a:defRPr>
                <a:solidFill>
                  <a:srgbClr val="FFFFFF"/>
                </a:solidFill>
                <a:effectLst>
                  <a:outerShdw blurRad="38100" dist="38100" dir="2700000" rotWithShape="0">
                    <a:srgbClr val="000000"/>
                  </a:outerShdw>
                </a:effectLst>
                <a:latin typeface="+mn-lt"/>
                <a:ea typeface="+mn-ea"/>
                <a:cs typeface="+mn-cs"/>
                <a:sym typeface="Arial"/>
              </a:defRPr>
            </a:pPr>
            <a:r>
              <a:t>How much cost would FULLY </a:t>
            </a:r>
            <a:r>
              <a:rPr>
                <a:solidFill>
                  <a:srgbClr val="FBC901"/>
                </a:solidFill>
              </a:rPr>
              <a:t>Dry Cooling</a:t>
            </a:r>
            <a:r>
              <a:t> add?</a:t>
            </a:r>
          </a:p>
          <a:p>
            <a:pPr>
              <a:spcBef>
                <a:spcPts val="400"/>
              </a:spcBef>
              <a:tabLst>
                <a:tab pos="457200" algn="l"/>
                <a:tab pos="914400" algn="l"/>
                <a:tab pos="1371600" algn="l"/>
                <a:tab pos="1828800" algn="l"/>
                <a:tab pos="2286000" algn="l"/>
              </a:tabLst>
              <a:defRPr sz="1200" b="0">
                <a:solidFill>
                  <a:srgbClr val="FFFFFF"/>
                </a:solidFill>
                <a:effectLst>
                  <a:outerShdw blurRad="38100" dist="38100" dir="2700000" rotWithShape="0">
                    <a:srgbClr val="000000"/>
                  </a:outerShdw>
                </a:effectLst>
                <a:latin typeface="+mn-lt"/>
                <a:ea typeface="+mn-ea"/>
                <a:cs typeface="+mn-cs"/>
                <a:sym typeface="Arial"/>
              </a:defRPr>
            </a:pPr>
            <a:endParaRPr/>
          </a:p>
          <a:p>
            <a:pPr lvl="1" indent="640896">
              <a:spcBef>
                <a:spcPts val="400"/>
              </a:spcBef>
              <a:tabLst>
                <a:tab pos="4572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n-lt"/>
                <a:ea typeface="+mn-ea"/>
                <a:cs typeface="+mn-cs"/>
                <a:sym typeface="Arial"/>
              </a:defRPr>
            </a:pPr>
            <a:r>
              <a:t>Branke predicted a 2.5-9% rise in </a:t>
            </a:r>
            <a:r>
              <a:rPr b="1"/>
              <a:t>present day</a:t>
            </a:r>
            <a:r>
              <a:t> </a:t>
            </a:r>
          </a:p>
          <a:p>
            <a:pPr lvl="1" indent="640896">
              <a:spcBef>
                <a:spcPts val="400"/>
              </a:spcBef>
              <a:tabLst>
                <a:tab pos="4572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n-lt"/>
                <a:ea typeface="+mn-ea"/>
                <a:cs typeface="+mn-cs"/>
                <a:sym typeface="Arial"/>
              </a:defRPr>
            </a:pPr>
            <a:r>
              <a:t>Solar Thermal Power cost (depending on plant's climate)</a:t>
            </a:r>
          </a:p>
          <a:p>
            <a:pPr>
              <a:spcBef>
                <a:spcPts val="400"/>
              </a:spcBef>
              <a:tabLst>
                <a:tab pos="4572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57200" algn="l"/>
                <a:tab pos="914400" algn="l"/>
                <a:tab pos="1371600" algn="l"/>
                <a:tab pos="1828800" algn="l"/>
                <a:tab pos="2286000" algn="l"/>
              </a:tabLst>
              <a:defRPr>
                <a:solidFill>
                  <a:srgbClr val="FFFFFF"/>
                </a:solidFill>
                <a:effectLst>
                  <a:outerShdw blurRad="38100" dist="38100" dir="2700000" rotWithShape="0">
                    <a:srgbClr val="000000"/>
                  </a:outerShdw>
                </a:effectLst>
                <a:latin typeface="+mn-lt"/>
                <a:ea typeface="+mn-ea"/>
                <a:cs typeface="+mn-cs"/>
                <a:sym typeface="Arial"/>
              </a:defRPr>
            </a:pPr>
            <a:r>
              <a:t>But what cooling do such "present day" plants use?</a:t>
            </a:r>
          </a:p>
          <a:p>
            <a:pPr>
              <a:spcBef>
                <a:spcPts val="400"/>
              </a:spcBef>
              <a:tabLst>
                <a:tab pos="457200" algn="l"/>
                <a:tab pos="914400" algn="l"/>
                <a:tab pos="1371600" algn="l"/>
                <a:tab pos="1828800" algn="l"/>
                <a:tab pos="2286000" algn="l"/>
              </a:tabLst>
              <a:defRPr sz="600" b="0">
                <a:solidFill>
                  <a:srgbClr val="FFFFFF"/>
                </a:solidFill>
                <a:effectLst>
                  <a:outerShdw blurRad="38100" dist="38100" dir="2700000" rotWithShape="0">
                    <a:srgbClr val="000000"/>
                  </a:outerShdw>
                </a:effectLst>
                <a:latin typeface="+mn-lt"/>
                <a:ea typeface="+mn-ea"/>
                <a:cs typeface="+mn-cs"/>
                <a:sym typeface="Arial"/>
              </a:defRPr>
            </a:pPr>
            <a:endParaRPr/>
          </a:p>
          <a:p>
            <a:pPr lvl="1" indent="640896">
              <a:spcBef>
                <a:spcPts val="400"/>
              </a:spcBef>
              <a:tabLst>
                <a:tab pos="457200" algn="l"/>
                <a:tab pos="914400" algn="l"/>
                <a:tab pos="1371600" algn="l"/>
                <a:tab pos="1828800" algn="l"/>
                <a:tab pos="2286000" algn="l"/>
              </a:tabLst>
              <a:defRPr b="0">
                <a:solidFill>
                  <a:srgbClr val="FBC901"/>
                </a:solidFill>
                <a:effectLst>
                  <a:outerShdw blurRad="38100" dist="38100" dir="2700000" rotWithShape="0">
                    <a:srgbClr val="000000"/>
                  </a:outerShdw>
                </a:effectLst>
                <a:latin typeface="+mn-lt"/>
                <a:ea typeface="+mn-ea"/>
                <a:cs typeface="+mn-cs"/>
                <a:sym typeface="Arial"/>
              </a:defRPr>
            </a:pPr>
            <a:r>
              <a:t>67% of the world's plants now use Wet Cooling </a:t>
            </a:r>
          </a:p>
          <a:p>
            <a:pPr>
              <a:spcBef>
                <a:spcPts val="400"/>
              </a:spcBef>
              <a:tabLst>
                <a:tab pos="457200" algn="l"/>
                <a:tab pos="914400" algn="l"/>
                <a:tab pos="1371600" algn="l"/>
                <a:tab pos="1828800" algn="l"/>
                <a:tab pos="2286000" algn="l"/>
              </a:tabLst>
              <a:defRPr sz="800" b="0">
                <a:solidFill>
                  <a:srgbClr val="FFFFFF"/>
                </a:solidFill>
                <a:effectLst>
                  <a:outerShdw blurRad="38100" dist="38100" dir="2700000" rotWithShape="0">
                    <a:srgbClr val="000000"/>
                  </a:outerShdw>
                </a:effectLst>
                <a:latin typeface="+mn-lt"/>
                <a:ea typeface="+mn-ea"/>
                <a:cs typeface="+mn-cs"/>
                <a:sym typeface="Arial"/>
              </a:defRPr>
            </a:pPr>
            <a:endParaRPr/>
          </a:p>
          <a:p>
            <a:pPr lvl="1" indent="640896">
              <a:spcBef>
                <a:spcPts val="400"/>
              </a:spcBef>
              <a:tabLst>
                <a:tab pos="457200" algn="l"/>
                <a:tab pos="914400" algn="l"/>
                <a:tab pos="1371600" algn="l"/>
                <a:tab pos="1828800" algn="l"/>
                <a:tab pos="2286000" algn="l"/>
              </a:tabLst>
              <a:defRPr b="0">
                <a:solidFill>
                  <a:srgbClr val="FBC901"/>
                </a:solidFill>
                <a:effectLst>
                  <a:outerShdw blurRad="38100" dist="38100" dir="2700000" rotWithShape="0">
                    <a:srgbClr val="000000"/>
                  </a:outerShdw>
                </a:effectLst>
                <a:latin typeface="+mn-lt"/>
                <a:ea typeface="+mn-ea"/>
                <a:cs typeface="+mn-cs"/>
                <a:sym typeface="Arial"/>
              </a:defRPr>
            </a:pPr>
            <a:r>
              <a:t>Only one (Crescent Dunes) uses Hybrid Cooling</a:t>
            </a:r>
          </a:p>
          <a:p>
            <a:pPr>
              <a:spcBef>
                <a:spcPts val="400"/>
              </a:spcBef>
              <a:tabLst>
                <a:tab pos="457200" algn="l"/>
                <a:tab pos="914400" algn="l"/>
                <a:tab pos="1371600" algn="l"/>
                <a:tab pos="1828800" algn="l"/>
                <a:tab pos="2286000" algn="l"/>
              </a:tabLst>
              <a:defRPr sz="700" b="0">
                <a:solidFill>
                  <a:srgbClr val="FFFFFF"/>
                </a:solidFill>
                <a:effectLst>
                  <a:outerShdw blurRad="38100" dist="38100" dir="2700000" rotWithShape="0">
                    <a:srgbClr val="000000"/>
                  </a:outerShdw>
                </a:effectLst>
                <a:latin typeface="+mn-lt"/>
                <a:ea typeface="+mn-ea"/>
                <a:cs typeface="+mn-cs"/>
                <a:sym typeface="Arial"/>
              </a:defRPr>
            </a:pPr>
            <a:endParaRPr/>
          </a:p>
          <a:p>
            <a:pPr lvl="1" indent="640896">
              <a:spcBef>
                <a:spcPts val="400"/>
              </a:spcBef>
              <a:tabLst>
                <a:tab pos="4572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n-lt"/>
                <a:ea typeface="+mn-ea"/>
                <a:cs typeface="+mn-cs"/>
                <a:sym typeface="Arial"/>
              </a:defRPr>
            </a:pPr>
            <a:r>
              <a:rPr>
                <a:solidFill>
                  <a:srgbClr val="FBC901"/>
                </a:solidFill>
              </a:rPr>
              <a:t>And he cited NO plant using Dry Cooling</a:t>
            </a:r>
            <a:r>
              <a:t> </a:t>
            </a:r>
          </a:p>
          <a:p>
            <a:pPr>
              <a:spcBef>
                <a:spcPts val="400"/>
              </a:spcBef>
              <a:tabLst>
                <a:tab pos="457200" algn="l"/>
                <a:tab pos="914400" algn="l"/>
                <a:tab pos="1371600" algn="l"/>
                <a:tab pos="1828800" algn="l"/>
                <a:tab pos="2286000" algn="l"/>
              </a:tabLst>
              <a:defRPr sz="600" b="0">
                <a:solidFill>
                  <a:srgbClr val="FFFFFF"/>
                </a:solidFill>
                <a:effectLst>
                  <a:outerShdw blurRad="38100" dist="38100" dir="2700000" rotWithShape="0">
                    <a:srgbClr val="000000"/>
                  </a:outerShdw>
                </a:effectLst>
                <a:latin typeface="+mn-lt"/>
                <a:ea typeface="+mn-ea"/>
                <a:cs typeface="+mn-cs"/>
                <a:sym typeface="Arial"/>
              </a:defRPr>
            </a:pPr>
            <a:endParaRPr/>
          </a:p>
          <a:p>
            <a:pPr lvl="2" indent="1085850">
              <a:spcBef>
                <a:spcPts val="400"/>
              </a:spcBef>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t>(as of the February 2018 date of his talk)</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5" name="Rectangle 2"/>
          <p:cNvSpPr txBox="1">
            <a:spLocks noGrp="1"/>
          </p:cNvSpPr>
          <p:nvPr>
            <p:ph type="title"/>
          </p:nvPr>
        </p:nvSpPr>
        <p:spPr>
          <a:xfrm>
            <a:off x="304800" y="76199"/>
            <a:ext cx="8534400" cy="675219"/>
          </a:xfrm>
          <a:prstGeom prst="rect">
            <a:avLst/>
          </a:prstGeom>
        </p:spPr>
        <p:txBody>
          <a:bodyPr/>
          <a:lstStyle/>
          <a:p>
            <a:pPr defTabSz="841247">
              <a:defRPr sz="2024" i="1">
                <a:effectLst>
                  <a:outerShdw blurRad="35052" dist="35052" dir="2700000" rotWithShape="0">
                    <a:srgbClr val="000000"/>
                  </a:outerShdw>
                </a:effectLst>
                <a:latin typeface="+mn-lt"/>
                <a:ea typeface="+mn-ea"/>
                <a:cs typeface="+mn-cs"/>
                <a:sym typeface="Arial"/>
              </a:defRPr>
            </a:pPr>
            <a:r>
              <a:t>But might fully deployed Solar Thermal consume only a "drop" from the</a:t>
            </a:r>
          </a:p>
          <a:p>
            <a:pPr defTabSz="841247">
              <a:defRPr sz="2024" i="1">
                <a:effectLst>
                  <a:outerShdw blurRad="35052" dist="35052" dir="2700000" rotWithShape="0">
                    <a:srgbClr val="000000"/>
                  </a:outerShdw>
                </a:effectLst>
                <a:latin typeface="+mn-lt"/>
                <a:ea typeface="+mn-ea"/>
                <a:cs typeface="+mn-cs"/>
                <a:sym typeface="Arial"/>
              </a:defRPr>
            </a:pPr>
            <a:r>
              <a:t>Southwest's shrinking water bucket?</a:t>
            </a:r>
          </a:p>
        </p:txBody>
      </p:sp>
      <p:sp>
        <p:nvSpPr>
          <p:cNvPr id="716" name="Rectangle 3"/>
          <p:cNvSpPr txBox="1">
            <a:spLocks noGrp="1"/>
          </p:cNvSpPr>
          <p:nvPr>
            <p:ph type="body" idx="1"/>
          </p:nvPr>
        </p:nvSpPr>
        <p:spPr>
          <a:xfrm>
            <a:off x="203200" y="978420"/>
            <a:ext cx="8788400" cy="4771713"/>
          </a:xfrm>
          <a:prstGeom prst="rect">
            <a:avLst/>
          </a:prstGeom>
        </p:spPr>
        <p:txBody>
          <a:bodyPr/>
          <a:lstStyle/>
          <a:p>
            <a:pPr>
              <a:defRPr b="1"/>
            </a:pPr>
            <a:r>
              <a:t>I found two in-depth studies addressing that question</a:t>
            </a:r>
          </a:p>
          <a:p>
            <a:pPr>
              <a:defRPr sz="700"/>
            </a:pPr>
            <a:endParaRPr/>
          </a:p>
          <a:p>
            <a:r>
              <a:t>From a U.S. Congressional Research Service study (summary): </a:t>
            </a:r>
            <a:r>
              <a:rPr b="1" baseline="31999"/>
              <a:t>1</a:t>
            </a:r>
          </a:p>
          <a:p>
            <a:pPr>
              <a:defRPr sz="900"/>
            </a:pPr>
            <a:endParaRPr b="1"/>
          </a:p>
          <a:p>
            <a:pPr defTabSz="457200">
              <a:spcBef>
                <a:spcPts val="1200"/>
              </a:spcBef>
              <a:tabLst/>
              <a:defRPr sz="1600">
                <a:effectLst/>
              </a:defRPr>
            </a:pPr>
            <a:r>
              <a:rPr b="1"/>
              <a:t>"</a:t>
            </a:r>
            <a:r>
              <a:t>The quantity of electricity produced at these facilities, the water intensity per unit of electricity generated, and the local and regional constraints on</a:t>
            </a:r>
            <a:r>
              <a:rPr>
                <a:solidFill>
                  <a:srgbClr val="FBC901"/>
                </a:solidFill>
              </a:rPr>
              <a:t> freshwater will shape the cumulative effect of CSP deployment on southwestern water resources and the long-term sustainability of CSP as a renewable energy technology."</a:t>
            </a:r>
            <a:r>
              <a:t> </a:t>
            </a:r>
          </a:p>
          <a:p>
            <a:pPr defTabSz="457200">
              <a:spcBef>
                <a:spcPts val="1200"/>
              </a:spcBef>
              <a:tabLst/>
              <a:defRPr sz="100">
                <a:effectLst/>
              </a:defRPr>
            </a:pPr>
            <a:endParaRPr/>
          </a:p>
          <a:p>
            <a:pPr defTabSz="457200">
              <a:spcBef>
                <a:spcPts val="1200"/>
              </a:spcBef>
              <a:tabLst/>
              <a:defRPr>
                <a:effectLst/>
              </a:defRPr>
            </a:pPr>
            <a:r>
              <a:t>As echoed in a later U.S. National Renewable Energy Lab financed study (page 44): </a:t>
            </a:r>
            <a:r>
              <a:rPr b="1" baseline="31999"/>
              <a:t>2</a:t>
            </a:r>
            <a:endParaRPr b="1"/>
          </a:p>
          <a:p>
            <a:pPr>
              <a:defRPr sz="700"/>
            </a:pPr>
            <a:endParaRPr b="1"/>
          </a:p>
          <a:p>
            <a:pPr defTabSz="457200">
              <a:spcBef>
                <a:spcPts val="1200"/>
              </a:spcBef>
              <a:tabLst/>
              <a:defRPr sz="1600">
                <a:effectLst/>
              </a:defRPr>
            </a:pPr>
            <a:r>
              <a:rPr b="1"/>
              <a:t>"</a:t>
            </a:r>
            <a:r>
              <a:t>CSP plants require significant amounts of space and ample sunshine, which often means that the most suitable locations are in remote, desert areas far from large population centers. The siting of these projects in such areas typically makes connecting to municipal, industrial, or wastewater supplies prohibitively expensive, which typically leaves groundwater as the only feasible water supply for such projects. However, </a:t>
            </a:r>
            <a:r>
              <a:rPr>
                <a:solidFill>
                  <a:srgbClr val="FBC901"/>
                </a:solidFill>
              </a:rPr>
              <a:t>given increasing demands for freshwater supplies in the Southwest, acquiring the right to use groundwater or other water sources for CSP plants, especially for cooling purposes, can be an expensive, time-consuming, and sometimes contentious process that has </a:t>
            </a:r>
            <a:r>
              <a:rPr b="1">
                <a:solidFill>
                  <a:srgbClr val="FBC901"/>
                </a:solidFill>
              </a:rPr>
              <a:t>the potential to significantly delay or even scuttle projects."</a:t>
            </a:r>
          </a:p>
        </p:txBody>
      </p:sp>
      <p:sp>
        <p:nvSpPr>
          <p:cNvPr id="717" name="Rectangle 5"/>
          <p:cNvSpPr txBox="1"/>
          <p:nvPr/>
        </p:nvSpPr>
        <p:spPr>
          <a:xfrm>
            <a:off x="50799" y="5824735"/>
            <a:ext cx="9042402" cy="10516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Links and cached copies of the following are provided on this note set's Resources webpage (</a:t>
            </a:r>
            <a:r>
              <a:rPr u="sng">
                <a:uFill>
                  <a:solidFill>
                    <a:srgbClr val="00CCFF"/>
                  </a:solidFill>
                </a:uFill>
                <a:hlinkClick r:id="rId2"/>
              </a:rPr>
              <a:t>link</a:t>
            </a:r>
            <a:r>
              <a:t>):</a:t>
            </a:r>
          </a:p>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2) Water Issues of Concentrating Solar Power (CSP) Electricity in the U.S. Southwest, N.T. Carter &amp; R.J. Campbell, Congressional Research Service 2009</a:t>
            </a:r>
          </a:p>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1) Concentrating Solar Power and Water Issues in the US Southwest, Bracken et al., Joint Inst. for Strategic Energy Analysis &amp; NREL, 2015</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9" name="Rectangle 5"/>
          <p:cNvSpPr txBox="1"/>
          <p:nvPr/>
        </p:nvSpPr>
        <p:spPr>
          <a:xfrm>
            <a:off x="304800" y="6558820"/>
            <a:ext cx="8534400"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sp>
        <p:nvSpPr>
          <p:cNvPr id="720" name="Rectangle 2"/>
          <p:cNvSpPr txBox="1">
            <a:spLocks noGrp="1"/>
          </p:cNvSpPr>
          <p:nvPr>
            <p:ph type="title"/>
          </p:nvPr>
        </p:nvSpPr>
        <p:spPr>
          <a:xfrm>
            <a:off x="304800" y="76199"/>
            <a:ext cx="8534400" cy="675219"/>
          </a:xfrm>
          <a:prstGeom prst="rect">
            <a:avLst/>
          </a:prstGeom>
        </p:spPr>
        <p:txBody>
          <a:bodyPr/>
          <a:lstStyle>
            <a:lvl1pPr>
              <a:defRPr sz="2200" i="1">
                <a:latin typeface="+mn-lt"/>
                <a:ea typeface="+mn-ea"/>
                <a:cs typeface="+mn-cs"/>
                <a:sym typeface="Arial"/>
              </a:defRPr>
            </a:lvl1pPr>
          </a:lstStyle>
          <a:p>
            <a:r>
              <a:t>Given the strength of those statements . . .</a:t>
            </a:r>
          </a:p>
        </p:txBody>
      </p:sp>
      <p:sp>
        <p:nvSpPr>
          <p:cNvPr id="721" name="Rectangle 3"/>
          <p:cNvSpPr txBox="1">
            <a:spLocks noGrp="1"/>
          </p:cNvSpPr>
          <p:nvPr>
            <p:ph type="body" idx="1"/>
          </p:nvPr>
        </p:nvSpPr>
        <p:spPr>
          <a:xfrm>
            <a:off x="228600" y="810687"/>
            <a:ext cx="8788400" cy="5602813"/>
          </a:xfrm>
          <a:prstGeom prst="rect">
            <a:avLst/>
          </a:prstGeom>
        </p:spPr>
        <p:txBody>
          <a:bodyPr/>
          <a:lstStyle/>
          <a:p>
            <a:r>
              <a:t>And given Solar Thermal's present huge dependence upon government subsidies</a:t>
            </a:r>
          </a:p>
          <a:p>
            <a:pPr>
              <a:defRPr sz="700"/>
            </a:pPr>
            <a:endParaRPr/>
          </a:p>
          <a:p>
            <a:pPr marL="0" lvl="1" indent="640896">
              <a:buSzTx/>
              <a:buNone/>
            </a:pPr>
            <a:r>
              <a:t>With the public goodwill / lack of moneyed opposition such subsidies require</a:t>
            </a:r>
          </a:p>
          <a:p>
            <a:pPr>
              <a:defRPr sz="1300"/>
            </a:pPr>
            <a:endParaRPr/>
          </a:p>
          <a:p>
            <a:pPr>
              <a:defRPr b="1"/>
            </a:pPr>
            <a:r>
              <a:t>I was VERY surprised at the Solar Thermal industry's apparent tone deafness,</a:t>
            </a:r>
          </a:p>
          <a:p>
            <a:pPr>
              <a:defRPr sz="600"/>
            </a:pPr>
            <a:endParaRPr/>
          </a:p>
          <a:p>
            <a:pPr marL="0" lvl="1" indent="640896">
              <a:buSzTx/>
              <a:buNone/>
            </a:pPr>
            <a:r>
              <a:t>as suggested by Branke's claims that (in 2018):</a:t>
            </a:r>
          </a:p>
          <a:p>
            <a:pPr marL="0" lvl="1" indent="640896">
              <a:buSzTx/>
              <a:buNone/>
              <a:defRPr sz="700"/>
            </a:pPr>
            <a:endParaRPr/>
          </a:p>
          <a:p>
            <a:pPr marL="0" lvl="2" indent="1085850">
              <a:buSzTx/>
              <a:buNone/>
            </a:pPr>
            <a:r>
              <a:t>Only ONE Solar Thermal plant was using water-conserving </a:t>
            </a:r>
            <a:r>
              <a:rPr b="1">
                <a:solidFill>
                  <a:srgbClr val="FBC901"/>
                </a:solidFill>
              </a:rPr>
              <a:t>hybrid cooling</a:t>
            </a:r>
          </a:p>
          <a:p>
            <a:pPr>
              <a:defRPr sz="700"/>
            </a:pPr>
            <a:endParaRPr/>
          </a:p>
          <a:p>
            <a:pPr marL="0" lvl="2" indent="1085850">
              <a:buSzTx/>
              <a:buNone/>
            </a:pPr>
            <a:r>
              <a:t>And his inability to identify ANY plant using </a:t>
            </a:r>
            <a:r>
              <a:rPr b="1">
                <a:solidFill>
                  <a:srgbClr val="FBC901"/>
                </a:solidFill>
              </a:rPr>
              <a:t>dry cooling</a:t>
            </a:r>
          </a:p>
          <a:p>
            <a:pPr marL="0" lvl="1" indent="640896">
              <a:buSzTx/>
              <a:buNone/>
            </a:pPr>
            <a:endParaRPr/>
          </a:p>
          <a:p>
            <a:r>
              <a:t>But the NREL commissioned report cited above DOES suggest that </a:t>
            </a:r>
          </a:p>
          <a:p>
            <a:pPr>
              <a:defRPr sz="600"/>
            </a:pPr>
            <a:endParaRPr/>
          </a:p>
          <a:p>
            <a:pPr marL="0" lvl="1" indent="640896">
              <a:buSzTx/>
              <a:buNone/>
            </a:pPr>
            <a:r>
              <a:t>water conservation is </a:t>
            </a:r>
            <a:r>
              <a:rPr b="1"/>
              <a:t>finally</a:t>
            </a:r>
            <a:r>
              <a:t> on the Solar Thermal industry's radar (page vii):</a:t>
            </a:r>
          </a:p>
          <a:p>
            <a:pPr>
              <a:defRPr sz="1300"/>
            </a:pPr>
            <a:endParaRPr/>
          </a:p>
          <a:p>
            <a:pPr marL="0" lvl="2" indent="1085850">
              <a:buSzTx/>
              <a:buNone/>
              <a:defRPr sz="1600">
                <a:solidFill>
                  <a:srgbClr val="FBC901"/>
                </a:solidFill>
              </a:defRPr>
            </a:pPr>
            <a:r>
              <a:t>"Of the 24 CSP plants that are operational in the Southwest, 17 are wet-cooled. </a:t>
            </a:r>
          </a:p>
          <a:p>
            <a:pPr>
              <a:defRPr sz="1600">
                <a:solidFill>
                  <a:srgbClr val="FBC901"/>
                </a:solidFill>
              </a:defRPr>
            </a:pPr>
            <a:endParaRPr/>
          </a:p>
          <a:p>
            <a:pPr marL="0" lvl="2" indent="1085850">
              <a:buSzTx/>
              <a:buNone/>
              <a:defRPr sz="1600">
                <a:solidFill>
                  <a:srgbClr val="FBC901"/>
                </a:solidFill>
              </a:defRPr>
            </a:pPr>
            <a:r>
              <a:t>In contrast, of the 15 CSP projects that are under construction or development in the region, at least 9 will be dry-cooled, hybrid-cooled, or use reclaimed water. "</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23" name="Rectangle 5"/>
          <p:cNvSpPr txBox="1"/>
          <p:nvPr/>
        </p:nvSpPr>
        <p:spPr>
          <a:xfrm>
            <a:off x="304800" y="6457220"/>
            <a:ext cx="8534400"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sp>
        <p:nvSpPr>
          <p:cNvPr id="724" name="Rectangle 2"/>
          <p:cNvSpPr txBox="1">
            <a:spLocks noGrp="1"/>
          </p:cNvSpPr>
          <p:nvPr>
            <p:ph type="title"/>
          </p:nvPr>
        </p:nvSpPr>
        <p:spPr>
          <a:xfrm>
            <a:off x="325633" y="2531116"/>
            <a:ext cx="8534401" cy="675218"/>
          </a:xfrm>
          <a:prstGeom prst="rect">
            <a:avLst/>
          </a:prstGeom>
        </p:spPr>
        <p:txBody>
          <a:bodyPr/>
          <a:lstStyle>
            <a:lvl1pPr>
              <a:defRPr sz="2600" i="1">
                <a:latin typeface="+mn-lt"/>
                <a:ea typeface="+mn-ea"/>
                <a:cs typeface="+mn-cs"/>
                <a:sym typeface="Arial"/>
              </a:defRPr>
            </a:lvl1pPr>
          </a:lstStyle>
          <a:p>
            <a:r>
              <a:t>Bird Kills</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26" name="Rectangle 5"/>
          <p:cNvSpPr txBox="1"/>
          <p:nvPr/>
        </p:nvSpPr>
        <p:spPr>
          <a:xfrm>
            <a:off x="-12700" y="6202805"/>
            <a:ext cx="9144000" cy="6202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p>
            <a:pPr algn="ctr">
              <a:spcBef>
                <a:spcPts val="300"/>
              </a:spcBef>
              <a:defRPr sz="1100" b="0" i="1">
                <a:solidFill>
                  <a:srgbClr val="059797"/>
                </a:solidFill>
                <a:effectLst>
                  <a:outerShdw blurRad="38100" dist="38100" dir="2700000" rotWithShape="0">
                    <a:srgbClr val="000000"/>
                  </a:outerShdw>
                </a:effectLst>
                <a:latin typeface="+mn-lt"/>
                <a:ea typeface="+mn-ea"/>
                <a:cs typeface="+mn-cs"/>
                <a:sym typeface="Arial"/>
              </a:defRPr>
            </a:pPr>
            <a:r>
              <a:t>1) No-fly zone: California solar thermal farm proves fatal to birds: pv-magazine</a:t>
            </a:r>
            <a:endParaRPr>
              <a:solidFill>
                <a:srgbClr val="E5FFFF"/>
              </a:solidFill>
            </a:endParaRPr>
          </a:p>
          <a:p>
            <a:pPr algn="ctr">
              <a:spcBef>
                <a:spcPts val="300"/>
              </a:spcBef>
              <a:defRPr sz="1100" b="0" i="1">
                <a:solidFill>
                  <a:srgbClr val="059797"/>
                </a:solidFill>
                <a:effectLst>
                  <a:outerShdw blurRad="38100" dist="38100" dir="2700000" rotWithShape="0">
                    <a:srgbClr val="000000"/>
                  </a:outerShdw>
                </a:effectLst>
                <a:latin typeface="+mn-lt"/>
                <a:ea typeface="+mn-ea"/>
                <a:cs typeface="+mn-cs"/>
                <a:sym typeface="Arial"/>
              </a:defRPr>
            </a:pPr>
            <a:r>
              <a:t>2) http://outrunchange.com/2015/06/16/why-solar-thermal-farms-are-acc...-called-wing-toasters-ivahpah-offs-an-estimated-3500-birds-a-year/ </a:t>
            </a:r>
            <a:endParaRPr>
              <a:solidFill>
                <a:srgbClr val="E5FFFF"/>
              </a:solidFill>
            </a:endParaRPr>
          </a:p>
          <a:p>
            <a:pPr algn="ctr">
              <a:spcBef>
                <a:spcPts val="300"/>
              </a:spcBef>
              <a:defRPr sz="1100" b="0" i="1">
                <a:solidFill>
                  <a:srgbClr val="059797"/>
                </a:solidFill>
                <a:effectLst>
                  <a:outerShdw blurRad="38100" dist="38100" dir="2700000" rotWithShape="0">
                    <a:srgbClr val="000000"/>
                  </a:outerShdw>
                </a:effectLst>
                <a:latin typeface="+mn-lt"/>
                <a:ea typeface="+mn-ea"/>
                <a:cs typeface="+mn-cs"/>
                <a:sym typeface="Arial"/>
              </a:defRPr>
            </a:pPr>
            <a:r>
              <a:t>3) http://www.extremetech.com/extreme/188328-californias-new-solar-power-plant-is-actually-a-death-ray-thats-incinerating-birds-mid-flight </a:t>
            </a:r>
          </a:p>
        </p:txBody>
      </p:sp>
      <p:sp>
        <p:nvSpPr>
          <p:cNvPr id="727" name="Rectangle 2"/>
          <p:cNvSpPr txBox="1">
            <a:spLocks noGrp="1"/>
          </p:cNvSpPr>
          <p:nvPr>
            <p:ph type="title"/>
          </p:nvPr>
        </p:nvSpPr>
        <p:spPr>
          <a:xfrm>
            <a:off x="304800" y="12700"/>
            <a:ext cx="8534400" cy="609600"/>
          </a:xfrm>
          <a:prstGeom prst="rect">
            <a:avLst/>
          </a:prstGeom>
        </p:spPr>
        <p:txBody>
          <a:bodyPr/>
          <a:lstStyle>
            <a:lvl1pPr>
              <a:defRPr sz="2200" i="1">
                <a:solidFill>
                  <a:srgbClr val="FFFFFF"/>
                </a:solidFill>
                <a:latin typeface="+mn-lt"/>
                <a:ea typeface="+mn-ea"/>
                <a:cs typeface="+mn-cs"/>
                <a:sym typeface="Arial"/>
              </a:defRPr>
            </a:lvl1pPr>
          </a:lstStyle>
          <a:p>
            <a:r>
              <a:t>Bird kills due to Solar Thermal Power plants:</a:t>
            </a:r>
          </a:p>
        </p:txBody>
      </p:sp>
      <p:sp>
        <p:nvSpPr>
          <p:cNvPr id="728" name="Rectangle 3"/>
          <p:cNvSpPr txBox="1">
            <a:spLocks noGrp="1"/>
          </p:cNvSpPr>
          <p:nvPr>
            <p:ph type="body" sz="half" idx="1"/>
          </p:nvPr>
        </p:nvSpPr>
        <p:spPr>
          <a:xfrm>
            <a:off x="165100" y="800100"/>
            <a:ext cx="8919653" cy="2445875"/>
          </a:xfrm>
          <a:prstGeom prst="rect">
            <a:avLst/>
          </a:prstGeom>
        </p:spPr>
        <p:txBody>
          <a:bodyPr/>
          <a:lstStyle/>
          <a:p>
            <a:pPr algn="ctr">
              <a:defRPr sz="1800" b="1">
                <a:latin typeface="+mn-lt"/>
                <a:ea typeface="+mn-ea"/>
                <a:cs typeface="+mn-cs"/>
                <a:sym typeface="Arial"/>
              </a:defRPr>
            </a:pPr>
            <a:r>
              <a:t>"No-fly zone: California solar thermal farm proves fatal to birds" </a:t>
            </a:r>
            <a:r>
              <a:rPr baseline="31999"/>
              <a:t>1</a:t>
            </a:r>
            <a:endParaRPr baseline="30000"/>
          </a:p>
          <a:p>
            <a:pPr algn="ctr">
              <a:defRPr sz="800" b="1">
                <a:latin typeface="+mn-lt"/>
                <a:ea typeface="+mn-ea"/>
                <a:cs typeface="+mn-cs"/>
                <a:sym typeface="Arial"/>
              </a:defRPr>
            </a:pPr>
            <a:endParaRPr/>
          </a:p>
          <a:p>
            <a:pPr algn="ctr">
              <a:defRPr sz="1800" b="1">
                <a:latin typeface="+mn-lt"/>
                <a:ea typeface="+mn-ea"/>
                <a:cs typeface="+mn-cs"/>
                <a:sym typeface="Arial"/>
              </a:defRPr>
            </a:pPr>
            <a:r>
              <a:t>"Why solar-thermal farms are accurately called wing-toasters" </a:t>
            </a:r>
            <a:r>
              <a:rPr baseline="31999"/>
              <a:t>2</a:t>
            </a:r>
            <a:endParaRPr baseline="30000"/>
          </a:p>
          <a:p>
            <a:pPr algn="ctr">
              <a:defRPr sz="800" b="1">
                <a:latin typeface="+mn-lt"/>
                <a:ea typeface="+mn-ea"/>
                <a:cs typeface="+mn-cs"/>
                <a:sym typeface="Arial"/>
              </a:defRPr>
            </a:pPr>
            <a:endParaRPr/>
          </a:p>
          <a:p>
            <a:pPr algn="ctr">
              <a:defRPr sz="1800" b="1">
                <a:latin typeface="+mn-lt"/>
                <a:ea typeface="+mn-ea"/>
                <a:cs typeface="+mn-cs"/>
                <a:sym typeface="Arial"/>
              </a:defRPr>
            </a:pPr>
            <a:r>
              <a:t>"New solar power plant is actually a death ray that’s </a:t>
            </a:r>
          </a:p>
          <a:p>
            <a:pPr algn="ctr">
              <a:defRPr sz="1800" b="1">
                <a:latin typeface="+mn-lt"/>
                <a:ea typeface="+mn-ea"/>
                <a:cs typeface="+mn-cs"/>
                <a:sym typeface="Arial"/>
              </a:defRPr>
            </a:pPr>
            <a:r>
              <a:t>incinerating birds mid-flight" </a:t>
            </a:r>
            <a:r>
              <a:rPr baseline="31999"/>
              <a:t>3</a:t>
            </a:r>
          </a:p>
          <a:p>
            <a:pPr>
              <a:defRPr sz="1700">
                <a:latin typeface="+mn-lt"/>
                <a:ea typeface="+mn-ea"/>
                <a:cs typeface="+mn-cs"/>
                <a:sym typeface="Arial"/>
              </a:defRPr>
            </a:pPr>
            <a:endParaRPr/>
          </a:p>
          <a:p>
            <a:pPr>
              <a:defRPr sz="1800">
                <a:latin typeface="+mn-lt"/>
                <a:ea typeface="+mn-ea"/>
                <a:cs typeface="+mn-cs"/>
                <a:sym typeface="Arial"/>
              </a:defRPr>
            </a:pPr>
            <a:r>
              <a:t>Those headlines all concerned the opening of the </a:t>
            </a:r>
            <a:r>
              <a:rPr>
                <a:solidFill>
                  <a:srgbClr val="FBC901"/>
                </a:solidFill>
              </a:rPr>
              <a:t>Ivanpah Solar Tower Plant</a:t>
            </a:r>
            <a:r>
              <a:t> in 2013:</a:t>
            </a:r>
          </a:p>
        </p:txBody>
      </p:sp>
      <p:pic>
        <p:nvPicPr>
          <p:cNvPr id="729" name="MW-EI067_ivanpa_20160316201530_ZH.jpg" descr="MW-EI067_ivanpa_20160316201530_ZH.jpg"/>
          <p:cNvPicPr>
            <a:picLocks noChangeAspect="1"/>
          </p:cNvPicPr>
          <p:nvPr/>
        </p:nvPicPr>
        <p:blipFill>
          <a:blip r:embed="rId2">
            <a:extLst/>
          </a:blip>
          <a:stretch>
            <a:fillRect/>
          </a:stretch>
        </p:blipFill>
        <p:spPr>
          <a:xfrm>
            <a:off x="1918953" y="3157545"/>
            <a:ext cx="5205857" cy="2930489"/>
          </a:xfrm>
          <a:prstGeom prst="rect">
            <a:avLst/>
          </a:prstGeom>
          <a:ln w="12700">
            <a:miter lim="400000"/>
          </a:ln>
        </p:spPr>
      </p:pic>
      <p:sp>
        <p:nvSpPr>
          <p:cNvPr id="730" name="Rectangle 5"/>
          <p:cNvSpPr txBox="1"/>
          <p:nvPr/>
        </p:nvSpPr>
        <p:spPr>
          <a:xfrm>
            <a:off x="7272142" y="4008298"/>
            <a:ext cx="1702660" cy="13691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Photo: </a:t>
            </a:r>
          </a:p>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https://www.marketwatch.com/story/could-californias-massive-ivanpah-solar-power-plant-be-forced-to-go-dark-2016-03-16</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32" name="Rectangle 5"/>
          <p:cNvSpPr txBox="1"/>
          <p:nvPr/>
        </p:nvSpPr>
        <p:spPr>
          <a:xfrm>
            <a:off x="0" y="6059930"/>
            <a:ext cx="9144000" cy="7726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p>
            <a:pPr algn="ctr">
              <a:spcBef>
                <a:spcPts val="300"/>
              </a:spcBef>
              <a:defRPr sz="1100" b="0" i="1">
                <a:solidFill>
                  <a:srgbClr val="059797"/>
                </a:solidFill>
                <a:effectLst>
                  <a:outerShdw blurRad="38100" dist="38100" dir="2700000" rotWithShape="0">
                    <a:srgbClr val="000000"/>
                  </a:outerShdw>
                </a:effectLst>
                <a:latin typeface="+mn-lt"/>
                <a:ea typeface="+mn-ea"/>
                <a:cs typeface="+mn-cs"/>
                <a:sym typeface="Arial"/>
              </a:defRPr>
            </a:pPr>
            <a:r>
              <a:t>1) http://outrunchange.com/2015/06/16/why-solar-thermal-farms-are-accurately-called-wing-toasters-ivahpah-offs-an-estimated-3500-birds-a-year/</a:t>
            </a:r>
            <a:endParaRPr>
              <a:solidFill>
                <a:srgbClr val="E5FFFF"/>
              </a:solidFill>
            </a:endParaRPr>
          </a:p>
          <a:p>
            <a:pPr algn="ctr">
              <a:spcBef>
                <a:spcPts val="300"/>
              </a:spcBef>
              <a:defRPr sz="1100" b="0" i="1">
                <a:solidFill>
                  <a:srgbClr val="059797"/>
                </a:solidFill>
                <a:effectLst>
                  <a:outerShdw blurRad="38100" dist="38100" dir="2700000" rotWithShape="0">
                    <a:srgbClr val="000000"/>
                  </a:outerShdw>
                </a:effectLst>
                <a:latin typeface="+mn-lt"/>
                <a:ea typeface="+mn-ea"/>
                <a:cs typeface="+mn-cs"/>
                <a:sym typeface="Arial"/>
              </a:defRPr>
            </a:pPr>
            <a:r>
              <a:t>2) http://www.kcet.org/news/redefine/rewire/solar/solar-plant-likely-killed-3500-birds-in-first-year.html</a:t>
            </a:r>
            <a:endParaRPr>
              <a:solidFill>
                <a:srgbClr val="E5FFFF"/>
              </a:solidFill>
            </a:endParaRPr>
          </a:p>
          <a:p>
            <a:pPr algn="ctr">
              <a:spcBef>
                <a:spcPts val="300"/>
              </a:spcBef>
              <a:defRPr sz="1100" b="0" i="1">
                <a:solidFill>
                  <a:srgbClr val="059797"/>
                </a:solidFill>
                <a:effectLst>
                  <a:outerShdw blurRad="38100" dist="38100" dir="2700000" rotWithShape="0">
                    <a:srgbClr val="000000"/>
                  </a:outerShdw>
                </a:effectLst>
                <a:latin typeface="+mn-lt"/>
                <a:ea typeface="+mn-ea"/>
                <a:cs typeface="+mn-cs"/>
                <a:sym typeface="Arial"/>
              </a:defRPr>
            </a:pPr>
            <a:r>
              <a:t>3) http://docketpublic.energy.ca.gov/PublicDocuments/07-AFC-05C/TN204258_20150420T145549_Ivanpah_Solar_Electric_Generating_System_Avian__Bat_Monitoring.pdf</a:t>
            </a:r>
          </a:p>
        </p:txBody>
      </p:sp>
      <p:sp>
        <p:nvSpPr>
          <p:cNvPr id="733" name="Rectangle 2"/>
          <p:cNvSpPr txBox="1">
            <a:spLocks noGrp="1"/>
          </p:cNvSpPr>
          <p:nvPr>
            <p:ph type="title"/>
          </p:nvPr>
        </p:nvSpPr>
        <p:spPr>
          <a:xfrm>
            <a:off x="304800" y="76200"/>
            <a:ext cx="8534400" cy="609600"/>
          </a:xfrm>
          <a:prstGeom prst="rect">
            <a:avLst/>
          </a:prstGeom>
        </p:spPr>
        <p:txBody>
          <a:bodyPr/>
          <a:lstStyle>
            <a:lvl1pPr>
              <a:defRPr sz="2200" i="1">
                <a:latin typeface="+mn-lt"/>
                <a:ea typeface="+mn-ea"/>
                <a:cs typeface="+mn-cs"/>
                <a:sym typeface="Arial"/>
              </a:defRPr>
            </a:lvl1pPr>
          </a:lstStyle>
          <a:p>
            <a:r>
              <a:t>But it took quite a bit of Googling to actually dig up hard numbers:</a:t>
            </a:r>
          </a:p>
        </p:txBody>
      </p:sp>
      <p:sp>
        <p:nvSpPr>
          <p:cNvPr id="734" name="Rectangle 3"/>
          <p:cNvSpPr txBox="1">
            <a:spLocks noGrp="1"/>
          </p:cNvSpPr>
          <p:nvPr>
            <p:ph type="body" idx="1"/>
          </p:nvPr>
        </p:nvSpPr>
        <p:spPr>
          <a:xfrm>
            <a:off x="127000" y="838200"/>
            <a:ext cx="8991600" cy="5334000"/>
          </a:xfrm>
          <a:prstGeom prst="rect">
            <a:avLst/>
          </a:prstGeom>
        </p:spPr>
        <p:txBody>
          <a:bodyPr/>
          <a:lstStyle/>
          <a:p>
            <a:pPr>
              <a:tabLst>
                <a:tab pos="444500" algn="l"/>
                <a:tab pos="901700" algn="l"/>
                <a:tab pos="1371600" algn="l"/>
                <a:tab pos="1828800" algn="l"/>
                <a:tab pos="2286000" algn="l"/>
                <a:tab pos="2730500" algn="l"/>
              </a:tabLst>
              <a:defRPr sz="1800">
                <a:latin typeface="+mn-lt"/>
                <a:ea typeface="+mn-ea"/>
                <a:cs typeface="+mn-cs"/>
                <a:sym typeface="Arial"/>
              </a:defRPr>
            </a:pPr>
            <a:r>
              <a:t>The "toaster" article claimed that Ivanpah toasts about 3500 birds/year</a:t>
            </a:r>
          </a:p>
          <a:p>
            <a:pPr>
              <a:tabLst>
                <a:tab pos="444500" algn="l"/>
                <a:tab pos="901700" algn="l"/>
                <a:tab pos="1371600" algn="l"/>
                <a:tab pos="1828800" algn="l"/>
                <a:tab pos="2286000" algn="l"/>
                <a:tab pos="2730500" algn="l"/>
              </a:tabLst>
              <a:defRPr sz="800">
                <a:latin typeface="+mn-lt"/>
                <a:ea typeface="+mn-ea"/>
                <a:cs typeface="+mn-cs"/>
                <a:sym typeface="Arial"/>
              </a:defRPr>
            </a:pPr>
            <a:endParaRPr/>
          </a:p>
          <a:p>
            <a:pPr>
              <a:tabLst>
                <a:tab pos="444500" algn="l"/>
                <a:tab pos="901700" algn="l"/>
                <a:tab pos="1371600" algn="l"/>
                <a:tab pos="1828800" algn="l"/>
                <a:tab pos="2286000" algn="l"/>
                <a:tab pos="2730500" algn="l"/>
              </a:tabLst>
              <a:defRPr sz="1800">
                <a:latin typeface="+mn-lt"/>
                <a:ea typeface="+mn-ea"/>
                <a:cs typeface="+mn-cs"/>
                <a:sym typeface="Arial"/>
              </a:defRPr>
            </a:pPr>
            <a:r>
              <a:t>	A number it attributed to the blog site "Outrun Change" </a:t>
            </a:r>
            <a:r>
              <a:rPr baseline="30000"/>
              <a:t>1</a:t>
            </a:r>
          </a:p>
          <a:p>
            <a:pPr>
              <a:tabLst>
                <a:tab pos="444500" algn="l"/>
                <a:tab pos="901700" algn="l"/>
                <a:tab pos="1371600" algn="l"/>
                <a:tab pos="1828800" algn="l"/>
                <a:tab pos="2286000" algn="l"/>
                <a:tab pos="2730500" algn="l"/>
              </a:tabLst>
              <a:defRPr sz="800">
                <a:latin typeface="+mn-lt"/>
                <a:ea typeface="+mn-ea"/>
                <a:cs typeface="+mn-cs"/>
                <a:sym typeface="Arial"/>
              </a:defRPr>
            </a:pPr>
            <a:endParaRPr/>
          </a:p>
          <a:p>
            <a:pPr>
              <a:tabLst>
                <a:tab pos="444500" algn="l"/>
                <a:tab pos="901700" algn="l"/>
                <a:tab pos="1371600" algn="l"/>
                <a:tab pos="1828800" algn="l"/>
                <a:tab pos="2286000" algn="l"/>
                <a:tab pos="2730500" algn="l"/>
              </a:tabLst>
              <a:defRPr sz="1800">
                <a:latin typeface="+mn-lt"/>
                <a:ea typeface="+mn-ea"/>
                <a:cs typeface="+mn-cs"/>
                <a:sym typeface="Arial"/>
              </a:defRPr>
            </a:pPr>
            <a:r>
              <a:t>		Which cited the Los Angeles Public Broadcasting TV station (KCET) </a:t>
            </a:r>
            <a:r>
              <a:rPr baseline="30000"/>
              <a:t>2</a:t>
            </a:r>
          </a:p>
          <a:p>
            <a:pPr>
              <a:tabLst>
                <a:tab pos="444500" algn="l"/>
                <a:tab pos="901700" algn="l"/>
                <a:tab pos="1371600" algn="l"/>
                <a:tab pos="1828800" algn="l"/>
                <a:tab pos="2286000" algn="l"/>
                <a:tab pos="2730500" algn="l"/>
              </a:tabLst>
              <a:defRPr sz="800">
                <a:latin typeface="+mn-lt"/>
                <a:ea typeface="+mn-ea"/>
                <a:cs typeface="+mn-cs"/>
                <a:sym typeface="Arial"/>
              </a:defRPr>
            </a:pPr>
            <a:endParaRPr/>
          </a:p>
          <a:p>
            <a:pPr>
              <a:tabLst>
                <a:tab pos="444500" algn="l"/>
                <a:tab pos="901700" algn="l"/>
                <a:tab pos="1371600" algn="l"/>
                <a:tab pos="1828800" algn="l"/>
                <a:tab pos="2286000" algn="l"/>
                <a:tab pos="2730500" algn="l"/>
              </a:tabLst>
              <a:defRPr sz="1800">
                <a:latin typeface="+mn-lt"/>
                <a:ea typeface="+mn-ea"/>
                <a:cs typeface="+mn-cs"/>
                <a:sym typeface="Arial"/>
              </a:defRPr>
            </a:pPr>
            <a:r>
              <a:t>			Which quoted a number of 2500-6700 kills </a:t>
            </a:r>
          </a:p>
          <a:p>
            <a:pPr>
              <a:tabLst>
                <a:tab pos="444500" algn="l"/>
                <a:tab pos="901700" algn="l"/>
                <a:tab pos="1371600" algn="l"/>
                <a:tab pos="1828800" algn="l"/>
                <a:tab pos="2286000" algn="l"/>
                <a:tab pos="2730500" algn="l"/>
              </a:tabLst>
              <a:defRPr sz="800">
                <a:latin typeface="+mn-lt"/>
                <a:ea typeface="+mn-ea"/>
                <a:cs typeface="+mn-cs"/>
                <a:sym typeface="Arial"/>
              </a:defRPr>
            </a:pPr>
            <a:endParaRPr/>
          </a:p>
          <a:p>
            <a:pPr>
              <a:tabLst>
                <a:tab pos="444500" algn="l"/>
                <a:tab pos="901700" algn="l"/>
                <a:tab pos="1371600" algn="l"/>
                <a:tab pos="1828800" algn="l"/>
                <a:tab pos="2286000" algn="l"/>
                <a:tab pos="2730500" algn="l"/>
              </a:tabLst>
              <a:defRPr sz="1800">
                <a:latin typeface="+mn-lt"/>
                <a:ea typeface="+mn-ea"/>
                <a:cs typeface="+mn-cs"/>
                <a:sym typeface="Arial"/>
              </a:defRPr>
            </a:pPr>
            <a:r>
              <a:t>				A number it attributed to a study by "H.T. Harvey &amp; Associates"</a:t>
            </a:r>
          </a:p>
          <a:p>
            <a:pPr>
              <a:tabLst>
                <a:tab pos="444500" algn="l"/>
                <a:tab pos="901700" algn="l"/>
                <a:tab pos="1371600" algn="l"/>
                <a:tab pos="1828800" algn="l"/>
                <a:tab pos="2286000" algn="l"/>
                <a:tab pos="2730500" algn="l"/>
              </a:tabLst>
              <a:defRPr sz="800">
                <a:latin typeface="+mn-lt"/>
                <a:ea typeface="+mn-ea"/>
                <a:cs typeface="+mn-cs"/>
                <a:sym typeface="Arial"/>
              </a:defRPr>
            </a:pPr>
            <a:endParaRPr/>
          </a:p>
          <a:p>
            <a:pPr>
              <a:tabLst>
                <a:tab pos="444500" algn="l"/>
                <a:tab pos="901700" algn="l"/>
                <a:tab pos="1371600" algn="l"/>
                <a:tab pos="1828800" algn="l"/>
                <a:tab pos="2286000" algn="l"/>
                <a:tab pos="2730500" algn="l"/>
              </a:tabLst>
              <a:defRPr sz="1800">
                <a:latin typeface="+mn-lt"/>
                <a:ea typeface="+mn-ea"/>
                <a:cs typeface="+mn-cs"/>
                <a:sym typeface="Arial"/>
              </a:defRPr>
            </a:pPr>
            <a:r>
              <a:t>					Which I was </a:t>
            </a:r>
            <a:r>
              <a:rPr b="1"/>
              <a:t>finally</a:t>
            </a:r>
            <a:r>
              <a:t> able to fully identify</a:t>
            </a:r>
            <a:r>
              <a:rPr b="1"/>
              <a:t> </a:t>
            </a:r>
            <a:endParaRPr sz="1100" b="1" baseline="30000"/>
          </a:p>
          <a:p>
            <a:pPr>
              <a:tabLst>
                <a:tab pos="444500" algn="l"/>
                <a:tab pos="901700" algn="l"/>
                <a:tab pos="1371600" algn="l"/>
                <a:tab pos="1828800" algn="l"/>
                <a:tab pos="2286000" algn="l"/>
                <a:tab pos="2730500" algn="l"/>
              </a:tabLst>
              <a:defRPr sz="1200" b="1" baseline="28000">
                <a:latin typeface="+mn-lt"/>
                <a:ea typeface="+mn-ea"/>
                <a:cs typeface="+mn-cs"/>
                <a:sym typeface="Arial"/>
              </a:defRPr>
            </a:pPr>
            <a:endParaRPr/>
          </a:p>
          <a:p>
            <a:pPr algn="ctr">
              <a:tabLst>
                <a:tab pos="444500" algn="l"/>
                <a:tab pos="901700" algn="l"/>
                <a:tab pos="1371600" algn="l"/>
                <a:tab pos="1828800" algn="l"/>
                <a:tab pos="2286000" algn="l"/>
                <a:tab pos="2730500" algn="l"/>
              </a:tabLst>
              <a:defRPr sz="1800" i="1">
                <a:solidFill>
                  <a:srgbClr val="FBC901"/>
                </a:solidFill>
                <a:latin typeface="+mn-lt"/>
                <a:ea typeface="+mn-ea"/>
                <a:cs typeface="+mn-cs"/>
                <a:sym typeface="Arial"/>
              </a:defRPr>
            </a:pPr>
            <a:r>
              <a:rPr b="1"/>
              <a:t>WHY</a:t>
            </a:r>
            <a:r>
              <a:t> are so many energy reporters &amp; bloggers content with hearsay (a.k.a. gossip)?</a:t>
            </a:r>
          </a:p>
          <a:p>
            <a:pPr algn="ctr">
              <a:tabLst>
                <a:tab pos="444500" algn="l"/>
                <a:tab pos="901700" algn="l"/>
                <a:tab pos="1371600" algn="l"/>
                <a:tab pos="1828800" algn="l"/>
                <a:tab pos="2286000" algn="l"/>
                <a:tab pos="2730500" algn="l"/>
              </a:tabLst>
              <a:defRPr sz="1600">
                <a:latin typeface="+mn-lt"/>
                <a:ea typeface="+mn-ea"/>
                <a:cs typeface="+mn-cs"/>
                <a:sym typeface="Arial"/>
              </a:defRPr>
            </a:pPr>
            <a:endParaRPr/>
          </a:p>
          <a:p>
            <a:pPr>
              <a:tabLst>
                <a:tab pos="444500" algn="l"/>
                <a:tab pos="901700" algn="l"/>
                <a:tab pos="1371600" algn="l"/>
                <a:tab pos="1828800" algn="l"/>
                <a:tab pos="2286000" algn="l"/>
                <a:tab pos="2730500" algn="l"/>
              </a:tabLst>
              <a:defRPr sz="1800">
                <a:latin typeface="+mn-lt"/>
                <a:ea typeface="+mn-ea"/>
                <a:cs typeface="+mn-cs"/>
                <a:sym typeface="Arial"/>
              </a:defRPr>
            </a:pPr>
            <a:r>
              <a:t>That source (which ONLY the reporters at KCET probably ever read) turned out to be:</a:t>
            </a:r>
          </a:p>
          <a:p>
            <a:pPr>
              <a:tabLst>
                <a:tab pos="444500" algn="l"/>
                <a:tab pos="901700" algn="l"/>
                <a:tab pos="1371600" algn="l"/>
                <a:tab pos="1828800" algn="l"/>
                <a:tab pos="2286000" algn="l"/>
                <a:tab pos="2730500" algn="l"/>
              </a:tabLst>
              <a:defRPr sz="800">
                <a:latin typeface="+mn-lt"/>
                <a:ea typeface="+mn-ea"/>
                <a:cs typeface="+mn-cs"/>
                <a:sym typeface="Arial"/>
              </a:defRPr>
            </a:pPr>
            <a:endParaRPr/>
          </a:p>
          <a:p>
            <a:pPr>
              <a:tabLst>
                <a:tab pos="444500" algn="l"/>
                <a:tab pos="901700" algn="l"/>
                <a:tab pos="1371600" algn="l"/>
                <a:tab pos="1828800" algn="l"/>
                <a:tab pos="2286000" algn="l"/>
                <a:tab pos="2730500" algn="l"/>
              </a:tabLst>
              <a:defRPr sz="1800">
                <a:latin typeface="+mn-lt"/>
                <a:ea typeface="+mn-ea"/>
                <a:cs typeface="+mn-cs"/>
                <a:sym typeface="Arial"/>
              </a:defRPr>
            </a:pPr>
            <a:r>
              <a:t>	</a:t>
            </a:r>
            <a:r>
              <a:rPr>
                <a:solidFill>
                  <a:srgbClr val="FBC901"/>
                </a:solidFill>
              </a:rPr>
              <a:t>The Ivanpah Solar Electric Generating System Avian &amp; Bat Monitoring Plan </a:t>
            </a:r>
            <a:r>
              <a:rPr baseline="30000"/>
              <a:t>3</a:t>
            </a:r>
          </a:p>
          <a:p>
            <a:pPr>
              <a:tabLst>
                <a:tab pos="444500" algn="l"/>
                <a:tab pos="901700" algn="l"/>
                <a:tab pos="1371600" algn="l"/>
                <a:tab pos="1828800" algn="l"/>
                <a:tab pos="2286000" algn="l"/>
                <a:tab pos="2730500" algn="l"/>
              </a:tabLst>
              <a:defRPr sz="800">
                <a:latin typeface="+mn-lt"/>
                <a:ea typeface="+mn-ea"/>
                <a:cs typeface="+mn-cs"/>
                <a:sym typeface="Arial"/>
              </a:defRPr>
            </a:pPr>
            <a:endParaRPr/>
          </a:p>
          <a:p>
            <a:pPr>
              <a:tabLst>
                <a:tab pos="444500" algn="l"/>
                <a:tab pos="901700" algn="l"/>
                <a:tab pos="1371600" algn="l"/>
                <a:tab pos="1828800" algn="l"/>
                <a:tab pos="2286000" algn="l"/>
                <a:tab pos="2730500" algn="l"/>
              </a:tabLst>
              <a:defRPr sz="1800">
                <a:latin typeface="+mn-lt"/>
                <a:ea typeface="+mn-ea"/>
                <a:cs typeface="+mn-cs"/>
                <a:sym typeface="Arial"/>
              </a:defRPr>
            </a:pPr>
            <a:r>
              <a:t>Which (commissioned by Ivanpah) was submitted to the California Energy Commission</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36" name="Rectangle 5"/>
          <p:cNvSpPr txBox="1"/>
          <p:nvPr/>
        </p:nvSpPr>
        <p:spPr>
          <a:xfrm>
            <a:off x="304800" y="6457220"/>
            <a:ext cx="8534400"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sp>
        <p:nvSpPr>
          <p:cNvPr id="737" name="Rectangle 2"/>
          <p:cNvSpPr txBox="1">
            <a:spLocks noGrp="1"/>
          </p:cNvSpPr>
          <p:nvPr>
            <p:ph type="title"/>
          </p:nvPr>
        </p:nvSpPr>
        <p:spPr>
          <a:xfrm>
            <a:off x="304800" y="76200"/>
            <a:ext cx="8534400" cy="609600"/>
          </a:xfrm>
          <a:prstGeom prst="rect">
            <a:avLst/>
          </a:prstGeom>
        </p:spPr>
        <p:txBody>
          <a:bodyPr/>
          <a:lstStyle>
            <a:lvl1pPr>
              <a:defRPr sz="2200" i="1">
                <a:latin typeface="+mn-lt"/>
                <a:ea typeface="+mn-ea"/>
                <a:cs typeface="+mn-cs"/>
                <a:sym typeface="Arial"/>
              </a:defRPr>
            </a:lvl1pPr>
          </a:lstStyle>
          <a:p>
            <a:r>
              <a:t>That Ivanpah monitoring plan reported:</a:t>
            </a:r>
          </a:p>
        </p:txBody>
      </p:sp>
      <p:sp>
        <p:nvSpPr>
          <p:cNvPr id="738" name="Rectangle 3"/>
          <p:cNvSpPr txBox="1">
            <a:spLocks noGrp="1"/>
          </p:cNvSpPr>
          <p:nvPr>
            <p:ph type="body" idx="1"/>
          </p:nvPr>
        </p:nvSpPr>
        <p:spPr>
          <a:xfrm>
            <a:off x="228600" y="838200"/>
            <a:ext cx="8763000" cy="5334000"/>
          </a:xfrm>
          <a:prstGeom prst="rect">
            <a:avLst/>
          </a:prstGeom>
        </p:spPr>
        <p:txBody>
          <a:bodyPr/>
          <a:lstStyle/>
          <a:p>
            <a:pPr>
              <a:tabLst>
                <a:tab pos="444500" algn="l"/>
                <a:tab pos="901700" algn="l"/>
                <a:tab pos="1371600" algn="l"/>
                <a:tab pos="1828800" algn="l"/>
                <a:tab pos="2286000" algn="l"/>
                <a:tab pos="2730500" algn="l"/>
              </a:tabLst>
              <a:defRPr sz="1800">
                <a:latin typeface="+mn-lt"/>
                <a:ea typeface="+mn-ea"/>
                <a:cs typeface="+mn-cs"/>
                <a:sym typeface="Arial"/>
              </a:defRPr>
            </a:pPr>
            <a:r>
              <a:t>Data for one year (four seasons), October 2013 – October 2014, including:</a:t>
            </a:r>
          </a:p>
          <a:p>
            <a:pPr>
              <a:tabLst>
                <a:tab pos="444500" algn="l"/>
                <a:tab pos="901700" algn="l"/>
                <a:tab pos="1371600" algn="l"/>
                <a:tab pos="1828800" algn="l"/>
                <a:tab pos="2286000" algn="l"/>
                <a:tab pos="2730500" algn="l"/>
              </a:tabLst>
              <a:defRPr sz="800">
                <a:latin typeface="+mn-lt"/>
                <a:ea typeface="+mn-ea"/>
                <a:cs typeface="+mn-cs"/>
                <a:sym typeface="Arial"/>
              </a:defRPr>
            </a:pPr>
            <a:endParaRPr/>
          </a:p>
          <a:p>
            <a:pPr algn="ctr">
              <a:spcBef>
                <a:spcPts val="300"/>
              </a:spcBef>
              <a:tabLst>
                <a:tab pos="444500" algn="l"/>
                <a:tab pos="901700" algn="l"/>
                <a:tab pos="1371600" algn="l"/>
                <a:tab pos="1828800" algn="l"/>
                <a:tab pos="2286000" algn="l"/>
                <a:tab pos="2730500" algn="l"/>
              </a:tabLst>
              <a:defRPr sz="1500">
                <a:latin typeface="+mn-lt"/>
                <a:ea typeface="+mn-ea"/>
                <a:cs typeface="+mn-cs"/>
                <a:sym typeface="Arial"/>
              </a:defRPr>
            </a:pPr>
            <a:r>
              <a:rPr sz="1800"/>
              <a:t>"Avian point counts, raptor/large bird surveys </a:t>
            </a:r>
          </a:p>
          <a:p>
            <a:pPr algn="ctr">
              <a:spcBef>
                <a:spcPts val="300"/>
              </a:spcBef>
              <a:tabLst>
                <a:tab pos="444500" algn="l"/>
                <a:tab pos="901700" algn="l"/>
                <a:tab pos="1371600" algn="l"/>
                <a:tab pos="1828800" algn="l"/>
                <a:tab pos="2286000" algn="l"/>
                <a:tab pos="2730500" algn="l"/>
              </a:tabLst>
              <a:defRPr sz="1500">
                <a:latin typeface="+mn-lt"/>
                <a:ea typeface="+mn-ea"/>
                <a:cs typeface="+mn-cs"/>
                <a:sym typeface="Arial"/>
              </a:defRPr>
            </a:pPr>
            <a:r>
              <a:rPr sz="1800"/>
              <a:t>and facility monitoring for avian and bat fatalities"</a:t>
            </a:r>
          </a:p>
          <a:p>
            <a:pPr>
              <a:tabLst>
                <a:tab pos="444500" algn="l"/>
                <a:tab pos="901700" algn="l"/>
                <a:tab pos="1371600" algn="l"/>
                <a:tab pos="1828800" algn="l"/>
                <a:tab pos="2286000" algn="l"/>
                <a:tab pos="2730500" algn="l"/>
              </a:tabLst>
              <a:defRPr sz="1300">
                <a:latin typeface="+mn-lt"/>
                <a:ea typeface="+mn-ea"/>
                <a:cs typeface="+mn-cs"/>
                <a:sym typeface="Arial"/>
              </a:defRPr>
            </a:pPr>
            <a:endParaRPr/>
          </a:p>
          <a:p>
            <a:pPr>
              <a:tabLst>
                <a:tab pos="444500" algn="l"/>
                <a:tab pos="901700" algn="l"/>
                <a:tab pos="1371600" algn="l"/>
                <a:tab pos="1828800" algn="l"/>
                <a:tab pos="2286000" algn="l"/>
                <a:tab pos="2730500" algn="l"/>
              </a:tabLst>
              <a:defRPr sz="1800">
                <a:latin typeface="+mn-lt"/>
                <a:ea typeface="+mn-ea"/>
                <a:cs typeface="+mn-cs"/>
                <a:sym typeface="Arial"/>
              </a:defRPr>
            </a:pPr>
            <a:r>
              <a:t>Deaths of 54 bird species were noted, with diversity increasing in the spring &amp; fall</a:t>
            </a:r>
          </a:p>
          <a:p>
            <a:pPr>
              <a:tabLst>
                <a:tab pos="444500" algn="l"/>
                <a:tab pos="901700" algn="l"/>
                <a:tab pos="1371600" algn="l"/>
                <a:tab pos="1828800" algn="l"/>
                <a:tab pos="2286000" algn="l"/>
                <a:tab pos="2730500" algn="l"/>
              </a:tabLst>
              <a:defRPr sz="700">
                <a:latin typeface="+mn-lt"/>
                <a:ea typeface="+mn-ea"/>
                <a:cs typeface="+mn-cs"/>
                <a:sym typeface="Arial"/>
              </a:defRPr>
            </a:pPr>
            <a:endParaRPr/>
          </a:p>
          <a:p>
            <a:pPr>
              <a:tabLst>
                <a:tab pos="444500" algn="l"/>
                <a:tab pos="901700" algn="l"/>
                <a:tab pos="1371600" algn="l"/>
                <a:tab pos="1828800" algn="l"/>
                <a:tab pos="2286000" algn="l"/>
                <a:tab pos="2730500" algn="l"/>
              </a:tabLst>
              <a:defRPr sz="1800">
                <a:latin typeface="+mn-lt"/>
                <a:ea typeface="+mn-ea"/>
                <a:cs typeface="+mn-cs"/>
                <a:sym typeface="Arial"/>
              </a:defRPr>
            </a:pPr>
            <a:r>
              <a:t>	Along with deaths of 9 raptor species and 6 other larger bird species </a:t>
            </a:r>
          </a:p>
          <a:p>
            <a:pPr>
              <a:tabLst>
                <a:tab pos="444500" algn="l"/>
                <a:tab pos="901700" algn="l"/>
                <a:tab pos="1371600" algn="l"/>
                <a:tab pos="1828800" algn="l"/>
                <a:tab pos="2286000" algn="l"/>
                <a:tab pos="2730500" algn="l"/>
              </a:tabLst>
              <a:defRPr sz="1200">
                <a:latin typeface="+mn-lt"/>
                <a:ea typeface="+mn-ea"/>
                <a:cs typeface="+mn-cs"/>
                <a:sym typeface="Arial"/>
              </a:defRPr>
            </a:pPr>
            <a:endParaRPr/>
          </a:p>
          <a:p>
            <a:pPr>
              <a:tabLst>
                <a:tab pos="444500" algn="l"/>
                <a:tab pos="901700" algn="l"/>
                <a:tab pos="1371600" algn="l"/>
                <a:tab pos="1828800" algn="l"/>
                <a:tab pos="2286000" algn="l"/>
                <a:tab pos="2730500" algn="l"/>
              </a:tabLst>
              <a:defRPr sz="1800">
                <a:latin typeface="+mn-lt"/>
                <a:ea typeface="+mn-ea"/>
                <a:cs typeface="+mn-cs"/>
                <a:sym typeface="Arial"/>
              </a:defRPr>
            </a:pPr>
            <a:r>
              <a:t>The surveys covered 100% of the 154 acres closest to the central tower </a:t>
            </a:r>
          </a:p>
          <a:p>
            <a:pPr>
              <a:tabLst>
                <a:tab pos="444500" algn="l"/>
                <a:tab pos="901700" algn="l"/>
                <a:tab pos="1371600" algn="l"/>
                <a:tab pos="1828800" algn="l"/>
                <a:tab pos="2286000" algn="l"/>
                <a:tab pos="2730500" algn="l"/>
              </a:tabLst>
              <a:defRPr sz="800">
                <a:latin typeface="+mn-lt"/>
                <a:ea typeface="+mn-ea"/>
                <a:cs typeface="+mn-cs"/>
                <a:sym typeface="Arial"/>
              </a:defRPr>
            </a:pPr>
            <a:endParaRPr/>
          </a:p>
          <a:p>
            <a:pPr>
              <a:tabLst>
                <a:tab pos="444500" algn="l"/>
                <a:tab pos="901700" algn="l"/>
                <a:tab pos="1371600" algn="l"/>
                <a:tab pos="1828800" algn="l"/>
                <a:tab pos="2286000" algn="l"/>
                <a:tab pos="2730500" algn="l"/>
              </a:tabLst>
              <a:defRPr sz="1800">
                <a:latin typeface="+mn-lt"/>
                <a:ea typeface="+mn-ea"/>
                <a:cs typeface="+mn-cs"/>
                <a:sym typeface="Arial"/>
              </a:defRPr>
            </a:pPr>
            <a:r>
              <a:t>	Plus 24% of the 720 acres occupied by more remote mirrors</a:t>
            </a:r>
          </a:p>
          <a:p>
            <a:pPr>
              <a:tabLst>
                <a:tab pos="444500" algn="l"/>
                <a:tab pos="901700" algn="l"/>
                <a:tab pos="1371600" algn="l"/>
                <a:tab pos="1828800" algn="l"/>
                <a:tab pos="2286000" algn="l"/>
                <a:tab pos="2730500" algn="l"/>
              </a:tabLst>
              <a:defRPr sz="1200">
                <a:latin typeface="+mn-lt"/>
                <a:ea typeface="+mn-ea"/>
                <a:cs typeface="+mn-cs"/>
                <a:sym typeface="Arial"/>
              </a:defRPr>
            </a:pPr>
            <a:endParaRPr/>
          </a:p>
          <a:p>
            <a:pPr>
              <a:tabLst>
                <a:tab pos="444500" algn="l"/>
                <a:tab pos="901700" algn="l"/>
                <a:tab pos="1371600" algn="l"/>
                <a:tab pos="1828800" algn="l"/>
                <a:tab pos="2286000" algn="l"/>
                <a:tab pos="2730500" algn="l"/>
              </a:tabLst>
              <a:defRPr sz="1800">
                <a:latin typeface="+mn-lt"/>
                <a:ea typeface="+mn-ea"/>
                <a:cs typeface="+mn-cs"/>
                <a:sym typeface="Arial"/>
              </a:defRPr>
            </a:pPr>
            <a:r>
              <a:t>Overall, 29.2% of the complete facility area was monitored</a:t>
            </a:r>
          </a:p>
          <a:p>
            <a:pPr>
              <a:tabLst>
                <a:tab pos="444500" algn="l"/>
                <a:tab pos="901700" algn="l"/>
                <a:tab pos="1371600" algn="l"/>
                <a:tab pos="1828800" algn="l"/>
                <a:tab pos="2286000" algn="l"/>
                <a:tab pos="2730500" algn="l"/>
              </a:tabLst>
              <a:defRPr sz="1200">
                <a:latin typeface="+mn-lt"/>
                <a:ea typeface="+mn-ea"/>
                <a:cs typeface="+mn-cs"/>
                <a:sym typeface="Arial"/>
              </a:defRPr>
            </a:pPr>
            <a:endParaRPr/>
          </a:p>
          <a:p>
            <a:pPr>
              <a:tabLst>
                <a:tab pos="444500" algn="l"/>
                <a:tab pos="901700" algn="l"/>
                <a:tab pos="1371600" algn="l"/>
                <a:tab pos="1828800" algn="l"/>
                <a:tab pos="2286000" algn="l"/>
                <a:tab pos="2730500" algn="l"/>
              </a:tabLst>
              <a:defRPr sz="1800">
                <a:latin typeface="+mn-lt"/>
                <a:ea typeface="+mn-ea"/>
                <a:cs typeface="+mn-cs"/>
                <a:sym typeface="Arial"/>
              </a:defRPr>
            </a:pPr>
            <a:r>
              <a:t>The result of this monitoring:</a:t>
            </a:r>
          </a:p>
          <a:p>
            <a:pPr>
              <a:tabLst>
                <a:tab pos="444500" algn="l"/>
                <a:tab pos="901700" algn="l"/>
                <a:tab pos="1371600" algn="l"/>
                <a:tab pos="1828800" algn="l"/>
                <a:tab pos="2286000" algn="l"/>
                <a:tab pos="2730500" algn="l"/>
              </a:tabLst>
              <a:defRPr sz="800">
                <a:latin typeface="+mn-lt"/>
                <a:ea typeface="+mn-ea"/>
                <a:cs typeface="+mn-cs"/>
                <a:sym typeface="Arial"/>
              </a:defRPr>
            </a:pPr>
            <a:endParaRPr/>
          </a:p>
          <a:p>
            <a:pPr algn="ctr">
              <a:tabLst>
                <a:tab pos="444500" algn="l"/>
                <a:tab pos="901700" algn="l"/>
                <a:tab pos="1371600" algn="l"/>
                <a:tab pos="1828800" algn="l"/>
                <a:tab pos="2286000" algn="l"/>
                <a:tab pos="2730500" algn="l"/>
              </a:tabLst>
              <a:defRPr sz="1800">
                <a:solidFill>
                  <a:srgbClr val="FBC901"/>
                </a:solidFill>
                <a:latin typeface="+mn-lt"/>
                <a:ea typeface="+mn-ea"/>
                <a:cs typeface="+mn-cs"/>
                <a:sym typeface="Arial"/>
              </a:defRPr>
            </a:pPr>
            <a:r>
              <a:t>"A total of 32 bat detections, 695 avian detections (including 25 injured birds that died), and eight injured bird detections were found over the first four seasons" </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40" name="Rectangle 2"/>
          <p:cNvSpPr txBox="1">
            <a:spLocks noGrp="1"/>
          </p:cNvSpPr>
          <p:nvPr>
            <p:ph type="title"/>
          </p:nvPr>
        </p:nvSpPr>
        <p:spPr>
          <a:xfrm>
            <a:off x="304800" y="76200"/>
            <a:ext cx="8534400" cy="609600"/>
          </a:xfrm>
          <a:prstGeom prst="rect">
            <a:avLst/>
          </a:prstGeom>
        </p:spPr>
        <p:txBody>
          <a:bodyPr/>
          <a:lstStyle>
            <a:lvl1pPr>
              <a:defRPr sz="2000" i="1">
                <a:latin typeface="+mn-lt"/>
                <a:ea typeface="+mn-ea"/>
                <a:cs typeface="+mn-cs"/>
                <a:sym typeface="Arial"/>
              </a:defRPr>
            </a:lvl1pPr>
          </a:lstStyle>
          <a:p>
            <a:r>
              <a:t>Centrally concentrated sunlight produced Centrally concentrated bird kills:</a:t>
            </a:r>
          </a:p>
        </p:txBody>
      </p:sp>
      <p:sp>
        <p:nvSpPr>
          <p:cNvPr id="741" name="Rectangle 3"/>
          <p:cNvSpPr txBox="1">
            <a:spLocks noGrp="1"/>
          </p:cNvSpPr>
          <p:nvPr>
            <p:ph type="body" idx="1"/>
          </p:nvPr>
        </p:nvSpPr>
        <p:spPr>
          <a:xfrm>
            <a:off x="228600" y="3505200"/>
            <a:ext cx="8763000" cy="3276232"/>
          </a:xfrm>
          <a:prstGeom prst="rect">
            <a:avLst/>
          </a:prstGeom>
        </p:spPr>
        <p:txBody>
          <a:bodyPr/>
          <a:lstStyle/>
          <a:p>
            <a:pPr>
              <a:tabLst>
                <a:tab pos="444500" algn="l"/>
                <a:tab pos="901700" algn="l"/>
                <a:tab pos="1371600" algn="l"/>
                <a:tab pos="1828800" algn="l"/>
                <a:tab pos="2286000" algn="l"/>
                <a:tab pos="2730500" algn="l"/>
              </a:tabLst>
              <a:defRPr sz="1800">
                <a:latin typeface="+mn-lt"/>
                <a:ea typeface="+mn-ea"/>
                <a:cs typeface="+mn-cs"/>
                <a:sym typeface="Arial"/>
              </a:defRPr>
            </a:pPr>
            <a:r>
              <a:t>Fatalities were 25.4 / acre near the central power block,</a:t>
            </a:r>
          </a:p>
          <a:p>
            <a:pPr>
              <a:tabLst>
                <a:tab pos="444500" algn="l"/>
                <a:tab pos="901700" algn="l"/>
                <a:tab pos="1371600" algn="l"/>
                <a:tab pos="1828800" algn="l"/>
                <a:tab pos="2286000" algn="l"/>
                <a:tab pos="2730500" algn="l"/>
              </a:tabLst>
              <a:defRPr sz="600">
                <a:latin typeface="+mn-lt"/>
                <a:ea typeface="+mn-ea"/>
                <a:cs typeface="+mn-cs"/>
                <a:sym typeface="Arial"/>
              </a:defRPr>
            </a:pPr>
            <a:endParaRPr/>
          </a:p>
          <a:p>
            <a:pPr>
              <a:tabLst>
                <a:tab pos="444500" algn="l"/>
                <a:tab pos="901700" algn="l"/>
                <a:tab pos="1371600" algn="l"/>
                <a:tab pos="1828800" algn="l"/>
                <a:tab pos="2286000" algn="l"/>
                <a:tab pos="2730500" algn="l"/>
              </a:tabLst>
              <a:defRPr sz="1800">
                <a:latin typeface="+mn-lt"/>
                <a:ea typeface="+mn-ea"/>
                <a:cs typeface="+mn-cs"/>
                <a:sym typeface="Arial"/>
              </a:defRPr>
            </a:pPr>
            <a:r>
              <a:t>	falling to 2.0 / acre in the inner rings of mirrors (i.e., heliostats),</a:t>
            </a:r>
          </a:p>
          <a:p>
            <a:pPr>
              <a:tabLst>
                <a:tab pos="444500" algn="l"/>
                <a:tab pos="901700" algn="l"/>
                <a:tab pos="1371600" algn="l"/>
                <a:tab pos="1828800" algn="l"/>
                <a:tab pos="2286000" algn="l"/>
                <a:tab pos="2730500" algn="l"/>
              </a:tabLst>
              <a:defRPr sz="600">
                <a:latin typeface="+mn-lt"/>
                <a:ea typeface="+mn-ea"/>
                <a:cs typeface="+mn-cs"/>
                <a:sym typeface="Arial"/>
              </a:defRPr>
            </a:pPr>
            <a:endParaRPr/>
          </a:p>
          <a:p>
            <a:pPr>
              <a:tabLst>
                <a:tab pos="444500" algn="l"/>
                <a:tab pos="901700" algn="l"/>
                <a:tab pos="1371600" algn="l"/>
                <a:tab pos="1828800" algn="l"/>
                <a:tab pos="2286000" algn="l"/>
                <a:tab pos="2730500" algn="l"/>
              </a:tabLst>
              <a:defRPr sz="1800">
                <a:latin typeface="+mn-lt"/>
                <a:ea typeface="+mn-ea"/>
                <a:cs typeface="+mn-cs"/>
                <a:sym typeface="Arial"/>
              </a:defRPr>
            </a:pPr>
            <a:r>
              <a:t>		falling to 0.3 / acre in the outer rings of mirrors </a:t>
            </a:r>
          </a:p>
          <a:p>
            <a:pPr>
              <a:tabLst>
                <a:tab pos="444500" algn="l"/>
                <a:tab pos="901700" algn="l"/>
                <a:tab pos="1371600" algn="l"/>
                <a:tab pos="1828800" algn="l"/>
                <a:tab pos="2286000" algn="l"/>
                <a:tab pos="2730500" algn="l"/>
              </a:tabLst>
              <a:defRPr sz="1000">
                <a:latin typeface="+mn-lt"/>
                <a:ea typeface="+mn-ea"/>
                <a:cs typeface="+mn-cs"/>
                <a:sym typeface="Arial"/>
              </a:defRPr>
            </a:pPr>
            <a:endParaRPr/>
          </a:p>
          <a:p>
            <a:pPr>
              <a:tabLst>
                <a:tab pos="444500" algn="l"/>
                <a:tab pos="901700" algn="l"/>
                <a:tab pos="1371600" algn="l"/>
                <a:tab pos="1828800" algn="l"/>
                <a:tab pos="2286000" algn="l"/>
                <a:tab pos="2730500" algn="l"/>
              </a:tabLst>
              <a:defRPr sz="1800">
                <a:latin typeface="+mn-lt"/>
                <a:ea typeface="+mn-ea"/>
                <a:cs typeface="+mn-cs"/>
                <a:sym typeface="Arial"/>
              </a:defRPr>
            </a:pPr>
            <a:r>
              <a:t>Causes of death were identified in 42.6% of cases </a:t>
            </a:r>
          </a:p>
          <a:p>
            <a:pPr>
              <a:tabLst>
                <a:tab pos="444500" algn="l"/>
                <a:tab pos="901700" algn="l"/>
                <a:tab pos="1371600" algn="l"/>
                <a:tab pos="1828800" algn="l"/>
                <a:tab pos="2286000" algn="l"/>
                <a:tab pos="2730500" algn="l"/>
              </a:tabLst>
              <a:defRPr sz="600" b="1">
                <a:latin typeface="+mn-lt"/>
                <a:ea typeface="+mn-ea"/>
                <a:cs typeface="+mn-cs"/>
                <a:sym typeface="Arial"/>
              </a:defRPr>
            </a:pPr>
            <a:endParaRPr/>
          </a:p>
          <a:p>
            <a:pPr>
              <a:tabLst>
                <a:tab pos="444500" algn="l"/>
                <a:tab pos="901700" algn="l"/>
                <a:tab pos="1371600" algn="l"/>
                <a:tab pos="1828800" algn="l"/>
                <a:tab pos="2286000" algn="l"/>
                <a:tab pos="2730500" algn="l"/>
              </a:tabLst>
              <a:defRPr sz="1800" b="1">
                <a:latin typeface="+mn-lt"/>
                <a:ea typeface="+mn-ea"/>
                <a:cs typeface="+mn-cs"/>
                <a:sym typeface="Arial"/>
              </a:defRPr>
            </a:pPr>
            <a:r>
              <a:t>	</a:t>
            </a:r>
            <a:r>
              <a:rPr b="0"/>
              <a:t>Of the identified causes, </a:t>
            </a:r>
            <a:r>
              <a:rPr>
                <a:solidFill>
                  <a:srgbClr val="FBC901"/>
                </a:solidFill>
              </a:rPr>
              <a:t>47.4% were burns vs. 51.9% were collisions</a:t>
            </a:r>
          </a:p>
          <a:p>
            <a:pPr>
              <a:tabLst>
                <a:tab pos="444500" algn="l"/>
                <a:tab pos="901700" algn="l"/>
                <a:tab pos="1371600" algn="l"/>
                <a:tab pos="1828800" algn="l"/>
                <a:tab pos="2286000" algn="l"/>
                <a:tab pos="2730500" algn="l"/>
              </a:tabLst>
              <a:defRPr sz="1000">
                <a:latin typeface="+mn-lt"/>
                <a:ea typeface="+mn-ea"/>
                <a:cs typeface="+mn-cs"/>
                <a:sym typeface="Arial"/>
              </a:defRPr>
            </a:pPr>
            <a:endParaRPr/>
          </a:p>
          <a:p>
            <a:pPr>
              <a:tabLst>
                <a:tab pos="444500" algn="l"/>
                <a:tab pos="901700" algn="l"/>
                <a:tab pos="1371600" algn="l"/>
                <a:tab pos="1828800" algn="l"/>
                <a:tab pos="2286000" algn="l"/>
                <a:tab pos="2730500" algn="l"/>
              </a:tabLst>
              <a:defRPr sz="1800">
                <a:latin typeface="+mn-lt"/>
                <a:ea typeface="+mn-ea"/>
                <a:cs typeface="+mn-cs"/>
                <a:sym typeface="Arial"/>
              </a:defRPr>
            </a:pPr>
            <a:r>
              <a:t>At a 90% statistical confidence level, the </a:t>
            </a:r>
            <a:r>
              <a:rPr b="1"/>
              <a:t>full site bird kill extrapolations </a:t>
            </a:r>
            <a:r>
              <a:t>were:</a:t>
            </a:r>
          </a:p>
          <a:p>
            <a:pPr>
              <a:tabLst>
                <a:tab pos="444500" algn="l"/>
                <a:tab pos="901700" algn="l"/>
                <a:tab pos="1371600" algn="l"/>
                <a:tab pos="1828800" algn="l"/>
                <a:tab pos="2286000" algn="l"/>
                <a:tab pos="2730500" algn="l"/>
              </a:tabLst>
              <a:defRPr sz="600" b="1">
                <a:solidFill>
                  <a:srgbClr val="FBC901"/>
                </a:solidFill>
                <a:latin typeface="+mn-lt"/>
                <a:ea typeface="+mn-ea"/>
                <a:cs typeface="+mn-cs"/>
                <a:sym typeface="Arial"/>
              </a:defRPr>
            </a:pPr>
            <a:endParaRPr/>
          </a:p>
          <a:p>
            <a:pPr>
              <a:tabLst>
                <a:tab pos="444500" algn="l"/>
                <a:tab pos="901700" algn="l"/>
                <a:tab pos="1371600" algn="l"/>
                <a:tab pos="1828800" algn="l"/>
                <a:tab pos="2286000" algn="l"/>
                <a:tab pos="2730500" algn="l"/>
              </a:tabLst>
              <a:defRPr sz="1800" b="1">
                <a:solidFill>
                  <a:srgbClr val="FBC901"/>
                </a:solidFill>
                <a:latin typeface="+mn-lt"/>
                <a:ea typeface="+mn-ea"/>
                <a:cs typeface="+mn-cs"/>
                <a:sym typeface="Arial"/>
              </a:defRPr>
            </a:pPr>
            <a:r>
              <a:t>	1492 due to identified causes + 2012 due to unidentified causes</a:t>
            </a:r>
          </a:p>
        </p:txBody>
      </p:sp>
      <p:sp>
        <p:nvSpPr>
          <p:cNvPr id="742" name="Rectangle 5"/>
          <p:cNvSpPr txBox="1"/>
          <p:nvPr/>
        </p:nvSpPr>
        <p:spPr>
          <a:xfrm>
            <a:off x="146131" y="3082289"/>
            <a:ext cx="8877138" cy="2642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lvl1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lvl1pPr>
          </a:lstStyle>
          <a:p>
            <a:r>
              <a:t>From: The Ivanpah Solar Electric Generating System Avian &amp; Bat Monitoring Plan</a:t>
            </a:r>
          </a:p>
        </p:txBody>
      </p:sp>
      <p:grpSp>
        <p:nvGrpSpPr>
          <p:cNvPr id="748" name="Group"/>
          <p:cNvGrpSpPr/>
          <p:nvPr/>
        </p:nvGrpSpPr>
        <p:grpSpPr>
          <a:xfrm>
            <a:off x="288402" y="764946"/>
            <a:ext cx="8534401" cy="2251110"/>
            <a:chOff x="0" y="0"/>
            <a:chExt cx="8534400" cy="2251109"/>
          </a:xfrm>
        </p:grpSpPr>
        <p:pic>
          <p:nvPicPr>
            <p:cNvPr id="743" name="Picture 7" descr="Picture 7"/>
            <p:cNvPicPr>
              <a:picLocks noChangeAspect="1"/>
            </p:cNvPicPr>
            <p:nvPr/>
          </p:nvPicPr>
          <p:blipFill>
            <a:blip r:embed="rId2">
              <a:extLst/>
            </a:blip>
            <a:srcRect l="63363" b="38013"/>
            <a:stretch>
              <a:fillRect/>
            </a:stretch>
          </p:blipFill>
          <p:spPr>
            <a:xfrm>
              <a:off x="2515907" y="3441"/>
              <a:ext cx="2251257" cy="2247669"/>
            </a:xfrm>
            <a:prstGeom prst="rect">
              <a:avLst/>
            </a:prstGeom>
            <a:ln w="12700" cap="flat">
              <a:noFill/>
              <a:miter lim="400000"/>
            </a:ln>
            <a:effectLst/>
          </p:spPr>
        </p:pic>
        <p:pic>
          <p:nvPicPr>
            <p:cNvPr id="744" name="Picture 7" descr="Picture 7"/>
            <p:cNvPicPr>
              <a:picLocks noChangeAspect="1"/>
            </p:cNvPicPr>
            <p:nvPr/>
          </p:nvPicPr>
          <p:blipFill>
            <a:blip r:embed="rId2">
              <a:extLst/>
            </a:blip>
            <a:srcRect l="64247" t="62524" r="397" b="696"/>
            <a:stretch>
              <a:fillRect/>
            </a:stretch>
          </p:blipFill>
          <p:spPr>
            <a:xfrm>
              <a:off x="4897516" y="10981"/>
              <a:ext cx="3636885" cy="2232546"/>
            </a:xfrm>
            <a:prstGeom prst="rect">
              <a:avLst/>
            </a:prstGeom>
            <a:ln w="12700" cap="flat">
              <a:noFill/>
              <a:miter lim="400000"/>
            </a:ln>
            <a:effectLst/>
          </p:spPr>
        </p:pic>
        <p:pic>
          <p:nvPicPr>
            <p:cNvPr id="745" name="Picture 7" descr="Picture 7"/>
            <p:cNvPicPr>
              <a:picLocks noChangeAspect="1"/>
            </p:cNvPicPr>
            <p:nvPr/>
          </p:nvPicPr>
          <p:blipFill>
            <a:blip r:embed="rId2">
              <a:extLst/>
            </a:blip>
            <a:srcRect l="6132" t="4008" r="41102" b="10799"/>
            <a:stretch>
              <a:fillRect/>
            </a:stretch>
          </p:blipFill>
          <p:spPr>
            <a:xfrm>
              <a:off x="0" y="0"/>
              <a:ext cx="2359041" cy="2247538"/>
            </a:xfrm>
            <a:prstGeom prst="rect">
              <a:avLst/>
            </a:prstGeom>
            <a:ln w="12700" cap="flat">
              <a:noFill/>
              <a:miter lim="400000"/>
            </a:ln>
            <a:effectLst/>
          </p:spPr>
        </p:pic>
        <p:sp>
          <p:nvSpPr>
            <p:cNvPr id="746" name="Line"/>
            <p:cNvSpPr/>
            <p:nvPr/>
          </p:nvSpPr>
          <p:spPr>
            <a:xfrm flipV="1">
              <a:off x="1357517" y="8980"/>
              <a:ext cx="1143264" cy="1146314"/>
            </a:xfrm>
            <a:prstGeom prst="line">
              <a:avLst/>
            </a:prstGeom>
            <a:noFill/>
            <a:ln w="38100" cap="flat">
              <a:solidFill>
                <a:srgbClr val="FBC901"/>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sp>
          <p:nvSpPr>
            <p:cNvPr id="747" name="Line"/>
            <p:cNvSpPr/>
            <p:nvPr/>
          </p:nvSpPr>
          <p:spPr>
            <a:xfrm>
              <a:off x="1303094" y="1359065"/>
              <a:ext cx="1261187" cy="864305"/>
            </a:xfrm>
            <a:prstGeom prst="line">
              <a:avLst/>
            </a:prstGeom>
            <a:noFill/>
            <a:ln w="38100" cap="flat">
              <a:solidFill>
                <a:srgbClr val="FBC901"/>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gr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50" name="Rectangle 2"/>
          <p:cNvSpPr txBox="1">
            <a:spLocks noGrp="1"/>
          </p:cNvSpPr>
          <p:nvPr>
            <p:ph type="title"/>
          </p:nvPr>
        </p:nvSpPr>
        <p:spPr>
          <a:xfrm>
            <a:off x="304800" y="76200"/>
            <a:ext cx="8534400" cy="609600"/>
          </a:xfrm>
          <a:prstGeom prst="rect">
            <a:avLst/>
          </a:prstGeom>
        </p:spPr>
        <p:txBody>
          <a:bodyPr/>
          <a:lstStyle>
            <a:lvl1pPr>
              <a:defRPr sz="2200" i="1">
                <a:latin typeface="+mn-lt"/>
                <a:ea typeface="+mn-ea"/>
                <a:cs typeface="+mn-cs"/>
                <a:sym typeface="Arial"/>
              </a:defRPr>
            </a:lvl1pPr>
          </a:lstStyle>
          <a:p>
            <a:r>
              <a:t>Those final numbers do indeed match the earlier 3500 kill claim</a:t>
            </a:r>
          </a:p>
        </p:txBody>
      </p:sp>
      <p:sp>
        <p:nvSpPr>
          <p:cNvPr id="751" name="Rectangle 3"/>
          <p:cNvSpPr txBox="1">
            <a:spLocks noGrp="1"/>
          </p:cNvSpPr>
          <p:nvPr>
            <p:ph type="body" idx="1"/>
          </p:nvPr>
        </p:nvSpPr>
        <p:spPr>
          <a:xfrm>
            <a:off x="228600" y="685800"/>
            <a:ext cx="8915400" cy="5611622"/>
          </a:xfrm>
          <a:prstGeom prst="rect">
            <a:avLst/>
          </a:prstGeom>
        </p:spPr>
        <p:txBody>
          <a:bodyPr/>
          <a:lstStyle/>
          <a:p>
            <a:pPr algn="ctr">
              <a:tabLst>
                <a:tab pos="444500" algn="l"/>
                <a:tab pos="901700" algn="l"/>
                <a:tab pos="1371600" algn="l"/>
                <a:tab pos="1828800" algn="l"/>
                <a:tab pos="2286000" algn="l"/>
                <a:tab pos="2730500" algn="l"/>
              </a:tabLst>
              <a:defRPr sz="1800" i="1">
                <a:solidFill>
                  <a:srgbClr val="FBC901"/>
                </a:solidFill>
                <a:latin typeface="+mn-lt"/>
                <a:ea typeface="+mn-ea"/>
                <a:cs typeface="+mn-cs"/>
                <a:sym typeface="Arial"/>
              </a:defRPr>
            </a:pPr>
            <a:r>
              <a:t>But how does this compare with, for instance, wind energy?</a:t>
            </a:r>
          </a:p>
          <a:p>
            <a:pPr>
              <a:tabLst>
                <a:tab pos="444500" algn="l"/>
                <a:tab pos="901700" algn="l"/>
                <a:tab pos="1371600" algn="l"/>
                <a:tab pos="1828800" algn="l"/>
                <a:tab pos="2286000" algn="l"/>
                <a:tab pos="2730500" algn="l"/>
              </a:tabLst>
              <a:defRPr sz="800">
                <a:latin typeface="+mn-lt"/>
                <a:ea typeface="+mn-ea"/>
                <a:cs typeface="+mn-cs"/>
                <a:sym typeface="Arial"/>
              </a:defRPr>
            </a:pPr>
            <a:endParaRPr/>
          </a:p>
          <a:p>
            <a:pPr>
              <a:tabLst>
                <a:tab pos="444500" algn="l"/>
                <a:tab pos="901700" algn="l"/>
                <a:tab pos="1371600" algn="l"/>
                <a:tab pos="1828800" algn="l"/>
                <a:tab pos="2286000" algn="l"/>
                <a:tab pos="2730500" algn="l"/>
              </a:tabLst>
              <a:defRPr sz="1800">
                <a:latin typeface="+mn-lt"/>
                <a:ea typeface="+mn-ea"/>
                <a:cs typeface="+mn-cs"/>
                <a:sym typeface="Arial"/>
              </a:defRPr>
            </a:pPr>
            <a:r>
              <a:t>Kill numbers should first be adjusted for the corresponding powers produced:</a:t>
            </a:r>
          </a:p>
          <a:p>
            <a:pPr>
              <a:tabLst>
                <a:tab pos="444500" algn="l"/>
                <a:tab pos="901700" algn="l"/>
                <a:tab pos="1371600" algn="l"/>
                <a:tab pos="1828800" algn="l"/>
                <a:tab pos="2286000" algn="l"/>
                <a:tab pos="2730500" algn="l"/>
              </a:tabLst>
              <a:defRPr sz="1100">
                <a:latin typeface="+mn-lt"/>
                <a:ea typeface="+mn-ea"/>
                <a:cs typeface="+mn-cs"/>
                <a:sym typeface="Arial"/>
              </a:defRPr>
            </a:pPr>
            <a:endParaRPr/>
          </a:p>
          <a:p>
            <a:pPr>
              <a:tabLst>
                <a:tab pos="444500" algn="l"/>
                <a:tab pos="901700" algn="l"/>
                <a:tab pos="1371600" algn="l"/>
                <a:tab pos="1828800" algn="l"/>
                <a:tab pos="2286000" algn="l"/>
                <a:tab pos="2730500" algn="l"/>
              </a:tabLst>
              <a:defRPr sz="1800">
                <a:latin typeface="+mn-lt"/>
                <a:ea typeface="+mn-ea"/>
                <a:cs typeface="+mn-cs"/>
                <a:sym typeface="Arial"/>
              </a:defRPr>
            </a:pPr>
            <a:r>
              <a:t>An earlier wind power bird kill study</a:t>
            </a:r>
            <a:r>
              <a:rPr baseline="30000"/>
              <a:t> </a:t>
            </a:r>
            <a:r>
              <a:t>extrapolated 573,000 total U.S. bird kills </a:t>
            </a:r>
            <a:r>
              <a:rPr baseline="31999"/>
              <a:t>1</a:t>
            </a:r>
          </a:p>
          <a:p>
            <a:pPr>
              <a:tabLst>
                <a:tab pos="444500" algn="l"/>
                <a:tab pos="901700" algn="l"/>
                <a:tab pos="1371600" algn="l"/>
                <a:tab pos="1828800" algn="l"/>
                <a:tab pos="2286000" algn="l"/>
                <a:tab pos="2730500" algn="l"/>
              </a:tabLst>
              <a:defRPr sz="700">
                <a:latin typeface="+mn-lt"/>
                <a:ea typeface="+mn-ea"/>
                <a:cs typeface="+mn-cs"/>
                <a:sym typeface="Arial"/>
              </a:defRPr>
            </a:pPr>
            <a:endParaRPr/>
          </a:p>
          <a:p>
            <a:pPr>
              <a:tabLst>
                <a:tab pos="444500" algn="l"/>
                <a:tab pos="901700" algn="l"/>
                <a:tab pos="1371600" algn="l"/>
                <a:tab pos="1828800" algn="l"/>
                <a:tab pos="2286000" algn="l"/>
                <a:tab pos="2730500" algn="l"/>
              </a:tabLst>
              <a:defRPr sz="1800">
                <a:latin typeface="+mn-lt"/>
                <a:ea typeface="+mn-ea"/>
                <a:cs typeface="+mn-cs"/>
                <a:sym typeface="Arial"/>
              </a:defRPr>
            </a:pPr>
            <a:r>
              <a:t>	That extrapolation was for 2012 total U.S. wind power capacity of 51,630 MW</a:t>
            </a:r>
          </a:p>
          <a:p>
            <a:pPr>
              <a:tabLst>
                <a:tab pos="444500" algn="l"/>
                <a:tab pos="901700" algn="l"/>
                <a:tab pos="1371600" algn="l"/>
                <a:tab pos="1828800" algn="l"/>
                <a:tab pos="2286000" algn="l"/>
                <a:tab pos="2730500" algn="l"/>
              </a:tabLst>
              <a:defRPr sz="700">
                <a:latin typeface="+mn-lt"/>
                <a:ea typeface="+mn-ea"/>
                <a:cs typeface="+mn-cs"/>
                <a:sym typeface="Arial"/>
              </a:defRPr>
            </a:pPr>
            <a:endParaRPr/>
          </a:p>
          <a:p>
            <a:pPr>
              <a:tabLst>
                <a:tab pos="444500" algn="l"/>
                <a:tab pos="901700" algn="l"/>
                <a:tab pos="1371600" algn="l"/>
                <a:tab pos="1828800" algn="l"/>
                <a:tab pos="2286000" algn="l"/>
                <a:tab pos="2730500" algn="l"/>
              </a:tabLst>
              <a:defRPr sz="1800">
                <a:latin typeface="+mn-lt"/>
                <a:ea typeface="+mn-ea"/>
                <a:cs typeface="+mn-cs"/>
                <a:sym typeface="Arial"/>
              </a:defRPr>
            </a:pPr>
            <a:r>
              <a:t>		</a:t>
            </a:r>
            <a:r>
              <a:rPr b="1">
                <a:solidFill>
                  <a:srgbClr val="FBC901"/>
                </a:solidFill>
              </a:rPr>
              <a:t>Wind power bird kill rate = </a:t>
            </a:r>
            <a:r>
              <a:rPr>
                <a:solidFill>
                  <a:srgbClr val="FBC901"/>
                </a:solidFill>
              </a:rPr>
              <a:t>(573 K) / (51,630 MW) </a:t>
            </a:r>
            <a:r>
              <a:rPr b="1">
                <a:solidFill>
                  <a:srgbClr val="FBC901"/>
                </a:solidFill>
              </a:rPr>
              <a:t>= 11.1 / MW / yr</a:t>
            </a:r>
          </a:p>
          <a:p>
            <a:pPr>
              <a:tabLst>
                <a:tab pos="444500" algn="l"/>
                <a:tab pos="901700" algn="l"/>
                <a:tab pos="1371600" algn="l"/>
                <a:tab pos="1828800" algn="l"/>
                <a:tab pos="2286000" algn="l"/>
                <a:tab pos="2730500" algn="l"/>
              </a:tabLst>
              <a:defRPr sz="1200">
                <a:latin typeface="+mn-lt"/>
                <a:ea typeface="+mn-ea"/>
                <a:cs typeface="+mn-cs"/>
                <a:sym typeface="Arial"/>
              </a:defRPr>
            </a:pPr>
            <a:endParaRPr/>
          </a:p>
          <a:p>
            <a:pPr>
              <a:tabLst>
                <a:tab pos="444500" algn="l"/>
                <a:tab pos="901700" algn="l"/>
                <a:tab pos="1371600" algn="l"/>
                <a:tab pos="1828800" algn="l"/>
                <a:tab pos="2286000" algn="l"/>
                <a:tab pos="2730500" algn="l"/>
              </a:tabLst>
              <a:defRPr sz="1800">
                <a:latin typeface="+mn-lt"/>
                <a:ea typeface="+mn-ea"/>
                <a:cs typeface="+mn-cs"/>
                <a:sym typeface="Arial"/>
              </a:defRPr>
            </a:pPr>
            <a:r>
              <a:t>Ivanpah's design capacity is given as 377 MW, but its study notes that:</a:t>
            </a:r>
          </a:p>
          <a:p>
            <a:pPr>
              <a:tabLst>
                <a:tab pos="444500" algn="l"/>
                <a:tab pos="901700" algn="l"/>
                <a:tab pos="1371600" algn="l"/>
                <a:tab pos="1828800" algn="l"/>
                <a:tab pos="2286000" algn="l"/>
                <a:tab pos="2730500" algn="l"/>
              </a:tabLst>
              <a:defRPr sz="900">
                <a:latin typeface="+mn-lt"/>
                <a:ea typeface="+mn-ea"/>
                <a:cs typeface="+mn-cs"/>
                <a:sym typeface="Arial"/>
              </a:defRPr>
            </a:pPr>
            <a:endParaRPr/>
          </a:p>
          <a:p>
            <a:pPr>
              <a:tabLst>
                <a:tab pos="444500" algn="l"/>
                <a:tab pos="901700" algn="l"/>
                <a:tab pos="1371600" algn="l"/>
                <a:tab pos="1828800" algn="l"/>
                <a:tab pos="2286000" algn="l"/>
                <a:tab pos="2730500" algn="l"/>
              </a:tabLst>
              <a:defRPr sz="1800">
                <a:latin typeface="+mn-lt"/>
                <a:ea typeface="+mn-ea"/>
                <a:cs typeface="+mn-cs"/>
                <a:sym typeface="Arial"/>
              </a:defRPr>
            </a:pPr>
            <a:r>
              <a:t>	</a:t>
            </a:r>
            <a:r>
              <a:rPr sz="1600"/>
              <a:t>"The three solar units became operational at different times during the winter 2013-2014"</a:t>
            </a:r>
          </a:p>
          <a:p>
            <a:pPr>
              <a:tabLst>
                <a:tab pos="444500" algn="l"/>
                <a:tab pos="901700" algn="l"/>
                <a:tab pos="1371600" algn="l"/>
                <a:tab pos="1828800" algn="l"/>
                <a:tab pos="2286000" algn="l"/>
                <a:tab pos="2730500" algn="l"/>
              </a:tabLst>
              <a:defRPr sz="1200">
                <a:latin typeface="+mn-lt"/>
                <a:ea typeface="+mn-ea"/>
                <a:cs typeface="+mn-cs"/>
                <a:sym typeface="Arial"/>
              </a:defRPr>
            </a:pPr>
            <a:endParaRPr/>
          </a:p>
          <a:p>
            <a:pPr>
              <a:tabLst>
                <a:tab pos="444500" algn="l"/>
                <a:tab pos="901700" algn="l"/>
                <a:tab pos="1371600" algn="l"/>
                <a:tab pos="1828800" algn="l"/>
                <a:tab pos="2286000" algn="l"/>
                <a:tab pos="2730500" algn="l"/>
              </a:tabLst>
              <a:defRPr sz="1800">
                <a:latin typeface="+mn-lt"/>
                <a:ea typeface="+mn-ea"/>
                <a:cs typeface="+mn-cs"/>
                <a:sym typeface="Arial"/>
              </a:defRPr>
            </a:pPr>
            <a:r>
              <a:t>And elsewhere Ivanpah's 1</a:t>
            </a:r>
            <a:r>
              <a:rPr baseline="30000"/>
              <a:t>st</a:t>
            </a:r>
            <a:r>
              <a:t> year power level is reported as 40%, I thus estimate:</a:t>
            </a:r>
          </a:p>
          <a:p>
            <a:pPr>
              <a:tabLst>
                <a:tab pos="444500" algn="l"/>
                <a:tab pos="901700" algn="l"/>
                <a:tab pos="1371600" algn="l"/>
                <a:tab pos="1828800" algn="l"/>
                <a:tab pos="2286000" algn="l"/>
                <a:tab pos="2730500" algn="l"/>
              </a:tabLst>
              <a:defRPr sz="800">
                <a:latin typeface="+mn-lt"/>
                <a:ea typeface="+mn-ea"/>
                <a:cs typeface="+mn-cs"/>
                <a:sym typeface="Arial"/>
              </a:defRPr>
            </a:pPr>
            <a:endParaRPr/>
          </a:p>
          <a:p>
            <a:pPr>
              <a:tabLst>
                <a:tab pos="444500" algn="l"/>
                <a:tab pos="901700" algn="l"/>
                <a:tab pos="1371600" algn="l"/>
                <a:tab pos="1828800" algn="l"/>
                <a:tab pos="2286000" algn="l"/>
                <a:tab pos="2730500" algn="l"/>
              </a:tabLst>
              <a:defRPr sz="1800">
                <a:latin typeface="+mn-lt"/>
                <a:ea typeface="+mn-ea"/>
                <a:cs typeface="+mn-cs"/>
                <a:sym typeface="Arial"/>
              </a:defRPr>
            </a:pPr>
            <a:r>
              <a:t>		</a:t>
            </a:r>
            <a:r>
              <a:rPr b="1">
                <a:solidFill>
                  <a:srgbClr val="FBC901"/>
                </a:solidFill>
              </a:rPr>
              <a:t>Ivanpah's bird kill rate ~ </a:t>
            </a:r>
            <a:r>
              <a:rPr>
                <a:solidFill>
                  <a:srgbClr val="FBC901"/>
                </a:solidFill>
              </a:rPr>
              <a:t>3504 / (</a:t>
            </a:r>
            <a:r>
              <a:rPr>
                <a:solidFill>
                  <a:srgbClr val="FF0000"/>
                </a:solidFill>
              </a:rPr>
              <a:t>0.4</a:t>
            </a:r>
            <a:r>
              <a:rPr>
                <a:solidFill>
                  <a:srgbClr val="FBC901"/>
                </a:solidFill>
              </a:rPr>
              <a:t>)(377 MW) </a:t>
            </a:r>
            <a:r>
              <a:rPr b="1">
                <a:solidFill>
                  <a:srgbClr val="FBC901"/>
                </a:solidFill>
              </a:rPr>
              <a:t>~ 23.2 / MW / yr</a:t>
            </a:r>
          </a:p>
          <a:p>
            <a:pPr>
              <a:tabLst>
                <a:tab pos="444500" algn="l"/>
                <a:tab pos="901700" algn="l"/>
                <a:tab pos="1371600" algn="l"/>
                <a:tab pos="1828800" algn="l"/>
                <a:tab pos="2286000" algn="l"/>
                <a:tab pos="2730500" algn="l"/>
              </a:tabLst>
              <a:defRPr sz="1200">
                <a:latin typeface="+mn-lt"/>
                <a:ea typeface="+mn-ea"/>
                <a:cs typeface="+mn-cs"/>
                <a:sym typeface="Arial"/>
              </a:defRPr>
            </a:pPr>
            <a:endParaRPr/>
          </a:p>
          <a:p>
            <a:pPr>
              <a:tabLst>
                <a:tab pos="444500" algn="l"/>
                <a:tab pos="901700" algn="l"/>
                <a:tab pos="1371600" algn="l"/>
                <a:tab pos="1828800" algn="l"/>
                <a:tab pos="2286000" algn="l"/>
                <a:tab pos="2730500" algn="l"/>
              </a:tabLst>
              <a:defRPr sz="1800">
                <a:latin typeface="+mn-lt"/>
                <a:ea typeface="+mn-ea"/>
                <a:cs typeface="+mn-cs"/>
                <a:sym typeface="Arial"/>
              </a:defRPr>
            </a:pPr>
            <a:r>
              <a:t>Thus yielding roughly comparable bird kill rates</a:t>
            </a:r>
          </a:p>
          <a:p>
            <a:pPr>
              <a:tabLst>
                <a:tab pos="444500" algn="l"/>
                <a:tab pos="901700" algn="l"/>
                <a:tab pos="1371600" algn="l"/>
                <a:tab pos="1828800" algn="l"/>
                <a:tab pos="2286000" algn="l"/>
                <a:tab pos="2730500" algn="l"/>
              </a:tabLst>
              <a:defRPr sz="900">
                <a:latin typeface="+mn-lt"/>
                <a:ea typeface="+mn-ea"/>
                <a:cs typeface="+mn-cs"/>
                <a:sym typeface="Arial"/>
              </a:defRPr>
            </a:pPr>
            <a:endParaRPr/>
          </a:p>
          <a:p>
            <a:pPr>
              <a:tabLst>
                <a:tab pos="444500" algn="l"/>
                <a:tab pos="901700" algn="l"/>
                <a:tab pos="1371600" algn="l"/>
                <a:tab pos="1828800" algn="l"/>
                <a:tab pos="2286000" algn="l"/>
                <a:tab pos="2730500" algn="l"/>
              </a:tabLst>
              <a:defRPr sz="1800">
                <a:latin typeface="+mn-lt"/>
                <a:ea typeface="+mn-ea"/>
                <a:cs typeface="+mn-cs"/>
                <a:sym typeface="Arial"/>
              </a:defRPr>
            </a:pPr>
            <a:r>
              <a:t>	With, possibly, lower kill rates for raptors/bats less common out in flat dessert?</a:t>
            </a:r>
          </a:p>
        </p:txBody>
      </p:sp>
      <p:sp>
        <p:nvSpPr>
          <p:cNvPr id="752" name="Rectangle 5"/>
          <p:cNvSpPr txBox="1"/>
          <p:nvPr/>
        </p:nvSpPr>
        <p:spPr>
          <a:xfrm>
            <a:off x="304800" y="6457220"/>
            <a:ext cx="8534400"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p>
            <a:pPr algn="ctr">
              <a:defRPr sz="1200" b="0" i="1">
                <a:solidFill>
                  <a:srgbClr val="E5FFFF"/>
                </a:solidFill>
                <a:effectLst>
                  <a:outerShdw blurRad="38100" dist="38100" dir="2700000" rotWithShape="0">
                    <a:srgbClr val="000000"/>
                  </a:outerShdw>
                </a:effectLst>
                <a:latin typeface="+mn-lt"/>
                <a:ea typeface="+mn-ea"/>
                <a:cs typeface="+mn-cs"/>
                <a:sym typeface="Arial"/>
              </a:defRPr>
            </a:pPr>
            <a:r>
              <a:t>1) That wind turbine bird kill study is discussed (and analyzed) in my note set: </a:t>
            </a:r>
            <a:r>
              <a:rPr b="1"/>
              <a:t>Wind Power - Part II</a:t>
            </a:r>
            <a:r>
              <a:t> (</a:t>
            </a:r>
            <a:r>
              <a:rPr u="sng">
                <a:solidFill>
                  <a:srgbClr val="00CCFF"/>
                </a:solidFill>
                <a:uFill>
                  <a:solidFill>
                    <a:srgbClr val="00CCFF"/>
                  </a:solidFill>
                </a:uFill>
                <a:hlinkClick r:id="rId2"/>
              </a:rPr>
              <a:t>pptx</a:t>
            </a:r>
            <a:r>
              <a:t> / </a:t>
            </a:r>
            <a:r>
              <a:rPr u="sng">
                <a:solidFill>
                  <a:srgbClr val="00CCFF"/>
                </a:solidFill>
                <a:uFill>
                  <a:solidFill>
                    <a:srgbClr val="00CCFF"/>
                  </a:solidFill>
                </a:uFill>
                <a:hlinkClick r:id="rId3"/>
              </a:rPr>
              <a:t>pdf </a:t>
            </a:r>
            <a:r>
              <a:t>/ </a:t>
            </a:r>
            <a:r>
              <a:rPr u="sng">
                <a:solidFill>
                  <a:srgbClr val="00CCFF"/>
                </a:solidFill>
                <a:uFill>
                  <a:solidFill>
                    <a:srgbClr val="00CCFF"/>
                  </a:solidFill>
                </a:uFill>
                <a:hlinkClick r:id="rId4"/>
              </a:rPr>
              <a:t>key</a:t>
            </a:r>
            <a:r>
              <a:t>)</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9" name="Rectangle 5"/>
          <p:cNvSpPr txBox="1"/>
          <p:nvPr/>
        </p:nvSpPr>
        <p:spPr>
          <a:xfrm>
            <a:off x="4346691" y="6234787"/>
            <a:ext cx="4808183" cy="5182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p>
            <a:pPr algn="ctr">
              <a:defRPr sz="1200" b="0" i="1">
                <a:solidFill>
                  <a:srgbClr val="2BAD81"/>
                </a:solidFill>
                <a:effectLst>
                  <a:outerShdw blurRad="38100" dist="38100" dir="2700000" rotWithShape="0">
                    <a:srgbClr val="000000"/>
                  </a:outerShdw>
                </a:effectLst>
                <a:latin typeface="+mn-lt"/>
                <a:ea typeface="+mn-ea"/>
                <a:cs typeface="+mn-cs"/>
                <a:sym typeface="Arial"/>
              </a:defRPr>
            </a:pPr>
            <a:r>
              <a:t>Figure from my note on Fossil Fuel Power plants (</a:t>
            </a:r>
            <a:r>
              <a:rPr u="sng">
                <a:solidFill>
                  <a:srgbClr val="00CCFF"/>
                </a:solidFill>
                <a:uFill>
                  <a:solidFill>
                    <a:srgbClr val="00CCFF"/>
                  </a:solidFill>
                </a:uFill>
                <a:hlinkClick r:id="rId2"/>
              </a:rPr>
              <a:t>pptx</a:t>
            </a:r>
            <a:r>
              <a:t> / </a:t>
            </a:r>
            <a:r>
              <a:rPr u="sng">
                <a:solidFill>
                  <a:srgbClr val="00CCFF"/>
                </a:solidFill>
                <a:uFill>
                  <a:solidFill>
                    <a:srgbClr val="00CCFF"/>
                  </a:solidFill>
                </a:uFill>
                <a:hlinkClick r:id="rId3"/>
              </a:rPr>
              <a:t>pdf </a:t>
            </a:r>
            <a:r>
              <a:t>/ </a:t>
            </a:r>
            <a:r>
              <a:rPr u="sng">
                <a:solidFill>
                  <a:srgbClr val="00CCFF"/>
                </a:solidFill>
                <a:uFill>
                  <a:solidFill>
                    <a:srgbClr val="00CCFF"/>
                  </a:solidFill>
                </a:uFill>
                <a:hlinkClick r:id="rId4"/>
              </a:rPr>
              <a:t>key</a:t>
            </a:r>
            <a:r>
              <a:t>)</a:t>
            </a:r>
          </a:p>
          <a:p>
            <a:pPr algn="ctr">
              <a:defRPr sz="600" b="0" i="1">
                <a:solidFill>
                  <a:srgbClr val="2BAD81"/>
                </a:solidFill>
                <a:effectLst>
                  <a:outerShdw blurRad="38100" dist="38100" dir="2700000" rotWithShape="0">
                    <a:srgbClr val="000000"/>
                  </a:outerShdw>
                </a:effectLst>
                <a:latin typeface="+mn-lt"/>
                <a:ea typeface="+mn-ea"/>
                <a:cs typeface="+mn-cs"/>
                <a:sym typeface="Arial"/>
              </a:defRPr>
            </a:pPr>
            <a:endParaRPr/>
          </a:p>
          <a:p>
            <a:pPr algn="ctr">
              <a:defRPr sz="1200" b="0" i="1">
                <a:solidFill>
                  <a:srgbClr val="2BAD81"/>
                </a:solidFill>
                <a:effectLst>
                  <a:outerShdw blurRad="38100" dist="38100" dir="2700000" rotWithShape="0">
                    <a:srgbClr val="000000"/>
                  </a:outerShdw>
                </a:effectLst>
                <a:latin typeface="+mn-lt"/>
                <a:ea typeface="+mn-ea"/>
                <a:cs typeface="+mn-cs"/>
                <a:sym typeface="Arial"/>
              </a:defRPr>
            </a:pPr>
            <a:r>
              <a:t>Source: http://en.wikipedia.org/wiki/Fossil-fuel_power_station</a:t>
            </a:r>
          </a:p>
        </p:txBody>
      </p:sp>
      <p:sp>
        <p:nvSpPr>
          <p:cNvPr id="180" name="Rectangle 2"/>
          <p:cNvSpPr txBox="1">
            <a:spLocks noGrp="1"/>
          </p:cNvSpPr>
          <p:nvPr>
            <p:ph type="title"/>
          </p:nvPr>
        </p:nvSpPr>
        <p:spPr>
          <a:xfrm>
            <a:off x="203200" y="76199"/>
            <a:ext cx="8691607" cy="675219"/>
          </a:xfrm>
          <a:prstGeom prst="rect">
            <a:avLst/>
          </a:prstGeom>
        </p:spPr>
        <p:txBody>
          <a:bodyPr/>
          <a:lstStyle/>
          <a:p>
            <a:pPr defTabSz="905255">
              <a:defRPr sz="2178" i="1">
                <a:effectLst>
                  <a:outerShdw blurRad="37719" dist="37719" dir="2700000" rotWithShape="0">
                    <a:srgbClr val="000000"/>
                  </a:outerShdw>
                </a:effectLst>
                <a:latin typeface="+mn-lt"/>
                <a:ea typeface="+mn-ea"/>
                <a:cs typeface="+mn-cs"/>
                <a:sym typeface="Arial"/>
              </a:defRPr>
            </a:pPr>
            <a:r>
              <a:t>Solar Thermal Plants are built </a:t>
            </a:r>
            <a:r>
              <a:rPr b="1"/>
              <a:t>only</a:t>
            </a:r>
            <a:r>
              <a:t> in such near-ideal desert locations</a:t>
            </a:r>
          </a:p>
        </p:txBody>
      </p:sp>
      <p:sp>
        <p:nvSpPr>
          <p:cNvPr id="181" name="Rectangle 3"/>
          <p:cNvSpPr txBox="1">
            <a:spLocks noGrp="1"/>
          </p:cNvSpPr>
          <p:nvPr>
            <p:ph type="body" idx="1"/>
          </p:nvPr>
        </p:nvSpPr>
        <p:spPr>
          <a:xfrm>
            <a:off x="274797" y="772587"/>
            <a:ext cx="8721406" cy="3080085"/>
          </a:xfrm>
          <a:prstGeom prst="rect">
            <a:avLst/>
          </a:prstGeom>
        </p:spPr>
        <p:txBody>
          <a:bodyPr/>
          <a:lstStyle/>
          <a:p>
            <a:r>
              <a:t>And even there, today's complex Solar Thermal Plants must still be subsidized</a:t>
            </a:r>
          </a:p>
          <a:p>
            <a:pPr>
              <a:defRPr sz="1200"/>
            </a:pPr>
            <a:endParaRPr/>
          </a:p>
          <a:p>
            <a:r>
              <a:t>In contrast, Solar PV is already cost-effective, even in less than ideal sunlight</a:t>
            </a:r>
          </a:p>
          <a:p>
            <a:pPr>
              <a:defRPr sz="600"/>
            </a:pPr>
            <a:endParaRPr/>
          </a:p>
          <a:p>
            <a:pPr marL="0" lvl="1" indent="640896">
              <a:buSzTx/>
              <a:buNone/>
            </a:pPr>
            <a:r>
              <a:t>And by locating some Solar Photovoltaic plants near our metropolitan areas</a:t>
            </a:r>
          </a:p>
          <a:p>
            <a:pPr marL="0" lvl="1" indent="640896">
              <a:buSzTx/>
              <a:buNone/>
              <a:defRPr sz="600"/>
            </a:pPr>
            <a:endParaRPr/>
          </a:p>
          <a:p>
            <a:pPr marL="0" lvl="2" indent="1085850">
              <a:buSzTx/>
              <a:buNone/>
            </a:pPr>
            <a:r>
              <a:t>we postpone upgrading our long-distance power transmission grid</a:t>
            </a:r>
          </a:p>
          <a:p>
            <a:pPr marL="0" lvl="2" indent="1085850">
              <a:buSzTx/>
              <a:buNone/>
              <a:defRPr sz="1200"/>
            </a:pPr>
            <a:endParaRPr/>
          </a:p>
          <a:p>
            <a:pPr>
              <a:defRPr>
                <a:solidFill>
                  <a:srgbClr val="FBC901"/>
                </a:solidFill>
              </a:defRPr>
            </a:pPr>
            <a:r>
              <a:t>But way out in those dry deserts, Solar Thermal plants ARE STILL steam plants</a:t>
            </a:r>
          </a:p>
          <a:p>
            <a:pPr>
              <a:defRPr sz="600">
                <a:solidFill>
                  <a:srgbClr val="FBC901"/>
                </a:solidFill>
              </a:defRPr>
            </a:pPr>
            <a:endParaRPr/>
          </a:p>
          <a:p>
            <a:pPr marL="0" lvl="1" indent="640896">
              <a:buSzTx/>
              <a:buNone/>
            </a:pPr>
            <a:r>
              <a:t>ALL steam plants recycle the steam's water by cooling and re-condensing it</a:t>
            </a:r>
          </a:p>
        </p:txBody>
      </p:sp>
      <p:sp>
        <p:nvSpPr>
          <p:cNvPr id="182" name="Rectangle 3"/>
          <p:cNvSpPr txBox="1"/>
          <p:nvPr/>
        </p:nvSpPr>
        <p:spPr>
          <a:xfrm>
            <a:off x="4242242" y="3784943"/>
            <a:ext cx="4588609" cy="23744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ormAutofit/>
          </a:bodyPr>
          <a:lstStyle/>
          <a:p>
            <a:pPr>
              <a:spcBef>
                <a:spcPts val="400"/>
              </a:spcBef>
              <a:tabLst>
                <a:tab pos="4572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n-lt"/>
                <a:ea typeface="+mn-ea"/>
                <a:cs typeface="+mn-cs"/>
                <a:sym typeface="Arial"/>
              </a:defRPr>
            </a:pPr>
            <a:r>
              <a:t>But WATER generally supplies that cooling</a:t>
            </a:r>
          </a:p>
          <a:p>
            <a:pPr>
              <a:spcBef>
                <a:spcPts val="400"/>
              </a:spcBef>
              <a:tabLst>
                <a:tab pos="457200" algn="l"/>
                <a:tab pos="914400" algn="l"/>
                <a:tab pos="1371600" algn="l"/>
                <a:tab pos="1828800" algn="l"/>
                <a:tab pos="2286000" algn="l"/>
              </a:tabLst>
              <a:defRPr sz="6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572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n-lt"/>
                <a:ea typeface="+mn-ea"/>
                <a:cs typeface="+mn-cs"/>
                <a:sym typeface="Arial"/>
              </a:defRPr>
            </a:pPr>
            <a:r>
              <a:t>Often a LOT of water, such as a river or lake</a:t>
            </a:r>
          </a:p>
          <a:p>
            <a:pPr>
              <a:spcBef>
                <a:spcPts val="400"/>
              </a:spcBef>
              <a:tabLst>
                <a:tab pos="457200" algn="l"/>
                <a:tab pos="914400" algn="l"/>
                <a:tab pos="1371600" algn="l"/>
                <a:tab pos="1828800" algn="l"/>
                <a:tab pos="2286000" algn="l"/>
              </a:tabLst>
              <a:defRPr sz="7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57200" algn="l"/>
                <a:tab pos="914400" algn="l"/>
                <a:tab pos="1371600" algn="l"/>
                <a:tab pos="1828800" algn="l"/>
                <a:tab pos="2286000" algn="l"/>
              </a:tabLst>
              <a:defRPr b="0">
                <a:solidFill>
                  <a:srgbClr val="FBC901"/>
                </a:solidFill>
                <a:effectLst>
                  <a:outerShdw blurRad="38100" dist="38100" dir="2700000" rotWithShape="0">
                    <a:srgbClr val="000000"/>
                  </a:outerShdw>
                </a:effectLst>
                <a:latin typeface="+mn-lt"/>
                <a:ea typeface="+mn-ea"/>
                <a:cs typeface="+mn-cs"/>
                <a:sym typeface="Arial"/>
              </a:defRPr>
            </a:pPr>
            <a:r>
              <a:t>Desert Solar Thermal Energy will thrive</a:t>
            </a:r>
          </a:p>
          <a:p>
            <a:pPr lvl="1" indent="640896">
              <a:spcBef>
                <a:spcPts val="400"/>
              </a:spcBef>
              <a:tabLst>
                <a:tab pos="457200" algn="l"/>
                <a:tab pos="914400" algn="l"/>
                <a:tab pos="1371600" algn="l"/>
                <a:tab pos="1828800" algn="l"/>
                <a:tab pos="2286000" algn="l"/>
              </a:tabLst>
              <a:defRPr b="0">
                <a:solidFill>
                  <a:srgbClr val="FBC901"/>
                </a:solidFill>
                <a:effectLst>
                  <a:outerShdw blurRad="38100" dist="38100" dir="2700000" rotWithShape="0">
                    <a:srgbClr val="000000"/>
                  </a:outerShdw>
                </a:effectLst>
                <a:latin typeface="+mn-lt"/>
                <a:ea typeface="+mn-ea"/>
                <a:cs typeface="+mn-cs"/>
                <a:sym typeface="Arial"/>
              </a:defRPr>
            </a:pPr>
            <a:r>
              <a:t>ONLY if such water use is eliminated</a:t>
            </a:r>
          </a:p>
          <a:p>
            <a:pPr lvl="1" indent="640896">
              <a:spcBef>
                <a:spcPts val="400"/>
              </a:spcBef>
              <a:tabLst>
                <a:tab pos="457200" algn="l"/>
                <a:tab pos="914400" algn="l"/>
                <a:tab pos="1371600" algn="l"/>
                <a:tab pos="1828800" algn="l"/>
                <a:tab pos="2286000" algn="l"/>
              </a:tabLst>
              <a:defRPr sz="700" b="0">
                <a:solidFill>
                  <a:srgbClr val="FFFFFF"/>
                </a:solidFill>
                <a:effectLst>
                  <a:outerShdw blurRad="38100" dist="38100" dir="2700000" rotWithShape="0">
                    <a:srgbClr val="000000"/>
                  </a:outerShdw>
                </a:effectLst>
                <a:latin typeface="+mn-lt"/>
                <a:ea typeface="+mn-ea"/>
                <a:cs typeface="+mn-cs"/>
                <a:sym typeface="Arial"/>
              </a:defRPr>
            </a:pPr>
            <a:endParaRPr/>
          </a:p>
          <a:p>
            <a:pPr algn="ctr">
              <a:spcBef>
                <a:spcPts val="400"/>
              </a:spcBef>
              <a:tabLst>
                <a:tab pos="4572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n-lt"/>
                <a:ea typeface="+mn-ea"/>
                <a:cs typeface="+mn-cs"/>
                <a:sym typeface="Arial"/>
              </a:defRPr>
            </a:pPr>
            <a:r>
              <a:rPr i="1"/>
              <a:t>(As discussed near the end of this note set)</a:t>
            </a:r>
            <a:r>
              <a:t> </a:t>
            </a:r>
          </a:p>
        </p:txBody>
      </p:sp>
      <p:grpSp>
        <p:nvGrpSpPr>
          <p:cNvPr id="187" name="Group"/>
          <p:cNvGrpSpPr/>
          <p:nvPr/>
        </p:nvGrpSpPr>
        <p:grpSpPr>
          <a:xfrm>
            <a:off x="222783" y="3859231"/>
            <a:ext cx="3908748" cy="2543809"/>
            <a:chOff x="0" y="0"/>
            <a:chExt cx="3908747" cy="2543808"/>
          </a:xfrm>
        </p:grpSpPr>
        <p:grpSp>
          <p:nvGrpSpPr>
            <p:cNvPr id="185" name="Group 6"/>
            <p:cNvGrpSpPr/>
            <p:nvPr/>
          </p:nvGrpSpPr>
          <p:grpSpPr>
            <a:xfrm>
              <a:off x="0" y="0"/>
              <a:ext cx="3908748" cy="2543809"/>
              <a:chOff x="0" y="0"/>
              <a:chExt cx="3908747" cy="2543808"/>
            </a:xfrm>
          </p:grpSpPr>
          <p:sp>
            <p:nvSpPr>
              <p:cNvPr id="183" name="Rectangle 7"/>
              <p:cNvSpPr/>
              <p:nvPr/>
            </p:nvSpPr>
            <p:spPr>
              <a:xfrm>
                <a:off x="20218" y="-1"/>
                <a:ext cx="3888529" cy="2509764"/>
              </a:xfrm>
              <a:prstGeom prst="rect">
                <a:avLst/>
              </a:prstGeom>
              <a:solidFill>
                <a:srgbClr val="FFFFFF"/>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pic>
            <p:nvPicPr>
              <p:cNvPr id="184" name="Picture 8" descr="Picture 8"/>
              <p:cNvPicPr>
                <a:picLocks noChangeAspect="1"/>
              </p:cNvPicPr>
              <p:nvPr/>
            </p:nvPicPr>
            <p:blipFill>
              <a:blip r:embed="rId5">
                <a:extLst/>
              </a:blip>
              <a:stretch>
                <a:fillRect/>
              </a:stretch>
            </p:blipFill>
            <p:spPr>
              <a:xfrm>
                <a:off x="-1" y="-1"/>
                <a:ext cx="3908748" cy="2543810"/>
              </a:xfrm>
              <a:prstGeom prst="rect">
                <a:avLst/>
              </a:prstGeom>
              <a:ln w="12700" cap="flat">
                <a:noFill/>
                <a:miter lim="400000"/>
              </a:ln>
              <a:effectLst/>
            </p:spPr>
          </p:pic>
        </p:grpSp>
        <p:sp>
          <p:nvSpPr>
            <p:cNvPr id="186" name="Oval"/>
            <p:cNvSpPr/>
            <p:nvPr/>
          </p:nvSpPr>
          <p:spPr>
            <a:xfrm>
              <a:off x="397588" y="1421851"/>
              <a:ext cx="3467905" cy="915413"/>
            </a:xfrm>
            <a:prstGeom prst="ellipse">
              <a:avLst/>
            </a:prstGeom>
            <a:noFill/>
            <a:ln w="50800" cap="flat">
              <a:solidFill>
                <a:srgbClr val="FBC901"/>
              </a:solidFill>
              <a:prstDash val="solid"/>
              <a:round/>
            </a:ln>
            <a:effectLst/>
          </p:spPr>
          <p:txBody>
            <a:bodyPr wrap="square" lIns="45719" tIns="45719" rIns="45719" bIns="45719" numCol="1" anchor="t">
              <a:noAutofit/>
            </a:bodyPr>
            <a:lstStyle/>
            <a:p>
              <a:endParaRPr/>
            </a:p>
          </p:txBody>
        </p:sp>
      </p:gr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54" name="Rectangle 5"/>
          <p:cNvSpPr txBox="1"/>
          <p:nvPr/>
        </p:nvSpPr>
        <p:spPr>
          <a:xfrm>
            <a:off x="0" y="5818630"/>
            <a:ext cx="5029200" cy="9631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p>
            <a:pPr algn="ctr">
              <a:spcBef>
                <a:spcPts val="300"/>
              </a:spcBef>
              <a:defRPr sz="1100" b="0" i="1">
                <a:solidFill>
                  <a:srgbClr val="059797"/>
                </a:solidFill>
                <a:effectLst>
                  <a:outerShdw blurRad="38100" dist="38100" dir="2700000" rotWithShape="0">
                    <a:srgbClr val="000000"/>
                  </a:outerShdw>
                </a:effectLst>
                <a:latin typeface="+mn-lt"/>
                <a:ea typeface="+mn-ea"/>
                <a:cs typeface="+mn-cs"/>
                <a:sym typeface="Arial"/>
              </a:defRPr>
            </a:pPr>
            <a:r>
              <a:t>Figure from: http://www.stateofthebirds.org/2014%20SotB_FINAL_low-res.pdf</a:t>
            </a:r>
            <a:endParaRPr>
              <a:solidFill>
                <a:schemeClr val="accent1"/>
              </a:solidFill>
            </a:endParaRPr>
          </a:p>
          <a:p>
            <a:pPr algn="ctr">
              <a:spcBef>
                <a:spcPts val="300"/>
              </a:spcBef>
              <a:defRPr sz="1100" b="0" i="1">
                <a:solidFill>
                  <a:srgbClr val="059797"/>
                </a:solidFill>
                <a:effectLst>
                  <a:outerShdw blurRad="38100" dist="38100" dir="2700000" rotWithShape="0">
                    <a:srgbClr val="000000"/>
                  </a:outerShdw>
                </a:effectLst>
                <a:latin typeface="+mn-lt"/>
                <a:ea typeface="+mn-ea"/>
                <a:cs typeface="+mn-cs"/>
                <a:sym typeface="Arial"/>
              </a:defRPr>
            </a:pPr>
            <a:r>
              <a:t>It incorporates data (some then unpublished) these studies of Loss et al.:</a:t>
            </a:r>
            <a:endParaRPr>
              <a:solidFill>
                <a:schemeClr val="accent1"/>
              </a:solidFill>
            </a:endParaRPr>
          </a:p>
          <a:p>
            <a:pPr algn="ctr">
              <a:spcBef>
                <a:spcPts val="300"/>
              </a:spcBef>
              <a:defRPr sz="1100" b="0" i="1">
                <a:solidFill>
                  <a:srgbClr val="059797"/>
                </a:solidFill>
                <a:effectLst>
                  <a:outerShdw blurRad="38100" dist="38100" dir="2700000" rotWithShape="0">
                    <a:srgbClr val="000000"/>
                  </a:outerShdw>
                </a:effectLst>
                <a:latin typeface="+mn-lt"/>
                <a:ea typeface="+mn-ea"/>
                <a:cs typeface="+mn-cs"/>
                <a:sym typeface="Arial"/>
              </a:defRPr>
            </a:pPr>
            <a:r>
              <a:t>2012: http://www.nature.com/ncomms/journal/v4/n1/full/ncomms2380.html</a:t>
            </a:r>
            <a:endParaRPr>
              <a:solidFill>
                <a:schemeClr val="accent1"/>
              </a:solidFill>
            </a:endParaRPr>
          </a:p>
          <a:p>
            <a:pPr algn="ctr">
              <a:spcBef>
                <a:spcPts val="300"/>
              </a:spcBef>
              <a:defRPr sz="1100" b="0" i="1">
                <a:solidFill>
                  <a:srgbClr val="059797"/>
                </a:solidFill>
                <a:effectLst>
                  <a:outerShdw blurRad="38100" dist="38100" dir="2700000" rotWithShape="0">
                    <a:srgbClr val="000000"/>
                  </a:outerShdw>
                </a:effectLst>
                <a:latin typeface="+mn-lt"/>
                <a:ea typeface="+mn-ea"/>
                <a:cs typeface="+mn-cs"/>
                <a:sym typeface="Arial"/>
              </a:defRPr>
            </a:pPr>
            <a:r>
              <a:t>2015: http://www.annualreviews.org/doi/abs/10.1146/annurev-ecolsys-112414-054133?journalCode=ecolsys</a:t>
            </a:r>
          </a:p>
        </p:txBody>
      </p:sp>
      <p:sp>
        <p:nvSpPr>
          <p:cNvPr id="755" name="Rectangle 2"/>
          <p:cNvSpPr txBox="1">
            <a:spLocks noGrp="1"/>
          </p:cNvSpPr>
          <p:nvPr>
            <p:ph type="title"/>
          </p:nvPr>
        </p:nvSpPr>
        <p:spPr>
          <a:xfrm>
            <a:off x="304800" y="87516"/>
            <a:ext cx="8534400" cy="609601"/>
          </a:xfrm>
          <a:prstGeom prst="rect">
            <a:avLst/>
          </a:prstGeom>
        </p:spPr>
        <p:txBody>
          <a:bodyPr/>
          <a:lstStyle>
            <a:lvl1pPr>
              <a:defRPr sz="2200" i="1">
                <a:latin typeface="+mn-lt"/>
                <a:ea typeface="+mn-ea"/>
                <a:cs typeface="+mn-cs"/>
                <a:sym typeface="Arial"/>
              </a:defRPr>
            </a:lvl1pPr>
          </a:lstStyle>
          <a:p>
            <a:r>
              <a:t>Finally: Data on ALL human-caused U.S. bird kills</a:t>
            </a:r>
          </a:p>
        </p:txBody>
      </p:sp>
      <p:sp>
        <p:nvSpPr>
          <p:cNvPr id="756" name="Rectangle 3"/>
          <p:cNvSpPr txBox="1">
            <a:spLocks noGrp="1"/>
          </p:cNvSpPr>
          <p:nvPr>
            <p:ph type="body" sz="quarter" idx="1"/>
          </p:nvPr>
        </p:nvSpPr>
        <p:spPr>
          <a:xfrm>
            <a:off x="177800" y="1320800"/>
            <a:ext cx="2529074" cy="4546154"/>
          </a:xfrm>
          <a:prstGeom prst="rect">
            <a:avLst/>
          </a:prstGeom>
        </p:spPr>
        <p:txBody>
          <a:bodyPr/>
          <a:lstStyle/>
          <a:p>
            <a:pPr>
              <a:spcBef>
                <a:spcPts val="300"/>
              </a:spcBef>
              <a:tabLst>
                <a:tab pos="444500" algn="l"/>
                <a:tab pos="901700" algn="l"/>
                <a:tab pos="1371600" algn="l"/>
                <a:tab pos="1828800" algn="l"/>
                <a:tab pos="2286000" algn="l"/>
                <a:tab pos="2730500" algn="l"/>
                <a:tab pos="3187700" algn="l"/>
              </a:tabLst>
              <a:defRPr sz="1600" b="1">
                <a:latin typeface="+mn-lt"/>
                <a:ea typeface="+mn-ea"/>
                <a:cs typeface="+mn-cs"/>
                <a:sym typeface="Arial"/>
              </a:defRPr>
            </a:pPr>
            <a:r>
              <a:t>Cause:				</a:t>
            </a:r>
          </a:p>
          <a:p>
            <a:pPr>
              <a:tabLst>
                <a:tab pos="444500" algn="l"/>
                <a:tab pos="901700" algn="l"/>
                <a:tab pos="1371600" algn="l"/>
                <a:tab pos="1828800" algn="l"/>
                <a:tab pos="2286000" algn="l"/>
                <a:tab pos="2730500" algn="l"/>
                <a:tab pos="3187700" algn="l"/>
              </a:tabLst>
              <a:defRPr sz="1000" b="1">
                <a:latin typeface="+mn-lt"/>
                <a:ea typeface="+mn-ea"/>
                <a:cs typeface="+mn-cs"/>
                <a:sym typeface="Arial"/>
              </a:defRPr>
            </a:pPr>
            <a:endParaRPr/>
          </a:p>
          <a:p>
            <a:pPr>
              <a:spcBef>
                <a:spcPts val="300"/>
              </a:spcBef>
              <a:tabLst>
                <a:tab pos="444500" algn="l"/>
                <a:tab pos="901700" algn="l"/>
                <a:tab pos="1371600" algn="l"/>
                <a:tab pos="1828800" algn="l"/>
                <a:tab pos="2286000" algn="l"/>
                <a:tab pos="2730500" algn="l"/>
                <a:tab pos="3187700" algn="l"/>
              </a:tabLst>
              <a:defRPr sz="1400" b="1">
                <a:solidFill>
                  <a:srgbClr val="FBC901"/>
                </a:solidFill>
                <a:latin typeface="+mn-lt"/>
                <a:ea typeface="+mn-ea"/>
                <a:cs typeface="+mn-cs"/>
                <a:sym typeface="Arial"/>
              </a:defRPr>
            </a:pPr>
            <a:r>
              <a:t>Domestic Cats			</a:t>
            </a:r>
          </a:p>
          <a:p>
            <a:pPr>
              <a:tabLst>
                <a:tab pos="444500" algn="l"/>
                <a:tab pos="901700" algn="l"/>
                <a:tab pos="1371600" algn="l"/>
                <a:tab pos="1828800" algn="l"/>
                <a:tab pos="2286000" algn="l"/>
                <a:tab pos="2730500" algn="l"/>
                <a:tab pos="3187700" algn="l"/>
              </a:tabLst>
              <a:defRPr sz="1000" b="1">
                <a:latin typeface="+mn-lt"/>
                <a:ea typeface="+mn-ea"/>
                <a:cs typeface="+mn-cs"/>
                <a:sym typeface="Arial"/>
              </a:defRPr>
            </a:pPr>
            <a:endParaRPr/>
          </a:p>
          <a:p>
            <a:pPr>
              <a:spcBef>
                <a:spcPts val="300"/>
              </a:spcBef>
              <a:tabLst>
                <a:tab pos="444500" algn="l"/>
                <a:tab pos="901700" algn="l"/>
                <a:tab pos="1371600" algn="l"/>
                <a:tab pos="1828800" algn="l"/>
                <a:tab pos="2286000" algn="l"/>
                <a:tab pos="2730500" algn="l"/>
                <a:tab pos="3187700" algn="l"/>
              </a:tabLst>
              <a:defRPr sz="1400" b="1">
                <a:latin typeface="+mn-lt"/>
                <a:ea typeface="+mn-ea"/>
                <a:cs typeface="+mn-cs"/>
                <a:sym typeface="Arial"/>
              </a:defRPr>
            </a:pPr>
            <a:r>
              <a:t>Building Collisions		</a:t>
            </a:r>
          </a:p>
          <a:p>
            <a:pPr>
              <a:tabLst>
                <a:tab pos="444500" algn="l"/>
                <a:tab pos="901700" algn="l"/>
                <a:tab pos="1371600" algn="l"/>
                <a:tab pos="1828800" algn="l"/>
                <a:tab pos="2286000" algn="l"/>
                <a:tab pos="2730500" algn="l"/>
                <a:tab pos="3187700" algn="l"/>
              </a:tabLst>
              <a:defRPr sz="1000" b="1">
                <a:latin typeface="+mn-lt"/>
                <a:ea typeface="+mn-ea"/>
                <a:cs typeface="+mn-cs"/>
                <a:sym typeface="Arial"/>
              </a:defRPr>
            </a:pPr>
            <a:endParaRPr/>
          </a:p>
          <a:p>
            <a:pPr>
              <a:spcBef>
                <a:spcPts val="300"/>
              </a:spcBef>
              <a:tabLst>
                <a:tab pos="444500" algn="l"/>
                <a:tab pos="901700" algn="l"/>
                <a:tab pos="1371600" algn="l"/>
                <a:tab pos="1828800" algn="l"/>
                <a:tab pos="2286000" algn="l"/>
                <a:tab pos="2730500" algn="l"/>
                <a:tab pos="3187700" algn="l"/>
              </a:tabLst>
              <a:defRPr sz="1400" b="1">
                <a:latin typeface="+mn-lt"/>
                <a:ea typeface="+mn-ea"/>
                <a:cs typeface="+mn-cs"/>
                <a:sym typeface="Arial"/>
              </a:defRPr>
            </a:pPr>
            <a:r>
              <a:t>Auto Collisions 		</a:t>
            </a:r>
          </a:p>
          <a:p>
            <a:pPr>
              <a:tabLst>
                <a:tab pos="444500" algn="l"/>
                <a:tab pos="901700" algn="l"/>
                <a:tab pos="1371600" algn="l"/>
                <a:tab pos="1828800" algn="l"/>
                <a:tab pos="2286000" algn="l"/>
                <a:tab pos="2730500" algn="l"/>
                <a:tab pos="3187700" algn="l"/>
              </a:tabLst>
              <a:defRPr sz="1000" b="1">
                <a:latin typeface="+mn-lt"/>
                <a:ea typeface="+mn-ea"/>
                <a:cs typeface="+mn-cs"/>
                <a:sym typeface="Arial"/>
              </a:defRPr>
            </a:pPr>
            <a:endParaRPr/>
          </a:p>
          <a:p>
            <a:pPr>
              <a:spcBef>
                <a:spcPts val="300"/>
              </a:spcBef>
              <a:tabLst>
                <a:tab pos="444500" algn="l"/>
                <a:tab pos="901700" algn="l"/>
                <a:tab pos="1371600" algn="l"/>
                <a:tab pos="1828800" algn="l"/>
                <a:tab pos="2286000" algn="l"/>
                <a:tab pos="2730500" algn="l"/>
                <a:tab pos="3187700" algn="l"/>
              </a:tabLst>
              <a:defRPr sz="1400" b="1">
                <a:latin typeface="+mn-lt"/>
                <a:ea typeface="+mn-ea"/>
                <a:cs typeface="+mn-cs"/>
                <a:sym typeface="Arial"/>
              </a:defRPr>
            </a:pPr>
            <a:r>
              <a:t>Power Line Collisions	</a:t>
            </a:r>
          </a:p>
          <a:p>
            <a:pPr>
              <a:tabLst>
                <a:tab pos="444500" algn="l"/>
                <a:tab pos="901700" algn="l"/>
                <a:tab pos="1371600" algn="l"/>
                <a:tab pos="1828800" algn="l"/>
                <a:tab pos="2286000" algn="l"/>
                <a:tab pos="2730500" algn="l"/>
                <a:tab pos="3187700" algn="l"/>
              </a:tabLst>
              <a:defRPr sz="1000" b="1">
                <a:latin typeface="+mn-lt"/>
                <a:ea typeface="+mn-ea"/>
                <a:cs typeface="+mn-cs"/>
                <a:sym typeface="Arial"/>
              </a:defRPr>
            </a:pPr>
            <a:endParaRPr/>
          </a:p>
          <a:p>
            <a:pPr>
              <a:spcBef>
                <a:spcPts val="300"/>
              </a:spcBef>
              <a:tabLst>
                <a:tab pos="444500" algn="l"/>
                <a:tab pos="901700" algn="l"/>
                <a:tab pos="1371600" algn="l"/>
                <a:tab pos="1828800" algn="l"/>
                <a:tab pos="2286000" algn="l"/>
                <a:tab pos="2730500" algn="l"/>
                <a:tab pos="3187700" algn="l"/>
              </a:tabLst>
              <a:defRPr sz="1400" b="1">
                <a:latin typeface="+mn-lt"/>
                <a:ea typeface="+mn-ea"/>
                <a:cs typeface="+mn-cs"/>
                <a:sym typeface="Arial"/>
              </a:defRPr>
            </a:pPr>
            <a:r>
              <a:t>Telecom Tower Collisions	</a:t>
            </a:r>
          </a:p>
          <a:p>
            <a:pPr>
              <a:tabLst>
                <a:tab pos="444500" algn="l"/>
                <a:tab pos="901700" algn="l"/>
                <a:tab pos="1371600" algn="l"/>
                <a:tab pos="1828800" algn="l"/>
                <a:tab pos="2286000" algn="l"/>
                <a:tab pos="2730500" algn="l"/>
                <a:tab pos="3187700" algn="l"/>
              </a:tabLst>
              <a:defRPr sz="1000" b="1">
                <a:latin typeface="+mn-lt"/>
                <a:ea typeface="+mn-ea"/>
                <a:cs typeface="+mn-cs"/>
                <a:sym typeface="Arial"/>
              </a:defRPr>
            </a:pPr>
            <a:endParaRPr/>
          </a:p>
          <a:p>
            <a:pPr>
              <a:spcBef>
                <a:spcPts val="300"/>
              </a:spcBef>
              <a:tabLst>
                <a:tab pos="444500" algn="l"/>
                <a:tab pos="901700" algn="l"/>
                <a:tab pos="1371600" algn="l"/>
                <a:tab pos="1828800" algn="l"/>
                <a:tab pos="2286000" algn="l"/>
                <a:tab pos="2730500" algn="l"/>
                <a:tab pos="3187700" algn="l"/>
              </a:tabLst>
              <a:defRPr sz="1400" b="1">
                <a:latin typeface="+mn-lt"/>
                <a:ea typeface="+mn-ea"/>
                <a:cs typeface="+mn-cs"/>
                <a:sym typeface="Arial"/>
              </a:defRPr>
            </a:pPr>
            <a:r>
              <a:t>Power Line Electrocutions	</a:t>
            </a:r>
          </a:p>
          <a:p>
            <a:pPr>
              <a:tabLst>
                <a:tab pos="444500" algn="l"/>
                <a:tab pos="901700" algn="l"/>
                <a:tab pos="1371600" algn="l"/>
                <a:tab pos="1828800" algn="l"/>
                <a:tab pos="2286000" algn="l"/>
                <a:tab pos="2730500" algn="l"/>
                <a:tab pos="3187700" algn="l"/>
              </a:tabLst>
              <a:defRPr sz="1000" b="1">
                <a:latin typeface="+mn-lt"/>
                <a:ea typeface="+mn-ea"/>
                <a:cs typeface="+mn-cs"/>
                <a:sym typeface="Arial"/>
              </a:defRPr>
            </a:pPr>
            <a:endParaRPr/>
          </a:p>
          <a:p>
            <a:pPr>
              <a:spcBef>
                <a:spcPts val="300"/>
              </a:spcBef>
              <a:tabLst>
                <a:tab pos="444500" algn="l"/>
                <a:tab pos="901700" algn="l"/>
                <a:tab pos="1371600" algn="l"/>
                <a:tab pos="1828800" algn="l"/>
                <a:tab pos="2286000" algn="l"/>
                <a:tab pos="2730500" algn="l"/>
                <a:tab pos="3187700" algn="l"/>
              </a:tabLst>
              <a:defRPr sz="1400" b="1">
                <a:latin typeface="+mn-lt"/>
                <a:ea typeface="+mn-ea"/>
                <a:cs typeface="+mn-cs"/>
                <a:sym typeface="Arial"/>
              </a:defRPr>
            </a:pPr>
            <a:r>
              <a:t>Agricultural Chemicals		</a:t>
            </a:r>
          </a:p>
          <a:p>
            <a:pPr>
              <a:tabLst>
                <a:tab pos="444500" algn="l"/>
                <a:tab pos="901700" algn="l"/>
                <a:tab pos="1371600" algn="l"/>
                <a:tab pos="1828800" algn="l"/>
                <a:tab pos="2286000" algn="l"/>
                <a:tab pos="2730500" algn="l"/>
                <a:tab pos="3187700" algn="l"/>
              </a:tabLst>
              <a:defRPr sz="1000" b="1">
                <a:latin typeface="+mn-lt"/>
                <a:ea typeface="+mn-ea"/>
                <a:cs typeface="+mn-cs"/>
                <a:sym typeface="Arial"/>
              </a:defRPr>
            </a:pPr>
            <a:endParaRPr/>
          </a:p>
          <a:p>
            <a:pPr>
              <a:spcBef>
                <a:spcPts val="300"/>
              </a:spcBef>
              <a:tabLst>
                <a:tab pos="444500" algn="l"/>
                <a:tab pos="901700" algn="l"/>
                <a:tab pos="1371600" algn="l"/>
                <a:tab pos="1828800" algn="l"/>
                <a:tab pos="2286000" algn="l"/>
                <a:tab pos="2730500" algn="l"/>
                <a:tab pos="3187700" algn="l"/>
              </a:tabLst>
              <a:defRPr sz="1400" b="1">
                <a:solidFill>
                  <a:srgbClr val="FBC901"/>
                </a:solidFill>
                <a:latin typeface="+mn-lt"/>
                <a:ea typeface="+mn-ea"/>
                <a:cs typeface="+mn-cs"/>
                <a:sym typeface="Arial"/>
              </a:defRPr>
            </a:pPr>
            <a:r>
              <a:t>Wind Turbines			</a:t>
            </a:r>
          </a:p>
          <a:p>
            <a:pPr>
              <a:spcBef>
                <a:spcPts val="300"/>
              </a:spcBef>
              <a:tabLst>
                <a:tab pos="444500" algn="l"/>
                <a:tab pos="901700" algn="l"/>
                <a:tab pos="1371600" algn="l"/>
                <a:tab pos="1828800" algn="l"/>
                <a:tab pos="2286000" algn="l"/>
                <a:tab pos="2730500" algn="l"/>
                <a:tab pos="3187700" algn="l"/>
              </a:tabLst>
              <a:defRPr sz="1000" b="1">
                <a:solidFill>
                  <a:srgbClr val="FBC901"/>
                </a:solidFill>
                <a:latin typeface="+mn-lt"/>
                <a:ea typeface="+mn-ea"/>
                <a:cs typeface="+mn-cs"/>
                <a:sym typeface="Arial"/>
              </a:defRPr>
            </a:pPr>
            <a:endParaRPr/>
          </a:p>
          <a:p>
            <a:pPr>
              <a:spcBef>
                <a:spcPts val="300"/>
              </a:spcBef>
              <a:tabLst>
                <a:tab pos="444500" algn="l"/>
                <a:tab pos="901700" algn="l"/>
                <a:tab pos="1371600" algn="l"/>
                <a:tab pos="1828800" algn="l"/>
                <a:tab pos="2286000" algn="l"/>
                <a:tab pos="2730500" algn="l"/>
                <a:tab pos="3187700" algn="l"/>
              </a:tabLst>
              <a:defRPr sz="1400" b="1">
                <a:solidFill>
                  <a:srgbClr val="FBC901"/>
                </a:solidFill>
                <a:latin typeface="+mn-lt"/>
                <a:ea typeface="+mn-ea"/>
                <a:cs typeface="+mn-cs"/>
                <a:sym typeface="Arial"/>
              </a:defRPr>
            </a:pPr>
            <a:r>
              <a:t>Solar Thermal Plants</a:t>
            </a:r>
          </a:p>
        </p:txBody>
      </p:sp>
      <p:pic>
        <p:nvPicPr>
          <p:cNvPr id="757" name="Picture 4" descr="Picture 4"/>
          <p:cNvPicPr>
            <a:picLocks noChangeAspect="1"/>
          </p:cNvPicPr>
          <p:nvPr/>
        </p:nvPicPr>
        <p:blipFill>
          <a:blip r:embed="rId2">
            <a:extLst/>
          </a:blip>
          <a:stretch>
            <a:fillRect/>
          </a:stretch>
        </p:blipFill>
        <p:spPr>
          <a:xfrm>
            <a:off x="5036294" y="1259760"/>
            <a:ext cx="3989257" cy="5307599"/>
          </a:xfrm>
          <a:prstGeom prst="rect">
            <a:avLst/>
          </a:prstGeom>
          <a:ln w="12700">
            <a:miter lim="400000"/>
          </a:ln>
        </p:spPr>
      </p:pic>
      <p:sp>
        <p:nvSpPr>
          <p:cNvPr id="758" name="Rectangle 3"/>
          <p:cNvSpPr txBox="1"/>
          <p:nvPr/>
        </p:nvSpPr>
        <p:spPr>
          <a:xfrm>
            <a:off x="228600" y="762000"/>
            <a:ext cx="8534400" cy="6722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spAutoFit/>
          </a:bodyPr>
          <a:lstStyle>
            <a:lvl1pPr>
              <a:spcBef>
                <a:spcPts val="400"/>
              </a:spcBef>
              <a:defRPr b="0">
                <a:solidFill>
                  <a:srgbClr val="FFFFFF"/>
                </a:solidFill>
                <a:effectLst>
                  <a:outerShdw blurRad="38100" dist="38100" dir="2700000" rotWithShape="0">
                    <a:srgbClr val="000000"/>
                  </a:outerShdw>
                </a:effectLst>
                <a:latin typeface="+mn-lt"/>
                <a:ea typeface="+mn-ea"/>
                <a:cs typeface="+mn-cs"/>
                <a:sym typeface="Arial"/>
              </a:defRPr>
            </a:lvl1pPr>
          </a:lstStyle>
          <a:p>
            <a:r>
              <a:t>This from the "State of the Birds" organization's 2014 annual report:</a:t>
            </a:r>
          </a:p>
        </p:txBody>
      </p:sp>
      <p:sp>
        <p:nvSpPr>
          <p:cNvPr id="759" name="Rectangle 3"/>
          <p:cNvSpPr txBox="1"/>
          <p:nvPr/>
        </p:nvSpPr>
        <p:spPr>
          <a:xfrm>
            <a:off x="2589291" y="1321377"/>
            <a:ext cx="2339818" cy="4545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ormAutofit/>
          </a:bodyPr>
          <a:lstStyle/>
          <a:p>
            <a:pPr>
              <a:spcBef>
                <a:spcPts val="300"/>
              </a:spcBef>
              <a:tabLst>
                <a:tab pos="444500" algn="l"/>
                <a:tab pos="901700" algn="l"/>
                <a:tab pos="1371600" algn="l"/>
                <a:tab pos="1828800" algn="l"/>
                <a:tab pos="2286000" algn="l"/>
                <a:tab pos="2730500" algn="l"/>
                <a:tab pos="3187700" algn="l"/>
              </a:tabLst>
              <a:defRPr sz="1600">
                <a:solidFill>
                  <a:srgbClr val="FFFFFF"/>
                </a:solidFill>
                <a:effectLst>
                  <a:outerShdw blurRad="38100" dist="38100" dir="2700000" rotWithShape="0">
                    <a:srgbClr val="000000"/>
                  </a:outerShdw>
                </a:effectLst>
                <a:latin typeface="+mn-lt"/>
                <a:ea typeface="+mn-ea"/>
                <a:cs typeface="+mn-cs"/>
                <a:sym typeface="Arial"/>
              </a:defRPr>
            </a:pPr>
            <a:r>
              <a:t>Annual U.S. Bird Kills:</a:t>
            </a:r>
          </a:p>
          <a:p>
            <a:pPr>
              <a:spcBef>
                <a:spcPts val="400"/>
              </a:spcBef>
              <a:tabLst>
                <a:tab pos="444500" algn="l"/>
                <a:tab pos="901700" algn="l"/>
                <a:tab pos="1371600" algn="l"/>
                <a:tab pos="1828800" algn="l"/>
                <a:tab pos="2286000" algn="l"/>
                <a:tab pos="2730500" algn="l"/>
                <a:tab pos="3187700" algn="l"/>
              </a:tabLst>
              <a:defRPr sz="100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300"/>
              </a:spcBef>
              <a:tabLst>
                <a:tab pos="444500" algn="l"/>
                <a:tab pos="901700" algn="l"/>
                <a:tab pos="1371600" algn="l"/>
                <a:tab pos="1828800" algn="l"/>
                <a:tab pos="2286000" algn="l"/>
                <a:tab pos="2730500" algn="l"/>
                <a:tab pos="3187700" algn="l"/>
              </a:tabLst>
              <a:defRPr sz="1400">
                <a:solidFill>
                  <a:srgbClr val="FBC901"/>
                </a:solidFill>
                <a:effectLst>
                  <a:outerShdw blurRad="38100" dist="38100" dir="2700000" rotWithShape="0">
                    <a:srgbClr val="000000"/>
                  </a:outerShdw>
                </a:effectLst>
                <a:latin typeface="+mn-lt"/>
                <a:ea typeface="+mn-ea"/>
                <a:cs typeface="+mn-cs"/>
                <a:sym typeface="Arial"/>
              </a:defRPr>
            </a:pPr>
            <a:r>
              <a:t>2400 million</a:t>
            </a:r>
          </a:p>
          <a:p>
            <a:pPr>
              <a:spcBef>
                <a:spcPts val="400"/>
              </a:spcBef>
              <a:tabLst>
                <a:tab pos="444500" algn="l"/>
                <a:tab pos="901700" algn="l"/>
                <a:tab pos="1371600" algn="l"/>
                <a:tab pos="1828800" algn="l"/>
                <a:tab pos="2286000" algn="l"/>
                <a:tab pos="2730500" algn="l"/>
                <a:tab pos="3187700" algn="l"/>
              </a:tabLst>
              <a:defRPr sz="100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300"/>
              </a:spcBef>
              <a:tabLst>
                <a:tab pos="444500" algn="l"/>
                <a:tab pos="901700" algn="l"/>
                <a:tab pos="1371600" algn="l"/>
                <a:tab pos="1828800" algn="l"/>
                <a:tab pos="2286000" algn="l"/>
                <a:tab pos="2730500" algn="l"/>
                <a:tab pos="3187700" algn="l"/>
              </a:tabLst>
              <a:defRPr sz="1400">
                <a:solidFill>
                  <a:srgbClr val="FFFFFF"/>
                </a:solidFill>
                <a:effectLst>
                  <a:outerShdw blurRad="38100" dist="38100" dir="2700000" rotWithShape="0">
                    <a:srgbClr val="000000"/>
                  </a:outerShdw>
                </a:effectLst>
                <a:latin typeface="+mn-lt"/>
                <a:ea typeface="+mn-ea"/>
                <a:cs typeface="+mn-cs"/>
                <a:sym typeface="Arial"/>
              </a:defRPr>
            </a:pPr>
            <a:r>
              <a:t>599 million</a:t>
            </a:r>
          </a:p>
          <a:p>
            <a:pPr>
              <a:spcBef>
                <a:spcPts val="400"/>
              </a:spcBef>
              <a:tabLst>
                <a:tab pos="444500" algn="l"/>
                <a:tab pos="901700" algn="l"/>
                <a:tab pos="1371600" algn="l"/>
                <a:tab pos="1828800" algn="l"/>
                <a:tab pos="2286000" algn="l"/>
                <a:tab pos="2730500" algn="l"/>
                <a:tab pos="3187700" algn="l"/>
              </a:tabLst>
              <a:defRPr sz="100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300"/>
              </a:spcBef>
              <a:tabLst>
                <a:tab pos="444500" algn="l"/>
                <a:tab pos="901700" algn="l"/>
                <a:tab pos="1371600" algn="l"/>
                <a:tab pos="1828800" algn="l"/>
                <a:tab pos="2286000" algn="l"/>
                <a:tab pos="2730500" algn="l"/>
                <a:tab pos="3187700" algn="l"/>
              </a:tabLst>
              <a:defRPr sz="1400">
                <a:solidFill>
                  <a:srgbClr val="FFFFFF"/>
                </a:solidFill>
                <a:effectLst>
                  <a:outerShdw blurRad="38100" dist="38100" dir="2700000" rotWithShape="0">
                    <a:srgbClr val="000000"/>
                  </a:outerShdw>
                </a:effectLst>
                <a:latin typeface="+mn-lt"/>
                <a:ea typeface="+mn-ea"/>
                <a:cs typeface="+mn-cs"/>
                <a:sym typeface="Arial"/>
              </a:defRPr>
            </a:pPr>
            <a:r>
              <a:t>200 million</a:t>
            </a:r>
          </a:p>
          <a:p>
            <a:pPr>
              <a:spcBef>
                <a:spcPts val="400"/>
              </a:spcBef>
              <a:tabLst>
                <a:tab pos="444500" algn="l"/>
                <a:tab pos="901700" algn="l"/>
                <a:tab pos="1371600" algn="l"/>
                <a:tab pos="1828800" algn="l"/>
                <a:tab pos="2286000" algn="l"/>
                <a:tab pos="2730500" algn="l"/>
                <a:tab pos="3187700" algn="l"/>
              </a:tabLst>
              <a:defRPr sz="100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300"/>
              </a:spcBef>
              <a:tabLst>
                <a:tab pos="444500" algn="l"/>
                <a:tab pos="901700" algn="l"/>
                <a:tab pos="1371600" algn="l"/>
                <a:tab pos="1828800" algn="l"/>
                <a:tab pos="2286000" algn="l"/>
                <a:tab pos="2730500" algn="l"/>
                <a:tab pos="3187700" algn="l"/>
              </a:tabLst>
              <a:defRPr sz="1400">
                <a:solidFill>
                  <a:srgbClr val="FFFFFF"/>
                </a:solidFill>
                <a:effectLst>
                  <a:outerShdw blurRad="38100" dist="38100" dir="2700000" rotWithShape="0">
                    <a:srgbClr val="000000"/>
                  </a:outerShdw>
                </a:effectLst>
                <a:latin typeface="+mn-lt"/>
                <a:ea typeface="+mn-ea"/>
                <a:cs typeface="+mn-cs"/>
                <a:sym typeface="Arial"/>
              </a:defRPr>
            </a:pPr>
            <a:r>
              <a:t>25 million</a:t>
            </a:r>
          </a:p>
          <a:p>
            <a:pPr>
              <a:spcBef>
                <a:spcPts val="400"/>
              </a:spcBef>
              <a:tabLst>
                <a:tab pos="444500" algn="l"/>
                <a:tab pos="901700" algn="l"/>
                <a:tab pos="1371600" algn="l"/>
                <a:tab pos="1828800" algn="l"/>
                <a:tab pos="2286000" algn="l"/>
                <a:tab pos="2730500" algn="l"/>
                <a:tab pos="3187700" algn="l"/>
              </a:tabLst>
              <a:defRPr sz="100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300"/>
              </a:spcBef>
              <a:tabLst>
                <a:tab pos="444500" algn="l"/>
                <a:tab pos="901700" algn="l"/>
                <a:tab pos="1371600" algn="l"/>
                <a:tab pos="1828800" algn="l"/>
                <a:tab pos="2286000" algn="l"/>
                <a:tab pos="2730500" algn="l"/>
                <a:tab pos="3187700" algn="l"/>
              </a:tabLst>
              <a:defRPr sz="1400">
                <a:solidFill>
                  <a:srgbClr val="FFFFFF"/>
                </a:solidFill>
                <a:effectLst>
                  <a:outerShdw blurRad="38100" dist="38100" dir="2700000" rotWithShape="0">
                    <a:srgbClr val="000000"/>
                  </a:outerShdw>
                </a:effectLst>
                <a:latin typeface="+mn-lt"/>
                <a:ea typeface="+mn-ea"/>
                <a:cs typeface="+mn-cs"/>
                <a:sym typeface="Arial"/>
              </a:defRPr>
            </a:pPr>
            <a:r>
              <a:t>6.6 million</a:t>
            </a:r>
          </a:p>
          <a:p>
            <a:pPr>
              <a:spcBef>
                <a:spcPts val="400"/>
              </a:spcBef>
              <a:tabLst>
                <a:tab pos="444500" algn="l"/>
                <a:tab pos="901700" algn="l"/>
                <a:tab pos="1371600" algn="l"/>
                <a:tab pos="1828800" algn="l"/>
                <a:tab pos="2286000" algn="l"/>
                <a:tab pos="2730500" algn="l"/>
                <a:tab pos="3187700" algn="l"/>
              </a:tabLst>
              <a:defRPr sz="100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300"/>
              </a:spcBef>
              <a:tabLst>
                <a:tab pos="444500" algn="l"/>
                <a:tab pos="901700" algn="l"/>
                <a:tab pos="1371600" algn="l"/>
                <a:tab pos="1828800" algn="l"/>
                <a:tab pos="2286000" algn="l"/>
                <a:tab pos="2730500" algn="l"/>
                <a:tab pos="3187700" algn="l"/>
              </a:tabLst>
              <a:defRPr sz="1400">
                <a:solidFill>
                  <a:srgbClr val="FFFFFF"/>
                </a:solidFill>
                <a:effectLst>
                  <a:outerShdw blurRad="38100" dist="38100" dir="2700000" rotWithShape="0">
                    <a:srgbClr val="000000"/>
                  </a:outerShdw>
                </a:effectLst>
                <a:latin typeface="+mn-lt"/>
                <a:ea typeface="+mn-ea"/>
                <a:cs typeface="+mn-cs"/>
                <a:sym typeface="Arial"/>
              </a:defRPr>
            </a:pPr>
            <a:r>
              <a:t>5.6 million</a:t>
            </a:r>
          </a:p>
          <a:p>
            <a:pPr>
              <a:spcBef>
                <a:spcPts val="400"/>
              </a:spcBef>
              <a:tabLst>
                <a:tab pos="444500" algn="l"/>
                <a:tab pos="901700" algn="l"/>
                <a:tab pos="1371600" algn="l"/>
                <a:tab pos="1828800" algn="l"/>
                <a:tab pos="2286000" algn="l"/>
                <a:tab pos="2730500" algn="l"/>
                <a:tab pos="3187700" algn="l"/>
              </a:tabLst>
              <a:defRPr sz="100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300"/>
              </a:spcBef>
              <a:tabLst>
                <a:tab pos="444500" algn="l"/>
                <a:tab pos="901700" algn="l"/>
                <a:tab pos="1371600" algn="l"/>
                <a:tab pos="1828800" algn="l"/>
                <a:tab pos="2286000" algn="l"/>
                <a:tab pos="2730500" algn="l"/>
                <a:tab pos="3187700" algn="l"/>
              </a:tabLst>
              <a:defRPr sz="1400" b="0">
                <a:solidFill>
                  <a:srgbClr val="FFFFFF"/>
                </a:solidFill>
                <a:effectLst>
                  <a:outerShdw blurRad="38100" dist="38100" dir="2700000" rotWithShape="0">
                    <a:srgbClr val="000000"/>
                  </a:outerShdw>
                </a:effectLst>
                <a:latin typeface="+mn-lt"/>
                <a:ea typeface="+mn-ea"/>
                <a:cs typeface="+mn-cs"/>
                <a:sym typeface="Arial"/>
              </a:defRPr>
            </a:pPr>
            <a:r>
              <a:t>(No data given)</a:t>
            </a:r>
          </a:p>
          <a:p>
            <a:pPr>
              <a:spcBef>
                <a:spcPts val="400"/>
              </a:spcBef>
              <a:tabLst>
                <a:tab pos="444500" algn="l"/>
                <a:tab pos="901700" algn="l"/>
                <a:tab pos="1371600" algn="l"/>
                <a:tab pos="1828800" algn="l"/>
                <a:tab pos="2286000" algn="l"/>
                <a:tab pos="2730500" algn="l"/>
                <a:tab pos="3187700" algn="l"/>
              </a:tabLst>
              <a:defRPr sz="100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300"/>
              </a:spcBef>
              <a:tabLst>
                <a:tab pos="444500" algn="l"/>
                <a:tab pos="901700" algn="l"/>
                <a:tab pos="1371600" algn="l"/>
                <a:tab pos="1828800" algn="l"/>
                <a:tab pos="2286000" algn="l"/>
                <a:tab pos="2730500" algn="l"/>
                <a:tab pos="3187700" algn="l"/>
              </a:tabLst>
              <a:defRPr sz="1400">
                <a:solidFill>
                  <a:srgbClr val="FBC901"/>
                </a:solidFill>
                <a:effectLst>
                  <a:outerShdw blurRad="38100" dist="38100" dir="2700000" rotWithShape="0">
                    <a:srgbClr val="000000"/>
                  </a:outerShdw>
                </a:effectLst>
                <a:latin typeface="+mn-lt"/>
                <a:ea typeface="+mn-ea"/>
                <a:cs typeface="+mn-cs"/>
                <a:sym typeface="Arial"/>
              </a:defRPr>
            </a:pPr>
            <a:r>
              <a:t>0.234 million</a:t>
            </a:r>
          </a:p>
          <a:p>
            <a:pPr>
              <a:spcBef>
                <a:spcPts val="300"/>
              </a:spcBef>
              <a:tabLst>
                <a:tab pos="444500" algn="l"/>
                <a:tab pos="901700" algn="l"/>
                <a:tab pos="1371600" algn="l"/>
                <a:tab pos="1828800" algn="l"/>
                <a:tab pos="2286000" algn="l"/>
                <a:tab pos="2730500" algn="l"/>
                <a:tab pos="3187700" algn="l"/>
              </a:tabLst>
              <a:defRPr sz="1000">
                <a:solidFill>
                  <a:srgbClr val="FBC901"/>
                </a:solidFill>
                <a:effectLst>
                  <a:outerShdw blurRad="38100" dist="38100" dir="2700000" rotWithShape="0">
                    <a:srgbClr val="000000"/>
                  </a:outerShdw>
                </a:effectLst>
                <a:latin typeface="+mn-lt"/>
                <a:ea typeface="+mn-ea"/>
                <a:cs typeface="+mn-cs"/>
                <a:sym typeface="Arial"/>
              </a:defRPr>
            </a:pPr>
            <a:endParaRPr/>
          </a:p>
          <a:p>
            <a:pPr>
              <a:spcBef>
                <a:spcPts val="300"/>
              </a:spcBef>
              <a:tabLst>
                <a:tab pos="444500" algn="l"/>
                <a:tab pos="901700" algn="l"/>
                <a:tab pos="1371600" algn="l"/>
                <a:tab pos="1828800" algn="l"/>
                <a:tab pos="2286000" algn="l"/>
                <a:tab pos="2730500" algn="l"/>
                <a:tab pos="3187700" algn="l"/>
              </a:tabLst>
              <a:defRPr sz="1400" b="0">
                <a:solidFill>
                  <a:srgbClr val="FBC901"/>
                </a:solidFill>
                <a:effectLst>
                  <a:outerShdw blurRad="38100" dist="38100" dir="2700000" rotWithShape="0">
                    <a:srgbClr val="000000"/>
                  </a:outerShdw>
                </a:effectLst>
                <a:latin typeface="+mn-lt"/>
                <a:ea typeface="+mn-ea"/>
                <a:cs typeface="+mn-cs"/>
                <a:sym typeface="Arial"/>
              </a:defRPr>
            </a:pPr>
            <a:r>
              <a:t>(No data given)</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61" name="Rectangle 5"/>
          <p:cNvSpPr txBox="1"/>
          <p:nvPr/>
        </p:nvSpPr>
        <p:spPr>
          <a:xfrm>
            <a:off x="304800" y="6355620"/>
            <a:ext cx="8534400" cy="4801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1)  As discussed in my note set: U.S. Energy Production and Consumption (</a:t>
            </a:r>
            <a:r>
              <a:rPr u="sng">
                <a:uFill>
                  <a:solidFill>
                    <a:srgbClr val="00CCFF"/>
                  </a:solidFill>
                </a:uFill>
                <a:hlinkClick r:id="rId2"/>
              </a:rPr>
              <a:t>pptx</a:t>
            </a:r>
            <a:r>
              <a:t> / </a:t>
            </a:r>
            <a:r>
              <a:rPr u="sng">
                <a:uFill>
                  <a:solidFill>
                    <a:srgbClr val="00CCFF"/>
                  </a:solidFill>
                </a:uFill>
                <a:hlinkClick r:id="rId3"/>
              </a:rPr>
              <a:t>pdf </a:t>
            </a:r>
            <a:r>
              <a:t>/ </a:t>
            </a:r>
            <a:r>
              <a:rPr u="sng">
                <a:uFill>
                  <a:solidFill>
                    <a:srgbClr val="00CCFF"/>
                  </a:solidFill>
                </a:uFill>
                <a:hlinkClick r:id="rId4"/>
              </a:rPr>
              <a:t>key</a:t>
            </a:r>
            <a:r>
              <a:t>),</a:t>
            </a:r>
          </a:p>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Original source:  U.S. Energy Information Agency FAQs 2017: https://www.eia.gov/tools/faqs/faq.php?id=97&amp;t=3</a:t>
            </a:r>
          </a:p>
        </p:txBody>
      </p:sp>
      <p:sp>
        <p:nvSpPr>
          <p:cNvPr id="762" name="Rectangle 2"/>
          <p:cNvSpPr txBox="1">
            <a:spLocks noGrp="1"/>
          </p:cNvSpPr>
          <p:nvPr>
            <p:ph type="title"/>
          </p:nvPr>
        </p:nvSpPr>
        <p:spPr>
          <a:xfrm>
            <a:off x="304800" y="76199"/>
            <a:ext cx="8534400" cy="675219"/>
          </a:xfrm>
          <a:prstGeom prst="rect">
            <a:avLst/>
          </a:prstGeom>
        </p:spPr>
        <p:txBody>
          <a:bodyPr/>
          <a:lstStyle>
            <a:lvl1pPr>
              <a:defRPr sz="2200" i="1">
                <a:latin typeface="+mn-lt"/>
                <a:ea typeface="+mn-ea"/>
                <a:cs typeface="+mn-cs"/>
                <a:sym typeface="Arial"/>
              </a:defRPr>
            </a:lvl1pPr>
          </a:lstStyle>
          <a:p>
            <a:r>
              <a:t>From the preceding two slides:</a:t>
            </a:r>
          </a:p>
        </p:txBody>
      </p:sp>
      <p:sp>
        <p:nvSpPr>
          <p:cNvPr id="763" name="Rectangle 3"/>
          <p:cNvSpPr txBox="1">
            <a:spLocks noGrp="1"/>
          </p:cNvSpPr>
          <p:nvPr>
            <p:ph type="body" idx="1"/>
          </p:nvPr>
        </p:nvSpPr>
        <p:spPr>
          <a:xfrm>
            <a:off x="139700" y="823387"/>
            <a:ext cx="8966994" cy="5602813"/>
          </a:xfrm>
          <a:prstGeom prst="rect">
            <a:avLst/>
          </a:prstGeom>
        </p:spPr>
        <p:txBody>
          <a:bodyPr/>
          <a:lstStyle/>
          <a:p>
            <a:r>
              <a:t>Plus the fact that time-averaged power consumption per U.S. household = 1.25 KW </a:t>
            </a:r>
            <a:r>
              <a:rPr b="1" baseline="31999"/>
              <a:t>1</a:t>
            </a:r>
          </a:p>
          <a:p>
            <a:pPr>
              <a:defRPr sz="1200"/>
            </a:pPr>
            <a:endParaRPr/>
          </a:p>
          <a:p>
            <a:r>
              <a:rPr b="1"/>
              <a:t>IF 100% of my household's power were provided by</a:t>
            </a:r>
            <a:r>
              <a:t> </a:t>
            </a:r>
            <a:r>
              <a:rPr b="1">
                <a:solidFill>
                  <a:srgbClr val="FBC901"/>
                </a:solidFill>
              </a:rPr>
              <a:t>Wind Power</a:t>
            </a:r>
            <a:r>
              <a:t>, </a:t>
            </a:r>
          </a:p>
          <a:p>
            <a:pPr>
              <a:defRPr sz="700"/>
            </a:pPr>
            <a:endParaRPr/>
          </a:p>
          <a:p>
            <a:pPr marL="0" lvl="1" indent="640896">
              <a:buSzTx/>
              <a:buNone/>
            </a:pPr>
            <a:r>
              <a:t>my household's share of wind turbine bird kills would be</a:t>
            </a:r>
          </a:p>
          <a:p>
            <a:pPr marL="0" lvl="1" indent="640896">
              <a:buSzTx/>
              <a:buNone/>
              <a:defRPr sz="700"/>
            </a:pPr>
            <a:endParaRPr/>
          </a:p>
          <a:p>
            <a:pPr marL="0" lvl="2" indent="1085850">
              <a:buSzTx/>
              <a:buNone/>
            </a:pPr>
            <a:r>
              <a:t>(11.1 / MW / yr) x 1.25 KW = </a:t>
            </a:r>
            <a:r>
              <a:rPr b="1">
                <a:solidFill>
                  <a:srgbClr val="FBC901"/>
                </a:solidFill>
              </a:rPr>
              <a:t>0.014 bird kills / yr</a:t>
            </a:r>
          </a:p>
          <a:p>
            <a:pPr marL="0" lvl="2" indent="1085850">
              <a:buSzTx/>
              <a:buNone/>
              <a:defRPr sz="1200"/>
            </a:pPr>
            <a:endParaRPr/>
          </a:p>
          <a:p>
            <a:r>
              <a:rPr b="1"/>
              <a:t>IF 100% of my household's power were provided by</a:t>
            </a:r>
            <a:r>
              <a:t> </a:t>
            </a:r>
            <a:r>
              <a:rPr b="1">
                <a:solidFill>
                  <a:srgbClr val="FBC901"/>
                </a:solidFill>
              </a:rPr>
              <a:t>Tower Solar Thermal Power</a:t>
            </a:r>
            <a:r>
              <a:t>, </a:t>
            </a:r>
          </a:p>
          <a:p>
            <a:pPr>
              <a:defRPr sz="700"/>
            </a:pPr>
            <a:endParaRPr/>
          </a:p>
          <a:p>
            <a:pPr marL="0" lvl="1" indent="640896">
              <a:buSzTx/>
              <a:buNone/>
            </a:pPr>
            <a:r>
              <a:t>my household's share of Tower Solar Thermal bird kills would be</a:t>
            </a:r>
          </a:p>
          <a:p>
            <a:pPr marL="0" lvl="1" indent="640896">
              <a:buSzTx/>
              <a:buNone/>
              <a:defRPr sz="700"/>
            </a:pPr>
            <a:endParaRPr/>
          </a:p>
          <a:p>
            <a:pPr marL="0" lvl="2" indent="1085850">
              <a:buSzTx/>
              <a:buNone/>
            </a:pPr>
            <a:r>
              <a:t>(23.2 / MW / yr) x 1.25 KW = </a:t>
            </a:r>
            <a:r>
              <a:rPr b="1">
                <a:solidFill>
                  <a:srgbClr val="FBC901"/>
                </a:solidFill>
              </a:rPr>
              <a:t>0.029 bird kills / yr</a:t>
            </a:r>
          </a:p>
          <a:p>
            <a:pPr marL="0" lvl="2" indent="1085850">
              <a:buSzTx/>
              <a:buNone/>
              <a:defRPr sz="1200"/>
            </a:pPr>
            <a:endParaRPr/>
          </a:p>
          <a:p>
            <a:r>
              <a:t>IF there are ~100 million U.S. households, half including </a:t>
            </a:r>
            <a:r>
              <a:rPr b="1">
                <a:solidFill>
                  <a:srgbClr val="FBC901"/>
                </a:solidFill>
              </a:rPr>
              <a:t>cats</a:t>
            </a:r>
            <a:r>
              <a:t>,</a:t>
            </a:r>
          </a:p>
          <a:p>
            <a:pPr>
              <a:defRPr sz="700"/>
            </a:pPr>
            <a:endParaRPr/>
          </a:p>
          <a:p>
            <a:pPr marL="0" lvl="1" indent="640896">
              <a:buSzTx/>
              <a:buNone/>
            </a:pPr>
            <a:r>
              <a:t>then my household is one of 50 million households including cats making </a:t>
            </a:r>
          </a:p>
          <a:p>
            <a:pPr marL="0" lvl="2" indent="1085850">
              <a:buSzTx/>
              <a:buNone/>
              <a:defRPr sz="700"/>
            </a:pPr>
            <a:endParaRPr/>
          </a:p>
          <a:p>
            <a:pPr marL="0" lvl="2" indent="1085850">
              <a:buSzTx/>
              <a:buNone/>
            </a:pPr>
            <a:r>
              <a:t>my share of cat bird kills 2400 million / 50 million = </a:t>
            </a:r>
            <a:r>
              <a:rPr b="1">
                <a:solidFill>
                  <a:srgbClr val="FBC901"/>
                </a:solidFill>
              </a:rPr>
              <a:t>48 bird kills / yr</a:t>
            </a:r>
          </a:p>
          <a:p>
            <a:pPr marL="0" lvl="1" indent="640896">
              <a:buSzTx/>
              <a:buNone/>
              <a:defRPr sz="1200"/>
            </a:pPr>
            <a:endParaRPr/>
          </a:p>
          <a:p>
            <a:r>
              <a:t>My cats are not "free-range" so I'll claim a lesser responsibility - but you get the point</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65" name="Rectangle 5"/>
          <p:cNvSpPr txBox="1"/>
          <p:nvPr/>
        </p:nvSpPr>
        <p:spPr>
          <a:xfrm>
            <a:off x="304800" y="6457220"/>
            <a:ext cx="8534400"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sp>
        <p:nvSpPr>
          <p:cNvPr id="766" name="Rectangle 2"/>
          <p:cNvSpPr txBox="1">
            <a:spLocks noGrp="1"/>
          </p:cNvSpPr>
          <p:nvPr>
            <p:ph type="title"/>
          </p:nvPr>
        </p:nvSpPr>
        <p:spPr>
          <a:xfrm>
            <a:off x="304800" y="76200"/>
            <a:ext cx="8534400" cy="838200"/>
          </a:xfrm>
          <a:prstGeom prst="rect">
            <a:avLst/>
          </a:prstGeom>
        </p:spPr>
        <p:txBody>
          <a:bodyPr/>
          <a:lstStyle>
            <a:lvl1pPr>
              <a:defRPr sz="2400" i="1">
                <a:latin typeface="+mn-lt"/>
                <a:ea typeface="+mn-ea"/>
                <a:cs typeface="+mn-cs"/>
                <a:sym typeface="Arial"/>
              </a:defRPr>
            </a:lvl1pPr>
          </a:lstStyle>
          <a:p>
            <a:r>
              <a:t>Credits / Acknowledgements</a:t>
            </a:r>
          </a:p>
        </p:txBody>
      </p:sp>
      <p:sp>
        <p:nvSpPr>
          <p:cNvPr id="767" name="Rectangle 3"/>
          <p:cNvSpPr txBox="1">
            <a:spLocks noGrp="1"/>
          </p:cNvSpPr>
          <p:nvPr>
            <p:ph type="body" idx="1"/>
          </p:nvPr>
        </p:nvSpPr>
        <p:spPr>
          <a:xfrm>
            <a:off x="304800" y="990600"/>
            <a:ext cx="8534400" cy="5410200"/>
          </a:xfrm>
          <a:prstGeom prst="rect">
            <a:avLst/>
          </a:prstGeom>
        </p:spPr>
        <p:txBody>
          <a:bodyPr/>
          <a:lstStyle/>
          <a:p>
            <a:pPr>
              <a:spcBef>
                <a:spcPts val="300"/>
              </a:spcBef>
              <a:defRPr sz="1400"/>
            </a:pPr>
            <a:r>
              <a:t>Some materials used in this class were developed under a National Science Foundation "Research Initiation Grant in Engineering Education" (RIGEE).</a:t>
            </a:r>
          </a:p>
          <a:p>
            <a:pPr>
              <a:defRPr sz="1400"/>
            </a:pPr>
            <a:endParaRPr/>
          </a:p>
          <a:p>
            <a:pPr>
              <a:spcBef>
                <a:spcPts val="300"/>
              </a:spcBef>
              <a:defRPr sz="1400"/>
            </a:pPr>
            <a:r>
              <a:t>Other materials, including the WeCanFigureThisOut.org "Virtual Lab" science education website, were developed under even earlier NSF "Course, Curriculum and Laboratory Improvement" (CCLI) and "Nanoscience Undergraduate Education" (NUE) awards.</a:t>
            </a:r>
          </a:p>
          <a:p>
            <a:pPr>
              <a:defRPr sz="1400"/>
            </a:pPr>
            <a:endParaRPr/>
          </a:p>
          <a:p>
            <a:pPr>
              <a:spcBef>
                <a:spcPts val="300"/>
              </a:spcBef>
              <a:defRPr sz="1400"/>
            </a:pPr>
            <a:r>
              <a:t>This set of notes was authored by John C. Bean who also created all figures not explicitly credited above.  </a:t>
            </a:r>
          </a:p>
          <a:p>
            <a:pPr>
              <a:defRPr sz="1400"/>
            </a:pPr>
            <a:endParaRPr/>
          </a:p>
          <a:p>
            <a:pPr>
              <a:defRPr sz="1400"/>
            </a:pPr>
            <a:endParaRPr/>
          </a:p>
          <a:p>
            <a:pPr>
              <a:defRPr sz="1400"/>
            </a:pPr>
            <a:endParaRPr/>
          </a:p>
          <a:p>
            <a:pPr algn="ctr">
              <a:defRPr sz="1400" u="sng"/>
            </a:pPr>
            <a:endParaRPr/>
          </a:p>
          <a:p>
            <a:pPr algn="ctr">
              <a:defRPr sz="1400" u="sng"/>
            </a:pPr>
            <a:endParaRPr/>
          </a:p>
          <a:p>
            <a:pPr algn="ctr">
              <a:defRPr sz="1400" u="sng"/>
            </a:pPr>
            <a:endParaRPr/>
          </a:p>
          <a:p>
            <a:pPr algn="ctr">
              <a:spcBef>
                <a:spcPts val="300"/>
              </a:spcBef>
              <a:defRPr sz="1400">
                <a:solidFill>
                  <a:srgbClr val="FF3300"/>
                </a:solidFill>
              </a:defRPr>
            </a:pPr>
            <a:r>
              <a:t>Copyright John C. Bean</a:t>
            </a:r>
            <a:r>
              <a:rPr u="sng"/>
              <a:t> </a:t>
            </a:r>
          </a:p>
          <a:p>
            <a:pPr algn="ctr">
              <a:defRPr u="sng"/>
            </a:pPr>
            <a:endParaRPr/>
          </a:p>
          <a:p>
            <a:pPr algn="ctr">
              <a:spcBef>
                <a:spcPts val="200"/>
              </a:spcBef>
              <a:defRPr sz="1200"/>
            </a:pPr>
            <a:r>
              <a:t>(However, permission is granted for use by individual instructors in non-profit academic institutions)</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p:transition spd="med">
        <p:fade/>
      </p:transition>
    </mc:Fallback>
  </mc:AlternateContent>
</p:sld>
</file>

<file path=ppt/theme/theme1.xml><?xml version="1.0" encoding="utf-8"?>
<a:theme xmlns:a="http://schemas.openxmlformats.org/drawingml/2006/main" name="Lecture 1 - What is Nanoscience">
  <a:themeElements>
    <a:clrScheme name="Custom 105">
      <a:dk1>
        <a:srgbClr val="003366"/>
      </a:dk1>
      <a:lt1>
        <a:srgbClr val="666666"/>
      </a:lt1>
      <a:dk2>
        <a:srgbClr val="059797"/>
      </a:dk2>
      <a:lt2>
        <a:srgbClr val="FBC901"/>
      </a:lt2>
      <a:accent1>
        <a:srgbClr val="009999"/>
      </a:accent1>
      <a:accent2>
        <a:srgbClr val="336699"/>
      </a:accent2>
      <a:accent3>
        <a:srgbClr val="ACB3C1"/>
      </a:accent3>
      <a:accent4>
        <a:srgbClr val="DADADA"/>
      </a:accent4>
      <a:accent5>
        <a:srgbClr val="AACACA"/>
      </a:accent5>
      <a:accent6>
        <a:srgbClr val="2D5C8A"/>
      </a:accent6>
      <a:hlink>
        <a:srgbClr val="20FFFF"/>
      </a:hlink>
      <a:folHlink>
        <a:srgbClr val="FF00FF"/>
      </a:folHlink>
    </a:clrScheme>
    <a:fontScheme name="Lecture 1 - What is Nanoscience">
      <a:majorFont>
        <a:latin typeface="Helvetica"/>
        <a:ea typeface="Helvetica"/>
        <a:cs typeface="Helvetica"/>
      </a:majorFont>
      <a:minorFont>
        <a:latin typeface="Arial"/>
        <a:ea typeface="Arial"/>
        <a:cs typeface="Arial"/>
      </a:minorFont>
    </a:fontScheme>
    <a:fmtScheme name="Lecture 1 - What is Nanoscien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Lecture 1 - What is Nanoscience">
  <a:themeElements>
    <a:clrScheme name="Lecture 1 - What is Nanoscience">
      <a:dk1>
        <a:srgbClr val="000000"/>
      </a:dk1>
      <a:lt1>
        <a:srgbClr val="FFFFFF"/>
      </a:lt1>
      <a:dk2>
        <a:srgbClr val="059797"/>
      </a:dk2>
      <a:lt2>
        <a:srgbClr val="FBC901"/>
      </a:lt2>
      <a:accent1>
        <a:srgbClr val="009999"/>
      </a:accent1>
      <a:accent2>
        <a:srgbClr val="336699"/>
      </a:accent2>
      <a:accent3>
        <a:srgbClr val="ACB3C1"/>
      </a:accent3>
      <a:accent4>
        <a:srgbClr val="DADADA"/>
      </a:accent4>
      <a:accent5>
        <a:srgbClr val="AACACA"/>
      </a:accent5>
      <a:accent6>
        <a:srgbClr val="2D5C8A"/>
      </a:accent6>
      <a:hlink>
        <a:srgbClr val="0000FF"/>
      </a:hlink>
      <a:folHlink>
        <a:srgbClr val="FF00FF"/>
      </a:folHlink>
    </a:clrScheme>
    <a:fontScheme name="Lecture 1 - What is Nanoscience">
      <a:majorFont>
        <a:latin typeface="Helvetica"/>
        <a:ea typeface="Helvetica"/>
        <a:cs typeface="Helvetica"/>
      </a:majorFont>
      <a:minorFont>
        <a:latin typeface="Arial"/>
        <a:ea typeface="Arial"/>
        <a:cs typeface="Arial"/>
      </a:minorFont>
    </a:fontScheme>
    <a:fmtScheme name="Lecture 1 - What is Nanoscien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13276</Words>
  <Application>Microsoft Macintosh PowerPoint</Application>
  <PresentationFormat>On-screen Show (4:3)</PresentationFormat>
  <Paragraphs>1673</Paragraphs>
  <Slides>92</Slides>
  <Notes>0</Notes>
  <HiddenSlides>0</HiddenSlides>
  <MMClips>0</MMClips>
  <ScaleCrop>false</ScaleCrop>
  <HeadingPairs>
    <vt:vector size="4" baseType="variant">
      <vt:variant>
        <vt:lpstr>Design Template</vt:lpstr>
      </vt:variant>
      <vt:variant>
        <vt:i4>1</vt:i4>
      </vt:variant>
      <vt:variant>
        <vt:lpstr>Slide Titles</vt:lpstr>
      </vt:variant>
      <vt:variant>
        <vt:i4>92</vt:i4>
      </vt:variant>
    </vt:vector>
  </HeadingPairs>
  <TitlesOfParts>
    <vt:vector size="93" baseType="lpstr">
      <vt:lpstr>Lecture 1 - What is Nanoscience</vt:lpstr>
      <vt:lpstr>Solar Thermal Power / Heat Storage</vt:lpstr>
      <vt:lpstr>Solar Thermal Power &amp; Heat Storage</vt:lpstr>
      <vt:lpstr>A very incomplete list Solar Thermal acronyms / terms :</vt:lpstr>
      <vt:lpstr>Solar Thermal Power Plants look very different than other power plants</vt:lpstr>
      <vt:lpstr>For their heat Solar Thermal plants require mirrors (and sometimes smoke 1)</vt:lpstr>
      <vt:lpstr>Without such focusing (concentration) sunlight cannot boil water!</vt:lpstr>
      <vt:lpstr>TOTAL Average Daily Solar Energy Incident Upon the U.S.:</vt:lpstr>
      <vt:lpstr>Vs. DIRECT Average Daily Solar Energy Incident Upon the U.S.:</vt:lpstr>
      <vt:lpstr>Solar Thermal Plants are built only in such near-ideal desert locations</vt:lpstr>
      <vt:lpstr>Ways of Concentrating and/or Collecting Solar Thermal Energy</vt:lpstr>
      <vt:lpstr>Let's first take a look at several novel schemes:</vt:lpstr>
      <vt:lpstr>They heat air below a greenhouse-like transparent canopy</vt:lpstr>
      <vt:lpstr>Concentration is eliminated &amp; air flow reversed in a second scheme:</vt:lpstr>
      <vt:lpstr>According to its proponents, such a Downdraft Chimney / Tower:</vt:lpstr>
      <vt:lpstr>Is this so called SNAP 1 idea intriguing?  Absolutely</vt:lpstr>
      <vt:lpstr>A final scheme is "novel" only in that it is not now used commercially</vt:lpstr>
      <vt:lpstr>As noted above, "paraboloid" mirrors have the ideal light-gathering shape</vt:lpstr>
      <vt:lpstr>That heat could be collected and pumped away - for use elsewhere</vt:lpstr>
      <vt:lpstr>But heat transfer fluids don't work well for Dishes:</vt:lpstr>
      <vt:lpstr>You can't just send 1200°C fluids through hoses!</vt:lpstr>
      <vt:lpstr>The weird engine?  It's a "Beta-type Stirling Engine"</vt:lpstr>
      <vt:lpstr>Setting this Stirling Engine in motion:</vt:lpstr>
      <vt:lpstr>Solar Thermal power plants are ALL examples of thermal engines</vt:lpstr>
      <vt:lpstr>Disadvantages of Dish-Engine Solar Thermal Plants?</vt:lpstr>
      <vt:lpstr>Solar Towers Power Towers Central Receivers  (three names for the same thing)</vt:lpstr>
      <vt:lpstr>Only slightly less efficient than Dishes are Solar Towers</vt:lpstr>
      <vt:lpstr>These concentrators are like cut-up and flattened Dishes:</vt:lpstr>
      <vt:lpstr>But this is done in 3D . . . using a WHOLE LOT of Heliostats</vt:lpstr>
      <vt:lpstr>Slide 29</vt:lpstr>
      <vt:lpstr>It's all about RETAINING power that Heliostats direct to the tower</vt:lpstr>
      <vt:lpstr>Side towers try to physically trap the sunlight's energy</vt:lpstr>
      <vt:lpstr>Side towers + cavities work best north or south of the equator</vt:lpstr>
      <vt:lpstr>Open on all sides, Central Receivers must suppress re-radiation differently</vt:lpstr>
      <vt:lpstr>But like so many laws, this Kirchoff Law has a gaping loophole:</vt:lpstr>
      <vt:lpstr>Putting this all together:</vt:lpstr>
      <vt:lpstr>Early Solar Tower Receivers used Direct-Steam-Generation (DSG)</vt:lpstr>
      <vt:lpstr>30 years later DSG was scaled upward at California's Ivanpah Plant</vt:lpstr>
      <vt:lpstr>Nevada's Crescent Dunes represents a potential breakthrough</vt:lpstr>
      <vt:lpstr>Solar Thermal + Molten Salt = 24 / 7 Power (w/o carbon or nuclear)</vt:lpstr>
      <vt:lpstr>The first reason is that today's Tower fluids can't withstand the heat</vt:lpstr>
      <vt:lpstr>From that list - moving past today's water &amp; nitrate salts:</vt:lpstr>
      <vt:lpstr>The second reason is that today's fluids can't transport away enough heat</vt:lpstr>
      <vt:lpstr>In other schemes, solids would be "fluidized"</vt:lpstr>
      <vt:lpstr>How much might new HTF's &amp; Receivers improve Tower performance?</vt:lpstr>
      <vt:lpstr>Parabolic Troughs / Concentrators</vt:lpstr>
      <vt:lpstr>Next lower in efficiency are Parabolic Trough Solar Thermal Plants</vt:lpstr>
      <vt:lpstr>Parabolic Troughs have a pipe-like Receiver running along their focal line</vt:lpstr>
      <vt:lpstr>But high temperature and/or pressure again creates plumbing problems:</vt:lpstr>
      <vt:lpstr>The length of Parabolic Troughs ALSO demands single axis tracking</vt:lpstr>
      <vt:lpstr>Which seemingly calls for North-South troughs tilting daily East to West</vt:lpstr>
      <vt:lpstr>So why accept degraded focus, slightly below the Receiver?</vt:lpstr>
      <vt:lpstr>Returning to the dominant N-S running Parabolic Trough technology:</vt:lpstr>
      <vt:lpstr>Summarizing Today's Parabolic Trough Solar Thermal Power:</vt:lpstr>
      <vt:lpstr>Linear Fresnel Reflectors / Concentrators</vt:lpstr>
      <vt:lpstr>Fresnel Linear Reflectors / Concentrators</vt:lpstr>
      <vt:lpstr>Modern Linear Fresnel Reflectors do the same thing for parabolic mirrors:</vt:lpstr>
      <vt:lpstr>The mirrors then tilt almost like common venetian window blinds</vt:lpstr>
      <vt:lpstr>And this arrangement comes with further advantages:</vt:lpstr>
      <vt:lpstr>But there are certain disadvantages: </vt:lpstr>
      <vt:lpstr>A comparison of all four mainstream Solar Thermal technologies: 1, 2</vt:lpstr>
      <vt:lpstr>Yielding these patterns of current Solar Thermal deployment:</vt:lpstr>
      <vt:lpstr>And this comparison of Solar Thermal Power cost by technology:</vt:lpstr>
      <vt:lpstr>Heat Storage</vt:lpstr>
      <vt:lpstr>Heat Storage</vt:lpstr>
      <vt:lpstr>But let me here try for a (radically) abbreviated explanation:</vt:lpstr>
      <vt:lpstr>Water-boiling steam turbine power plants provide Base power </vt:lpstr>
      <vt:lpstr>The U.S. Dispatchable favorite is one type of Gas Turbine Plant:</vt:lpstr>
      <vt:lpstr>To these established power sources we now want to add Sun and Wind:</vt:lpstr>
      <vt:lpstr>That makes little economic (or environmental) sense</vt:lpstr>
      <vt:lpstr>"Places" that look like this:</vt:lpstr>
      <vt:lpstr>What about the "Non-green marriage-of-convenience with Natural Gas?"</vt:lpstr>
      <vt:lpstr>Burning Natural Gas gets hotter AND expands:</vt:lpstr>
      <vt:lpstr>But Solar Thermal Plants ALREADY have a steam turbine-generator</vt:lpstr>
      <vt:lpstr>Heat Storage could eliminate the attraction of such a marriage</vt:lpstr>
      <vt:lpstr>Water Usage</vt:lpstr>
      <vt:lpstr>What is the shortcoming seen in all of these DOE illustrations?</vt:lpstr>
      <vt:lpstr>After heat expands water into the steam turning turbine-generators . . .</vt:lpstr>
      <vt:lpstr>Additional water is used for regular cleaning of the mirrors</vt:lpstr>
      <vt:lpstr>He then compared that plant's water consumption  to the water used by all sorts of other power plants</vt:lpstr>
      <vt:lpstr>On the left are his estimates for various Solar Thermal technologies</vt:lpstr>
      <vt:lpstr>What is the "hybrid" cooling to which Branke's figure refers?</vt:lpstr>
      <vt:lpstr>But might fully deployed Solar Thermal consume only a "drop" from the Southwest's shrinking water bucket?</vt:lpstr>
      <vt:lpstr>Given the strength of those statements . . .</vt:lpstr>
      <vt:lpstr>Bird Kills</vt:lpstr>
      <vt:lpstr>Bird kills due to Solar Thermal Power plants:</vt:lpstr>
      <vt:lpstr>But it took quite a bit of Googling to actually dig up hard numbers:</vt:lpstr>
      <vt:lpstr>That Ivanpah monitoring plan reported:</vt:lpstr>
      <vt:lpstr>Centrally concentrated sunlight produced Centrally concentrated bird kills:</vt:lpstr>
      <vt:lpstr>Those final numbers do indeed match the earlier 3500 kill claim</vt:lpstr>
      <vt:lpstr>Finally: Data on ALL human-caused U.S. bird kills</vt:lpstr>
      <vt:lpstr>From the preceding two slides:</vt:lpstr>
      <vt:lpstr>Credits / Acknowledgements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Solar Thermal Power / Heat Storage</dc:title>
  <cp:lastModifiedBy>John Bean</cp:lastModifiedBy>
  <cp:revision>1</cp:revision>
  <dcterms:created xsi:type="dcterms:W3CDTF">2019-11-07T17:08:40Z</dcterms:created>
  <dcterms:modified xsi:type="dcterms:W3CDTF">2019-11-07T17:10:41Z</dcterms:modified>
</cp:coreProperties>
</file>