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Override PartName="/ppt/slides/slide78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63.xml" ContentType="application/vnd.openxmlformats-officedocument.presentationml.slide+xml"/>
  <Override PartName="/ppt/slides/slide79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2pPr marL="661307" indent="-204107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1294" y="6067529"/>
            <a:ext cx="301906" cy="28882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defRPr sz="2800"/>
            </a:lvl1pPr>
            <a:lvl2pPr marL="790575" indent="-333375">
              <a:spcBef>
                <a:spcPts val="600"/>
              </a:spcBef>
              <a:buClr>
                <a:srgbClr val="00CCFF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defRPr sz="2800"/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defRPr sz="2800"/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661307" marR="0" indent="-204107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104900" marR="0" indent="-1905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600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0574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514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29718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429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3886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Solar/Solar%20-%20Todays%20PV.pdf" TargetMode="External"/><Relationship Id="rId4" Type="http://schemas.openxmlformats.org/officeDocument/2006/relationships/hyperlink" Target="https://wecanfigurethisout.org/ENERGY/Web_notes/Solar/Solar%20-%20Todays%20PV.key" TargetMode="External"/><Relationship Id="rId5" Type="http://schemas.openxmlformats.org/officeDocument/2006/relationships/hyperlink" Target="http://wecanfigurethisout.org/ENERGY/Web_notes/Solar/Solar%20-%20Tomorrows%20PV.pptx" TargetMode="External"/><Relationship Id="rId6" Type="http://schemas.openxmlformats.org/officeDocument/2006/relationships/hyperlink" Target="http://wecanfigurethisout.org/ENERGY/Web_notes/Solar/Solar%20-%20Tomorrows%20PV.pdf" TargetMode="External"/><Relationship Id="rId7" Type="http://schemas.openxmlformats.org/officeDocument/2006/relationships/hyperlink" Target="http://wecanfigurethisout.org/ENERGY/Web_notes/Solar/Solar%20-%20Tomorrows%20PV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Solar/Solar%20-%20Todays%20PV.pptx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ecanfigurethisout.org/ENERGY/Web_notes/Carbon/Fossil%20Fuels.pdf" TargetMode="External"/><Relationship Id="rId4" Type="http://schemas.openxmlformats.org/officeDocument/2006/relationships/hyperlink" Target="http://wecanfigurethisout.org/ENERGY/Web_notes/Carbon/Fossil%20Fuels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ecanfigurethisout.org/ENERGY/Web_notes/Carbon/Fossil%20Fuels.pptx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Bigger%20Picture/Where%20do%20we%20go.pdf" TargetMode="External"/><Relationship Id="rId4" Type="http://schemas.openxmlformats.org/officeDocument/2006/relationships/hyperlink" Target="https://wecanfigurethisout.org/ENERGY/Web_notes/Bigger%20Picture/Where%20do%20we%20go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Bigger%20Picture/Where%20do%20we%20go.pptx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Wind/Wind%20Power.pdf" TargetMode="External"/><Relationship Id="rId4" Type="http://schemas.openxmlformats.org/officeDocument/2006/relationships/hyperlink" Target="https://wecanfigurethisout.org/ENERGY/Web_notes/Wind/Wind%20Power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Wind/Wind%20Power.ppt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Wind/Wind%20Power.pdf" TargetMode="External"/><Relationship Id="rId4" Type="http://schemas.openxmlformats.org/officeDocument/2006/relationships/hyperlink" Target="https://wecanfigurethisout.org/ENERGY/Web_notes/Wind/Wind%20Power.key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Wind/Wind%20Power.pptx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Carbon/Fossil%20Fuels.pdf" TargetMode="External"/><Relationship Id="rId4" Type="http://schemas.openxmlformats.org/officeDocument/2006/relationships/hyperlink" Target="https://wecanfigurethisout.org/ENERGY/Web_notes/Carbon/Fossil%20Fuels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Carbon/Fossil%20Fuels.pptx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Bigger%20Picture/Greenhouse%20Effect.pdf" TargetMode="External"/><Relationship Id="rId4" Type="http://schemas.openxmlformats.org/officeDocument/2006/relationships/hyperlink" Target="https://wecanfigurethisout.org/ENERGY/Web_notes/Bigger%20Picture/Greenhouse%20Effect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Bigger%20Picture/Greenhouse%20Effect.pptx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ecanfigurethisout.org/ENERGY/Web_notes/Technology%20Comparisons/EROI%20-%20Supporting.htm" TargetMode="External"/><Relationship Id="rId3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Solar/Solar%20-%20Todays%20PV.pdf" TargetMode="External"/><Relationship Id="rId4" Type="http://schemas.openxmlformats.org/officeDocument/2006/relationships/hyperlink" Target="https://wecanfigurethisout.org/ENERGY/Web_notes/Solar/Solar%20-%20Todays%20PV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Solar/Solar%20-%20Todays%20PV.pptx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Carbon/Biomass%20and%20Biofuels.pdf" TargetMode="External"/><Relationship Id="rId4" Type="http://schemas.openxmlformats.org/officeDocument/2006/relationships/hyperlink" Target="https://wecanfigurethisout.org/ENERGY/Web_notes/Carbon/Biomass%20and%20Biofuels.key" TargetMode="External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Carbon/Biomass%20and%20Biofuels.pptx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Carbon/Biomass%20and%20Biofuels.pdf" TargetMode="External"/><Relationship Id="rId4" Type="http://schemas.openxmlformats.org/officeDocument/2006/relationships/hyperlink" Target="https://wecanfigurethisout.org/ENERGY/Web_notes/Carbon/Biomass%20and%20Biofuels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Carbon/Biomass%20and%20Biofuels.pptx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ecanfigurethisout.org/ENERGY/Web_notes/Technology%20Comparisons/EROI%20-%20Supporting.htm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(Written / Revised:  October 2017)</a:t>
            </a:r>
          </a:p>
        </p:txBody>
      </p:sp>
      <p:sp>
        <p:nvSpPr>
          <p:cNvPr id="12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54050"/>
          </a:xfrm>
          <a:prstGeom prst="rect">
            <a:avLst/>
          </a:prstGeom>
        </p:spPr>
        <p:txBody>
          <a:bodyPr/>
          <a:lstStyle/>
          <a:p>
            <a:r>
              <a:t>Lifetime Energy Output vs. Lifetime Energy Investment: EROI</a:t>
            </a:r>
          </a:p>
        </p:txBody>
      </p:sp>
      <p:sp>
        <p:nvSpPr>
          <p:cNvPr id="123" name="Rectangle 3"/>
          <p:cNvSpPr txBox="1">
            <a:spLocks noGrp="1"/>
          </p:cNvSpPr>
          <p:nvPr>
            <p:ph type="body" idx="1"/>
          </p:nvPr>
        </p:nvSpPr>
        <p:spPr>
          <a:xfrm>
            <a:off x="228598" y="747191"/>
            <a:ext cx="8767235" cy="5334001"/>
          </a:xfrm>
          <a:prstGeom prst="rect">
            <a:avLst/>
          </a:prstGeom>
        </p:spPr>
        <p:txBody>
          <a:bodyPr/>
          <a:lstStyle/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John C. Bean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 u="sng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Outline</a:t>
            </a:r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shortcomings of a purely economic assessment of energy technologies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Energy Payback Time vs. full lifetime energy cycle assessment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Definition and classic papers on Energy Return on (Energy) Invested: EROI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My re-examination of EROI data based on newer/additional data + technological insights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Electrical Power Plant EROI's (in order of supposedly decreasing EROI):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Hydro / Wind / Coal / Natural Gas / Solar / Nuclear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My dramatic revision of Wind and Nuclear EROIs based on their technology evolution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Fuel EROI's: Coal, Oil &amp; Gas, Tar Sands, Oil Shale, Biofuels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The murky world of biofuel EROI assessment,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where sound carbon footprint arguments can strongly color EROI evaluation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spcBef>
                <a:spcPts val="3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Final comparison of classic EROI values with my reassessed EROI numbers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838200"/>
            <a:ext cx="8763000" cy="1227138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EPBT = Energy put INTO these cells, so smaller EPBT is better, right?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That immediately suggests:</a:t>
            </a:r>
          </a:p>
        </p:txBody>
      </p:sp>
      <p:sp>
        <p:nvSpPr>
          <p:cNvPr id="16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Trying to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exploit</a:t>
            </a:r>
            <a:r>
              <a:t> these data:</a:t>
            </a:r>
          </a:p>
        </p:txBody>
      </p:sp>
      <p:grpSp>
        <p:nvGrpSpPr>
          <p:cNvPr id="174" name="Group 12"/>
          <p:cNvGrpSpPr/>
          <p:nvPr/>
        </p:nvGrpSpPr>
        <p:grpSpPr>
          <a:xfrm>
            <a:off x="328085" y="2561166"/>
            <a:ext cx="3206751" cy="3776352"/>
            <a:chOff x="0" y="0"/>
            <a:chExt cx="3206749" cy="3776350"/>
          </a:xfrm>
        </p:grpSpPr>
        <p:pic>
          <p:nvPicPr>
            <p:cNvPr id="169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150493" cy="3776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Rectangle 3"/>
            <p:cNvSpPr txBox="1"/>
            <p:nvPr/>
          </p:nvSpPr>
          <p:spPr>
            <a:xfrm>
              <a:off x="506328" y="727628"/>
              <a:ext cx="1462729" cy="256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defRPr sz="1100" b="0">
                  <a:solidFill>
                    <a:srgbClr val="FFCC0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Conventional Silicon </a:t>
              </a:r>
            </a:p>
          </p:txBody>
        </p:sp>
        <p:sp>
          <p:nvSpPr>
            <p:cNvPr id="171" name="Rectangle 3"/>
            <p:cNvSpPr txBox="1"/>
            <p:nvPr/>
          </p:nvSpPr>
          <p:spPr>
            <a:xfrm>
              <a:off x="2081574" y="973011"/>
              <a:ext cx="1125176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defRPr sz="1100" b="0">
                  <a:solidFill>
                    <a:srgbClr val="FFCC0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Non-Silicon &amp; ultrathin Si</a:t>
              </a:r>
            </a:p>
          </p:txBody>
        </p:sp>
        <p:sp>
          <p:nvSpPr>
            <p:cNvPr id="172" name="Right Brace 9"/>
            <p:cNvSpPr/>
            <p:nvPr/>
          </p:nvSpPr>
          <p:spPr>
            <a:xfrm rot="16200000">
              <a:off x="1053655" y="604634"/>
              <a:ext cx="368075" cy="135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20"/>
                    <a:pt x="10800" y="491"/>
                  </a:cubicBezTo>
                  <a:lnTo>
                    <a:pt x="10800" y="10309"/>
                  </a:lnTo>
                  <a:cubicBezTo>
                    <a:pt x="10800" y="10580"/>
                    <a:pt x="15635" y="10800"/>
                    <a:pt x="21600" y="10800"/>
                  </a:cubicBezTo>
                  <a:cubicBezTo>
                    <a:pt x="15635" y="10800"/>
                    <a:pt x="10800" y="11020"/>
                    <a:pt x="10800" y="11291"/>
                  </a:cubicBezTo>
                  <a:lnTo>
                    <a:pt x="10800" y="21109"/>
                  </a:lnTo>
                  <a:cubicBezTo>
                    <a:pt x="10800" y="21380"/>
                    <a:pt x="5965" y="21600"/>
                    <a:pt x="0" y="21600"/>
                  </a:cubicBezTo>
                </a:path>
              </a:pathLst>
            </a:cu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" name="Right Brace 10"/>
            <p:cNvSpPr/>
            <p:nvPr/>
          </p:nvSpPr>
          <p:spPr>
            <a:xfrm rot="16200000">
              <a:off x="2431995" y="1169615"/>
              <a:ext cx="368075" cy="95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310"/>
                    <a:pt x="10800" y="693"/>
                  </a:cubicBezTo>
                  <a:lnTo>
                    <a:pt x="10800" y="10107"/>
                  </a:lnTo>
                  <a:cubicBezTo>
                    <a:pt x="10800" y="10490"/>
                    <a:pt x="15635" y="10800"/>
                    <a:pt x="21600" y="10800"/>
                  </a:cubicBezTo>
                  <a:cubicBezTo>
                    <a:pt x="15635" y="10800"/>
                    <a:pt x="10800" y="11110"/>
                    <a:pt x="10800" y="11493"/>
                  </a:cubicBezTo>
                  <a:lnTo>
                    <a:pt x="10800" y="20907"/>
                  </a:lnTo>
                  <a:cubicBezTo>
                    <a:pt x="10800" y="21290"/>
                    <a:pt x="5965" y="21600"/>
                    <a:pt x="0" y="21600"/>
                  </a:cubicBezTo>
                </a:path>
              </a:pathLst>
            </a:cu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75" name="Rectangle 3"/>
          <p:cNvSpPr txBox="1"/>
          <p:nvPr/>
        </p:nvSpPr>
        <p:spPr>
          <a:xfrm>
            <a:off x="3725333" y="1530318"/>
            <a:ext cx="5270501" cy="6223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Avoid </a:t>
            </a:r>
            <a:r>
              <a:rPr b="1"/>
              <a:t>Conventional Silicon </a:t>
            </a:r>
            <a:r>
              <a:t>(Single crystal)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Choose instead cells made from either: </a:t>
            </a:r>
            <a:endParaRPr baseline="30000"/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CIGS </a:t>
            </a:r>
            <a:r>
              <a:t>(Copper Indium Gallium Selenide)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um-Si </a:t>
            </a:r>
            <a:r>
              <a:t>(Micro/polycrystalline Si)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CdTe </a:t>
            </a:r>
            <a:r>
              <a:t>(Cadmium Telluride)</a:t>
            </a:r>
          </a:p>
          <a:p>
            <a:pPr>
              <a:spcBef>
                <a:spcPts val="400"/>
              </a:spcBef>
              <a:defRPr sz="2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sz="2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Would these indeed be your best choices?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11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sz="11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Probably Not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Because Energy Payback Times alone are just too incomplete!</a:t>
            </a:r>
          </a:p>
        </p:txBody>
      </p:sp>
      <p:sp>
        <p:nvSpPr>
          <p:cNvPr id="17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First, because they omit often critical technical information: </a:t>
            </a:r>
            <a:r>
              <a:rPr baseline="31999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Single crystal Si is the most technologically &amp; commercially mature material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And it has one of the very highest energy conversion efficiencies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 	Whereas the EPBTs in the right group are low because they are "thin films"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Which means that they </a:t>
            </a:r>
            <a:r>
              <a:rPr b="1"/>
              <a:t>do not </a:t>
            </a:r>
            <a:r>
              <a:t>employ single crystals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Making them less stable and thus prone to decomposition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Which, for CIGS and CdTe, invites release of toxic materials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r>
              <a:t>				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But is it really fair to critique EPBT's on technological details?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After all, they were only MEANT to evaluate energy impact!</a:t>
            </a:r>
          </a:p>
        </p:txBody>
      </p:sp>
      <p:sp>
        <p:nvSpPr>
          <p:cNvPr id="179" name="Rectangle 3"/>
          <p:cNvSpPr txBox="1"/>
          <p:nvPr/>
        </p:nvSpPr>
        <p:spPr>
          <a:xfrm>
            <a:off x="169333" y="6371020"/>
            <a:ext cx="8682567" cy="2274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1) For details see:   </a:t>
            </a:r>
            <a:r>
              <a:rPr b="1"/>
              <a:t>Today's Photovoltaic Solar Cells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     </a:t>
            </a:r>
            <a:r>
              <a:rPr b="1"/>
              <a:t>Tomorrow's Solar Cells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key</a:t>
            </a:r>
            <a:r>
              <a:t>)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			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82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Let me zero out almost all of those technological details</a:t>
            </a:r>
          </a:p>
        </p:txBody>
      </p:sp>
      <p:sp>
        <p:nvSpPr>
          <p:cNvPr id="18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By assuming, temporarily, that all of those cell types are technologically equivalent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Except for one thing:  </a:t>
            </a:r>
            <a:r>
              <a:rPr b="1">
                <a:solidFill>
                  <a:srgbClr val="FFCC00"/>
                </a:solidFill>
              </a:rPr>
              <a:t>How long they will be able to generate power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Yes, this derives from some of those technological details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isn't it a blatantly obvious question, one that</a:t>
            </a:r>
            <a:r>
              <a:rPr b="1"/>
              <a:t> any </a:t>
            </a:r>
            <a:r>
              <a:t>consumer would ask?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Even if you hadn't a clue about how a car actually works,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wouldn't you seek an estimate of its lifetime from a trusted source?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solar cell's, let me try to fill in as that hopefully trustworthy source: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Single crystal Si solar cells can produce power for over 20 years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This may fall to 10 years for microcrystalline Si solar cells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And may be as little as three years for today's CIGS solar cells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87403"/>
            <a:ext cx="8915400" cy="574251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	EPBT		Energy Generation Lifetime</a:t>
            </a:r>
          </a:p>
          <a:p>
            <a:pPr>
              <a:tabLst>
                <a:tab pos="4445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Single Crystal Si solar cells:	1.75 yrs		&gt; 20 years</a:t>
            </a:r>
          </a:p>
          <a:p>
            <a:pPr>
              <a:tabLst>
                <a:tab pos="4445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Microcrystalline Si Solar cells:	1.25 yrs		~ 10 years</a:t>
            </a:r>
          </a:p>
          <a:p>
            <a:pPr>
              <a:tabLst>
                <a:tab pos="4445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CIGS thin film solar cells:		1.4 yrs		~ 3 years</a:t>
            </a:r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After paying off its energy debt, Crystal Si cells produce energy for ~ 18 years</a:t>
            </a:r>
          </a:p>
          <a:p>
            <a:pPr>
              <a:tabLst>
                <a:tab pos="4445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After paying off its energy debt, Microcrystal Si cells produce energy for ~ 9 years</a:t>
            </a:r>
          </a:p>
          <a:p>
            <a:pPr>
              <a:tabLst>
                <a:tab pos="4445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After paying off its energy debt, CIGS cells produce energy for ~ 2 years</a:t>
            </a:r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My lifetime estimates for Microcrystalline Si and CIGS may be somewhat inaccurate</a:t>
            </a:r>
          </a:p>
          <a:p>
            <a:pPr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 think I've made my point:  </a:t>
            </a:r>
          </a:p>
          <a:p>
            <a:pPr>
              <a:tabLst>
                <a:tab pos="4445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EPBT alone provides a poor (dumb?) basis for making energy decisions</a:t>
            </a:r>
          </a:p>
        </p:txBody>
      </p:sp>
      <p:sp>
        <p:nvSpPr>
          <p:cNvPr id="18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69383"/>
          </a:xfrm>
          <a:prstGeom prst="rect">
            <a:avLst/>
          </a:prstGeom>
        </p:spPr>
        <p:txBody>
          <a:bodyPr/>
          <a:lstStyle/>
          <a:p>
            <a:r>
              <a:t>Combining this with the 1</a:t>
            </a:r>
            <a:r>
              <a:rPr baseline="30000"/>
              <a:t>st</a:t>
            </a:r>
            <a:r>
              <a:t> study's EPBT data: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82649"/>
            <a:ext cx="8915400" cy="573193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Before making a </a:t>
            </a:r>
            <a:r>
              <a:rPr b="1"/>
              <a:t>financial</a:t>
            </a:r>
            <a:r>
              <a:t> investment, you'd want to know its likely ratio of:</a:t>
            </a:r>
          </a:p>
          <a:p>
            <a:pPr>
              <a:tabLst>
                <a:tab pos="4445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Income Produced / Monetary Investment ~ Return on Investment (ROI)</a:t>
            </a:r>
          </a:p>
          <a:p>
            <a:pPr>
              <a:tabLst>
                <a:tab pos="4445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 similar </a:t>
            </a:r>
            <a:r>
              <a:rPr b="1"/>
              <a:t>energy</a:t>
            </a:r>
            <a:r>
              <a:t> measure would be the ratio of:</a:t>
            </a:r>
          </a:p>
          <a:p>
            <a:pPr>
              <a:tabLst>
                <a:tab pos="4445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Lifetime Energy Produced / Lifetime Energy Invested</a:t>
            </a:r>
          </a:p>
          <a:p>
            <a:pPr>
              <a:tabLst>
                <a:tab pos="4445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years researchers gave this (or its reciprocal) different names, including: </a:t>
            </a:r>
          </a:p>
          <a:p>
            <a:pPr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Energy Intensity</a:t>
            </a:r>
          </a:p>
          <a:p>
            <a:pPr algn="ctr"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Energy Intensity Ratio</a:t>
            </a:r>
          </a:p>
          <a:p>
            <a:pPr algn="ctr"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Energy Return on Invested</a:t>
            </a:r>
          </a:p>
          <a:p>
            <a:pPr algn="ctr"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Energy Return on Investment</a:t>
            </a:r>
          </a:p>
          <a:p>
            <a:pPr algn="ctr"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Energy Return on (energy) Invested</a:t>
            </a:r>
          </a:p>
          <a:p>
            <a:pPr algn="ctr"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Energy Return on Invested Energy</a:t>
            </a:r>
          </a:p>
        </p:txBody>
      </p:sp>
      <p:sp>
        <p:nvSpPr>
          <p:cNvPr id="189" name="Rectangle 2"/>
          <p:cNvSpPr txBox="1">
            <a:spLocks noGrp="1"/>
          </p:cNvSpPr>
          <p:nvPr>
            <p:ph type="title"/>
          </p:nvPr>
        </p:nvSpPr>
        <p:spPr>
          <a:xfrm>
            <a:off x="304800" y="86783"/>
            <a:ext cx="8534400" cy="56938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It makes more sense to consider a full energy "investment cycle"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5"/>
          <p:cNvSpPr txBox="1"/>
          <p:nvPr/>
        </p:nvSpPr>
        <p:spPr>
          <a:xfrm>
            <a:off x="304799" y="6138613"/>
            <a:ext cx="8669867" cy="61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Or as I will denote it:  Murphy 2010 -  Year in review: EROI or energy return on (energy) invested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Energy Return on Energy Invested, Wikipedia, https://en.wikipedia.org/wiki/Energy_returned_on_energy_invested </a:t>
            </a:r>
          </a:p>
        </p:txBody>
      </p:sp>
      <p:sp>
        <p:nvSpPr>
          <p:cNvPr id="19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814927"/>
            <a:ext cx="8534400" cy="1394996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Largely stimulated by the 2010 paper of D.J. Murphy &amp; C.A.S. Hall entitled:</a:t>
            </a:r>
          </a:p>
          <a:p>
            <a:pPr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/>
            </a:pPr>
            <a:r>
              <a:t>	Year in Review: EROI or energy return on (energy) invested </a:t>
            </a:r>
            <a:r>
              <a:rPr baseline="30000"/>
              <a:t>1</a:t>
            </a:r>
          </a:p>
          <a:p>
            <a:pPr>
              <a:defRPr sz="900"/>
            </a:pPr>
            <a:endParaRPr/>
          </a:p>
          <a:p>
            <a:pPr>
              <a:defRPr sz="1800"/>
            </a:pPr>
            <a:r>
              <a:t>Wikipedia's plot of data from that seminal paper: </a:t>
            </a:r>
            <a:r>
              <a:rPr baseline="30000"/>
              <a:t>2</a:t>
            </a:r>
          </a:p>
        </p:txBody>
      </p:sp>
      <p:sp>
        <p:nvSpPr>
          <p:cNvPr id="193" name="Rectangle 2"/>
          <p:cNvSpPr txBox="1">
            <a:spLocks noGrp="1"/>
          </p:cNvSpPr>
          <p:nvPr>
            <p:ph type="title"/>
          </p:nvPr>
        </p:nvSpPr>
        <p:spPr>
          <a:xfrm>
            <a:off x="0" y="133353"/>
            <a:ext cx="9144000" cy="609601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thankfully, they've now converged on the simple abbreviation: </a:t>
            </a:r>
            <a:r>
              <a:rPr b="1">
                <a:solidFill>
                  <a:srgbClr val="FFCC00"/>
                </a:solidFill>
              </a:rPr>
              <a:t>EROI</a:t>
            </a:r>
          </a:p>
        </p:txBody>
      </p:sp>
      <p:pic>
        <p:nvPicPr>
          <p:cNvPr id="19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2586" y="2281896"/>
            <a:ext cx="5234668" cy="3930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97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if you make it past "Pay Walls" to actually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read</a:t>
            </a:r>
            <a:r>
              <a:t> that paper</a:t>
            </a:r>
          </a:p>
        </p:txBody>
      </p:sp>
      <p:sp>
        <p:nvSpPr>
          <p:cNvPr id="19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You'll find it's </a:t>
            </a:r>
            <a:r>
              <a:rPr b="1"/>
              <a:t>mostly a discussion about the methodology</a:t>
            </a:r>
            <a:r>
              <a:t> of EROI calculation: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EROI's numerator, </a:t>
            </a:r>
            <a:r>
              <a:rPr b="1"/>
              <a:t>Lifetime Energy Produced</a:t>
            </a:r>
            <a:r>
              <a:t>, is pretty easy to pin down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But its denominator, </a:t>
            </a:r>
            <a:r>
              <a:rPr b="1"/>
              <a:t>Lifetime Energy Investment</a:t>
            </a:r>
            <a:r>
              <a:t>, is far more difficult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First, given that many energy technologies operate for a half or even a full century,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one must be extremely careful not to </a:t>
            </a:r>
            <a:r>
              <a:rPr b="1"/>
              <a:t>overlook</a:t>
            </a:r>
            <a:r>
              <a:t> any energy input over that span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which energy INPUTS should be included?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For instance, should we include the chemical energy intrinsic to a fuel?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Most researchers say no, arguing that we should focus on man's energy input alone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For fuels that is the energy we put into mining/drilling, refining &amp; transporting it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EROI's calculated on that basis are sometimes called </a:t>
            </a:r>
            <a:r>
              <a:rPr b="1">
                <a:solidFill>
                  <a:srgbClr val="FFCC00"/>
                </a:solidFill>
              </a:rPr>
              <a:t>external EROIs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there are subtleties in even "external EROI" calculation:</a:t>
            </a:r>
          </a:p>
        </p:txBody>
      </p:sp>
      <p:sp>
        <p:nvSpPr>
          <p:cNvPr id="20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1853"/>
            <a:ext cx="8915400" cy="560281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For instance, one must sniff out energy inputs lurking within raw materials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Such as the amount of energy put into the growth of Si solar cell crystals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Or into formulating the concrete used in massive nuclear &amp; hydroelectric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And for fuels, what if some of that fuel is actually expended in the fuel's production?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As it is when sugar cane is burned as a part of ethanol's production process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Or when tar sand's oil extraction depends on heat from burning part of that oil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Or what if the byproduct of one fuel's production might supplant another fuel's use?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As when corn mash fermented to produce ethanol can be used as animal feed,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	eliminating the energy otherwise needed for separate growth of feed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Or what about energy to repair roads, rails &amp; pipelines </a:t>
            </a:r>
            <a:r>
              <a:rPr b="1"/>
              <a:t>essential</a:t>
            </a:r>
            <a:r>
              <a:t> for fuel transport?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And then there is the question of EROIs' larger significance:</a:t>
            </a:r>
          </a:p>
        </p:txBody>
      </p:sp>
      <p:sp>
        <p:nvSpPr>
          <p:cNvPr id="204" name="Rectangle 3"/>
          <p:cNvSpPr txBox="1">
            <a:spLocks noGrp="1"/>
          </p:cNvSpPr>
          <p:nvPr>
            <p:ph type="body" idx="1"/>
          </p:nvPr>
        </p:nvSpPr>
        <p:spPr>
          <a:xfrm>
            <a:off x="154518" y="905934"/>
            <a:ext cx="8989481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Because, as with Energy Payback Times, by discussing </a:t>
            </a:r>
            <a:r>
              <a:rPr b="1"/>
              <a:t>only</a:t>
            </a:r>
            <a:r>
              <a:t> energy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EROI's provide a very incomplete picture of a technology's true viability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Leading many EROI research studies to extend their discussion into economics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Asking questions such as: </a:t>
            </a:r>
            <a:r>
              <a:rPr b="1">
                <a:solidFill>
                  <a:srgbClr val="FFCC00"/>
                </a:solidFill>
              </a:rPr>
              <a:t>Is there a MINIMUM acceptable value of EROI?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= An EROI below which economics too would almost certainly make no sense?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This is indeed discussed at length in Murphy &amp; Hall's seminal EROI paper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With concludes that when the cost of economic "externalities" are included: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>
                <a:solidFill>
                  <a:srgbClr val="FFCC00"/>
                </a:solidFill>
              </a:rPr>
              <a:t>To succeed economically, a fuel's EROI must exceed ~ 3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for all of their background and/or side discussion, I was surprised to find that: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75685" y="592683"/>
            <a:ext cx="8915401" cy="878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They rely on secondary data, generally presented solely through one or two tables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even when data are explained, it's done in just 1-2 meager sentences</a:t>
            </a:r>
          </a:p>
        </p:txBody>
      </p:sp>
      <p:sp>
        <p:nvSpPr>
          <p:cNvPr id="207" name="Rectangle 2"/>
          <p:cNvSpPr txBox="1">
            <a:spLocks noGrp="1"/>
          </p:cNvSpPr>
          <p:nvPr>
            <p:ph type="title"/>
          </p:nvPr>
        </p:nvSpPr>
        <p:spPr>
          <a:xfrm>
            <a:off x="0" y="48689"/>
            <a:ext cx="9144000" cy="51222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EROI papers often include little to no primary data or discussion</a:t>
            </a:r>
          </a:p>
        </p:txBody>
      </p:sp>
      <p:pic>
        <p:nvPicPr>
          <p:cNvPr id="20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t="5294"/>
          <a:stretch>
            <a:fillRect/>
          </a:stretch>
        </p:blipFill>
        <p:spPr>
          <a:xfrm>
            <a:off x="3706074" y="1492251"/>
            <a:ext cx="4178510" cy="408396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 3"/>
          <p:cNvSpPr txBox="1"/>
          <p:nvPr/>
        </p:nvSpPr>
        <p:spPr>
          <a:xfrm>
            <a:off x="524932" y="3285071"/>
            <a:ext cx="3031069" cy="59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key data table </a:t>
            </a:r>
          </a:p>
          <a:p>
            <a:pPr algn="ctr">
              <a:spcBef>
                <a:spcPts val="3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from Murphy &amp; Hall's paper:</a:t>
            </a:r>
          </a:p>
        </p:txBody>
      </p:sp>
      <p:sp>
        <p:nvSpPr>
          <p:cNvPr id="210" name="Rectangle 3"/>
          <p:cNvSpPr txBox="1"/>
          <p:nvPr/>
        </p:nvSpPr>
        <p:spPr>
          <a:xfrm>
            <a:off x="169328" y="5789040"/>
            <a:ext cx="8915401" cy="106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As an experienced physical scientist, I found this paucity of primary data unsettling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Especially given the intense controversy surrounding many EROI values!</a:t>
            </a:r>
            <a:endParaRPr sz="140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Lifetime Energy Output vs. Lifetime Energy Investment: EROI</a:t>
            </a:r>
          </a:p>
        </p:txBody>
      </p:sp>
      <p:sp>
        <p:nvSpPr>
          <p:cNvPr id="126" name="Rectangle 3"/>
          <p:cNvSpPr txBox="1">
            <a:spLocks noGrp="1"/>
          </p:cNvSpPr>
          <p:nvPr>
            <p:ph type="body" idx="1"/>
          </p:nvPr>
        </p:nvSpPr>
        <p:spPr>
          <a:xfrm>
            <a:off x="175683" y="810687"/>
            <a:ext cx="8968317" cy="5602813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This group of note sets compares energy technologies in different ways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Starting with their land, water, and raw material requirements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And ending with an analysis of their present day economics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Some would say that economics </a:t>
            </a:r>
            <a:r>
              <a:rPr b="1"/>
              <a:t>should</a:t>
            </a:r>
            <a:r>
              <a:t> have the last word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Because Adam Smith's "invisible hand" will identify the most effective solutions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as applied to energy, simple economics can overlook important facts such as: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Stable energy supply is just too damned important to a country!</a:t>
            </a:r>
            <a:r>
              <a:rPr>
                <a:solidFill>
                  <a:srgbClr val="FFFFFF"/>
                </a:solidFill>
              </a:rPr>
              <a:t>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inevitably leads to that government's massive market intervention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instance, in the U.S. we now heatedly debate energy subsidies &amp; tax breaks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we tend to associate with solar and wind energy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Despite fossil-fuel subsidies &amp; tax breaks being much older &amp; much larger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1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83184"/>
            <a:ext cx="8915400" cy="5587989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44500" algn="l"/>
                <a:tab pos="901700" algn="l"/>
                <a:tab pos="1371600" algn="l"/>
                <a:tab pos="18288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What TYPE of "Lifetime Energy Produced" is being counted?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Is it electrical energy, kinetic energy, heat energy, chemical energy . . . ?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Counting "all of the above" can lead to immense confusion!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 example of such confusion?  The hugely higher </a:t>
            </a:r>
            <a:r>
              <a:rPr b="1"/>
              <a:t>FUEL</a:t>
            </a:r>
            <a:r>
              <a:t> EROI's of Murphy &amp; Hall 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Can such fuels really be 10X more energy efficient than renewables?!!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No!  </a:t>
            </a:r>
            <a:r>
              <a:rPr b="1"/>
              <a:t>The preceding table is an "apples to oranges" comparison: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For the fuels, at the top of the table, the energy output is </a:t>
            </a:r>
            <a:r>
              <a:rPr b="1">
                <a:solidFill>
                  <a:srgbClr val="FFCC00"/>
                </a:solidFill>
              </a:rPr>
              <a:t>heat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For for the bottom half of the table, the energy output is </a:t>
            </a:r>
            <a:r>
              <a:rPr b="1">
                <a:solidFill>
                  <a:srgbClr val="FFCC00"/>
                </a:solidFill>
              </a:rPr>
              <a:t>electricity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How then can their EROI's be compared?  Going back to EROI's definition: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  <a:tab pos="18288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EROI = Lifetime Energy Produced / Lifetime Energy Invested</a:t>
            </a:r>
          </a:p>
        </p:txBody>
      </p:sp>
      <p:sp>
        <p:nvSpPr>
          <p:cNvPr id="214" name="Rectangle 2"/>
          <p:cNvSpPr txBox="1">
            <a:spLocks noGrp="1"/>
          </p:cNvSpPr>
          <p:nvPr>
            <p:ph type="title"/>
          </p:nvPr>
        </p:nvSpPr>
        <p:spPr>
          <a:xfrm>
            <a:off x="0" y="80437"/>
            <a:ext cx="9144000" cy="6096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Many studies ALSO lack clarity on a fundamental point: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19686"/>
            <a:ext cx="8915400" cy="5587989"/>
          </a:xfrm>
          <a:prstGeom prst="rect">
            <a:avLst/>
          </a:prstGeom>
        </p:spPr>
        <p:txBody>
          <a:bodyPr/>
          <a:lstStyle/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 b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Numerator:  Lifetime Energy Out, here: Electrical Energy or Heat Energy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302" b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Many power plants CONVERT a fuel's heat output into electrical output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74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The EFFICIENCY of conversion can be evaluated for each plant, for example: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74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Coal-fired power plants convert heat to electricity at ~ 1/3 efficiency </a:t>
            </a:r>
            <a:r>
              <a:rPr baseline="29849"/>
              <a:t>1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48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Yielding a way to translate EROI numerators: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74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 b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Energy </a:t>
            </a:r>
            <a:r>
              <a:rPr sz="1860" baseline="-26430"/>
              <a:t>ELECTRICITY </a:t>
            </a:r>
            <a:r>
              <a:t>= Energy</a:t>
            </a:r>
            <a:r>
              <a:rPr sz="1860" baseline="-26430"/>
              <a:t> HEAT</a:t>
            </a:r>
            <a:r>
              <a:t> x Efficiency </a:t>
            </a:r>
            <a:r>
              <a:rPr sz="1860" baseline="-26430"/>
              <a:t>ELECTRICITY TO HEAT CONVERSION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48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Applying this to the "Lifetime Energy Out" numerator of an EROI: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74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Plant Electrical Energy Out = Fuel Heat Energy Out x Efficiency of Conversion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302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Using Murphy &amp; Hall's Coal fuel EROI of 80, plus a conversion efficiency of ~ 1/3: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930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Coal Plant EROI =&gt; Coal Fuel EROI x (1/3)= (80)( 1/3) ~ 27</a:t>
            </a:r>
          </a:p>
          <a:p>
            <a:pPr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930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50391">
              <a:tabLst>
                <a:tab pos="406400" algn="l"/>
                <a:tab pos="838200" algn="l"/>
                <a:tab pos="1270000" algn="l"/>
                <a:tab pos="1689100" algn="l"/>
              </a:tabLst>
              <a:defRPr sz="1674" b="1">
                <a:solidFill>
                  <a:srgbClr val="FFCC0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we're not done yet!</a:t>
            </a:r>
          </a:p>
        </p:txBody>
      </p:sp>
      <p:sp>
        <p:nvSpPr>
          <p:cNvPr id="217" name="Rectangle 2"/>
          <p:cNvSpPr txBox="1">
            <a:spLocks noGrp="1"/>
          </p:cNvSpPr>
          <p:nvPr>
            <p:ph type="title"/>
          </p:nvPr>
        </p:nvSpPr>
        <p:spPr>
          <a:xfrm>
            <a:off x="0" y="80437"/>
            <a:ext cx="9144000" cy="51223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Correcting the EROI numerator:</a:t>
            </a:r>
          </a:p>
        </p:txBody>
      </p:sp>
      <p:sp>
        <p:nvSpPr>
          <p:cNvPr id="218" name="Rectangle 3"/>
          <p:cNvSpPr txBox="1"/>
          <p:nvPr/>
        </p:nvSpPr>
        <p:spPr>
          <a:xfrm>
            <a:off x="662516" y="6544747"/>
            <a:ext cx="734906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1) From my </a:t>
            </a:r>
            <a:r>
              <a:rPr b="1"/>
              <a:t>FOSSIL FUELS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note set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3"/>
          <p:cNvSpPr txBox="1">
            <a:spLocks noGrp="1"/>
          </p:cNvSpPr>
          <p:nvPr>
            <p:ph type="body" idx="1"/>
          </p:nvPr>
        </p:nvSpPr>
        <p:spPr>
          <a:xfrm>
            <a:off x="80437" y="666771"/>
            <a:ext cx="9063564" cy="603435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Denominator = Lifetime Energy Input </a:t>
            </a:r>
            <a:r>
              <a:rPr b="0" dirty="0"/>
              <a:t>= All forms of energy EVER invested into: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700" b="1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</a:t>
            </a:r>
            <a:r>
              <a:rPr b="0" dirty="0"/>
              <a:t>A fireplace to produce heat:	      OR 	      A power plant to produce electricity: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</a:t>
            </a:r>
            <a:endParaRPr baseline="-25000"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aseline="-250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aseline="-250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aseline="-25000">
                <a:latin typeface="+mj-lt"/>
                <a:ea typeface="+mj-ea"/>
                <a:cs typeface="+mj-cs"/>
                <a:sym typeface="Arial"/>
              </a:defRPr>
            </a:pPr>
            <a:endParaRPr dirty="0" smtClean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aseline="-25000">
                <a:latin typeface="+mj-lt"/>
                <a:ea typeface="+mj-ea"/>
                <a:cs typeface="+mj-cs"/>
                <a:sym typeface="Arial"/>
              </a:defRPr>
            </a:pPr>
            <a:endParaRPr lang="en-US" dirty="0" smtClean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aseline="-25000">
                <a:latin typeface="+mj-lt"/>
                <a:ea typeface="+mj-ea"/>
                <a:cs typeface="+mj-cs"/>
                <a:sym typeface="Arial"/>
              </a:defRPr>
            </a:pPr>
            <a:endParaRPr lang="en-US" dirty="0" smtClean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aseline="-25000">
                <a:latin typeface="+mj-lt"/>
                <a:ea typeface="+mj-ea"/>
                <a:cs typeface="+mj-cs"/>
                <a:sym typeface="Arial"/>
              </a:defRPr>
            </a:pPr>
            <a:endParaRPr dirty="0" smtClean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500" baseline="-25000">
                <a:latin typeface="+mj-lt"/>
                <a:ea typeface="+mj-ea"/>
                <a:cs typeface="+mj-cs"/>
                <a:sym typeface="Arial"/>
              </a:defRPr>
            </a:pPr>
            <a:endParaRPr sz="1050"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Even for the thousands of fireplaces required to match a plant's Coal consumption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Lifetime energy input for plant construction, operation &amp; decommissioning 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will almost certainly exceed the energy put into all of those fireplaces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</a:t>
            </a:r>
            <a:r>
              <a:rPr dirty="0">
                <a:solidFill>
                  <a:srgbClr val="FFCC00"/>
                </a:solidFill>
              </a:rPr>
              <a:t>Pulling Coal Plant EROI down even further from the Coal Fuel EROI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And thus making the last page's numerator-only correction a generous upper limit: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ctr"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 </a:t>
            </a:r>
            <a:r>
              <a:rPr b="1" dirty="0">
                <a:solidFill>
                  <a:srgbClr val="FFCC00"/>
                </a:solidFill>
              </a:rPr>
              <a:t>EROI </a:t>
            </a:r>
            <a:r>
              <a:rPr b="1" baseline="-25000" dirty="0">
                <a:solidFill>
                  <a:srgbClr val="FFCC00"/>
                </a:solidFill>
              </a:rPr>
              <a:t>Electrical Plant </a:t>
            </a:r>
            <a:r>
              <a:rPr b="1" dirty="0">
                <a:solidFill>
                  <a:srgbClr val="FFCC00"/>
                </a:solidFill>
              </a:rPr>
              <a:t>&lt;&lt; EROI </a:t>
            </a:r>
            <a:r>
              <a:rPr b="1" baseline="-25000" dirty="0">
                <a:solidFill>
                  <a:srgbClr val="FFCC00"/>
                </a:solidFill>
              </a:rPr>
              <a:t>Plant's Fuel  </a:t>
            </a:r>
            <a:r>
              <a:rPr b="1" dirty="0">
                <a:solidFill>
                  <a:srgbClr val="FFCC00"/>
                </a:solidFill>
              </a:rPr>
              <a:t>x Efficiency </a:t>
            </a:r>
            <a:r>
              <a:rPr b="1" baseline="-25000" dirty="0">
                <a:solidFill>
                  <a:srgbClr val="FFCC00"/>
                </a:solidFill>
              </a:rPr>
              <a:t>Heat of Electricity Conversion</a:t>
            </a:r>
          </a:p>
        </p:txBody>
      </p:sp>
      <p:sp>
        <p:nvSpPr>
          <p:cNvPr id="221" name="Rectangle 2"/>
          <p:cNvSpPr txBox="1">
            <a:spLocks noGrp="1"/>
          </p:cNvSpPr>
          <p:nvPr>
            <p:ph type="title"/>
          </p:nvPr>
        </p:nvSpPr>
        <p:spPr>
          <a:xfrm>
            <a:off x="0" y="80437"/>
            <a:ext cx="9144000" cy="51223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Correcting the EROI denominator:</a:t>
            </a:r>
          </a:p>
        </p:txBody>
      </p:sp>
      <p:sp>
        <p:nvSpPr>
          <p:cNvPr id="222" name="Rectangle 3"/>
          <p:cNvSpPr txBox="1"/>
          <p:nvPr/>
        </p:nvSpPr>
        <p:spPr>
          <a:xfrm>
            <a:off x="726008" y="3147533"/>
            <a:ext cx="3433239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10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http://www.chroniclelive.co.uk/news/north-east-news/north-east-homes-burn-more-8690572</a:t>
            </a:r>
            <a:r>
              <a:rPr sz="1100"/>
              <a:t>	</a:t>
            </a:r>
          </a:p>
        </p:txBody>
      </p:sp>
      <p:pic>
        <p:nvPicPr>
          <p:cNvPr id="22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728" y="1569706"/>
            <a:ext cx="2630185" cy="147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r="9412"/>
          <a:stretch>
            <a:fillRect/>
          </a:stretch>
        </p:blipFill>
        <p:spPr>
          <a:xfrm>
            <a:off x="5380544" y="1587511"/>
            <a:ext cx="2471506" cy="143837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 3"/>
          <p:cNvSpPr txBox="1"/>
          <p:nvPr/>
        </p:nvSpPr>
        <p:spPr>
          <a:xfrm>
            <a:off x="4857741" y="3151764"/>
            <a:ext cx="344381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10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https://www.pakistantoday.com.pk/2016/06/08/pak-china-enter-into-agreement-for-coal-power-generation/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For information on my background, visit: https://wecanfigurethisout.org/ABOUT/About.php</a:t>
            </a:r>
          </a:p>
        </p:txBody>
      </p:sp>
      <p:sp>
        <p:nvSpPr>
          <p:cNvPr id="22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016010"/>
            <a:ext cx="8915400" cy="525990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I'll now draw data from an array of well-recognized EROI studies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By subject, in order of increasing controversy (decreasing EROI)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/>
              <a:t>Starting with electrical energy producing technologies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</a:t>
            </a:r>
            <a:r>
              <a:rPr b="1"/>
              <a:t>Ending with heat producing fuels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true to the spirit of </a:t>
            </a:r>
            <a:r>
              <a:rPr b="1"/>
              <a:t>WeCanFigureThisOut.Org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I'll also search out my own independent data sources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Including, most importantly, </a:t>
            </a:r>
            <a:r>
              <a:rPr b="1"/>
              <a:t>newer primary data sources 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generate my own </a:t>
            </a:r>
            <a:r>
              <a:rPr b="1"/>
              <a:t>independent analyses</a:t>
            </a:r>
            <a:r>
              <a:t> of both old and new data</a:t>
            </a:r>
          </a:p>
        </p:txBody>
      </p:sp>
      <p:sp>
        <p:nvSpPr>
          <p:cNvPr id="229" name="Rectangle 2"/>
          <p:cNvSpPr txBox="1">
            <a:spLocks noGrp="1"/>
          </p:cNvSpPr>
          <p:nvPr>
            <p:ph type="title"/>
          </p:nvPr>
        </p:nvSpPr>
        <p:spPr>
          <a:xfrm>
            <a:off x="0" y="101603"/>
            <a:ext cx="9144000" cy="6096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With all of those observations, caveats, doubts and conversions in mind: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3"/>
          <p:cNvSpPr txBox="1">
            <a:spLocks noGrp="1"/>
          </p:cNvSpPr>
          <p:nvPr>
            <p:ph type="body" idx="1"/>
          </p:nvPr>
        </p:nvSpPr>
        <p:spPr>
          <a:xfrm>
            <a:off x="154518" y="872066"/>
            <a:ext cx="8915401" cy="5731933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You may want make use of the </a:t>
            </a:r>
            <a:r>
              <a:rPr b="1"/>
              <a:t>very long </a:t>
            </a:r>
            <a:r>
              <a:t>list of publications I'm about to discuss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My usual note set practice is to insert the URLs of my sources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But even I find URLs near impossible to remember and/or keep track of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Thus, in this note set, I'm going to switch to a more conventional citation format of: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first author + year + (immensely more understandable &amp; memorable) title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if you DO set out on an independent investigation (as you always should!)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I hope you've realized that my note sets have companion Resource Webpages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Which provide my categorized references, </a:t>
            </a:r>
            <a:r>
              <a:rPr b="1"/>
              <a:t>along with URLs</a:t>
            </a:r>
            <a:r>
              <a:t>,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and (where pay walls permit) </a:t>
            </a:r>
            <a:r>
              <a:rPr b="1"/>
              <a:t>downloadable cached copies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this note set, that can all be found at this link:  </a:t>
            </a:r>
            <a:r>
              <a:rPr b="1"/>
              <a:t>EROI Resources Webpage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Onward!</a:t>
            </a:r>
          </a:p>
        </p:txBody>
      </p:sp>
      <p:sp>
        <p:nvSpPr>
          <p:cNvPr id="232" name="Rectangle 2"/>
          <p:cNvSpPr txBox="1">
            <a:spLocks noGrp="1"/>
          </p:cNvSpPr>
          <p:nvPr>
            <p:ph type="title"/>
          </p:nvPr>
        </p:nvSpPr>
        <p:spPr>
          <a:xfrm>
            <a:off x="294216" y="139694"/>
            <a:ext cx="8534401" cy="52705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To aid YOUR independent investigation: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5"/>
          <p:cNvSpPr txBox="1"/>
          <p:nvPr/>
        </p:nvSpPr>
        <p:spPr>
          <a:xfrm>
            <a:off x="6908800" y="4444270"/>
            <a:ext cx="1568450" cy="975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Inman 2013a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Inman 2013b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3) Hope 2013</a:t>
            </a:r>
          </a:p>
        </p:txBody>
      </p:sp>
      <p:sp>
        <p:nvSpPr>
          <p:cNvPr id="235" name="Rectangle 2"/>
          <p:cNvSpPr txBox="1">
            <a:spLocks noGrp="1"/>
          </p:cNvSpPr>
          <p:nvPr>
            <p:ph type="title"/>
          </p:nvPr>
        </p:nvSpPr>
        <p:spPr>
          <a:xfrm>
            <a:off x="304800" y="55035"/>
            <a:ext cx="8534400" cy="61171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 particularly noteworthy review of EROI data was published in 2013</a:t>
            </a:r>
          </a:p>
        </p:txBody>
      </p:sp>
      <p:sp>
        <p:nvSpPr>
          <p:cNvPr id="23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36608"/>
            <a:ext cx="8915400" cy="493606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Its impact was exceptional both because it was published in Scientific American: </a:t>
            </a:r>
            <a:r>
              <a:rPr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The True Cost of Fossil Fuels</a:t>
            </a:r>
            <a:r>
              <a:t>, Mason Inman, April 2013, Scientific American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because it was accompanied by a separate article discussing its methodology: </a:t>
            </a:r>
            <a:r>
              <a:rPr baseline="30000"/>
              <a:t>2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Behind the Numbers on Energy Return on Investment</a:t>
            </a:r>
            <a:r>
              <a:t>, Inman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With the author additionally sharing his work with a pair of energy bloggers: </a:t>
            </a:r>
            <a:r>
              <a:rPr baseline="30000"/>
              <a:t>3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Energy Return on Investment - Which Fuels Win?,</a:t>
            </a:r>
            <a:r>
              <a:t>  Hope &amp; Donald </a:t>
            </a:r>
          </a:p>
        </p:txBody>
      </p:sp>
      <p:pic>
        <p:nvPicPr>
          <p:cNvPr id="23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499" y="3831166"/>
            <a:ext cx="3359518" cy="2815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988169"/>
          </a:xfrm>
          <a:prstGeom prst="rect">
            <a:avLst/>
          </a:prstGeom>
        </p:spPr>
        <p:txBody>
          <a:bodyPr/>
          <a:lstStyle/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656">
                <a:solidFill>
                  <a:srgbClr val="FFCC00"/>
                </a:solidFill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Colors reflect articles' conclusion that economic viability requires EROI of at least </a:t>
            </a:r>
            <a:r>
              <a:rPr b="1"/>
              <a:t>5</a:t>
            </a:r>
            <a:r>
              <a:t> </a:t>
            </a:r>
            <a:endParaRPr baseline="29826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101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65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Technology		EROI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73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 b="1">
                <a:solidFill>
                  <a:srgbClr val="FFCC00"/>
                </a:solidFill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Heat from: 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Conventional oil		16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Ethanol from sugarcane	9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Biodiesel from soy		5.5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Tar Sands		5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Heavy oil from California	4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Ethanol from corn		1.4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1288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 b="1">
                <a:solidFill>
                  <a:srgbClr val="FFCC00"/>
                </a:solidFill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Electricity from: 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460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Hydroelectric Dams		40+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Wind		20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Coal		18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Natural Gas		7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Solar PV		6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Nuclear		5</a:t>
            </a:r>
          </a:p>
        </p:txBody>
      </p:sp>
      <p:sp>
        <p:nvSpPr>
          <p:cNvPr id="24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My rendition of the data from those 2013 Scientific American articles:</a:t>
            </a:r>
          </a:p>
        </p:txBody>
      </p:sp>
      <p:grpSp>
        <p:nvGrpSpPr>
          <p:cNvPr id="301" name="Group 54"/>
          <p:cNvGrpSpPr/>
          <p:nvPr/>
        </p:nvGrpSpPr>
        <p:grpSpPr>
          <a:xfrm>
            <a:off x="4131739" y="1824550"/>
            <a:ext cx="4800602" cy="4800601"/>
            <a:chOff x="0" y="0"/>
            <a:chExt cx="4800600" cy="4800600"/>
          </a:xfrm>
        </p:grpSpPr>
        <p:grpSp>
          <p:nvGrpSpPr>
            <p:cNvPr id="245" name="Cube 42"/>
            <p:cNvGrpSpPr/>
            <p:nvPr/>
          </p:nvGrpSpPr>
          <p:grpSpPr>
            <a:xfrm>
              <a:off x="-1" y="4297643"/>
              <a:ext cx="457201" cy="502958"/>
              <a:chOff x="0" y="0"/>
              <a:chExt cx="457200" cy="502957"/>
            </a:xfrm>
          </p:grpSpPr>
          <p:sp>
            <p:nvSpPr>
              <p:cNvPr id="241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2" name="Shape"/>
              <p:cNvSpPr/>
              <p:nvPr/>
            </p:nvSpPr>
            <p:spPr>
              <a:xfrm>
                <a:off x="304796" y="0"/>
                <a:ext cx="152404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21600" y="0"/>
                    </a:lnTo>
                    <a:lnTo>
                      <a:pt x="21600" y="1505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3" name="Shape"/>
              <p:cNvSpPr/>
              <p:nvPr/>
            </p:nvSpPr>
            <p:spPr>
              <a:xfrm>
                <a:off x="0" y="-1"/>
                <a:ext cx="457200" cy="15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144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4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  <a:moveTo>
                      <a:pt x="0" y="6545"/>
                    </a:moveTo>
                    <a:lnTo>
                      <a:pt x="14400" y="6545"/>
                    </a:lnTo>
                    <a:lnTo>
                      <a:pt x="21600" y="0"/>
                    </a:lnTo>
                    <a:moveTo>
                      <a:pt x="14400" y="6545"/>
                    </a:moveTo>
                    <a:lnTo>
                      <a:pt x="144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50" name="Cube 43"/>
            <p:cNvGrpSpPr/>
            <p:nvPr/>
          </p:nvGrpSpPr>
          <p:grpSpPr>
            <a:xfrm>
              <a:off x="-1" y="3874923"/>
              <a:ext cx="609601" cy="563626"/>
              <a:chOff x="0" y="0"/>
              <a:chExt cx="609600" cy="563624"/>
            </a:xfrm>
          </p:grpSpPr>
          <p:sp>
            <p:nvSpPr>
              <p:cNvPr id="246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7" name="Shape"/>
              <p:cNvSpPr/>
              <p:nvPr/>
            </p:nvSpPr>
            <p:spPr>
              <a:xfrm>
                <a:off x="390411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" name="Shape"/>
              <p:cNvSpPr/>
              <p:nvPr/>
            </p:nvSpPr>
            <p:spPr>
              <a:xfrm>
                <a:off x="0" y="0"/>
                <a:ext cx="609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9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55" name="Cube 44"/>
            <p:cNvGrpSpPr/>
            <p:nvPr/>
          </p:nvGrpSpPr>
          <p:grpSpPr>
            <a:xfrm>
              <a:off x="-1" y="3522658"/>
              <a:ext cx="685801" cy="563626"/>
              <a:chOff x="0" y="0"/>
              <a:chExt cx="685800" cy="563624"/>
            </a:xfrm>
          </p:grpSpPr>
          <p:sp>
            <p:nvSpPr>
              <p:cNvPr id="251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2" name="Shape"/>
              <p:cNvSpPr/>
              <p:nvPr/>
            </p:nvSpPr>
            <p:spPr>
              <a:xfrm>
                <a:off x="466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3" name="Shape"/>
              <p:cNvSpPr/>
              <p:nvPr/>
            </p:nvSpPr>
            <p:spPr>
              <a:xfrm>
                <a:off x="0" y="0"/>
                <a:ext cx="685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1469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4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4696" y="8400"/>
                    </a:lnTo>
                    <a:lnTo>
                      <a:pt x="21600" y="0"/>
                    </a:lnTo>
                    <a:moveTo>
                      <a:pt x="14696" y="8400"/>
                    </a:moveTo>
                    <a:lnTo>
                      <a:pt x="14696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60" name="Cube 45"/>
            <p:cNvGrpSpPr/>
            <p:nvPr/>
          </p:nvGrpSpPr>
          <p:grpSpPr>
            <a:xfrm>
              <a:off x="-1" y="3170392"/>
              <a:ext cx="1447801" cy="563626"/>
              <a:chOff x="0" y="0"/>
              <a:chExt cx="1447800" cy="563624"/>
            </a:xfrm>
          </p:grpSpPr>
          <p:sp>
            <p:nvSpPr>
              <p:cNvPr id="256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7" name="Shape"/>
              <p:cNvSpPr/>
              <p:nvPr/>
            </p:nvSpPr>
            <p:spPr>
              <a:xfrm>
                <a:off x="1228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8" name="Shape"/>
              <p:cNvSpPr/>
              <p:nvPr/>
            </p:nvSpPr>
            <p:spPr>
              <a:xfrm>
                <a:off x="0" y="0"/>
                <a:ext cx="1447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1833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9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330" y="8400"/>
                    </a:lnTo>
                    <a:lnTo>
                      <a:pt x="21600" y="0"/>
                    </a:lnTo>
                    <a:moveTo>
                      <a:pt x="18330" y="8400"/>
                    </a:moveTo>
                    <a:lnTo>
                      <a:pt x="1833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65" name="Cube 46"/>
            <p:cNvGrpSpPr/>
            <p:nvPr/>
          </p:nvGrpSpPr>
          <p:grpSpPr>
            <a:xfrm>
              <a:off x="-1" y="2818126"/>
              <a:ext cx="1600202" cy="563626"/>
              <a:chOff x="0" y="0"/>
              <a:chExt cx="1600200" cy="563624"/>
            </a:xfrm>
          </p:grpSpPr>
          <p:sp>
            <p:nvSpPr>
              <p:cNvPr id="261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2" name="Shape"/>
              <p:cNvSpPr/>
              <p:nvPr/>
            </p:nvSpPr>
            <p:spPr>
              <a:xfrm>
                <a:off x="13810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3" name="Shape"/>
              <p:cNvSpPr/>
              <p:nvPr/>
            </p:nvSpPr>
            <p:spPr>
              <a:xfrm>
                <a:off x="0" y="0"/>
                <a:ext cx="16002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1864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4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641" y="8400"/>
                    </a:lnTo>
                    <a:lnTo>
                      <a:pt x="21600" y="0"/>
                    </a:lnTo>
                    <a:moveTo>
                      <a:pt x="18641" y="8400"/>
                    </a:moveTo>
                    <a:lnTo>
                      <a:pt x="18641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70" name="Cube 47"/>
            <p:cNvGrpSpPr/>
            <p:nvPr/>
          </p:nvGrpSpPr>
          <p:grpSpPr>
            <a:xfrm>
              <a:off x="0" y="2465860"/>
              <a:ext cx="4800601" cy="563626"/>
              <a:chOff x="0" y="0"/>
              <a:chExt cx="4800600" cy="563624"/>
            </a:xfrm>
          </p:grpSpPr>
          <p:sp>
            <p:nvSpPr>
              <p:cNvPr id="266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7" name="Shape"/>
              <p:cNvSpPr/>
              <p:nvPr/>
            </p:nvSpPr>
            <p:spPr>
              <a:xfrm>
                <a:off x="4581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8" name="Shape"/>
              <p:cNvSpPr/>
              <p:nvPr/>
            </p:nvSpPr>
            <p:spPr>
              <a:xfrm>
                <a:off x="0" y="0"/>
                <a:ext cx="4800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0614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9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20614" y="8400"/>
                    </a:lnTo>
                    <a:lnTo>
                      <a:pt x="21600" y="0"/>
                    </a:lnTo>
                    <a:moveTo>
                      <a:pt x="20614" y="8400"/>
                    </a:moveTo>
                    <a:lnTo>
                      <a:pt x="20614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75" name="Cube 48"/>
            <p:cNvGrpSpPr/>
            <p:nvPr/>
          </p:nvGrpSpPr>
          <p:grpSpPr>
            <a:xfrm>
              <a:off x="-1" y="1902235"/>
              <a:ext cx="152401" cy="422719"/>
              <a:chOff x="0" y="0"/>
              <a:chExt cx="152400" cy="422718"/>
            </a:xfrm>
          </p:grpSpPr>
          <p:sp>
            <p:nvSpPr>
              <p:cNvPr id="271" name="Shape"/>
              <p:cNvSpPr/>
              <p:nvPr/>
            </p:nvSpPr>
            <p:spPr>
              <a:xfrm>
                <a:off x="0" y="0"/>
                <a:ext cx="152400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2" name="Shape"/>
              <p:cNvSpPr/>
              <p:nvPr/>
            </p:nvSpPr>
            <p:spPr>
              <a:xfrm>
                <a:off x="93132" y="0"/>
                <a:ext cx="59268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21600" y="0"/>
                    </a:lnTo>
                    <a:lnTo>
                      <a:pt x="21600" y="1857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" name="Shape"/>
              <p:cNvSpPr/>
              <p:nvPr/>
            </p:nvSpPr>
            <p:spPr>
              <a:xfrm>
                <a:off x="0" y="-1"/>
                <a:ext cx="152400" cy="59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4" name="Shape"/>
              <p:cNvSpPr/>
              <p:nvPr/>
            </p:nvSpPr>
            <p:spPr>
              <a:xfrm>
                <a:off x="0" y="0"/>
                <a:ext cx="152400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3028"/>
                    </a:moveTo>
                    <a:lnTo>
                      <a:pt x="13200" y="3028"/>
                    </a:lnTo>
                    <a:lnTo>
                      <a:pt x="21600" y="0"/>
                    </a:lnTo>
                    <a:moveTo>
                      <a:pt x="13200" y="3028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80" name="Cube 49"/>
            <p:cNvGrpSpPr/>
            <p:nvPr/>
          </p:nvGrpSpPr>
          <p:grpSpPr>
            <a:xfrm>
              <a:off x="-1" y="1479516"/>
              <a:ext cx="381001" cy="493173"/>
              <a:chOff x="0" y="0"/>
              <a:chExt cx="381000" cy="493172"/>
            </a:xfrm>
          </p:grpSpPr>
          <p:sp>
            <p:nvSpPr>
              <p:cNvPr id="276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7" name="Shape"/>
              <p:cNvSpPr/>
              <p:nvPr/>
            </p:nvSpPr>
            <p:spPr>
              <a:xfrm>
                <a:off x="232833" y="-1"/>
                <a:ext cx="148167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21600" y="0"/>
                    </a:lnTo>
                    <a:lnTo>
                      <a:pt x="21600" y="1511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8" name="Shape"/>
              <p:cNvSpPr/>
              <p:nvPr/>
            </p:nvSpPr>
            <p:spPr>
              <a:xfrm>
                <a:off x="0" y="-1"/>
                <a:ext cx="381000" cy="148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9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6489"/>
                    </a:moveTo>
                    <a:lnTo>
                      <a:pt x="13200" y="6489"/>
                    </a:lnTo>
                    <a:lnTo>
                      <a:pt x="21600" y="0"/>
                    </a:lnTo>
                    <a:moveTo>
                      <a:pt x="13200" y="6489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85" name="Cube 50"/>
            <p:cNvGrpSpPr/>
            <p:nvPr/>
          </p:nvGrpSpPr>
          <p:grpSpPr>
            <a:xfrm>
              <a:off x="-1" y="1056797"/>
              <a:ext cx="533401" cy="563626"/>
              <a:chOff x="0" y="0"/>
              <a:chExt cx="533400" cy="563624"/>
            </a:xfrm>
          </p:grpSpPr>
          <p:sp>
            <p:nvSpPr>
              <p:cNvPr id="281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2" name="Shape"/>
              <p:cNvSpPr/>
              <p:nvPr/>
            </p:nvSpPr>
            <p:spPr>
              <a:xfrm>
                <a:off x="325966" y="0"/>
                <a:ext cx="207434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21600" y="0"/>
                    </a:lnTo>
                    <a:lnTo>
                      <a:pt x="21600" y="1365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3" name="Shape"/>
              <p:cNvSpPr/>
              <p:nvPr/>
            </p:nvSpPr>
            <p:spPr>
              <a:xfrm>
                <a:off x="0" y="0"/>
                <a:ext cx="533400" cy="20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4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7950"/>
                    </a:moveTo>
                    <a:lnTo>
                      <a:pt x="13200" y="7950"/>
                    </a:lnTo>
                    <a:lnTo>
                      <a:pt x="21600" y="0"/>
                    </a:lnTo>
                    <a:moveTo>
                      <a:pt x="13200" y="7950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0" name="Cube 51"/>
            <p:cNvGrpSpPr/>
            <p:nvPr/>
          </p:nvGrpSpPr>
          <p:grpSpPr>
            <a:xfrm>
              <a:off x="-1" y="686918"/>
              <a:ext cx="609601" cy="563626"/>
              <a:chOff x="0" y="0"/>
              <a:chExt cx="609600" cy="563624"/>
            </a:xfrm>
          </p:grpSpPr>
          <p:sp>
            <p:nvSpPr>
              <p:cNvPr id="286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" name="Shape"/>
              <p:cNvSpPr/>
              <p:nvPr/>
            </p:nvSpPr>
            <p:spPr>
              <a:xfrm>
                <a:off x="390411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Shape"/>
              <p:cNvSpPr/>
              <p:nvPr/>
            </p:nvSpPr>
            <p:spPr>
              <a:xfrm>
                <a:off x="0" y="0"/>
                <a:ext cx="609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5" name="Cube 52"/>
            <p:cNvGrpSpPr/>
            <p:nvPr/>
          </p:nvGrpSpPr>
          <p:grpSpPr>
            <a:xfrm>
              <a:off x="-1" y="352265"/>
              <a:ext cx="914401" cy="563626"/>
              <a:chOff x="0" y="0"/>
              <a:chExt cx="914400" cy="563624"/>
            </a:xfrm>
          </p:grpSpPr>
          <p:sp>
            <p:nvSpPr>
              <p:cNvPr id="291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2" name="Shape"/>
              <p:cNvSpPr/>
              <p:nvPr/>
            </p:nvSpPr>
            <p:spPr>
              <a:xfrm>
                <a:off x="6952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3" name="Shape"/>
              <p:cNvSpPr/>
              <p:nvPr/>
            </p:nvSpPr>
            <p:spPr>
              <a:xfrm>
                <a:off x="0" y="0"/>
                <a:ext cx="9144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1642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4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6422" y="8400"/>
                    </a:lnTo>
                    <a:lnTo>
                      <a:pt x="21600" y="0"/>
                    </a:lnTo>
                    <a:moveTo>
                      <a:pt x="16422" y="8400"/>
                    </a:moveTo>
                    <a:lnTo>
                      <a:pt x="1642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00" name="Cube 53"/>
            <p:cNvGrpSpPr/>
            <p:nvPr/>
          </p:nvGrpSpPr>
          <p:grpSpPr>
            <a:xfrm>
              <a:off x="-1" y="0"/>
              <a:ext cx="1371601" cy="563626"/>
              <a:chOff x="0" y="0"/>
              <a:chExt cx="1371600" cy="563624"/>
            </a:xfrm>
          </p:grpSpPr>
          <p:sp>
            <p:nvSpPr>
              <p:cNvPr id="296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" name="Shape"/>
              <p:cNvSpPr/>
              <p:nvPr/>
            </p:nvSpPr>
            <p:spPr>
              <a:xfrm>
                <a:off x="1152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" name="Shape"/>
              <p:cNvSpPr/>
              <p:nvPr/>
            </p:nvSpPr>
            <p:spPr>
              <a:xfrm>
                <a:off x="0" y="0"/>
                <a:ext cx="1371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18148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9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148" y="8400"/>
                    </a:lnTo>
                    <a:lnTo>
                      <a:pt x="21600" y="0"/>
                    </a:lnTo>
                    <a:moveTo>
                      <a:pt x="18148" y="8400"/>
                    </a:moveTo>
                    <a:lnTo>
                      <a:pt x="18148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0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Now digging deeper</a:t>
            </a:r>
          </a:p>
        </p:txBody>
      </p:sp>
      <p:sp>
        <p:nvSpPr>
          <p:cNvPr id="305" name="Rectangle 3"/>
          <p:cNvSpPr txBox="1">
            <a:spLocks noGrp="1"/>
          </p:cNvSpPr>
          <p:nvPr>
            <p:ph type="body" idx="1"/>
          </p:nvPr>
        </p:nvSpPr>
        <p:spPr>
          <a:xfrm>
            <a:off x="0" y="810687"/>
            <a:ext cx="9144000" cy="5602813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(Which will lead to my very different EROI figure given at the end of this note set)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EROIs for Power Plant Electricity Generation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angle 5"/>
          <p:cNvSpPr txBox="1"/>
          <p:nvPr/>
        </p:nvSpPr>
        <p:spPr>
          <a:xfrm>
            <a:off x="304800" y="6488969"/>
            <a:ext cx="85344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Images via Google Earth</a:t>
            </a:r>
          </a:p>
        </p:txBody>
      </p:sp>
      <p:sp>
        <p:nvSpPr>
          <p:cNvPr id="308" name="Rectangle 2"/>
          <p:cNvSpPr txBox="1">
            <a:spLocks noGrp="1"/>
          </p:cNvSpPr>
          <p:nvPr>
            <p:ph type="title"/>
          </p:nvPr>
        </p:nvSpPr>
        <p:spPr>
          <a:xfrm>
            <a:off x="304800" y="245527"/>
            <a:ext cx="8534400" cy="50588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Electricity from Hydro</a:t>
            </a:r>
          </a:p>
        </p:txBody>
      </p:sp>
      <p:sp>
        <p:nvSpPr>
          <p:cNvPr id="309" name="Rectangle 3"/>
          <p:cNvSpPr txBox="1">
            <a:spLocks noGrp="1"/>
          </p:cNvSpPr>
          <p:nvPr>
            <p:ph type="body" idx="1"/>
          </p:nvPr>
        </p:nvSpPr>
        <p:spPr>
          <a:xfrm>
            <a:off x="91020" y="1001191"/>
            <a:ext cx="9052981" cy="5391145"/>
          </a:xfrm>
          <a:prstGeom prst="rect">
            <a:avLst/>
          </a:prstGeom>
        </p:spPr>
        <p:txBody>
          <a:bodyPr/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Hydro with Reservoir (Hoover Dam)		Run-of-the-River Hydro (Bonneville Dam)</a:t>
            </a:r>
          </a:p>
        </p:txBody>
      </p:sp>
      <p:pic>
        <p:nvPicPr>
          <p:cNvPr id="31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0966" y="1576910"/>
            <a:ext cx="3848280" cy="4667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17" y="1576908"/>
            <a:ext cx="3930651" cy="4674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 5"/>
          <p:cNvSpPr txBox="1"/>
          <p:nvPr/>
        </p:nvSpPr>
        <p:spPr>
          <a:xfrm>
            <a:off x="304800" y="6311169"/>
            <a:ext cx="8534400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first energy forum link) http://www.theoildrum.com/node/3412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Gagnon 2002) Life-cycle assessment of electricity generation options: The status of research in year 2001 </a:t>
            </a:r>
          </a:p>
        </p:txBody>
      </p:sp>
      <p:sp>
        <p:nvSpPr>
          <p:cNvPr id="31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0588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Hydro Power Plant EROI</a:t>
            </a:r>
          </a:p>
        </p:txBody>
      </p:sp>
      <p:sp>
        <p:nvSpPr>
          <p:cNvPr id="315" name="Rectangle 3"/>
          <p:cNvSpPr txBox="1">
            <a:spLocks noGrp="1"/>
          </p:cNvSpPr>
          <p:nvPr>
            <p:ph type="body" idx="1"/>
          </p:nvPr>
        </p:nvSpPr>
        <p:spPr>
          <a:xfrm>
            <a:off x="154518" y="704857"/>
            <a:ext cx="8989481" cy="473147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Murphy &amp; Hall's data table (shown above) gives hydro's EROI as:  </a:t>
            </a:r>
            <a:r>
              <a:rPr b="1">
                <a:solidFill>
                  <a:srgbClr val="FFCC00"/>
                </a:solidFill>
              </a:rPr>
              <a:t>&gt;100</a:t>
            </a:r>
            <a:r>
              <a:rPr b="1"/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Its reference, #32, which is not discussed in the text, cites a series of postings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to an online energy discussion forum with no obvious connection to hydro 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Inman, who was inspired by Murphy &amp; Hall, cites instead the the work of Gagnon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Who in a 2002 paper mentions EROIs for both Quebec &amp; international locations:</a:t>
            </a:r>
          </a:p>
          <a:p>
            <a:pPr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r>
              <a:t>				</a:t>
            </a:r>
            <a:r>
              <a:rPr sz="1800"/>
              <a:t>Hydro w/ Reservoir:		Hydro Run-of-the-River: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Quebec:			</a:t>
            </a:r>
            <a:r>
              <a:rPr b="1">
                <a:solidFill>
                  <a:srgbClr val="FFCC00"/>
                </a:solidFill>
              </a:rPr>
              <a:t>205</a:t>
            </a:r>
            <a:r>
              <a:t>					</a:t>
            </a:r>
            <a:r>
              <a:rPr b="1">
                <a:solidFill>
                  <a:srgbClr val="FFCC00"/>
                </a:solidFill>
              </a:rPr>
              <a:t>267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International:	       </a:t>
            </a:r>
            <a:r>
              <a:rPr b="1">
                <a:solidFill>
                  <a:srgbClr val="FFCC00"/>
                </a:solidFill>
              </a:rPr>
              <a:t>50-260</a:t>
            </a:r>
            <a:r>
              <a:t>				</a:t>
            </a:r>
            <a:r>
              <a:rPr b="1">
                <a:solidFill>
                  <a:srgbClr val="FFCC00"/>
                </a:solidFill>
              </a:rPr>
              <a:t>35-267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2002 Gagnon paper provides no correlation with hydroelectric plant size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More critically, it </a:t>
            </a:r>
            <a:r>
              <a:rPr b="1"/>
              <a:t>cites no sources </a:t>
            </a:r>
            <a:r>
              <a:t>beyond this note at the bottom of its data table:</a:t>
            </a:r>
          </a:p>
        </p:txBody>
      </p:sp>
      <p:pic>
        <p:nvPicPr>
          <p:cNvPr id="3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850" y="5734783"/>
            <a:ext cx="7065397" cy="568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5"/>
          <p:cNvSpPr txBox="1"/>
          <p:nvPr/>
        </p:nvSpPr>
        <p:spPr>
          <a:xfrm>
            <a:off x="304800" y="651013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1) IMF 2015: https://www.imf.org/external/pubs/ft/wp/2015/wp15105.pdf</a:t>
            </a:r>
          </a:p>
        </p:txBody>
      </p:sp>
      <p:sp>
        <p:nvSpPr>
          <p:cNvPr id="12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79969"/>
          </a:xfrm>
          <a:prstGeom prst="rect">
            <a:avLst/>
          </a:prstGeom>
        </p:spPr>
        <p:txBody>
          <a:bodyPr/>
          <a:lstStyle/>
          <a:p>
            <a:r>
              <a:t>And massive subsidization is the worldwide NORM:</a:t>
            </a:r>
          </a:p>
        </p:txBody>
      </p:sp>
      <p:sp>
        <p:nvSpPr>
          <p:cNvPr id="13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8355"/>
            <a:ext cx="8915400" cy="5602813"/>
          </a:xfrm>
          <a:prstGeom prst="rect">
            <a:avLst/>
          </a:prstGeom>
        </p:spPr>
        <p:txBody>
          <a:bodyPr/>
          <a:lstStyle/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 2015 International Monetary Fund report concluded that across the world: </a:t>
            </a:r>
            <a:endParaRPr baseline="29872"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 b="1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Fossil fuels receive a $5.3 trillion annual subsidy = 6.5% of global GDP </a:t>
            </a:r>
            <a:r>
              <a:rPr baseline="29872"/>
              <a:t>1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316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And this is hardly something new - Look back over the last century's world history: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German and Japanese WWII invasions were heavily motivated by fuel access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As were near continuous European &amp; U.S. interventions in the Middle East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316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SIMPLE economics often further overlooks what economists themselves label: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034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"The Social Cost of Carbon" &amp; "Negative Externalities"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is the idea that the market cost of energy does ≠ Its true cost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E.G., fossil fuel prices don't cover their true health &amp; environmental costs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And that many impacted individuals have no say in those economic transactions</a:t>
            </a:r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316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9536"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Both of which I explore in my note set: </a:t>
            </a:r>
            <a:r>
              <a:rPr b="1"/>
              <a:t>Where Do We Go From Here?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5"/>
          <p:cNvSpPr txBox="1"/>
          <p:nvPr/>
        </p:nvSpPr>
        <p:spPr>
          <a:xfrm>
            <a:off x="0" y="6279420"/>
            <a:ext cx="91440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Gagnon 2008) Civilisation and Energy Payback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Atalson 2015) Energy Return on Investment of Hydroelectric Power Generation Calculated Using a Standardised Methodology </a:t>
            </a:r>
          </a:p>
        </p:txBody>
      </p:sp>
      <p:sp>
        <p:nvSpPr>
          <p:cNvPr id="31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7633"/>
          </a:xfrm>
          <a:prstGeom prst="rect">
            <a:avLst/>
          </a:prstGeom>
        </p:spPr>
        <p:txBody>
          <a:bodyPr/>
          <a:lstStyle/>
          <a:p>
            <a:r>
              <a:t>However, I eventually found a later Gagnon paper:</a:t>
            </a:r>
          </a:p>
        </p:txBody>
      </p:sp>
      <p:sp>
        <p:nvSpPr>
          <p:cNvPr id="32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47190"/>
            <a:ext cx="8788400" cy="5412312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Which, in 2008, DID finally include sources for hydro EROIs he'd called out in 2002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But when I tried to track them down, key sources turned out to be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from arguably non-objective sources (e.g., Hydro-Quebec),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and they were written (or at least titled) in only French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Moving on, I then found a 2015 study by Atlason &amp; Unthorsson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</a:t>
            </a:r>
            <a:r>
              <a:rPr b="1"/>
              <a:t> finally </a:t>
            </a:r>
            <a:r>
              <a:t>provided a detailed EROI study of a </a:t>
            </a:r>
            <a:r>
              <a:rPr b="1"/>
              <a:t>single</a:t>
            </a:r>
            <a:r>
              <a:t> hydroelectric plant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Concluding that an </a:t>
            </a:r>
            <a:r>
              <a:rPr b="1">
                <a:solidFill>
                  <a:srgbClr val="FFCC00"/>
                </a:solidFill>
              </a:rPr>
              <a:t>EROI of 110</a:t>
            </a:r>
            <a:r>
              <a:rPr b="1"/>
              <a:t> </a:t>
            </a:r>
            <a:r>
              <a:t>was likely over its 100 year lifetime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But, located in Iceland, this plant may or may not have been typical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 next found the U.S. Department of Energy's 2016: </a:t>
            </a:r>
            <a:r>
              <a:rPr b="1"/>
              <a:t>Hydropower Vision </a:t>
            </a:r>
            <a:r>
              <a:t>which: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400+ pages long, called out "EROI" in its introductory table of acronyms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But only on page 306 briefly mentioned hydroelectric </a:t>
            </a:r>
            <a:r>
              <a:rPr b="1">
                <a:solidFill>
                  <a:srgbClr val="FFCC00"/>
                </a:solidFill>
              </a:rPr>
              <a:t>EROI of up to 470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5"/>
          <p:cNvSpPr txBox="1"/>
          <p:nvPr/>
        </p:nvSpPr>
        <p:spPr>
          <a:xfrm>
            <a:off x="0" y="6457220"/>
            <a:ext cx="91440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Kumar 2011) Chapter 5 – IPCC Special Report on Renewable Energy Sources and Climate Change Mitigation</a:t>
            </a:r>
          </a:p>
        </p:txBody>
      </p:sp>
      <p:sp>
        <p:nvSpPr>
          <p:cNvPr id="32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58801"/>
          </a:xfrm>
          <a:prstGeom prst="rect">
            <a:avLst/>
          </a:prstGeom>
        </p:spPr>
        <p:txBody>
          <a:bodyPr/>
          <a:lstStyle/>
          <a:p>
            <a:r>
              <a:t>But digging even deeper:</a:t>
            </a:r>
          </a:p>
        </p:txBody>
      </p:sp>
      <p:sp>
        <p:nvSpPr>
          <p:cNvPr id="32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36606"/>
            <a:ext cx="8788400" cy="60473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DOE's </a:t>
            </a:r>
            <a:r>
              <a:rPr b="1"/>
              <a:t>Hydropower Vision </a:t>
            </a:r>
            <a:r>
              <a:t>gave as </a:t>
            </a:r>
            <a:r>
              <a:rPr b="1"/>
              <a:t>its</a:t>
            </a:r>
            <a:r>
              <a:t> source a 2011 paper by Kumar: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was actually Chapter 5 of the International Panel on Climate Change's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2011 Special Report on Renewable Energy Sources and Climate Change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when I dug up that IPCC chapter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It's gave as</a:t>
            </a:r>
            <a:r>
              <a:rPr b="1"/>
              <a:t> its</a:t>
            </a:r>
            <a:r>
              <a:t> sources as the </a:t>
            </a:r>
            <a:r>
              <a:rPr b="1"/>
              <a:t>same two papers by Gagnon</a:t>
            </a:r>
            <a:r>
              <a:t>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Thus, after digging up what first appeared to be a whole array of data sources,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from increasingly prestigious organizations, in increasingly long-winded reports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FCC00"/>
                </a:solidFill>
              </a:rPr>
              <a:t>I ended up with data actually originating from ONLY TWO sources: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- One covering only a single hydro plant - but with the depth I had sought!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- The other based on possibly biased data, readable by only French speakers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My conclusion, based largely on the </a:t>
            </a:r>
            <a:r>
              <a:rPr b="1"/>
              <a:t>absence</a:t>
            </a:r>
            <a:r>
              <a:t> of dispute:  </a:t>
            </a:r>
            <a:r>
              <a:rPr b="1">
                <a:solidFill>
                  <a:srgbClr val="FFCC00"/>
                </a:solidFill>
              </a:rPr>
              <a:t>Hydro EROI ~ 100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5"/>
          <p:cNvSpPr txBox="1"/>
          <p:nvPr/>
        </p:nvSpPr>
        <p:spPr>
          <a:xfrm>
            <a:off x="770467" y="5870887"/>
            <a:ext cx="3155951" cy="79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http://www.telegraph.co.uk/news/earth/energy/windpower/12165896/Onshore-wind-farm-subsidies-could-continue-on-islands.html</a:t>
            </a:r>
          </a:p>
        </p:txBody>
      </p:sp>
      <p:sp>
        <p:nvSpPr>
          <p:cNvPr id="327" name="Rectangle 2"/>
          <p:cNvSpPr txBox="1">
            <a:spLocks noGrp="1"/>
          </p:cNvSpPr>
          <p:nvPr>
            <p:ph type="title"/>
          </p:nvPr>
        </p:nvSpPr>
        <p:spPr>
          <a:xfrm>
            <a:off x="304800" y="298442"/>
            <a:ext cx="8534400" cy="51646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Electricity from Wind </a:t>
            </a:r>
          </a:p>
        </p:txBody>
      </p:sp>
      <p:sp>
        <p:nvSpPr>
          <p:cNvPr id="328" name="Rectangle 3"/>
          <p:cNvSpPr txBox="1">
            <a:spLocks noGrp="1"/>
          </p:cNvSpPr>
          <p:nvPr>
            <p:ph type="body" idx="1"/>
          </p:nvPr>
        </p:nvSpPr>
        <p:spPr>
          <a:xfrm>
            <a:off x="116412" y="1297523"/>
            <a:ext cx="8925981" cy="4248148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Onshore Wind Farm:				Offshore Wind Farm</a:t>
            </a:r>
          </a:p>
        </p:txBody>
      </p:sp>
      <p:pic>
        <p:nvPicPr>
          <p:cNvPr id="32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2323" t="16701" r="24387"/>
          <a:stretch>
            <a:fillRect/>
          </a:stretch>
        </p:blipFill>
        <p:spPr>
          <a:xfrm>
            <a:off x="263227" y="1880778"/>
            <a:ext cx="4287607" cy="3049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9290" r="9290"/>
          <a:stretch>
            <a:fillRect/>
          </a:stretch>
        </p:blipFill>
        <p:spPr>
          <a:xfrm>
            <a:off x="4870054" y="1883031"/>
            <a:ext cx="4007201" cy="307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 5"/>
          <p:cNvSpPr txBox="1"/>
          <p:nvPr/>
        </p:nvSpPr>
        <p:spPr>
          <a:xfrm>
            <a:off x="5124451" y="5885702"/>
            <a:ext cx="3155951" cy="79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http://www.telegraph.co.uk/news/uknews/scotland/11155227/Four-offshore-wind-farms-approved-despite-deadly-impact-on-seabirds.html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 5"/>
          <p:cNvSpPr txBox="1"/>
          <p:nvPr/>
        </p:nvSpPr>
        <p:spPr>
          <a:xfrm>
            <a:off x="304800" y="6186285"/>
            <a:ext cx="8534400" cy="61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White 1998: Net Energy Payback and CO2 Emissions from Wind Generated Electricity in the Midwest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Lund 2008: Review of the Application of Lifecycle Analysis to Renewable Energy Systems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Kubiszewski 2010: Meta analysis of EROI for Wind - Renewable Energy</a:t>
            </a:r>
          </a:p>
        </p:txBody>
      </p:sp>
      <p:sp>
        <p:nvSpPr>
          <p:cNvPr id="33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1646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Wind Farm EROI </a:t>
            </a:r>
          </a:p>
        </p:txBody>
      </p:sp>
      <p:sp>
        <p:nvSpPr>
          <p:cNvPr id="335" name="Rectangle 3"/>
          <p:cNvSpPr txBox="1">
            <a:spLocks noGrp="1"/>
          </p:cNvSpPr>
          <p:nvPr>
            <p:ph type="body" idx="1"/>
          </p:nvPr>
        </p:nvSpPr>
        <p:spPr>
          <a:xfrm>
            <a:off x="154519" y="726023"/>
            <a:ext cx="8925981" cy="4248148"/>
          </a:xfrm>
          <a:prstGeom prst="rect">
            <a:avLst/>
          </a:prstGeom>
        </p:spPr>
        <p:txBody>
          <a:bodyPr/>
          <a:lstStyle/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2008 Lund cited sources such as a 1998 paper by White &amp; Kulcinski to conclude: 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>
                <a:solidFill>
                  <a:srgbClr val="FFCC00"/>
                </a:solidFill>
              </a:rPr>
              <a:t>Onshore wind EROI = 34</a:t>
            </a:r>
            <a:r>
              <a:t>, but more complex </a:t>
            </a:r>
            <a:r>
              <a:rPr b="1">
                <a:solidFill>
                  <a:srgbClr val="FFCC00"/>
                </a:solidFill>
              </a:rPr>
              <a:t>Offshore wind EROI = 18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2010 Murphy &amp; Hall cited a then new work by Kubiszewski et al. to conclude:   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>
                <a:solidFill>
                  <a:srgbClr val="FFCC00"/>
                </a:solidFill>
              </a:rPr>
              <a:t>All wind EROI = 18 </a:t>
            </a:r>
            <a:r>
              <a:t>(which Inman seemingly just rounded up to 20)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 b="1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I've come to believe a major oversight was committed: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Kubiszewski et al. correlated EROI with wind turbine power capacity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(Even if they made little use of this correlation in their paper's conclusion)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Here the </a:t>
            </a:r>
            <a:r>
              <a:rPr b="1"/>
              <a:t>science of wind</a:t>
            </a:r>
            <a:r>
              <a:t> is extremely important (see my </a:t>
            </a:r>
            <a:r>
              <a:rPr b="1"/>
              <a:t>Wind Power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notes):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</p:txBody>
      </p:sp>
      <p:sp>
        <p:nvSpPr>
          <p:cNvPr id="336" name="Rectangle 3"/>
          <p:cNvSpPr txBox="1"/>
          <p:nvPr/>
        </p:nvSpPr>
        <p:spPr>
          <a:xfrm>
            <a:off x="169331" y="4906395"/>
            <a:ext cx="4900086" cy="91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Wind </a:t>
            </a:r>
            <a:r>
              <a:rPr b="1"/>
              <a:t>speed</a:t>
            </a:r>
            <a:r>
              <a:t> increases rapidly with height	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+				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Wind </a:t>
            </a:r>
            <a:r>
              <a:rPr b="1"/>
              <a:t>power</a:t>
            </a:r>
            <a:r>
              <a:t> increases as (wind speed) </a:t>
            </a:r>
            <a:r>
              <a:rPr b="1" baseline="30000"/>
              <a:t>Cubed</a:t>
            </a:r>
            <a:r>
              <a:rPr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37" name="Rectangle 3"/>
          <p:cNvSpPr txBox="1"/>
          <p:nvPr/>
        </p:nvSpPr>
        <p:spPr>
          <a:xfrm>
            <a:off x="5556246" y="4910625"/>
            <a:ext cx="3302001" cy="91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Smaller numbers 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of much taller turbines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produce </a:t>
            </a:r>
            <a:r>
              <a:rPr b="1"/>
              <a:t>VASTLY</a:t>
            </a:r>
            <a:r>
              <a:t> more power</a:t>
            </a:r>
          </a:p>
        </p:txBody>
      </p:sp>
      <p:sp>
        <p:nvSpPr>
          <p:cNvPr id="338" name="Right Arrow 7"/>
          <p:cNvSpPr/>
          <p:nvPr/>
        </p:nvSpPr>
        <p:spPr>
          <a:xfrm>
            <a:off x="5228166" y="4984748"/>
            <a:ext cx="486835" cy="7831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tangle 5"/>
          <p:cNvSpPr txBox="1"/>
          <p:nvPr/>
        </p:nvSpPr>
        <p:spPr>
          <a:xfrm>
            <a:off x="304800" y="6541884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Kubiszewski 2010: Meta analysis of EROI for Wind - Renewable Energy</a:t>
            </a:r>
          </a:p>
        </p:txBody>
      </p:sp>
      <p:pic>
        <p:nvPicPr>
          <p:cNvPr id="341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5082590" y="2559641"/>
            <a:ext cx="1663970" cy="570503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1646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The richness of the 2010 Kubiszewski meta-dataset:</a:t>
            </a:r>
          </a:p>
        </p:txBody>
      </p:sp>
      <p:pic>
        <p:nvPicPr>
          <p:cNvPr id="343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582" y="1244809"/>
            <a:ext cx="5708174" cy="4400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922" y="712798"/>
            <a:ext cx="5295902" cy="4115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 5"/>
          <p:cNvSpPr txBox="1"/>
          <p:nvPr/>
        </p:nvSpPr>
        <p:spPr>
          <a:xfrm>
            <a:off x="304800" y="6541884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Kubiszewski 2010: Meta analysis of EROI for Wind - Renewable Energy</a:t>
            </a:r>
          </a:p>
        </p:txBody>
      </p:sp>
      <p:sp>
        <p:nvSpPr>
          <p:cNvPr id="347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Which facilitated their correlation of EROI with turbine power rating:</a:t>
            </a:r>
          </a:p>
        </p:txBody>
      </p:sp>
      <p:sp>
        <p:nvSpPr>
          <p:cNvPr id="348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4910666"/>
            <a:ext cx="8788400" cy="1502833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Small turbines at left (obsolete by 2010)</a:t>
            </a:r>
            <a:r>
              <a:rPr b="0"/>
              <a:t>  =&gt;  </a:t>
            </a:r>
            <a:r>
              <a:rPr>
                <a:solidFill>
                  <a:srgbClr val="FFCC00"/>
                </a:solidFill>
              </a:rPr>
              <a:t>Wind EROI's of 5-20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versus 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Almost 1 MW turbines at right (then modern)  </a:t>
            </a:r>
            <a:r>
              <a:rPr b="0"/>
              <a:t>=&gt;  </a:t>
            </a:r>
            <a:r>
              <a:rPr>
                <a:solidFill>
                  <a:srgbClr val="FFCC00"/>
                </a:solidFill>
              </a:rPr>
              <a:t>Wind EROI's of 30-40 </a:t>
            </a:r>
          </a:p>
        </p:txBody>
      </p:sp>
      <p:pic>
        <p:nvPicPr>
          <p:cNvPr id="34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665" y="874182"/>
            <a:ext cx="7302501" cy="379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1) AWEA 2013: Setting the Record Straight about Wind’s Lifecycle Emissions and Return on Energy Invested</a:t>
            </a:r>
          </a:p>
        </p:txBody>
      </p:sp>
      <p:sp>
        <p:nvSpPr>
          <p:cNvPr id="352" name="Rectangle 2"/>
          <p:cNvSpPr txBox="1">
            <a:spLocks noGrp="1"/>
          </p:cNvSpPr>
          <p:nvPr>
            <p:ph type="title"/>
          </p:nvPr>
        </p:nvSpPr>
        <p:spPr>
          <a:xfrm>
            <a:off x="0" y="86782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Wind energy industry sources recognized the significance of this trend:</a:t>
            </a:r>
          </a:p>
        </p:txBody>
      </p:sp>
      <p:sp>
        <p:nvSpPr>
          <p:cNvPr id="3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74185"/>
            <a:ext cx="8915400" cy="510539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 in an editorial posted in 2013 by the American Wind Energy Association </a:t>
            </a:r>
            <a:r>
              <a:rPr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even their discussion has now become very dated because: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>
                <a:solidFill>
                  <a:srgbClr val="FFCC00"/>
                </a:solidFill>
              </a:rPr>
              <a:t>Today's wind farms are now built around 4 MW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And 6 MW turbines are planned for new farms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 was not able to find a post-2013 wind EROI study reflecting these developments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based on </a:t>
            </a:r>
            <a:r>
              <a:rPr b="1"/>
              <a:t>straight-forward wind science </a:t>
            </a:r>
            <a:r>
              <a:t>it is virtually certain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that modern much taller/larger turbines will achieve much higher EROIs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Leading me to PREDICT that for TODAY's much larger wind turbines: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Onshore Wind EROI ≥ 40 (perhaps even substantially greater)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 2"/>
          <p:cNvSpPr txBox="1">
            <a:spLocks noGrp="1"/>
          </p:cNvSpPr>
          <p:nvPr>
            <p:ph type="title"/>
          </p:nvPr>
        </p:nvSpPr>
        <p:spPr>
          <a:xfrm>
            <a:off x="0" y="86784"/>
            <a:ext cx="9144000" cy="5270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As to offshore wind:</a:t>
            </a:r>
          </a:p>
        </p:txBody>
      </p:sp>
      <p:sp>
        <p:nvSpPr>
          <p:cNvPr id="35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73108"/>
            <a:ext cx="8915400" cy="5812365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It is so much newer that I did not find convincing Offshore Wind EROI data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9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Its technology IS substantially more complex, as is its installation: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304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90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304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2185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offshore wind is also </a:t>
            </a:r>
            <a:r>
              <a:rPr b="1"/>
              <a:t>much more </a:t>
            </a:r>
            <a:r>
              <a:t>intense and </a:t>
            </a:r>
            <a:r>
              <a:rPr b="1"/>
              <a:t>much less </a:t>
            </a:r>
            <a:r>
              <a:t>intermittent: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9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Advantages amplified by wind power being proportional to wind speed cubed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256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90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71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Suggesting offshore wind EROI </a:t>
            </a:r>
            <a:r>
              <a:rPr b="1"/>
              <a:t>might</a:t>
            </a:r>
            <a:r>
              <a:t> eventually match or exceed onshore EROI</a:t>
            </a:r>
          </a:p>
        </p:txBody>
      </p:sp>
      <p:sp>
        <p:nvSpPr>
          <p:cNvPr id="357" name="Rectangle 3"/>
          <p:cNvSpPr txBox="1"/>
          <p:nvPr/>
        </p:nvSpPr>
        <p:spPr>
          <a:xfrm>
            <a:off x="662516" y="6544747"/>
            <a:ext cx="734906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Please see my </a:t>
            </a:r>
            <a:r>
              <a:rPr b="1"/>
              <a:t>Wind Power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note set for details and figure credits	</a:t>
            </a:r>
          </a:p>
        </p:txBody>
      </p:sp>
      <p:pic>
        <p:nvPicPr>
          <p:cNvPr id="358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l="12571" t="1916" b="24916"/>
          <a:stretch>
            <a:fillRect/>
          </a:stretch>
        </p:blipFill>
        <p:spPr>
          <a:xfrm>
            <a:off x="1407582" y="4184096"/>
            <a:ext cx="2931584" cy="185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l="33365" t="73469" r="27561"/>
          <a:stretch>
            <a:fillRect/>
          </a:stretch>
        </p:blipFill>
        <p:spPr>
          <a:xfrm>
            <a:off x="4900083" y="4222308"/>
            <a:ext cx="3124627" cy="181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5617" y="1528235"/>
            <a:ext cx="2208271" cy="1657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rcRect l="909" t="16471" r="909" b="15294"/>
          <a:stretch>
            <a:fillRect/>
          </a:stretch>
        </p:blipFill>
        <p:spPr>
          <a:xfrm>
            <a:off x="5001648" y="1560946"/>
            <a:ext cx="2967567" cy="1593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5"/>
          <p:cNvSpPr txBox="1"/>
          <p:nvPr/>
        </p:nvSpPr>
        <p:spPr>
          <a:xfrm>
            <a:off x="400050" y="6446637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Photo purchased from: ungnoilookjeab via 123RF.com </a:t>
            </a:r>
          </a:p>
        </p:txBody>
      </p:sp>
      <p:sp>
        <p:nvSpPr>
          <p:cNvPr id="364" name="Rectangle 2"/>
          <p:cNvSpPr txBox="1">
            <a:spLocks noGrp="1"/>
          </p:cNvSpPr>
          <p:nvPr>
            <p:ph type="title"/>
          </p:nvPr>
        </p:nvSpPr>
        <p:spPr>
          <a:xfrm>
            <a:off x="304800" y="319609"/>
            <a:ext cx="8534400" cy="4741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Electricity from Coal</a:t>
            </a:r>
          </a:p>
        </p:txBody>
      </p:sp>
      <p:pic>
        <p:nvPicPr>
          <p:cNvPr id="36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4151" y="1583776"/>
            <a:ext cx="5067831" cy="4078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5"/>
          <p:cNvSpPr txBox="1"/>
          <p:nvPr/>
        </p:nvSpPr>
        <p:spPr>
          <a:xfrm>
            <a:off x="0" y="6395834"/>
            <a:ext cx="91440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Raugei 2012: Energy Return on Energy Investmen of Photovoltaics: Methodology &amp; Comparisons with Fossil Fuel Life Cycles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Weisbach 2013 Energy Intensities EROIs and Energy Payback Tmes of Electricity Generating Power Plants</a:t>
            </a:r>
          </a:p>
        </p:txBody>
      </p:sp>
      <p:sp>
        <p:nvSpPr>
          <p:cNvPr id="368" name="Rectangle 2"/>
          <p:cNvSpPr txBox="1">
            <a:spLocks noGrp="1"/>
          </p:cNvSpPr>
          <p:nvPr>
            <p:ph type="title"/>
          </p:nvPr>
        </p:nvSpPr>
        <p:spPr>
          <a:xfrm>
            <a:off x="304800" y="124883"/>
            <a:ext cx="8534400" cy="4741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Coal Power Plant EROI</a:t>
            </a:r>
          </a:p>
        </p:txBody>
      </p:sp>
      <p:sp>
        <p:nvSpPr>
          <p:cNvPr id="36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63603"/>
            <a:ext cx="8915400" cy="5327644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their seminal paper Murphy &amp; Hall report </a:t>
            </a:r>
            <a:r>
              <a:rPr b="1"/>
              <a:t>Coal EROI = 80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 b="1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0"/>
              <a:t>But this is for HEAT ENERGY output and not ELECTRICAL ENERGY output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2012 Raugei, citing German language sources, gave Coal EROI</a:t>
            </a:r>
            <a:r>
              <a:rPr baseline="-25999"/>
              <a:t>HEAT</a:t>
            </a:r>
            <a:r>
              <a:t> ~ 40 - 80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He then multiplied this by a </a:t>
            </a:r>
            <a:r>
              <a:rPr b="1"/>
              <a:t>heat-to-electricity-conversion-efficiency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=&gt; </a:t>
            </a:r>
            <a:r>
              <a:rPr b="1">
                <a:solidFill>
                  <a:srgbClr val="FFCC00"/>
                </a:solidFill>
              </a:rPr>
              <a:t>Coal EROI </a:t>
            </a:r>
            <a:r>
              <a:rPr b="1" baseline="-25999">
                <a:solidFill>
                  <a:srgbClr val="FFCC00"/>
                </a:solidFill>
              </a:rPr>
              <a:t>ELECTRICAL</a:t>
            </a:r>
            <a:r>
              <a:rPr b="1">
                <a:solidFill>
                  <a:srgbClr val="FFCC00"/>
                </a:solidFill>
              </a:rPr>
              <a:t> = 12.2 - 24.6  </a:t>
            </a:r>
            <a:r>
              <a:rPr>
                <a:solidFill>
                  <a:srgbClr val="FFCC00"/>
                </a:solidFill>
              </a:rPr>
              <a:t>(w/o EROI denominator correction!)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2013 Weissbach cited Spath's 1999 NREL report, and a German language source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to conclude </a:t>
            </a:r>
            <a:r>
              <a:rPr b="1">
                <a:solidFill>
                  <a:srgbClr val="FFCC00"/>
                </a:solidFill>
              </a:rPr>
              <a:t>Coal EROI </a:t>
            </a:r>
            <a:r>
              <a:rPr b="1" baseline="-25999">
                <a:solidFill>
                  <a:srgbClr val="FFCC00"/>
                </a:solidFill>
              </a:rPr>
              <a:t>ELECTRICAL</a:t>
            </a:r>
            <a:r>
              <a:rPr b="1">
                <a:solidFill>
                  <a:srgbClr val="FFCC00"/>
                </a:solidFill>
              </a:rPr>
              <a:t> = 29 - 31 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Inman took his </a:t>
            </a:r>
            <a:r>
              <a:rPr b="1">
                <a:solidFill>
                  <a:srgbClr val="FFCC00"/>
                </a:solidFill>
              </a:rPr>
              <a:t>Coal EROI </a:t>
            </a:r>
            <a:r>
              <a:rPr b="1" baseline="-25999">
                <a:solidFill>
                  <a:srgbClr val="FFCC00"/>
                </a:solidFill>
              </a:rPr>
              <a:t>ELECTRICAL</a:t>
            </a:r>
            <a:r>
              <a:rPr b="1">
                <a:solidFill>
                  <a:srgbClr val="FFCC00"/>
                </a:solidFill>
              </a:rPr>
              <a:t> = 18 </a:t>
            </a:r>
            <a:r>
              <a:t>value from the middle of Raugei's range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solidFill>
                  <a:srgbClr val="FF9933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these sources (and EROI's) ignore the impacts of coal pollution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Assuming, perhaps, that coal's swift decline would soon make it irrelevant?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3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And then there is the problem that:</a:t>
            </a:r>
          </a:p>
        </p:txBody>
      </p:sp>
      <p:sp>
        <p:nvSpPr>
          <p:cNvPr id="13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3) Economics is largely about NOW (this quarter's profit or loss!)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Where sustainability is instead primarily about TOMORROW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how can one anticipate tomorrow?  One tool is </a:t>
            </a:r>
            <a:r>
              <a:rPr b="1">
                <a:solidFill>
                  <a:srgbClr val="FFCC00"/>
                </a:solidFill>
              </a:rPr>
              <a:t>Life Cycle Analysis (LCA)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Which, applied to energy, involves trying to evaluate a technology's impact:</a:t>
            </a:r>
          </a:p>
          <a:p>
            <a:pPr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BEFORE it comes into operation: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Including the impact of its raw materials, parts, construction . . . PLUS: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WHILE it is in operation: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Including the impact of its energy product, fuel, wastes, labor . . . PLUS: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AFTER is has ceased operation: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Including costs of "decommissioning," waste reclamation &amp; storage  . . .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5"/>
          <p:cNvSpPr txBox="1"/>
          <p:nvPr/>
        </p:nvSpPr>
        <p:spPr>
          <a:xfrm>
            <a:off x="0" y="6040235"/>
            <a:ext cx="9144000" cy="79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Gagnon 2008) Civilisation and Energy Payback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Spath 1999: Life Cycle Assessment of Coal-fired Power Production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Gielen 2003: Future Role of CO2 Capture in the Electricity Sector </a:t>
            </a:r>
          </a:p>
        </p:txBody>
      </p:sp>
      <p:sp>
        <p:nvSpPr>
          <p:cNvPr id="37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78940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 described in my FOSSIL FUELS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note set, there are now: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Quickly declining, essentially uncontrolled and heavily polluting, coal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Less polluting </a:t>
            </a:r>
            <a:r>
              <a:rPr b="1">
                <a:solidFill>
                  <a:srgbClr val="FFCC00"/>
                </a:solidFill>
              </a:rPr>
              <a:t>integrated gasification</a:t>
            </a:r>
            <a:r>
              <a:t> and/or </a:t>
            </a:r>
            <a:r>
              <a:rPr b="1">
                <a:solidFill>
                  <a:srgbClr val="FFCC00"/>
                </a:solidFill>
              </a:rPr>
              <a:t>combined cycle </a:t>
            </a:r>
            <a:r>
              <a:t>coal plants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Hopes (pipe dreams?) of "clean coal" plants with full carbon sequestration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</a:t>
            </a:r>
            <a:r>
              <a:rPr b="1"/>
              <a:t>pollution controls </a:t>
            </a:r>
            <a:r>
              <a:t>not only alter coal's heat-to-electricity-conversion-efficiency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0"/>
              <a:t>Their added technology also contributes to lifetime energy input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Gagnon's 2008 review was one of few clearly recognizing this change, as it used   </a:t>
            </a:r>
            <a:endParaRPr sz="800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 a 1999 NREL report by Spath, and a 2003 IEA report by Gielen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to compute a </a:t>
            </a:r>
            <a:r>
              <a:rPr b="1">
                <a:solidFill>
                  <a:srgbClr val="FFCC00"/>
                </a:solidFill>
              </a:rPr>
              <a:t>Combined Cycle Coal EROI </a:t>
            </a:r>
            <a:r>
              <a:rPr b="1" baseline="-25000">
                <a:solidFill>
                  <a:srgbClr val="FFCC00"/>
                </a:solidFill>
              </a:rPr>
              <a:t>ELECTRICAL</a:t>
            </a:r>
            <a:r>
              <a:rPr b="1">
                <a:solidFill>
                  <a:srgbClr val="FFCC00"/>
                </a:solidFill>
              </a:rPr>
              <a:t> = 2.5 - 5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 didn't find an EROI for full "integrated gasification + combined cycle" coal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(But an one might be calculable from Gielen's discussion of IGCC)</a:t>
            </a:r>
          </a:p>
        </p:txBody>
      </p:sp>
      <p:sp>
        <p:nvSpPr>
          <p:cNvPr id="373" name="Rectangle 2"/>
          <p:cNvSpPr txBox="1">
            <a:spLocks noGrp="1"/>
          </p:cNvSpPr>
          <p:nvPr>
            <p:ph type="title"/>
          </p:nvPr>
        </p:nvSpPr>
        <p:spPr>
          <a:xfrm>
            <a:off x="325966" y="-1"/>
            <a:ext cx="8534401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That pollution prompted major changes in coal power plant design: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2"/>
          <p:cNvSpPr txBox="1">
            <a:spLocks noGrp="1"/>
          </p:cNvSpPr>
          <p:nvPr>
            <p:ph type="title"/>
          </p:nvPr>
        </p:nvSpPr>
        <p:spPr>
          <a:xfrm>
            <a:off x="304800" y="372523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Electricity from Natural Gas (NG)</a:t>
            </a:r>
          </a:p>
        </p:txBody>
      </p:sp>
      <p:sp>
        <p:nvSpPr>
          <p:cNvPr id="37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339838"/>
            <a:ext cx="8915400" cy="4946656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Open Cycle Gas Turbine (OCGT):		Combined Cycle Gas Turbine (CCGT):</a:t>
            </a:r>
          </a:p>
        </p:txBody>
      </p:sp>
      <p:grpSp>
        <p:nvGrpSpPr>
          <p:cNvPr id="379" name="Group 9"/>
          <p:cNvGrpSpPr/>
          <p:nvPr/>
        </p:nvGrpSpPr>
        <p:grpSpPr>
          <a:xfrm>
            <a:off x="232835" y="1911601"/>
            <a:ext cx="3894665" cy="1845484"/>
            <a:chOff x="0" y="0"/>
            <a:chExt cx="3894663" cy="1845483"/>
          </a:xfrm>
        </p:grpSpPr>
        <p:sp>
          <p:nvSpPr>
            <p:cNvPr id="377" name="Rectangle 6"/>
            <p:cNvSpPr/>
            <p:nvPr/>
          </p:nvSpPr>
          <p:spPr>
            <a:xfrm>
              <a:off x="-1" y="3981"/>
              <a:ext cx="3894665" cy="184150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78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094"/>
            <a:stretch>
              <a:fillRect/>
            </a:stretch>
          </p:blipFill>
          <p:spPr>
            <a:xfrm>
              <a:off x="24299" y="-1"/>
              <a:ext cx="3762895" cy="181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0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b="8238"/>
          <a:stretch>
            <a:fillRect/>
          </a:stretch>
        </p:blipFill>
        <p:spPr>
          <a:xfrm>
            <a:off x="4557183" y="1883825"/>
            <a:ext cx="4290391" cy="301833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 5"/>
          <p:cNvSpPr txBox="1"/>
          <p:nvPr/>
        </p:nvSpPr>
        <p:spPr>
          <a:xfrm>
            <a:off x="4845050" y="6237051"/>
            <a:ext cx="3992034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http://www.power-technology.com/projects/uskmouth/uskmouth2.html</a:t>
            </a:r>
          </a:p>
        </p:txBody>
      </p:sp>
      <p:sp>
        <p:nvSpPr>
          <p:cNvPr id="382" name="Rectangle 5"/>
          <p:cNvSpPr txBox="1"/>
          <p:nvPr/>
        </p:nvSpPr>
        <p:spPr>
          <a:xfrm>
            <a:off x="273049" y="6194728"/>
            <a:ext cx="3769785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https://www.consumersenergy.com/content.aspx?id=1345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5"/>
          <p:cNvSpPr txBox="1"/>
          <p:nvPr/>
        </p:nvSpPr>
        <p:spPr>
          <a:xfrm>
            <a:off x="304800" y="6531301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King 2010: Energy intensity ratios as net energy measures of United States energy production and expenditures</a:t>
            </a:r>
          </a:p>
        </p:txBody>
      </p:sp>
      <p:sp>
        <p:nvSpPr>
          <p:cNvPr id="38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Gas Power Plant EROI</a:t>
            </a:r>
          </a:p>
        </p:txBody>
      </p:sp>
      <p:sp>
        <p:nvSpPr>
          <p:cNvPr id="38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Murphy &amp; Hall reported a </a:t>
            </a:r>
            <a:r>
              <a:rPr b="1">
                <a:solidFill>
                  <a:srgbClr val="FFCC00"/>
                </a:solidFill>
              </a:rPr>
              <a:t>NG EROI = 10</a:t>
            </a:r>
            <a:r>
              <a:rPr b="1"/>
              <a:t>, </a:t>
            </a:r>
            <a:r>
              <a:t>but they group it with Coal's 80</a:t>
            </a:r>
            <a:endParaRPr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0"/>
              <a:t>Suggesting that this is also natural gas's EROI for HEAT ENERGY output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it </a:t>
            </a:r>
            <a:r>
              <a:rPr b="1"/>
              <a:t>is</a:t>
            </a:r>
            <a:r>
              <a:t> very close to Inman's </a:t>
            </a:r>
            <a:r>
              <a:rPr b="1">
                <a:solidFill>
                  <a:srgbClr val="FFCC00"/>
                </a:solidFill>
              </a:rPr>
              <a:t>NG EROI </a:t>
            </a:r>
            <a:r>
              <a:rPr b="1" baseline="-25000">
                <a:solidFill>
                  <a:srgbClr val="FFCC00"/>
                </a:solidFill>
              </a:rPr>
              <a:t>ELECTRICAL</a:t>
            </a:r>
            <a:r>
              <a:rPr b="1">
                <a:solidFill>
                  <a:srgbClr val="FFCC00"/>
                </a:solidFill>
              </a:rPr>
              <a:t> = 7 </a:t>
            </a:r>
            <a:r>
              <a:t>which he got converting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 NG EROI</a:t>
            </a:r>
            <a:r>
              <a:rPr baseline="-25000"/>
              <a:t>HEAT</a:t>
            </a:r>
            <a:r>
              <a:t> value of 40 (from an unidentified source) and multiplying it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by a "typical" 40-45% NG heat-to-electricity-conversion-efficiency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(But making no correction for the change in Lifetime Energy Input!)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My FOSSIL FUELS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note set instead identified OCGT NG plant efficiencies as ≤ 40%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Versus CCGT NG plant efficiencies in the low 60% range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Inman corroborated his calculation via King's 2010 "energy intensity" data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King merged energy with economic supply &amp; demand considerations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 a way that left me uneasy about their full equivalence to EROI's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 5"/>
          <p:cNvSpPr txBox="1"/>
          <p:nvPr/>
        </p:nvSpPr>
        <p:spPr>
          <a:xfrm>
            <a:off x="0" y="5815870"/>
            <a:ext cx="9144000" cy="937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Gagnon 2008) Civilisation and Energy Payback</a:t>
            </a:r>
            <a:endParaRPr>
              <a:solidFill>
                <a:srgbClr val="E5FFFF"/>
              </a:solidFill>
            </a:endParaRPr>
          </a:p>
          <a:p>
            <a:pPr algn="ctr">
              <a:defRPr sz="5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Spath 2000: Life Cycle Assessment of Natrual Gas Combined-Cycle Power Generation System</a:t>
            </a:r>
            <a:endParaRPr>
              <a:solidFill>
                <a:srgbClr val="E5FFFF"/>
              </a:solidFill>
            </a:endParaRPr>
          </a:p>
          <a:p>
            <a:pPr algn="ctr">
              <a:defRPr sz="4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Weisbach 2013 Energy Intensities EROIs and Energy Payback Tmes of Electricity Generating Power Plants</a:t>
            </a:r>
          </a:p>
        </p:txBody>
      </p:sp>
      <p:sp>
        <p:nvSpPr>
          <p:cNvPr id="389" name="Rectangle 2"/>
          <p:cNvSpPr txBox="1">
            <a:spLocks noGrp="1"/>
          </p:cNvSpPr>
          <p:nvPr>
            <p:ph type="title"/>
          </p:nvPr>
        </p:nvSpPr>
        <p:spPr>
          <a:xfrm>
            <a:off x="304800" y="12701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More straightforward were reports such as: </a:t>
            </a:r>
          </a:p>
        </p:txBody>
      </p:sp>
      <p:sp>
        <p:nvSpPr>
          <p:cNvPr id="390" name="Rectangle 3"/>
          <p:cNvSpPr txBox="1">
            <a:spLocks noGrp="1"/>
          </p:cNvSpPr>
          <p:nvPr>
            <p:ph type="body" idx="1"/>
          </p:nvPr>
        </p:nvSpPr>
        <p:spPr>
          <a:xfrm>
            <a:off x="154517" y="810688"/>
            <a:ext cx="8989484" cy="532764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Gagnon's 2008 paper, based on Spath's 2000 study of combined cycle gas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Not to be confused with Spath's 1999 NREL study of coal-fired power plants!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Gagnon concluded that: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>
                <a:solidFill>
                  <a:srgbClr val="FFCC00"/>
                </a:solidFill>
              </a:rPr>
              <a:t>CCGT NG EROI </a:t>
            </a:r>
            <a:r>
              <a:rPr b="1" baseline="-25000">
                <a:solidFill>
                  <a:srgbClr val="FFCC00"/>
                </a:solidFill>
              </a:rPr>
              <a:t>ELECTRICAL</a:t>
            </a:r>
            <a:r>
              <a:rPr b="1">
                <a:solidFill>
                  <a:srgbClr val="FFCC00"/>
                </a:solidFill>
              </a:rPr>
              <a:t> = 2.5  </a:t>
            </a:r>
            <a:r>
              <a:t>if plant's  NG sources were 4000 km distant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CCGT NG EROI </a:t>
            </a:r>
            <a:r>
              <a:rPr baseline="-25000"/>
              <a:t>ELECTRICAL</a:t>
            </a:r>
            <a:r>
              <a:t> = 5  </a:t>
            </a:r>
            <a:r>
              <a:rPr b="0">
                <a:solidFill>
                  <a:srgbClr val="FFFFFF"/>
                </a:solidFill>
              </a:rPr>
              <a:t>if NG sources were substantially closer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 2013 Weissbach, also clearly taking power plant technology into account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Reported a similarly low </a:t>
            </a:r>
            <a:r>
              <a:rPr b="1">
                <a:solidFill>
                  <a:srgbClr val="FFCC00"/>
                </a:solidFill>
              </a:rPr>
              <a:t>CCGT NG EROI </a:t>
            </a:r>
            <a:r>
              <a:rPr b="1" baseline="-25000">
                <a:solidFill>
                  <a:srgbClr val="FFCC00"/>
                </a:solidFill>
              </a:rPr>
              <a:t>ELECTRICAL</a:t>
            </a:r>
            <a:r>
              <a:rPr b="1">
                <a:solidFill>
                  <a:srgbClr val="FFCC00"/>
                </a:solidFill>
              </a:rPr>
              <a:t> = 3.5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3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Consideration of power plant technology makes these studies far more credible!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993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with such abysmally low EROIs, how can NG be thriving in the US?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2"/>
          <p:cNvSpPr txBox="1">
            <a:spLocks noGrp="1"/>
          </p:cNvSpPr>
          <p:nvPr>
            <p:ph type="title"/>
          </p:nvPr>
        </p:nvSpPr>
        <p:spPr>
          <a:xfrm>
            <a:off x="304800" y="55033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Possible explanations for NG's prosperity in the U.S. </a:t>
            </a:r>
          </a:p>
        </p:txBody>
      </p:sp>
      <p:sp>
        <p:nvSpPr>
          <p:cNvPr id="393" name="Rectangle 3"/>
          <p:cNvSpPr txBox="1">
            <a:spLocks noGrp="1"/>
          </p:cNvSpPr>
          <p:nvPr>
            <p:ph type="body" idx="1"/>
          </p:nvPr>
        </p:nvSpPr>
        <p:spPr>
          <a:xfrm>
            <a:off x="133351" y="1011764"/>
            <a:ext cx="8989484" cy="554990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Turbine EROI's are likely eroded by their use of ultrahigh temperature titanium alloys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increase the "Lifetime Energy Input" denominator of their EROI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(Mirroring the way single crystal Si PV EROI's are pulled down)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Nevertheless, they may still be chosen because Combined Cycle Gas Turbine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have a substantially lower carbon footprint than alternative coal power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But I suspect the real reason is instead that: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U.S. natural gas plants are now mostly used for </a:t>
            </a:r>
            <a:r>
              <a:rPr b="1"/>
              <a:t>only</a:t>
            </a:r>
            <a:r>
              <a:t> one or two evening hours,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adding power to the grid when consumption peaks (= "peaking power")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For such largely idle plants, low turbine capital cost becomes all important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Demonstrating a disconnect between low </a:t>
            </a:r>
            <a:r>
              <a:rPr b="1"/>
              <a:t>economic</a:t>
            </a:r>
            <a:r>
              <a:t> cost and high </a:t>
            </a:r>
            <a:r>
              <a:rPr b="1"/>
              <a:t>energy</a:t>
            </a:r>
            <a:r>
              <a:t> cost!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ctangle 5"/>
          <p:cNvSpPr txBox="1"/>
          <p:nvPr/>
        </p:nvSpPr>
        <p:spPr>
          <a:xfrm>
            <a:off x="4963583" y="6397116"/>
            <a:ext cx="4021667" cy="36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http://www.vilferelectric.com/en/2016/01/14/complejo-ouarzazate-planta-termosolar-nord-marruecos/</a:t>
            </a:r>
          </a:p>
        </p:txBody>
      </p:sp>
      <p:sp>
        <p:nvSpPr>
          <p:cNvPr id="396" name="Rectangle 2"/>
          <p:cNvSpPr txBox="1">
            <a:spLocks noGrp="1"/>
          </p:cNvSpPr>
          <p:nvPr>
            <p:ph type="title"/>
          </p:nvPr>
        </p:nvSpPr>
        <p:spPr>
          <a:xfrm>
            <a:off x="304800" y="74080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Electricity from Solar</a:t>
            </a:r>
          </a:p>
        </p:txBody>
      </p:sp>
      <p:sp>
        <p:nvSpPr>
          <p:cNvPr id="39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53019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Photovoltaic Solar Farm</a:t>
            </a: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    (Topaz, California)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endParaRPr sz="1800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Solar Thermal </a:t>
            </a:r>
            <a:r>
              <a:rPr b="1"/>
              <a:t>Tower + Heliostats </a:t>
            </a:r>
            <a:r>
              <a:t>	Solar Thermal </a:t>
            </a:r>
            <a:r>
              <a:rPr b="1"/>
              <a:t>Trough Concentrators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(Crescent Dunes, Nevada)			(Quarzazate, Morocco)</a:t>
            </a:r>
          </a:p>
        </p:txBody>
      </p:sp>
      <p:pic>
        <p:nvPicPr>
          <p:cNvPr id="39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10564" r="13814"/>
          <a:stretch>
            <a:fillRect/>
          </a:stretch>
        </p:blipFill>
        <p:spPr>
          <a:xfrm>
            <a:off x="4965582" y="3915835"/>
            <a:ext cx="3771878" cy="2233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423" y="3894661"/>
            <a:ext cx="3438728" cy="229731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Rectangle 5"/>
          <p:cNvSpPr txBox="1"/>
          <p:nvPr/>
        </p:nvSpPr>
        <p:spPr>
          <a:xfrm>
            <a:off x="35996" y="6325149"/>
            <a:ext cx="4356099" cy="50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http://www.prnewswire.co.uk/news-releases/solarreserves-crescent-dunes-solar-energy-project-with-us-developed-storage-technology-receives-up-to-78-million-investment-from-capital-one-610901895.html</a:t>
            </a:r>
          </a:p>
        </p:txBody>
      </p:sp>
      <p:pic>
        <p:nvPicPr>
          <p:cNvPr id="401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rcRect r="23039"/>
          <a:stretch>
            <a:fillRect/>
          </a:stretch>
        </p:blipFill>
        <p:spPr>
          <a:xfrm>
            <a:off x="3048000" y="821267"/>
            <a:ext cx="2923449" cy="2127249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Rectangle 5"/>
          <p:cNvSpPr txBox="1"/>
          <p:nvPr/>
        </p:nvSpPr>
        <p:spPr>
          <a:xfrm>
            <a:off x="6369058" y="1685410"/>
            <a:ext cx="2531529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https://techxplore.com/news/2014-11-world-largest-solar-farm-california.html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5"/>
          <p:cNvSpPr txBox="1"/>
          <p:nvPr/>
        </p:nvSpPr>
        <p:spPr>
          <a:xfrm>
            <a:off x="0" y="6573634"/>
            <a:ext cx="91440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Raugei 2012: Energy Return on Energy Investmen of Photovoltaics: Methodology &amp; Comparisons with Fossil Fuel Life Cycles </a:t>
            </a:r>
          </a:p>
        </p:txBody>
      </p:sp>
      <p:sp>
        <p:nvSpPr>
          <p:cNvPr id="40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Solar Farm EROI:</a:t>
            </a:r>
          </a:p>
        </p:txBody>
      </p:sp>
      <p:sp>
        <p:nvSpPr>
          <p:cNvPr id="40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53019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Murphy and Hall's table does not clearly distinguish between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thermal vs. photovoltaic solar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nor between the many different types of photovoltaic cells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Instead just reporting </a:t>
            </a:r>
            <a:r>
              <a:rPr b="1">
                <a:solidFill>
                  <a:srgbClr val="FFCC00"/>
                </a:solidFill>
              </a:rPr>
              <a:t>Solar PV EROI = 6.8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Inman acknowledges the diversity of PV and its rapidly increasing EROIs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He cites Raugei's 2012 study which gives EROIs for various PV technologies as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single crystal Si = 6, multi-crystal Si = 6, Si ribbon = 9.5, CdTe = 11.8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summarizes these as </a:t>
            </a:r>
            <a:r>
              <a:rPr b="1">
                <a:solidFill>
                  <a:srgbClr val="FFCC00"/>
                </a:solidFill>
              </a:rPr>
              <a:t>Solar PV EROI = 6 </a:t>
            </a:r>
            <a:r>
              <a:t>(consistent w/ crystal Si PV)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993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These EROIs values are very close to his estimated boundary of economic viability!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Thus, as EPBT numbers did, they have fueled already intense public debate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Carbajales 2015: Energy Return on Investment (EROI) of Solar PV: An Attempt at Reconciliation </a:t>
            </a:r>
          </a:p>
        </p:txBody>
      </p:sp>
      <p:sp>
        <p:nvSpPr>
          <p:cNvPr id="40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This debate is mirrored within the EROI research community</a:t>
            </a:r>
          </a:p>
        </p:txBody>
      </p:sp>
      <p:sp>
        <p:nvSpPr>
          <p:cNvPr id="41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 in their lingering discussion of methodology (see, for instance, Carbajales)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unresolved technological questions may be even more important, such as: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Under intense UV sunlight, what is the lifetime of a PV technology?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And, during that lifetime, how will its power output likely decline?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younger PV technologies such as CIGS, there is very little real-world data,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virtually NO real-world data for research PV stars such as Perovskites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data on mature technologies (based on Si, GaAs &amp; CdTe) </a:t>
            </a:r>
            <a:r>
              <a:rPr b="1"/>
              <a:t>are</a:t>
            </a:r>
            <a:r>
              <a:t> known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Further, intense interest in PV has stimulated a wealth of recent EROI research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rather than burrowing into that long list of recent EROI studies,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it makes more sense to jump to their cumulative bottom line via this: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 5"/>
          <p:cNvSpPr txBox="1"/>
          <p:nvPr/>
        </p:nvSpPr>
        <p:spPr>
          <a:xfrm>
            <a:off x="201084" y="6564749"/>
            <a:ext cx="8748185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Bhandari 2015: Energy Payback Time and Energy Return on Investment of solar PV Systems: A Systematic Review and Meta-Analysis </a:t>
            </a:r>
          </a:p>
        </p:txBody>
      </p:sp>
      <p:sp>
        <p:nvSpPr>
          <p:cNvPr id="41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70464"/>
            <a:ext cx="8915400" cy="533400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 presented in a 2015 Bhandari et al. paper that paid exceptional attention to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both technology-specific lifetimes and degradation patterns,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and to differing data credibility and confidence levels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That technology sensitivity can be seen in their plot of evolving solar PV efficiencies:</a:t>
            </a:r>
          </a:p>
        </p:txBody>
      </p:sp>
      <p:sp>
        <p:nvSpPr>
          <p:cNvPr id="41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Meta-data analysis of 232 peer-reviewed PV EROI studies:</a:t>
            </a:r>
          </a:p>
        </p:txBody>
      </p:sp>
      <p:pic>
        <p:nvPicPr>
          <p:cNvPr id="41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999" y="2826422"/>
            <a:ext cx="4995334" cy="3614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685800"/>
            <a:ext cx="8915400" cy="216111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This group did </a:t>
            </a:r>
            <a:r>
              <a:rPr b="1"/>
              <a:t>not</a:t>
            </a:r>
            <a:r>
              <a:t> just average data from its 232 contributing studies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Instead, each of those papers was examined and compared in detail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Resulting in both a down-selection of sources and weighting of their data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Leading to these composite results:</a:t>
            </a:r>
          </a:p>
        </p:txBody>
      </p:sp>
      <p:sp>
        <p:nvSpPr>
          <p:cNvPr id="41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Based on that sensitivity . . .</a:t>
            </a:r>
          </a:p>
        </p:txBody>
      </p:sp>
      <p:pic>
        <p:nvPicPr>
          <p:cNvPr id="41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784" y="2836337"/>
            <a:ext cx="4187189" cy="3079746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Rectangle 3"/>
          <p:cNvSpPr txBox="1"/>
          <p:nvPr/>
        </p:nvSpPr>
        <p:spPr>
          <a:xfrm>
            <a:off x="4815416" y="2273333"/>
            <a:ext cx="4099984" cy="446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EROI Means: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Mono-crystalline Si PV = 8.7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11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Poly-crystalline Si PV = 11.6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11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Amorphous Si PV = 14.5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11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CdTe PV = 34.2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11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CIGS PV = 19.9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66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NOTE: These composite 2015 values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300">
                <a:solidFill>
                  <a:srgbClr val="FF66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66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are 50-200% HIGHER 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300">
                <a:solidFill>
                  <a:srgbClr val="FF66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66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than Raugei's 2012 results!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37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In other words:</a:t>
            </a:r>
          </a:p>
        </p:txBody>
      </p:sp>
      <p:sp>
        <p:nvSpPr>
          <p:cNvPr id="138" name="Rectangle 3"/>
          <p:cNvSpPr txBox="1">
            <a:spLocks noGrp="1"/>
          </p:cNvSpPr>
          <p:nvPr>
            <p:ph type="body" idx="1"/>
          </p:nvPr>
        </p:nvSpPr>
        <p:spPr>
          <a:xfrm>
            <a:off x="334429" y="810687"/>
            <a:ext cx="8788401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 Life Cycle Analysis attempts to evaluate the </a:t>
            </a:r>
            <a:r>
              <a:rPr b="1"/>
              <a:t>complete impact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that an action taken today will have upon a future world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Such a full and accurate evaluation will be extraordinarily complex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Leading researchers to sub-divide LCA into different categories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energy, two of the most heavily researched categories are: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Life Cycle Analysis of Greenhouse Gas Emissions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Which I'll explore in my later note set 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/>
              <a:t>Greenhouse Effect, Carbon Footprint &amp; Sequestration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  <a:endParaRPr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Life Cycle Analysis of Energy Input &amp; Output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Which is the topic of this note set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2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But what about solar </a:t>
            </a:r>
            <a:r>
              <a:rPr b="1"/>
              <a:t>thermal</a:t>
            </a:r>
            <a:r>
              <a:t> power?</a:t>
            </a:r>
          </a:p>
        </p:txBody>
      </p:sp>
      <p:sp>
        <p:nvSpPr>
          <p:cNvPr id="42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63602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993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output of a </a:t>
            </a:r>
            <a:r>
              <a:rPr b="1"/>
              <a:t>solar photovoltaic plant </a:t>
            </a:r>
            <a:r>
              <a:t>is proportional to sunlight intensity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solidFill>
                  <a:srgbClr val="FF9933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993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But the output of a </a:t>
            </a:r>
            <a:r>
              <a:rPr b="1"/>
              <a:t>solar thermal plant </a:t>
            </a:r>
            <a:r>
              <a:t>is NOT!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This stems from its functional resemblance to coal &amp; nuclear power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all of which heat water past its boiling point, producing steam to drive turbines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Getting water TO its boiling point takes a lot of time and energy!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is why 19</a:t>
            </a:r>
            <a:r>
              <a:rPr baseline="30000"/>
              <a:t>th</a:t>
            </a:r>
            <a:r>
              <a:t> century locomotives took </a:t>
            </a:r>
            <a:r>
              <a:rPr b="1"/>
              <a:t>hours</a:t>
            </a:r>
            <a:r>
              <a:t> to "get their steam up"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this means that one should never turn a steam-driven power plant OFF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Because then all of that painfully acquired heat energy is allowed to dissipate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this reason, whenever possible, coal and nuclear power plants run 24/7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are thus dedicated to providing the Grid's unvarying "base" power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But solar thermal plants operate intermittently</a:t>
            </a:r>
          </a:p>
        </p:txBody>
      </p:sp>
      <p:sp>
        <p:nvSpPr>
          <p:cNvPr id="42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8"/>
            <a:ext cx="8915400" cy="586739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Obviously loosing their sunlight power source every night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also loosing much of that power source with every passing cloud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where halving sunlight halves the power output of a solar PV plant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Halved sunlight can </a:t>
            </a:r>
            <a:r>
              <a:rPr b="1"/>
              <a:t>completely shut down </a:t>
            </a:r>
            <a:r>
              <a:t>a solar thermal plant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As can even the brief passage of particularly dark clouds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Why? Because if sunlight intensity falls far enough, or for long enough: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plant's water (or oil) may no longer reach its boiling point,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leaving you with an effectively useless hot liquid!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Solar thermal power plants are thus uniquely vulnerable to </a:t>
            </a:r>
            <a:r>
              <a:rPr b="1"/>
              <a:t>solar intermittency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their EROIs thus vary radically with their "capacity factor"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Which is their: (Actual energy output) / (Output under full sunlight)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~ the fraction of daytime they are fully illuminated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Larrain 2102: Net Energy Analysis for Concentrated Solar Power Plants in Northern Chile</a:t>
            </a:r>
          </a:p>
        </p:txBody>
      </p:sp>
      <p:sp>
        <p:nvSpPr>
          <p:cNvPr id="430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This has all sorts of weird consequences including:</a:t>
            </a:r>
          </a:p>
        </p:txBody>
      </p:sp>
      <p:sp>
        <p:nvSpPr>
          <p:cNvPr id="43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53019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- Some even fairly new solar thermal plants, such as California's Ivanpah,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must kick-start themselves </a:t>
            </a:r>
            <a:r>
              <a:rPr b="1"/>
              <a:t>every morning by burning natural gas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- Tower + heliostat plants can slightly outperform trough concentrator plants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Because "heliostat" mirrors can be steered toward cloud-free parts of the sky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These and other complications sharply elevate solar thermal's </a:t>
            </a:r>
            <a:r>
              <a:rPr b="1"/>
              <a:t>economic cost</a:t>
            </a:r>
            <a:r>
              <a:t>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limiting solar thermal development to just a handful of plants worldwide,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mostly new and still experimenting with different design configurations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Myriad options also greatly complicate calculation of solar thermal </a:t>
            </a:r>
            <a:r>
              <a:rPr b="1"/>
              <a:t>energy cost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As can be seen in Larrain's 2012 attempt at calculating EROIs for solar plants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 using different technological options, in different weather zones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However, solar thermal plants can also </a:t>
            </a:r>
            <a:r>
              <a:rPr b="1"/>
              <a:t>store</a:t>
            </a:r>
            <a:r>
              <a:t> energy</a:t>
            </a:r>
          </a:p>
        </p:txBody>
      </p:sp>
      <p:sp>
        <p:nvSpPr>
          <p:cNvPr id="43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37683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At least if they use two fluids, one fluid heating the second fluid to boiling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if that first fluid is a molten salt which can absorb a LOT of energy!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Indeed, molten salts can absorb </a:t>
            </a:r>
            <a:r>
              <a:rPr b="1"/>
              <a:t>so much energy </a:t>
            </a:r>
            <a:r>
              <a:t>that solar thermal plants might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continue boiling water for 6, 9, or even 12 hours after they loose sunlight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and thus continue producing power through cloudiness and nightfall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Which could make solar thermal the first really practical 24/7 renewable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is a BIG DEAL given that, as discussed in my PLANT ECONOMICS note set: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FCC00"/>
                </a:solidFill>
              </a:rPr>
              <a:t>It costs as much to </a:t>
            </a:r>
            <a:r>
              <a:rPr b="1">
                <a:solidFill>
                  <a:srgbClr val="FFCC00"/>
                </a:solidFill>
              </a:rPr>
              <a:t>store</a:t>
            </a:r>
            <a:r>
              <a:rPr>
                <a:solidFill>
                  <a:srgbClr val="FFCC00"/>
                </a:solidFill>
              </a:rPr>
              <a:t> solar PV and wind energy as it costs to make it!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with these unsettled &amp; untested options, firm solar thermal EROI's don't yet exist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To further explore this subject, I suggest reading Ted Trainer's paper: 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Limits to Solar Thermal Electricity, Renewable Energy 41, 123-33 (2014)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37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Electricity from Nuclear</a:t>
            </a:r>
          </a:p>
        </p:txBody>
      </p:sp>
      <p:sp>
        <p:nvSpPr>
          <p:cNvPr id="43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4826"/>
            <a:ext cx="8763000" cy="5334001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Boiling Water Reactors (BWR):	         Pressurized Water Reactors (PWR):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The dominant types of "light-water" (enriched uranium fueled) nuclear reactor</a:t>
            </a:r>
          </a:p>
        </p:txBody>
      </p:sp>
      <p:grpSp>
        <p:nvGrpSpPr>
          <p:cNvPr id="441" name="Group 4"/>
          <p:cNvGrpSpPr/>
          <p:nvPr/>
        </p:nvGrpSpPr>
        <p:grpSpPr>
          <a:xfrm>
            <a:off x="4648200" y="2067971"/>
            <a:ext cx="4114800" cy="2286001"/>
            <a:chOff x="0" y="0"/>
            <a:chExt cx="4114800" cy="2286000"/>
          </a:xfrm>
        </p:grpSpPr>
        <p:sp>
          <p:nvSpPr>
            <p:cNvPr id="439" name="Rectangle 5"/>
            <p:cNvSpPr/>
            <p:nvPr/>
          </p:nvSpPr>
          <p:spPr>
            <a:xfrm>
              <a:off x="0" y="16596"/>
              <a:ext cx="4057651" cy="22694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40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114800" cy="228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4" name="Group 7"/>
          <p:cNvGrpSpPr/>
          <p:nvPr/>
        </p:nvGrpSpPr>
        <p:grpSpPr>
          <a:xfrm>
            <a:off x="380999" y="2067971"/>
            <a:ext cx="3962402" cy="2286001"/>
            <a:chOff x="0" y="0"/>
            <a:chExt cx="3962400" cy="2286000"/>
          </a:xfrm>
        </p:grpSpPr>
        <p:sp>
          <p:nvSpPr>
            <p:cNvPr id="442" name="Rectangle 8"/>
            <p:cNvSpPr/>
            <p:nvPr/>
          </p:nvSpPr>
          <p:spPr>
            <a:xfrm>
              <a:off x="-1" y="0"/>
              <a:ext cx="3907368" cy="22860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4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256" y="5148"/>
              <a:ext cx="3955145" cy="2280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5" name="Rectangle 5"/>
          <p:cNvSpPr txBox="1"/>
          <p:nvPr/>
        </p:nvSpPr>
        <p:spPr>
          <a:xfrm>
            <a:off x="304800" y="5930117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http://hyperphysics.phy-astr.gsu.edu/hbase/nucene/reactor.html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SRSROCCO 2017 - Falling EROI kills Westinghouse - Investment Watch</a:t>
            </a:r>
          </a:p>
        </p:txBody>
      </p:sp>
      <p:sp>
        <p:nvSpPr>
          <p:cNvPr id="44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Nuclear Power Plant EROI</a:t>
            </a:r>
          </a:p>
        </p:txBody>
      </p:sp>
      <p:sp>
        <p:nvSpPr>
          <p:cNvPr id="44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It will come as no surprise that Nuclear EROI's are intensely controversial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With the intensity of debate sometimes approaching hysteria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instance, while investigating recent suspensions of nuclear plant construction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 found recurring discussion of an "Investment Watch" article entitled: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FALLING EROI KILLS WESTINGHOUSE: </a:t>
            </a:r>
          </a:p>
          <a:p>
            <a:pPr algn="ctr"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2 U.S. Nuclear Reactors Construction Halted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while the article DID include data on EROIs for </a:t>
            </a:r>
            <a:r>
              <a:rPr b="1"/>
              <a:t>oil</a:t>
            </a:r>
            <a:r>
              <a:t>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nowhere in this article,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nor in any of its four cited sources,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did I find a single bit of bit of data about the EROI of nuclear!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Rectangle 5"/>
          <p:cNvSpPr txBox="1"/>
          <p:nvPr/>
        </p:nvSpPr>
        <p:spPr>
          <a:xfrm>
            <a:off x="304800" y="6573633"/>
            <a:ext cx="85344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Lenzen 2008 – Lifecycle Energy and Emissions of nuclear - J Energy Conversion and Management</a:t>
            </a:r>
          </a:p>
        </p:txBody>
      </p:sp>
      <p:sp>
        <p:nvSpPr>
          <p:cNvPr id="45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7633"/>
          </a:xfrm>
          <a:prstGeom prst="rect">
            <a:avLst/>
          </a:prstGeom>
        </p:spPr>
        <p:txBody>
          <a:bodyPr/>
          <a:lstStyle/>
          <a:p>
            <a:r>
              <a:t>The EROI literature is more sober</a:t>
            </a:r>
          </a:p>
        </p:txBody>
      </p:sp>
      <p:sp>
        <p:nvSpPr>
          <p:cNvPr id="4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04857"/>
            <a:ext cx="8788400" cy="5930895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But, in the end, it too offers a large dose of controversy!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Based on their own earlier work, and a paper by Lenzen, Murphy &amp; Hall cite: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Nuclear EROI = 5 - 15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Inman, citing both Murphy &amp; Hall, as well as the same Lenzen paper, gives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Nuclear EROI = 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It thus makes sense to take a much closer look at that Lenzen paper: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It is a fairly recent paper, published in 2008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It has a thorough discussion of methodology (and totals 22 pages)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It draws upon a large number of studies (21 in its EROI relevant table)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But it calculates "Energy Intensity" and not EROI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Murphy &amp; Hall, as well as Inman, apparently assume EROI ~ 1 / (Energy Intensity)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Which is also consistent with my understanding of Lenzen's work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Lenzen's table presenting "energy intensities" for various reactors</a:t>
            </a:r>
          </a:p>
        </p:txBody>
      </p:sp>
      <p:pic>
        <p:nvPicPr>
          <p:cNvPr id="45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0334" y="719667"/>
            <a:ext cx="5576168" cy="346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0333" y="4193258"/>
            <a:ext cx="5569438" cy="2484827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Rectangle 8"/>
          <p:cNvSpPr/>
          <p:nvPr/>
        </p:nvSpPr>
        <p:spPr>
          <a:xfrm>
            <a:off x="4836583" y="825500"/>
            <a:ext cx="412751" cy="5852584"/>
          </a:xfrm>
          <a:prstGeom prst="rect">
            <a:avLst/>
          </a:prstGeom>
          <a:solidFill>
            <a:srgbClr val="FFFF00">
              <a:alpha val="38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588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I ended up entering these data into an Excel spreadsheet</a:t>
            </a:r>
          </a:p>
        </p:txBody>
      </p:sp>
      <p:sp>
        <p:nvSpPr>
          <p:cNvPr id="46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78938"/>
            <a:ext cx="8788400" cy="60473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I provide on this note set's </a:t>
            </a:r>
            <a:r>
              <a:rPr b="1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Resources Webpage</a:t>
            </a:r>
            <a:endParaRPr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0"/>
              <a:t>I did this for reasons I'll only fully explain a few slides further 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Taking the reciprocal of the "energy intensity" values that I highlighted in yellow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 generated this EROI scatter plot: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I got an EROI average of </a:t>
            </a:r>
            <a:r>
              <a:rPr b="1">
                <a:solidFill>
                  <a:srgbClr val="FFCC00"/>
                </a:solidFill>
              </a:rPr>
              <a:t>15.3</a:t>
            </a:r>
          </a:p>
          <a:p>
            <a:pPr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FFFFF"/>
                </a:solidFill>
              </a:rPr>
              <a:t>But </a:t>
            </a:r>
            <a:r>
              <a:rPr b="1">
                <a:solidFill>
                  <a:srgbClr val="FFFFFF"/>
                </a:solidFill>
              </a:rPr>
              <a:t>many </a:t>
            </a:r>
            <a:r>
              <a:rPr>
                <a:solidFill>
                  <a:srgbClr val="FFFFFF"/>
                </a:solidFill>
              </a:rPr>
              <a:t>of that table's EROIs are instead in the 20's, 30's and even 50's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That is a VERY LARGE data scatter!</a:t>
            </a:r>
            <a:endParaRPr sz="400"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Especially for what should have been a pretty unambiguous energy calculation!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			</a:t>
            </a:r>
          </a:p>
        </p:txBody>
      </p:sp>
      <p:pic>
        <p:nvPicPr>
          <p:cNvPr id="46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5639" y="2406019"/>
            <a:ext cx="4013858" cy="2324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65" name="Rectangle 2"/>
          <p:cNvSpPr txBox="1">
            <a:spLocks noGrp="1"/>
          </p:cNvSpPr>
          <p:nvPr>
            <p:ph type="title"/>
          </p:nvPr>
        </p:nvSpPr>
        <p:spPr>
          <a:xfrm>
            <a:off x="304800" y="139698"/>
            <a:ext cx="8534400" cy="537633"/>
          </a:xfrm>
          <a:prstGeom prst="rect">
            <a:avLst/>
          </a:prstGeom>
        </p:spPr>
        <p:txBody>
          <a:bodyPr/>
          <a:lstStyle/>
          <a:p>
            <a:r>
              <a:t>This prompted me to go looking for other data sources</a:t>
            </a:r>
          </a:p>
        </p:txBody>
      </p:sp>
      <p:sp>
        <p:nvSpPr>
          <p:cNvPr id="46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05934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Particularly sources taking into account the many differences between reactors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that I have learned about in my studies of nuclear energy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Differences between, for example, heavy and light water reactors: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One requiring energy-intensive heavy water enrichment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other requiring energy-intensive uranium enrichment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Or differences between common light water reactors such at BWRs and PWRs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employ significantly different energy transfer schemes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perhaps most importantly, </a:t>
            </a:r>
            <a:r>
              <a:rPr b="1">
                <a:solidFill>
                  <a:srgbClr val="FFCC00"/>
                </a:solidFill>
              </a:rPr>
              <a:t>given the newness of nuclear energy</a:t>
            </a:r>
            <a:r>
              <a:rPr b="1"/>
              <a:t>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 wanted data relevant to </a:t>
            </a:r>
            <a:r>
              <a:rPr b="1"/>
              <a:t>today's commercial reactors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as opposed to more </a:t>
            </a:r>
            <a:r>
              <a:rPr b="1"/>
              <a:t>primitive research reactors </a:t>
            </a:r>
            <a:r>
              <a:t>built in the 50's &amp; 60's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41" name="Rectangle 2"/>
          <p:cNvSpPr txBox="1">
            <a:spLocks noGrp="1"/>
          </p:cNvSpPr>
          <p:nvPr>
            <p:ph type="title"/>
          </p:nvPr>
        </p:nvSpPr>
        <p:spPr>
          <a:xfrm>
            <a:off x="203200" y="91749"/>
            <a:ext cx="8839200" cy="675218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Research on </a:t>
            </a:r>
            <a:r>
              <a:rPr b="1"/>
              <a:t>Energy Life Cycle Analysis </a:t>
            </a:r>
            <a:r>
              <a:t>is surprisingly young   </a:t>
            </a:r>
          </a:p>
        </p:txBody>
      </p:sp>
      <p:sp>
        <p:nvSpPr>
          <p:cNvPr id="14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Most examples I've found appeared well after the year 2000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And until about 2010, energy was mostly just part of much larger LCA analyses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Which typically evaluated dozens of parameters (differing from study to study)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The focus seemed to turn to energy only when doubts were raised by solar energy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Specifically, about solar's ability to </a:t>
            </a:r>
            <a:r>
              <a:rPr b="1"/>
              <a:t>ever</a:t>
            </a:r>
            <a:r>
              <a:t> produce more energy than it required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(As previewed in </a:t>
            </a:r>
            <a:r>
              <a:rPr b="1"/>
              <a:t>Today's Photovoltaic Solar Cells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  <a:r>
              <a:rPr b="1"/>
              <a:t> </a:t>
            </a:r>
            <a:r>
              <a:t>notes) </a:t>
            </a:r>
            <a:endParaRPr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The response was to define the parameter: </a:t>
            </a:r>
            <a:r>
              <a:rPr b="1">
                <a:solidFill>
                  <a:srgbClr val="FFCC00"/>
                </a:solidFill>
              </a:rPr>
              <a:t>Energy Payback Time (EPBT)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= The time an energy technology must operate in order to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		produce an amount of energy equivalent to all of the energy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/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/>
            </a:pPr>
            <a:r>
              <a:t>				expended in its manufacture, operation and decommissioning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5"/>
          <p:cNvSpPr txBox="1"/>
          <p:nvPr/>
        </p:nvSpPr>
        <p:spPr>
          <a:xfrm>
            <a:off x="304800" y="6531301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WNA 2017 - Nuclear Energy Return on Investment</a:t>
            </a:r>
          </a:p>
        </p:txBody>
      </p:sp>
      <p:sp>
        <p:nvSpPr>
          <p:cNvPr id="46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7633"/>
          </a:xfrm>
          <a:prstGeom prst="rect">
            <a:avLst/>
          </a:prstGeom>
        </p:spPr>
        <p:txBody>
          <a:bodyPr/>
          <a:lstStyle/>
          <a:p>
            <a:r>
              <a:t>But I found few studies of that sophistication</a:t>
            </a:r>
          </a:p>
        </p:txBody>
      </p:sp>
      <p:sp>
        <p:nvSpPr>
          <p:cNvPr id="47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57772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when I did find them, they often came from less than disinterested sources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Such as the World Nuclear Association (WNA)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WNA has a lengthy 2017 webpage providing comparative EROI data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For centrifuge-enriched uranium fueled (= light water) reactors it gives this: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these sources are NOT from the nuclear industry, they're 3</a:t>
            </a:r>
            <a:r>
              <a:rPr baseline="30000"/>
              <a:t>rd</a:t>
            </a:r>
            <a:r>
              <a:t> party studies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One of which I immediately recognized: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474" name="Group 9"/>
          <p:cNvGrpSpPr/>
          <p:nvPr/>
        </p:nvGrpSpPr>
        <p:grpSpPr>
          <a:xfrm>
            <a:off x="1234041" y="2851156"/>
            <a:ext cx="5744633" cy="2258808"/>
            <a:chOff x="0" y="0"/>
            <a:chExt cx="5744631" cy="2258807"/>
          </a:xfrm>
        </p:grpSpPr>
        <p:pic>
          <p:nvPicPr>
            <p:cNvPr id="471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0105"/>
            <a:stretch>
              <a:fillRect/>
            </a:stretch>
          </p:blipFill>
          <p:spPr>
            <a:xfrm>
              <a:off x="-1" y="403672"/>
              <a:ext cx="5676901" cy="1855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2" name="TextBox 5"/>
            <p:cNvSpPr txBox="1"/>
            <p:nvPr/>
          </p:nvSpPr>
          <p:spPr>
            <a:xfrm>
              <a:off x="2618315" y="6350"/>
              <a:ext cx="1587501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Source:</a:t>
              </a:r>
            </a:p>
          </p:txBody>
        </p:sp>
        <p:sp>
          <p:nvSpPr>
            <p:cNvPr id="473" name="TextBox 6"/>
            <p:cNvSpPr txBox="1"/>
            <p:nvPr/>
          </p:nvSpPr>
          <p:spPr>
            <a:xfrm>
              <a:off x="4157131" y="0"/>
              <a:ext cx="1587501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EROI: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Rectangle 5"/>
          <p:cNvSpPr txBox="1"/>
          <p:nvPr/>
        </p:nvSpPr>
        <p:spPr>
          <a:xfrm>
            <a:off x="0" y="6457220"/>
            <a:ext cx="91440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Weissbach 2013 - Energy intensities EROIs and energy payback times of electricity generating power plants - Energy</a:t>
            </a:r>
          </a:p>
        </p:txBody>
      </p:sp>
      <p:sp>
        <p:nvSpPr>
          <p:cNvPr id="47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7633"/>
          </a:xfrm>
          <a:prstGeom prst="rect">
            <a:avLst/>
          </a:prstGeom>
        </p:spPr>
        <p:txBody>
          <a:bodyPr/>
          <a:lstStyle/>
          <a:p>
            <a:r>
              <a:t>Weissbach's 2013 comparative EROI study</a:t>
            </a:r>
          </a:p>
        </p:txBody>
      </p:sp>
      <p:sp>
        <p:nvSpPr>
          <p:cNvPr id="47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is cited frequently and favorably throughout the EROI literature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had already led </a:t>
            </a:r>
            <a:r>
              <a:rPr b="1"/>
              <a:t>me</a:t>
            </a:r>
            <a:r>
              <a:t> to cite its results throughout this note set!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Weisbach comes up with a radically higher </a:t>
            </a:r>
            <a:r>
              <a:rPr b="1">
                <a:solidFill>
                  <a:srgbClr val="FFCC00"/>
                </a:solidFill>
              </a:rPr>
              <a:t>Nuclear EROI = 75</a:t>
            </a:r>
            <a: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He acknowledges that others calculate Nuclear EROI "a factor of 20 lower"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Including EROI research pioneers such as Hall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he forcefully critiques those studies as: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"extremely unphysical" </a:t>
            </a:r>
            <a:r>
              <a:t>and/or </a:t>
            </a:r>
            <a:r>
              <a:rPr b="1"/>
              <a:t>"unsuitable for comparison"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He also notes that some still assume a &lt; 40 year nuclear plant lifetime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Despite most nuclear plant operating licenses now being extended to 60 years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>
                <a:solidFill>
                  <a:srgbClr val="FFCC00"/>
                </a:solidFill>
              </a:rPr>
              <a:t>This, alone, could boost nuclear plant EROI by up to 50%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ectangle 2"/>
          <p:cNvSpPr txBox="1">
            <a:spLocks noGrp="1"/>
          </p:cNvSpPr>
          <p:nvPr>
            <p:ph type="title"/>
          </p:nvPr>
        </p:nvSpPr>
        <p:spPr>
          <a:xfrm>
            <a:off x="0" y="63498"/>
            <a:ext cx="9144000" cy="5376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how can Lenzen's &amp; Weissbach's conclusions differ so radically?</a:t>
            </a:r>
          </a:p>
        </p:txBody>
      </p:sp>
      <p:sp>
        <p:nvSpPr>
          <p:cNvPr id="48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57772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THIS is what led me to enter Lenzen's earlier data into a spreadsheet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I wondered if the discrepancy lay in his inadequate data </a:t>
            </a:r>
            <a:r>
              <a:rPr b="1"/>
              <a:t>analysis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Specifically: Not filtering for data on more modern commercial reactors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 could have dug through all 21 of his sources, identifying the reactors they studied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modern commercial reactors should dominate </a:t>
            </a:r>
            <a:r>
              <a:rPr b="1"/>
              <a:t>more recent studies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they should be identifiable based on their </a:t>
            </a:r>
            <a:r>
              <a:rPr b="1"/>
              <a:t>longer operational lifetimes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Resorting Lenzen's table 13a data according to those criteria, I then found:</a:t>
            </a:r>
          </a:p>
        </p:txBody>
      </p:sp>
      <p:pic>
        <p:nvPicPr>
          <p:cNvPr id="48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4550" y="4270126"/>
            <a:ext cx="3727450" cy="2399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832" y="4260510"/>
            <a:ext cx="3735918" cy="2426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Rectangle 2"/>
          <p:cNvSpPr txBox="1">
            <a:spLocks noGrp="1"/>
          </p:cNvSpPr>
          <p:nvPr>
            <p:ph type="title"/>
          </p:nvPr>
        </p:nvSpPr>
        <p:spPr>
          <a:xfrm>
            <a:off x="304800" y="137583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Leading to my very different conclusions about Nuclear EROI:</a:t>
            </a:r>
          </a:p>
        </p:txBody>
      </p:sp>
      <p:sp>
        <p:nvSpPr>
          <p:cNvPr id="486" name="Rectangle 3"/>
          <p:cNvSpPr txBox="1">
            <a:spLocks noGrp="1"/>
          </p:cNvSpPr>
          <p:nvPr>
            <p:ph type="body" idx="1"/>
          </p:nvPr>
        </p:nvSpPr>
        <p:spPr>
          <a:xfrm>
            <a:off x="165102" y="969438"/>
            <a:ext cx="8978898" cy="560281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 simple average of Lenzen's data gave a </a:t>
            </a:r>
            <a:r>
              <a:rPr b="1">
                <a:solidFill>
                  <a:srgbClr val="FFCC00"/>
                </a:solidFill>
              </a:rPr>
              <a:t>Nuclear EROI = 15.6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Leading to Murphy &amp; Hall's Nuclear </a:t>
            </a:r>
            <a:r>
              <a:rPr b="1">
                <a:solidFill>
                  <a:srgbClr val="FFCC00"/>
                </a:solidFill>
              </a:rPr>
              <a:t>EROI = 5-15</a:t>
            </a:r>
            <a:r>
              <a:t> and Inman's Nuclear </a:t>
            </a:r>
            <a:r>
              <a:rPr b="1">
                <a:solidFill>
                  <a:srgbClr val="FFCC00"/>
                </a:solidFill>
              </a:rPr>
              <a:t>EROI = 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Weisbach calculated a much larger value of </a:t>
            </a:r>
            <a:r>
              <a:rPr b="1">
                <a:solidFill>
                  <a:srgbClr val="FFCC00"/>
                </a:solidFill>
              </a:rPr>
              <a:t>Nuclear EROI = 75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motivated by my </a:t>
            </a:r>
            <a:r>
              <a:rPr b="1"/>
              <a:t>technical knowledge about nuclear reactor evolution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 generated two resorts of Lenzen data highlighting modern commercial reactors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While these did not quite close the gap with Weissbach, they came very close: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Showing that even Lenzen's data supports a </a:t>
            </a:r>
            <a:r>
              <a:rPr b="1">
                <a:solidFill>
                  <a:srgbClr val="FFCC00"/>
                </a:solidFill>
              </a:rPr>
              <a:t>Modern Nuclear EROI ~ 35-40</a:t>
            </a:r>
            <a:endParaRPr sz="1400" b="1">
              <a:solidFill>
                <a:srgbClr val="FFCC0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NOTE: For both wind &amp; nuclear I've now arrived at EROIs far above accepted values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WHY?  Because researchers failed to recognize the evolution of those technologies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Leading to EROIs grossly misrepresenting their current state of development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8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Finally moving on to:</a:t>
            </a:r>
          </a:p>
        </p:txBody>
      </p:sp>
      <p:sp>
        <p:nvSpPr>
          <p:cNvPr id="49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EROIs for Fuel Heat Generation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Rectangle 5"/>
          <p:cNvSpPr txBox="1"/>
          <p:nvPr/>
        </p:nvSpPr>
        <p:spPr>
          <a:xfrm>
            <a:off x="294216" y="6541884"/>
            <a:ext cx="853440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Lambert 2013 - EROI of Global Energy Resources - Status Trends Social Implications - Lambert - UK DID</a:t>
            </a:r>
          </a:p>
        </p:txBody>
      </p:sp>
      <p:sp>
        <p:nvSpPr>
          <p:cNvPr id="49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Here, ironically, research now </a:t>
            </a:r>
            <a:r>
              <a:rPr b="1"/>
              <a:t>focuses</a:t>
            </a:r>
            <a:r>
              <a:t> on time evolution</a:t>
            </a:r>
          </a:p>
        </p:txBody>
      </p:sp>
      <p:sp>
        <p:nvSpPr>
          <p:cNvPr id="49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Because that evolution has become so very pronounced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As seen in these figures from a UK government review led by Lambert: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</p:txBody>
      </p:sp>
      <p:pic>
        <p:nvPicPr>
          <p:cNvPr id="49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081" y="1822587"/>
            <a:ext cx="5057461" cy="2209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2666" y="4153289"/>
            <a:ext cx="5042255" cy="2239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Poisson 2013 - Time Series EROI for Canadian Oil and Gas</a:t>
            </a:r>
          </a:p>
        </p:txBody>
      </p:sp>
      <p:sp>
        <p:nvSpPr>
          <p:cNvPr id="49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That evolution, in recent years, has been steadily </a:t>
            </a:r>
            <a:r>
              <a:rPr b="1"/>
              <a:t>downward</a:t>
            </a:r>
            <a:r>
              <a:rPr sz="2200"/>
              <a:t>:</a:t>
            </a:r>
          </a:p>
        </p:txBody>
      </p:sp>
      <p:sp>
        <p:nvSpPr>
          <p:cNvPr id="50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As seen in this data summary from Poisson et al. in 2013:</a:t>
            </a:r>
          </a:p>
        </p:txBody>
      </p:sp>
      <p:pic>
        <p:nvPicPr>
          <p:cNvPr id="50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817" y="1524895"/>
            <a:ext cx="5414434" cy="4552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ectangle 2"/>
          <p:cNvSpPr txBox="1">
            <a:spLocks noGrp="1"/>
          </p:cNvSpPr>
          <p:nvPr>
            <p:ph type="title"/>
          </p:nvPr>
        </p:nvSpPr>
        <p:spPr>
          <a:xfrm>
            <a:off x="304800" y="118533"/>
            <a:ext cx="8534400" cy="505883"/>
          </a:xfrm>
          <a:prstGeom prst="rect">
            <a:avLst/>
          </a:prstGeom>
        </p:spPr>
        <p:txBody>
          <a:bodyPr/>
          <a:lstStyle/>
          <a:p>
            <a:r>
              <a:t>These curves echo the "Hubbert's Peak" phenomenon of:</a:t>
            </a:r>
          </a:p>
        </p:txBody>
      </p:sp>
      <p:sp>
        <p:nvSpPr>
          <p:cNvPr id="50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21270"/>
            <a:ext cx="8788400" cy="5602813"/>
          </a:xfrm>
          <a:prstGeom prst="rect">
            <a:avLst/>
          </a:prstGeom>
        </p:spPr>
        <p:txBody>
          <a:bodyPr/>
          <a:lstStyle/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 fuel's production following a bell-shaped curve over time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Because initial demand drives discovery of greater and greater reserves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(likely also driving development of LESS energy intensive extraction techniques)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Leading to increased production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Leading to increased dependence on that fuel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Driving up that fuel's price until: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Reserves of easily accessible fuel are depleted		</a:t>
            </a:r>
          </a:p>
          <a:p>
            <a:pPr defTabSz="868680">
              <a:spcBef>
                <a:spcPts val="1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Forcing a switch to less accessible deposits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>
                <a:solidFill>
                  <a:srgbClr val="FFCC00"/>
                </a:solidFill>
              </a:rPr>
              <a:t> (likely requiring much MORE energy intensive extraction techniques)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Which then drives the price of that fuel so high 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That customers (and suppliers) seek out alternative fuels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Driving production of the initial fuel sharply back down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Lambert 2013 - EROI of Global Energy Resources - Status Trends Social Implications - Lambert - UK DID</a:t>
            </a:r>
          </a:p>
        </p:txBody>
      </p:sp>
      <p:sp>
        <p:nvSpPr>
          <p:cNvPr id="507" name="Rectangle 2"/>
          <p:cNvSpPr txBox="1">
            <a:spLocks noGrp="1"/>
          </p:cNvSpPr>
          <p:nvPr>
            <p:ph type="title"/>
          </p:nvPr>
        </p:nvSpPr>
        <p:spPr>
          <a:xfrm>
            <a:off x="0" y="97365"/>
            <a:ext cx="9144000" cy="5058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But, once again, one must be wary of lumping too much data together:</a:t>
            </a:r>
          </a:p>
        </p:txBody>
      </p:sp>
      <p:sp>
        <p:nvSpPr>
          <p:cNvPr id="50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15440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 the preceding section such lumping obscured technological evolution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Leading EROI studies to seriously undervalue current wind &amp; nuclear technology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>
                <a:solidFill>
                  <a:srgbClr val="FFCC00"/>
                </a:solidFill>
              </a:rPr>
              <a:t>Likely undercutting the quality of sustainable energy decision making!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Here, instead, a research penchant for lumping all fossil fuels together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can obscure the very pronounced differences which still exist between them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Which, admittedly, IS recognized in this figure from Lambert:</a:t>
            </a:r>
          </a:p>
        </p:txBody>
      </p:sp>
      <p:pic>
        <p:nvPicPr>
          <p:cNvPr id="50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5921" y="3749642"/>
            <a:ext cx="6949018" cy="2555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2"/>
          <p:cNvSpPr txBox="1">
            <a:spLocks noGrp="1"/>
          </p:cNvSpPr>
          <p:nvPr>
            <p:ph type="title"/>
          </p:nvPr>
        </p:nvSpPr>
        <p:spPr>
          <a:xfrm>
            <a:off x="0" y="97365"/>
            <a:ext cx="9144000" cy="5058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Looking at those differences more closely: COAL</a:t>
            </a:r>
          </a:p>
        </p:txBody>
      </p:sp>
      <p:sp>
        <p:nvSpPr>
          <p:cNvPr id="512" name="Rectangle 3"/>
          <p:cNvSpPr txBox="1">
            <a:spLocks noGrp="1"/>
          </p:cNvSpPr>
          <p:nvPr>
            <p:ph type="body" idx="1"/>
          </p:nvPr>
        </p:nvSpPr>
        <p:spPr>
          <a:xfrm>
            <a:off x="143936" y="2878652"/>
            <a:ext cx="9000064" cy="386292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COAL's EROI has fallen sharply: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Where Murphy &amp; Hall's 2010 summary of historic data gave </a:t>
            </a:r>
            <a:r>
              <a:rPr b="1">
                <a:solidFill>
                  <a:srgbClr val="FFCC00"/>
                </a:solidFill>
              </a:rPr>
              <a:t>Coal EROI = 80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 2013 Lambert identified the then current value as </a:t>
            </a:r>
            <a:r>
              <a:rPr b="1">
                <a:solidFill>
                  <a:srgbClr val="FFCC00"/>
                </a:solidFill>
              </a:rPr>
              <a:t>Coal EROI = 45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But both implicitly assume that you do nothing to offset coal's pollution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If pollution is instead filtered out by adding pollution control technology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example of coal-powered electrical plants suggests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EROIs may decrease by a factor of ~ 10X =&gt; </a:t>
            </a:r>
            <a:r>
              <a:rPr b="1">
                <a:solidFill>
                  <a:srgbClr val="FFCC00"/>
                </a:solidFill>
              </a:rPr>
              <a:t>Coal EROI ~ 5</a:t>
            </a:r>
          </a:p>
        </p:txBody>
      </p:sp>
      <p:pic>
        <p:nvPicPr>
          <p:cNvPr id="51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20703"/>
          <a:stretch>
            <a:fillRect/>
          </a:stretch>
        </p:blipFill>
        <p:spPr>
          <a:xfrm>
            <a:off x="1371416" y="756791"/>
            <a:ext cx="6259152" cy="1825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 txBox="1"/>
          <p:nvPr/>
        </p:nvSpPr>
        <p:spPr>
          <a:xfrm>
            <a:off x="4823883" y="4640061"/>
            <a:ext cx="4320117" cy="1508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Greenpeace 2011 (page 84):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http://www.greenpeace.org/international/Global/international/publications/climate/2011/Final%20SolarGeneration%20VI%20full%20report%20lr.pdf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IEA WEO;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http://www.worldenergyoutlook.org/resources/energydevelopment/energyaccessdatabase/</a:t>
            </a:r>
          </a:p>
        </p:txBody>
      </p:sp>
      <p:sp>
        <p:nvSpPr>
          <p:cNvPr id="14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838199"/>
            <a:ext cx="8763000" cy="978879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From a 2011 Greenpeace report </a:t>
            </a:r>
            <a:r>
              <a:rPr baseline="30000"/>
              <a:t>1</a:t>
            </a:r>
            <a:r>
              <a:t> citing an International Energy Agency database </a:t>
            </a:r>
            <a:r>
              <a:rPr baseline="30000"/>
              <a:t>2</a:t>
            </a:r>
          </a:p>
          <a:p>
            <a:pPr>
              <a:defRPr sz="100" baseline="12000"/>
            </a:pPr>
            <a:endParaRPr/>
          </a:p>
          <a:p>
            <a:pPr algn="ctr">
              <a:spcBef>
                <a:spcPts val="300"/>
              </a:spcBef>
              <a:defRPr sz="1600"/>
            </a:pPr>
            <a:r>
              <a:t>(with my yellow annotations added)</a:t>
            </a:r>
          </a:p>
        </p:txBody>
      </p:sp>
      <p:sp>
        <p:nvSpPr>
          <p:cNvPr id="14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Here is an example of a solar energy EPBT study:</a:t>
            </a:r>
          </a:p>
        </p:txBody>
      </p:sp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b="22629"/>
          <a:stretch>
            <a:fillRect/>
          </a:stretch>
        </p:blipFill>
        <p:spPr>
          <a:xfrm>
            <a:off x="5742940" y="1786470"/>
            <a:ext cx="3020061" cy="20143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oup 12"/>
          <p:cNvGrpSpPr/>
          <p:nvPr/>
        </p:nvGrpSpPr>
        <p:grpSpPr>
          <a:xfrm>
            <a:off x="380999" y="1784337"/>
            <a:ext cx="4343401" cy="4690760"/>
            <a:chOff x="0" y="0"/>
            <a:chExt cx="4343400" cy="4690759"/>
          </a:xfrm>
        </p:grpSpPr>
        <p:pic>
          <p:nvPicPr>
            <p:cNvPr id="148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267201" cy="469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" name="Rectangle 3"/>
            <p:cNvSpPr txBox="1"/>
            <p:nvPr/>
          </p:nvSpPr>
          <p:spPr>
            <a:xfrm>
              <a:off x="685800" y="914400"/>
              <a:ext cx="1981200" cy="307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CC0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Conventional Silicon </a:t>
              </a:r>
            </a:p>
          </p:txBody>
        </p:sp>
        <p:sp>
          <p:nvSpPr>
            <p:cNvPr id="150" name="Rectangle 3"/>
            <p:cNvSpPr txBox="1"/>
            <p:nvPr/>
          </p:nvSpPr>
          <p:spPr>
            <a:xfrm>
              <a:off x="2819400" y="1219200"/>
              <a:ext cx="1524000" cy="523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CC0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Non-Silicon &amp; ultrathin Si</a:t>
              </a:r>
            </a:p>
          </p:txBody>
        </p:sp>
        <p:sp>
          <p:nvSpPr>
            <p:cNvPr id="151" name="Right Brace 9"/>
            <p:cNvSpPr/>
            <p:nvPr/>
          </p:nvSpPr>
          <p:spPr>
            <a:xfrm rot="16200000">
              <a:off x="1447800" y="685800"/>
              <a:ext cx="457200" cy="182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01"/>
                    <a:pt x="10800" y="450"/>
                  </a:cubicBezTo>
                  <a:lnTo>
                    <a:pt x="10800" y="10350"/>
                  </a:lnTo>
                  <a:cubicBezTo>
                    <a:pt x="10800" y="10599"/>
                    <a:pt x="15635" y="10800"/>
                    <a:pt x="21600" y="10800"/>
                  </a:cubicBezTo>
                  <a:cubicBezTo>
                    <a:pt x="15635" y="10800"/>
                    <a:pt x="10800" y="11001"/>
                    <a:pt x="10800" y="11250"/>
                  </a:cubicBezTo>
                  <a:lnTo>
                    <a:pt x="10800" y="21150"/>
                  </a:lnTo>
                  <a:cubicBezTo>
                    <a:pt x="10800" y="21399"/>
                    <a:pt x="5965" y="21600"/>
                    <a:pt x="0" y="21600"/>
                  </a:cubicBezTo>
                </a:path>
              </a:pathLst>
            </a:cu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Right Brace 10"/>
            <p:cNvSpPr/>
            <p:nvPr/>
          </p:nvSpPr>
          <p:spPr>
            <a:xfrm rot="16200000">
              <a:off x="3314700" y="1409700"/>
              <a:ext cx="457200" cy="129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84"/>
                    <a:pt x="10800" y="635"/>
                  </a:cubicBezTo>
                  <a:lnTo>
                    <a:pt x="10800" y="10165"/>
                  </a:lnTo>
                  <a:cubicBezTo>
                    <a:pt x="10800" y="10516"/>
                    <a:pt x="15635" y="10800"/>
                    <a:pt x="21600" y="10800"/>
                  </a:cubicBezTo>
                  <a:cubicBezTo>
                    <a:pt x="15635" y="10800"/>
                    <a:pt x="10800" y="11084"/>
                    <a:pt x="10800" y="11435"/>
                  </a:cubicBezTo>
                  <a:lnTo>
                    <a:pt x="10800" y="20965"/>
                  </a:lnTo>
                  <a:cubicBezTo>
                    <a:pt x="10800" y="21316"/>
                    <a:pt x="5965" y="21600"/>
                    <a:pt x="0" y="21600"/>
                  </a:cubicBezTo>
                </a:path>
              </a:pathLst>
            </a:cu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2"/>
          <p:cNvSpPr txBox="1">
            <a:spLocks noGrp="1"/>
          </p:cNvSpPr>
          <p:nvPr>
            <p:ph type="title"/>
          </p:nvPr>
        </p:nvSpPr>
        <p:spPr>
          <a:xfrm>
            <a:off x="0" y="97365"/>
            <a:ext cx="9144000" cy="5058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OIL &amp; GAS:</a:t>
            </a:r>
          </a:p>
        </p:txBody>
      </p:sp>
      <p:sp>
        <p:nvSpPr>
          <p:cNvPr id="516" name="Rectangle 3"/>
          <p:cNvSpPr txBox="1">
            <a:spLocks noGrp="1"/>
          </p:cNvSpPr>
          <p:nvPr>
            <p:ph type="body" idx="1"/>
          </p:nvPr>
        </p:nvSpPr>
        <p:spPr>
          <a:xfrm>
            <a:off x="186267" y="2571743"/>
            <a:ext cx="8957734" cy="3884091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Lambert (lumping them together) gives  </a:t>
            </a:r>
            <a:r>
              <a:rPr b="1">
                <a:solidFill>
                  <a:srgbClr val="FFCC00"/>
                </a:solidFill>
              </a:rPr>
              <a:t>O &amp; G EROI ~ 20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Versus Murphy &amp; Hall's separate </a:t>
            </a:r>
            <a:r>
              <a:rPr b="1">
                <a:solidFill>
                  <a:srgbClr val="FFCC00"/>
                </a:solidFill>
              </a:rPr>
              <a:t>OIL EROI = 12-35</a:t>
            </a:r>
            <a:r>
              <a:t>  and  </a:t>
            </a:r>
            <a:r>
              <a:rPr b="1">
                <a:solidFill>
                  <a:srgbClr val="FFCC00"/>
                </a:solidFill>
              </a:rPr>
              <a:t>NG EROI = 10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Decreasing supply + increasingly difficult extraction now drive both downward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as a heat-producing fuel, oil and gas retain two crucial advantages: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FCC00"/>
                </a:solidFill>
              </a:rPr>
              <a:t>1) Both can burn comparatively cleanly (at least if one ignores carbon footprint)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2) Both offer an </a:t>
            </a:r>
            <a:r>
              <a:rPr b="1"/>
              <a:t>EXTRAORDINARY </a:t>
            </a:r>
            <a:r>
              <a:t>amount of heat energy per mass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Making them today's </a:t>
            </a:r>
            <a:r>
              <a:rPr b="1"/>
              <a:t>1</a:t>
            </a:r>
            <a:r>
              <a:rPr b="1" baseline="29894"/>
              <a:t>st</a:t>
            </a:r>
            <a:r>
              <a:rPr b="1"/>
              <a:t> choice </a:t>
            </a:r>
            <a:r>
              <a:t>for powering ground and sea transportation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And today's </a:t>
            </a:r>
            <a:r>
              <a:rPr b="1"/>
              <a:t>only</a:t>
            </a:r>
            <a:r>
              <a:t> </a:t>
            </a:r>
            <a:r>
              <a:rPr b="1"/>
              <a:t>viable choice </a:t>
            </a:r>
            <a:r>
              <a:t>for powering air transportation</a:t>
            </a:r>
          </a:p>
        </p:txBody>
      </p:sp>
      <p:pic>
        <p:nvPicPr>
          <p:cNvPr id="51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20702" r="3383"/>
          <a:stretch>
            <a:fillRect/>
          </a:stretch>
        </p:blipFill>
        <p:spPr>
          <a:xfrm>
            <a:off x="291951" y="640378"/>
            <a:ext cx="5799185" cy="1750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b="12085"/>
          <a:stretch>
            <a:fillRect/>
          </a:stretch>
        </p:blipFill>
        <p:spPr>
          <a:xfrm>
            <a:off x="6436485" y="639144"/>
            <a:ext cx="2342702" cy="1731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tangle 2"/>
          <p:cNvSpPr txBox="1">
            <a:spLocks noGrp="1"/>
          </p:cNvSpPr>
          <p:nvPr>
            <p:ph type="title"/>
          </p:nvPr>
        </p:nvSpPr>
        <p:spPr>
          <a:xfrm>
            <a:off x="0" y="-69854"/>
            <a:ext cx="9144000" cy="100535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And then there are four apparent losers:</a:t>
            </a:r>
            <a:br/>
            <a:r>
              <a:rPr sz="600"/>
              <a:t/>
            </a:r>
            <a:br>
              <a:rPr sz="600"/>
            </a:br>
            <a:r>
              <a:rPr sz="2000"/>
              <a:t>Tar Sands, Oil Shale, Ethanol &amp; Diesel from Biomass</a:t>
            </a:r>
          </a:p>
        </p:txBody>
      </p:sp>
      <p:sp>
        <p:nvSpPr>
          <p:cNvPr id="521" name="Rectangle 3"/>
          <p:cNvSpPr txBox="1">
            <a:spLocks noGrp="1"/>
          </p:cNvSpPr>
          <p:nvPr>
            <p:ph type="body" idx="1"/>
          </p:nvPr>
        </p:nvSpPr>
        <p:spPr>
          <a:xfrm>
            <a:off x="165101" y="2984480"/>
            <a:ext cx="8957734" cy="386291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However, the petroleum industry is putting intense effort into tar sands &amp; oil shale,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leading to intense concern about not only their environmental impacts,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but also about the impact of new pipelines proposed for their transportation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while ethanol and diesel from biomass are traditional "green energy" darlings,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not only are their EROI's at the bottom of the heap but they even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flirt with EROI = 1 which would transform them into </a:t>
            </a:r>
            <a:r>
              <a:rPr b="1"/>
              <a:t>net energy sinks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Why are these fuel EROIs so terribly low?</a:t>
            </a:r>
          </a:p>
        </p:txBody>
      </p:sp>
      <p:pic>
        <p:nvPicPr>
          <p:cNvPr id="52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20702" r="3383"/>
          <a:stretch>
            <a:fillRect/>
          </a:stretch>
        </p:blipFill>
        <p:spPr>
          <a:xfrm>
            <a:off x="1561910" y="1000199"/>
            <a:ext cx="5799185" cy="1750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Rectangle 5"/>
          <p:cNvSpPr txBox="1"/>
          <p:nvPr/>
        </p:nvSpPr>
        <p:spPr>
          <a:xfrm>
            <a:off x="5162551" y="6531300"/>
            <a:ext cx="379095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http://ostseis.anl.gov/guide/oilshale/index.cfm</a:t>
            </a:r>
          </a:p>
        </p:txBody>
      </p:sp>
      <p:sp>
        <p:nvSpPr>
          <p:cNvPr id="525" name="Rectangle 2"/>
          <p:cNvSpPr txBox="1">
            <a:spLocks noGrp="1"/>
          </p:cNvSpPr>
          <p:nvPr>
            <p:ph type="title"/>
          </p:nvPr>
        </p:nvSpPr>
        <p:spPr>
          <a:xfrm>
            <a:off x="304800" y="129114"/>
            <a:ext cx="8534400" cy="516469"/>
          </a:xfrm>
          <a:prstGeom prst="rect">
            <a:avLst/>
          </a:prstGeom>
        </p:spPr>
        <p:txBody>
          <a:bodyPr/>
          <a:lstStyle/>
          <a:p>
            <a:r>
              <a:t>Tar Sands and Oil Shale:</a:t>
            </a:r>
          </a:p>
        </p:txBody>
      </p:sp>
      <p:sp>
        <p:nvSpPr>
          <p:cNvPr id="526" name="Rectangle 3"/>
          <p:cNvSpPr txBox="1">
            <a:spLocks noGrp="1"/>
          </p:cNvSpPr>
          <p:nvPr>
            <p:ph type="body" idx="1"/>
          </p:nvPr>
        </p:nvSpPr>
        <p:spPr>
          <a:xfrm>
            <a:off x="228598" y="778939"/>
            <a:ext cx="8735485" cy="570864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Gases and liquids flow easily out of wells, sometimes even without pumping!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Tar Sand &amp; Oil Shale are tar </a:t>
            </a:r>
            <a:r>
              <a:rPr b="1">
                <a:solidFill>
                  <a:srgbClr val="FFCC00"/>
                </a:solidFill>
              </a:rPr>
              <a:t>embedded</a:t>
            </a:r>
            <a:r>
              <a:t> in sand or finely grained rock: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</a:t>
            </a:r>
            <a:r>
              <a:rPr b="1"/>
              <a:t>Tar Sand:</a:t>
            </a:r>
            <a:r>
              <a:t>				</a:t>
            </a:r>
            <a:r>
              <a:rPr b="1"/>
              <a:t>Oil Shale: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3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Extracting these requires either: </a:t>
            </a:r>
          </a:p>
          <a:p>
            <a:pPr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1) Mining them out of the ground and then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2) Applying so much </a:t>
            </a:r>
            <a:r>
              <a:rPr b="1">
                <a:solidFill>
                  <a:srgbClr val="FFCC00"/>
                </a:solidFill>
              </a:rPr>
              <a:t>HEAT</a:t>
            </a:r>
            <a:r>
              <a:t> that the tar melts into flowable oil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OR:  	1) </a:t>
            </a:r>
            <a:r>
              <a:rPr b="1">
                <a:solidFill>
                  <a:srgbClr val="FFCC00"/>
                </a:solidFill>
              </a:rPr>
              <a:t>HEATING</a:t>
            </a:r>
            <a:r>
              <a:t> them while still in the ground (via steam injection) and then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2) Pumping out the liquefied tar</a:t>
            </a:r>
          </a:p>
        </p:txBody>
      </p:sp>
      <p:pic>
        <p:nvPicPr>
          <p:cNvPr id="52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498" y="2233080"/>
            <a:ext cx="1725084" cy="117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4423" t="14196" r="30074"/>
          <a:stretch>
            <a:fillRect/>
          </a:stretch>
        </p:blipFill>
        <p:spPr>
          <a:xfrm>
            <a:off x="1322975" y="2233080"/>
            <a:ext cx="1744345" cy="1162959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Rectangle 5"/>
          <p:cNvSpPr txBox="1"/>
          <p:nvPr/>
        </p:nvSpPr>
        <p:spPr>
          <a:xfrm>
            <a:off x="436033" y="6540825"/>
            <a:ext cx="379095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https://www.2b1stconsulting.com/oil-sands/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5"/>
          <p:cNvSpPr txBox="1"/>
          <p:nvPr/>
        </p:nvSpPr>
        <p:spPr>
          <a:xfrm>
            <a:off x="4559165" y="6353501"/>
            <a:ext cx="4150784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Lambert 2013 - EROI of Global Energy Resources - Status Trends Social Implications - Lambert - UK DID</a:t>
            </a:r>
          </a:p>
        </p:txBody>
      </p:sp>
      <p:sp>
        <p:nvSpPr>
          <p:cNvPr id="532" name="Rectangle 2"/>
          <p:cNvSpPr txBox="1">
            <a:spLocks noGrp="1"/>
          </p:cNvSpPr>
          <p:nvPr>
            <p:ph type="title"/>
          </p:nvPr>
        </p:nvSpPr>
        <p:spPr>
          <a:xfrm>
            <a:off x="304800" y="27514"/>
            <a:ext cx="8534400" cy="908462"/>
          </a:xfrm>
          <a:prstGeom prst="rect">
            <a:avLst/>
          </a:prstGeom>
        </p:spPr>
        <p:txBody>
          <a:bodyPr/>
          <a:lstStyle/>
          <a:p>
            <a:r>
              <a:t>But both mining &amp; pumping require energy,</a:t>
            </a:r>
            <a:br/>
            <a:r>
              <a:rPr sz="900"/>
              <a:t/>
            </a:r>
            <a:br>
              <a:rPr sz="900"/>
            </a:br>
            <a:r>
              <a:t>and </a:t>
            </a:r>
            <a:r>
              <a:rPr>
                <a:solidFill>
                  <a:srgbClr val="FFCC00"/>
                </a:solidFill>
              </a:rPr>
              <a:t>heating</a:t>
            </a:r>
            <a:r>
              <a:t> requires MAJOR energy!</a:t>
            </a:r>
          </a:p>
        </p:txBody>
      </p:sp>
      <p:sp>
        <p:nvSpPr>
          <p:cNvPr id="53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109805"/>
            <a:ext cx="8788400" cy="537778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In fact, that heat is often obtained by burning up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				a good fraction of the fuel just extracted!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Extraction of fuel from both Tar Sands and Oil Shales is relatively new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One article even described existing technology as more of a field experiment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Poisson 2013 presented this:		And Lambert 2013 offered this: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>
                <a:solidFill>
                  <a:srgbClr val="FFCC00"/>
                </a:solidFill>
              </a:rPr>
              <a:t>Tar Sand EROI = 3-5		                          Oil Shale EROI = 1.8-2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NOTE (!): Lambert's summary figure (shown 2 slides ago) instead shows Oil Shale EROI ~ 7</a:t>
            </a:r>
          </a:p>
        </p:txBody>
      </p:sp>
      <p:grpSp>
        <p:nvGrpSpPr>
          <p:cNvPr id="537" name="Group 8"/>
          <p:cNvGrpSpPr/>
          <p:nvPr/>
        </p:nvGrpSpPr>
        <p:grpSpPr>
          <a:xfrm>
            <a:off x="517122" y="3556017"/>
            <a:ext cx="3367020" cy="1703912"/>
            <a:chOff x="0" y="0"/>
            <a:chExt cx="3367018" cy="1703910"/>
          </a:xfrm>
        </p:grpSpPr>
        <p:pic>
          <p:nvPicPr>
            <p:cNvPr id="534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74" b="12895"/>
            <a:stretch>
              <a:fillRect/>
            </a:stretch>
          </p:blipFill>
          <p:spPr>
            <a:xfrm>
              <a:off x="0" y="0"/>
              <a:ext cx="3367019" cy="1703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5" name="TextBox 6"/>
            <p:cNvSpPr txBox="1"/>
            <p:nvPr/>
          </p:nvSpPr>
          <p:spPr>
            <a:xfrm>
              <a:off x="887157" y="176135"/>
              <a:ext cx="2426222" cy="256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0">
                  <a:solidFill>
                    <a:srgbClr val="FF3300"/>
                  </a:solidFill>
                </a:defRPr>
              </a:lvl1pPr>
            </a:lstStyle>
            <a:p>
              <a:r>
                <a:t>Conventional Oil &amp; Gas</a:t>
              </a:r>
            </a:p>
          </p:txBody>
        </p:sp>
        <p:sp>
          <p:nvSpPr>
            <p:cNvPr id="536" name="TextBox 7"/>
            <p:cNvSpPr txBox="1"/>
            <p:nvPr/>
          </p:nvSpPr>
          <p:spPr>
            <a:xfrm>
              <a:off x="177865" y="789079"/>
              <a:ext cx="2081937" cy="256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0">
                  <a:solidFill>
                    <a:srgbClr val="8DB046"/>
                  </a:solidFill>
                </a:defRPr>
              </a:lvl1pPr>
            </a:lstStyle>
            <a:p>
              <a:r>
                <a:t>Tar Sand</a:t>
              </a:r>
            </a:p>
          </p:txBody>
        </p:sp>
      </p:grpSp>
      <p:sp>
        <p:nvSpPr>
          <p:cNvPr id="538" name="Rectangle 5"/>
          <p:cNvSpPr txBox="1"/>
          <p:nvPr/>
        </p:nvSpPr>
        <p:spPr>
          <a:xfrm>
            <a:off x="319620" y="6368322"/>
            <a:ext cx="3543298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Poisson 2013 - Time Series EROI for Canadian Oil and Gas</a:t>
            </a:r>
          </a:p>
        </p:txBody>
      </p:sp>
      <p:pic>
        <p:nvPicPr>
          <p:cNvPr id="539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5184" y="3539063"/>
            <a:ext cx="3924299" cy="1696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Biofuel EROIs are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also</a:t>
            </a:r>
            <a:r>
              <a:t> driven down by excessive energy inputs:</a:t>
            </a:r>
          </a:p>
        </p:txBody>
      </p:sp>
      <p:sp>
        <p:nvSpPr>
          <p:cNvPr id="542" name="Rectangle 3"/>
          <p:cNvSpPr txBox="1">
            <a:spLocks noGrp="1"/>
          </p:cNvSpPr>
          <p:nvPr>
            <p:ph type="body" idx="1"/>
          </p:nvPr>
        </p:nvSpPr>
        <p:spPr>
          <a:xfrm>
            <a:off x="71968" y="820848"/>
            <a:ext cx="9000064" cy="587797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From my Biomass &amp; Biofuels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), ethanol production requires </a:t>
            </a:r>
            <a:r>
              <a:rPr b="1">
                <a:solidFill>
                  <a:srgbClr val="FFCC00"/>
                </a:solidFill>
              </a:rPr>
              <a:t>energy</a:t>
            </a:r>
            <a:r>
              <a:t> to: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Synthesize the exceptionally large quantities of fertilizer required by corn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Break down the 'ligno cellusosic matrix" of that corn to expose its cellulose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Rid the resulting "mash" of bacteria that could interfere with yeast growth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Provide the sustained warmth that yeast requires to ferment sugars into alcohol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- Provide the sustained heat that distillation requires to separate out that alcohol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exact steps may change if sugar cane is the feedstock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or if biodiesel is to be the output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multiple biological and/or chemical synthesis steps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combined with final fuel separation steps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inevitably =&gt; exceptionally large energy inputs</a:t>
            </a:r>
          </a:p>
        </p:txBody>
      </p:sp>
      <p:pic>
        <p:nvPicPr>
          <p:cNvPr id="54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8913" y="4053413"/>
            <a:ext cx="2205991" cy="245110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Rectangle 5"/>
          <p:cNvSpPr txBox="1"/>
          <p:nvPr/>
        </p:nvSpPr>
        <p:spPr>
          <a:xfrm>
            <a:off x="1752600" y="6565169"/>
            <a:ext cx="52578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Figure: http://www.apptrav.com/howto.html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Rectangle 5"/>
          <p:cNvSpPr txBox="1"/>
          <p:nvPr/>
        </p:nvSpPr>
        <p:spPr>
          <a:xfrm>
            <a:off x="304800" y="65334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547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474134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And there is also the issue of </a:t>
            </a:r>
            <a:r>
              <a:rPr b="1"/>
              <a:t>not very well hidden research agendas </a:t>
            </a:r>
          </a:p>
        </p:txBody>
      </p:sp>
      <p:sp>
        <p:nvSpPr>
          <p:cNvPr id="548" name="Rectangle 3"/>
          <p:cNvSpPr txBox="1">
            <a:spLocks noGrp="1"/>
          </p:cNvSpPr>
          <p:nvPr>
            <p:ph type="body" idx="1"/>
          </p:nvPr>
        </p:nvSpPr>
        <p:spPr>
          <a:xfrm>
            <a:off x="270932" y="757774"/>
            <a:ext cx="8682565" cy="561402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EROI was defined as:  </a:t>
            </a:r>
            <a:r>
              <a:rPr b="1">
                <a:solidFill>
                  <a:srgbClr val="FFCC00"/>
                </a:solidFill>
              </a:rPr>
              <a:t>Lifetime Energy Output / Lifetime Energy Input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Thus, if harvesting sugar for ethanol involves burning off its fields,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that heat is considered an energy input because it could have been used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instead to homes, to create the steam in an electricity plant . . .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But many biofuel studies choose to redefine EROI as instead: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>
                <a:solidFill>
                  <a:srgbClr val="FFCC00"/>
                </a:solidFill>
              </a:rPr>
              <a:t>Lifetime Energy Output / Lifetime </a:t>
            </a:r>
            <a:r>
              <a:rPr b="1" u="sng">
                <a:solidFill>
                  <a:srgbClr val="FFCC00"/>
                </a:solidFill>
              </a:rPr>
              <a:t>Fossil Fuel</a:t>
            </a:r>
            <a:r>
              <a:rPr b="1">
                <a:solidFill>
                  <a:srgbClr val="FFCC00"/>
                </a:solidFill>
              </a:rPr>
              <a:t> Input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0">
                <a:solidFill>
                  <a:srgbClr val="FFFFFF"/>
                </a:solidFill>
              </a:rPr>
              <a:t>Some even consider only inputs of single specific fuel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Why the sudden redefinitions?  Because these studies are primarily focused on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eliminating the atmospheric carbon footprint of today's fossil fuels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And from such a climate-change-driven perspective,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</a:t>
            </a:r>
            <a:r>
              <a:rPr b="1"/>
              <a:t>YES</a:t>
            </a:r>
            <a:r>
              <a:t>, a fuel requiring less fossil fuel to create is more desirable!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Rectangle 5"/>
          <p:cNvSpPr txBox="1"/>
          <p:nvPr/>
        </p:nvSpPr>
        <p:spPr>
          <a:xfrm>
            <a:off x="220134" y="6373613"/>
            <a:ext cx="8669867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Murphy 2010 -  Year in Review: EROI or Energy Return on (Energy) Invested</a:t>
            </a:r>
          </a:p>
        </p:txBody>
      </p:sp>
      <p:sp>
        <p:nvSpPr>
          <p:cNvPr id="551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37633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EROI's were meant to </a:t>
            </a:r>
            <a:r>
              <a:rPr b="1"/>
              <a:t>clarify</a:t>
            </a:r>
            <a:r>
              <a:t> our energy decisions</a:t>
            </a:r>
          </a:p>
        </p:txBody>
      </p:sp>
      <p:sp>
        <p:nvSpPr>
          <p:cNvPr id="552" name="Rectangle 3"/>
          <p:cNvSpPr txBox="1">
            <a:spLocks noGrp="1"/>
          </p:cNvSpPr>
          <p:nvPr>
            <p:ph type="body" idx="1"/>
          </p:nvPr>
        </p:nvSpPr>
        <p:spPr>
          <a:xfrm>
            <a:off x="122770" y="736606"/>
            <a:ext cx="9000064" cy="535939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Whereas mobile EROI definitions seem to only cloud those decisions.  For example: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Airlines may soon be compelled to adopt supposedly carbon-neutral biofuels </a:t>
            </a:r>
            <a:r>
              <a:rPr baseline="30000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if we force such a change, it will not be because it makes </a:t>
            </a:r>
            <a:r>
              <a:rPr b="1"/>
              <a:t>energy sense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 		It will be because it makes unavoidable </a:t>
            </a:r>
            <a:r>
              <a:rPr b="1"/>
              <a:t>climate sense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Why?  Because jet travel can account for 1/3 of your personal carbon footprint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Its elimination may thus be so important that we switch to carbon-neutral fuels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>
                <a:solidFill>
                  <a:srgbClr val="FFCC00"/>
                </a:solidFill>
              </a:rPr>
              <a:t>even if those aircraft biofuels end up being net energy sinks!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Or to instead call upon Murphy &amp; Hall's words from their seminal EROI publication: </a:t>
            </a:r>
            <a:r>
              <a:rPr baseline="30000"/>
              <a:t>2</a:t>
            </a:r>
          </a:p>
          <a:p>
            <a:pPr marL="0" lvl="1" indent="569458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"In the case of corn ethanol, at least three different methods of net energy 	analysis had been employed in the literature, resulting in three different 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estimates of EROI that were </a:t>
            </a:r>
            <a:r>
              <a:rPr b="1">
                <a:solidFill>
                  <a:srgbClr val="FFCC00"/>
                </a:solidFill>
              </a:rPr>
              <a:t>mutually incommensurable</a:t>
            </a:r>
            <a:r>
              <a:t>" </a:t>
            </a:r>
          </a:p>
        </p:txBody>
      </p:sp>
      <p:sp>
        <p:nvSpPr>
          <p:cNvPr id="553" name="Rectangle 3"/>
          <p:cNvSpPr txBox="1"/>
          <p:nvPr/>
        </p:nvSpPr>
        <p:spPr>
          <a:xfrm>
            <a:off x="821261" y="6259007"/>
            <a:ext cx="734906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tabLst>
                <a:tab pos="444500" algn="l"/>
                <a:tab pos="901700" algn="l"/>
                <a:tab pos="1371600" algn="l"/>
                <a:tab pos="1828800" algn="l"/>
              </a:tabLst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1) For further discussion of biofuels in aviation, see my Biomass &amp; Biofuels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note set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37633"/>
          </a:xfrm>
          <a:prstGeom prst="rect">
            <a:avLst/>
          </a:prstGeom>
        </p:spPr>
        <p:txBody>
          <a:bodyPr/>
          <a:lstStyle/>
          <a:p>
            <a:r>
              <a:t>Specific sources of dispute?</a:t>
            </a:r>
          </a:p>
        </p:txBody>
      </p:sp>
      <p:sp>
        <p:nvSpPr>
          <p:cNvPr id="556" name="Rectangle 3"/>
          <p:cNvSpPr txBox="1">
            <a:spLocks noGrp="1"/>
          </p:cNvSpPr>
          <p:nvPr>
            <p:ph type="body" idx="1"/>
          </p:nvPr>
        </p:nvSpPr>
        <p:spPr>
          <a:xfrm>
            <a:off x="122770" y="726024"/>
            <a:ext cx="9000064" cy="587797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- Missing energy inputs (e.g. for fertilizers or for farm machinery &amp; infrastructure)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- Inflated claims about possible secondary use of energy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As in the possible use of waste heat for local heating of buildings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or for steam production in adjacent electrical power stations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- Inflated claims of byproduct ("co-product") energy value (output)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As in claims that used corn mash could largely replace corn livestock feed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despite fermentation having depleted it of much of its nutritional value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- Counter claims that co-product energies were omitted in specific papers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Despite clear evidence I found of their being included in those exact papers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(They might have been undervalued, but they weren't omitted!)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For more specifics, see the dozen plus biofuel papers I cite on the </a:t>
            </a:r>
            <a:r>
              <a:rPr b="1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Resources Webpage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ctangle 5"/>
          <p:cNvSpPr txBox="1"/>
          <p:nvPr/>
        </p:nvSpPr>
        <p:spPr>
          <a:xfrm>
            <a:off x="304800" y="6552467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Hall, Lambert &amp; Balogh 2014 - EROI of Different Fuels and the Implications for Society</a:t>
            </a:r>
          </a:p>
        </p:txBody>
      </p:sp>
      <p:sp>
        <p:nvSpPr>
          <p:cNvPr id="55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5443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Hall and Lambert looked back on all of this in a joint 2014 review:</a:t>
            </a:r>
          </a:p>
        </p:txBody>
      </p:sp>
      <p:sp>
        <p:nvSpPr>
          <p:cNvPr id="560" name="Rectangle 3"/>
          <p:cNvSpPr txBox="1">
            <a:spLocks noGrp="1"/>
          </p:cNvSpPr>
          <p:nvPr>
            <p:ph type="body" idx="1"/>
          </p:nvPr>
        </p:nvSpPr>
        <p:spPr>
          <a:xfrm>
            <a:off x="91019" y="869218"/>
            <a:ext cx="9052981" cy="556544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 that review they considered biofuel EROI research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From no less than 31 different studies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Considering feedstocks of wood, corn, sugar cane, molasses . . .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Which they rolled into a composite statement that </a:t>
            </a:r>
            <a:r>
              <a:rPr b="1">
                <a:solidFill>
                  <a:srgbClr val="FFCC00"/>
                </a:solidFill>
              </a:rPr>
              <a:t>Biofuel EROI ~ 5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But, as I've discovered, lumping EROI data together can be a lousy idea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almost compelled me to dig up each of those 31 studies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Separating EROI's for each feedstock, sorting data by date of study, etc.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I might have done had I not come to share their conclusion about biofuels: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"We believe that outside certain conditions in the tropics 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most ethanol EROI values are at or below the 3:1 minimum extended EROI value required for a fuel to be minimally useful to society"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(John: But add to this their possible use in mitigating aviation's carbon footprint!)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563" name="Rectangle 2"/>
          <p:cNvSpPr txBox="1">
            <a:spLocks noGrp="1"/>
          </p:cNvSpPr>
          <p:nvPr>
            <p:ph type="title"/>
          </p:nvPr>
        </p:nvSpPr>
        <p:spPr>
          <a:xfrm>
            <a:off x="325966" y="2328334"/>
            <a:ext cx="8534401" cy="963085"/>
          </a:xfrm>
          <a:prstGeom prst="rect">
            <a:avLst/>
          </a:prstGeom>
        </p:spPr>
        <p:txBody>
          <a:bodyPr/>
          <a:lstStyle/>
          <a:p>
            <a:r>
              <a:t>Thus jumping forward to </a:t>
            </a:r>
            <a:r>
              <a:rPr b="1"/>
              <a:t>my</a:t>
            </a:r>
            <a:r>
              <a:t> conclusions about EROI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5"/>
          <p:cNvSpPr txBox="1"/>
          <p:nvPr/>
        </p:nvSpPr>
        <p:spPr>
          <a:xfrm>
            <a:off x="304800" y="6279420"/>
            <a:ext cx="8534400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Fthenakis 2012) http://www.clca.columbia.edu/236_PE_Magazine_Fthenakis_2_10_12.pdf </a:t>
            </a:r>
            <a:endParaRPr>
              <a:solidFill>
                <a:srgbClr val="E5FFFF"/>
              </a:solidFill>
            </a:endParaRPr>
          </a:p>
        </p:txBody>
      </p:sp>
      <p:sp>
        <p:nvSpPr>
          <p:cNvPr id="15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But are you ready to trust Greenpeace?</a:t>
            </a:r>
          </a:p>
        </p:txBody>
      </p:sp>
      <p:sp>
        <p:nvSpPr>
          <p:cNvPr id="15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762000"/>
            <a:ext cx="8534400" cy="423333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Here, instead, is a study from the U.S. National Society of Professional Engineers:</a:t>
            </a:r>
          </a:p>
        </p:txBody>
      </p:sp>
      <p:pic>
        <p:nvPicPr>
          <p:cNvPr id="15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301" y="1422396"/>
            <a:ext cx="3203015" cy="4092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2801" y="1422396"/>
            <a:ext cx="3685118" cy="4034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32884"/>
            <a:ext cx="8915400" cy="5867401"/>
          </a:xfrm>
          <a:prstGeom prst="rect">
            <a:avLst/>
          </a:prstGeom>
        </p:spPr>
        <p:txBody>
          <a:bodyPr/>
          <a:lstStyle/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656">
                <a:solidFill>
                  <a:srgbClr val="FFCC00"/>
                </a:solidFill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Colors reflect articles' conclusion that economic viability requires EROI of ~ </a:t>
            </a:r>
            <a:r>
              <a:rPr b="1" dirty="0"/>
              <a:t>3-5 </a:t>
            </a:r>
            <a:endParaRPr b="1" baseline="29826"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73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65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</a:t>
            </a:r>
            <a:r>
              <a:rPr b="1" dirty="0"/>
              <a:t>Technology	</a:t>
            </a:r>
            <a:r>
              <a:rPr b="1" dirty="0" smtClean="0"/>
              <a:t>	</a:t>
            </a:r>
            <a:r>
              <a:rPr lang="en-US" b="1" dirty="0" smtClean="0"/>
              <a:t>	</a:t>
            </a:r>
            <a:r>
              <a:rPr b="1" dirty="0" smtClean="0"/>
              <a:t>EROI</a:t>
            </a:r>
            <a:endParaRPr b="1"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73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 b="1">
                <a:solidFill>
                  <a:srgbClr val="FFCC00"/>
                </a:solidFill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Heat from: 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Conventional oil	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16</a:t>
            </a:r>
            <a:endParaRPr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Ethanol from sugarcane	9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Biodiesel from soy	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5.5</a:t>
            </a:r>
            <a:endParaRPr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Tar Sands	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5</a:t>
            </a:r>
            <a:endParaRPr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Heavy oil from California	4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Ethanol from corn	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1.4</a:t>
            </a:r>
            <a:endParaRPr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101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800"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 b="1">
                <a:solidFill>
                  <a:srgbClr val="FFCC00"/>
                </a:solidFill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Electricity from: 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460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Hydroelectric Dams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	</a:t>
            </a:r>
            <a:r>
              <a:rPr dirty="0"/>
              <a:t>40+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Wind	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20</a:t>
            </a:r>
            <a:endParaRPr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Coal	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18</a:t>
            </a:r>
            <a:endParaRPr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Natural Gas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	</a:t>
            </a:r>
            <a:r>
              <a:rPr dirty="0"/>
              <a:t>7</a:t>
            </a:r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Solar PV	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6</a:t>
            </a:r>
            <a:endParaRPr dirty="0"/>
          </a:p>
          <a:p>
            <a:pPr defTabSz="841247">
              <a:tabLst>
                <a:tab pos="622300" algn="l"/>
                <a:tab pos="2501900" algn="l"/>
                <a:tab pos="2921000" algn="l"/>
              </a:tabLst>
              <a:defRPr sz="276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841247">
              <a:spcBef>
                <a:spcPts val="300"/>
              </a:spcBef>
              <a:tabLst>
                <a:tab pos="622300" algn="l"/>
                <a:tab pos="2501900" algn="l"/>
                <a:tab pos="2921000" algn="l"/>
              </a:tabLst>
              <a:defRPr sz="1472">
                <a:effectLst>
                  <a:outerShdw blurRad="35052" dist="35052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Nuclear</a:t>
            </a:r>
            <a:r>
              <a:rPr dirty="0" smtClean="0"/>
              <a:t>	</a:t>
            </a:r>
            <a:r>
              <a:rPr lang="en-US" dirty="0" smtClean="0"/>
              <a:t>	</a:t>
            </a:r>
            <a:r>
              <a:rPr dirty="0" smtClean="0"/>
              <a:t>	</a:t>
            </a:r>
            <a:r>
              <a:rPr dirty="0"/>
              <a:t>5</a:t>
            </a:r>
          </a:p>
        </p:txBody>
      </p:sp>
      <p:sp>
        <p:nvSpPr>
          <p:cNvPr id="566" name="Rectangle 2"/>
          <p:cNvSpPr txBox="1">
            <a:spLocks noGrp="1"/>
          </p:cNvSpPr>
          <p:nvPr>
            <p:ph type="title"/>
          </p:nvPr>
        </p:nvSpPr>
        <p:spPr>
          <a:xfrm>
            <a:off x="304800" y="65616"/>
            <a:ext cx="8534400" cy="4572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My earlier rendition of the Murphy &amp; Hall / Scientific American 2013 data</a:t>
            </a:r>
          </a:p>
        </p:txBody>
      </p:sp>
      <p:grpSp>
        <p:nvGrpSpPr>
          <p:cNvPr id="627" name="Group 54"/>
          <p:cNvGrpSpPr/>
          <p:nvPr/>
        </p:nvGrpSpPr>
        <p:grpSpPr>
          <a:xfrm>
            <a:off x="4226986" y="1761052"/>
            <a:ext cx="4800602" cy="4800601"/>
            <a:chOff x="0" y="0"/>
            <a:chExt cx="4800600" cy="4800600"/>
          </a:xfrm>
        </p:grpSpPr>
        <p:grpSp>
          <p:nvGrpSpPr>
            <p:cNvPr id="571" name="Cube 42"/>
            <p:cNvGrpSpPr/>
            <p:nvPr/>
          </p:nvGrpSpPr>
          <p:grpSpPr>
            <a:xfrm>
              <a:off x="-1" y="4297643"/>
              <a:ext cx="457201" cy="502958"/>
              <a:chOff x="0" y="0"/>
              <a:chExt cx="457200" cy="502957"/>
            </a:xfrm>
          </p:grpSpPr>
          <p:sp>
            <p:nvSpPr>
              <p:cNvPr id="567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8" name="Shape"/>
              <p:cNvSpPr/>
              <p:nvPr/>
            </p:nvSpPr>
            <p:spPr>
              <a:xfrm>
                <a:off x="304796" y="0"/>
                <a:ext cx="152404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21600" y="0"/>
                    </a:lnTo>
                    <a:lnTo>
                      <a:pt x="21600" y="1505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9" name="Shape"/>
              <p:cNvSpPr/>
              <p:nvPr/>
            </p:nvSpPr>
            <p:spPr>
              <a:xfrm>
                <a:off x="0" y="-1"/>
                <a:ext cx="457200" cy="15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144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0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  <a:moveTo>
                      <a:pt x="0" y="6545"/>
                    </a:moveTo>
                    <a:lnTo>
                      <a:pt x="14400" y="6545"/>
                    </a:lnTo>
                    <a:lnTo>
                      <a:pt x="21600" y="0"/>
                    </a:lnTo>
                    <a:moveTo>
                      <a:pt x="14400" y="6545"/>
                    </a:moveTo>
                    <a:lnTo>
                      <a:pt x="144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76" name="Cube 43"/>
            <p:cNvGrpSpPr/>
            <p:nvPr/>
          </p:nvGrpSpPr>
          <p:grpSpPr>
            <a:xfrm>
              <a:off x="-1" y="3874923"/>
              <a:ext cx="609601" cy="563626"/>
              <a:chOff x="0" y="0"/>
              <a:chExt cx="609600" cy="563624"/>
            </a:xfrm>
          </p:grpSpPr>
          <p:sp>
            <p:nvSpPr>
              <p:cNvPr id="572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3" name="Shape"/>
              <p:cNvSpPr/>
              <p:nvPr/>
            </p:nvSpPr>
            <p:spPr>
              <a:xfrm>
                <a:off x="390411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4" name="Shape"/>
              <p:cNvSpPr/>
              <p:nvPr/>
            </p:nvSpPr>
            <p:spPr>
              <a:xfrm>
                <a:off x="0" y="0"/>
                <a:ext cx="609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5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81" name="Cube 44"/>
            <p:cNvGrpSpPr/>
            <p:nvPr/>
          </p:nvGrpSpPr>
          <p:grpSpPr>
            <a:xfrm>
              <a:off x="-1" y="3522658"/>
              <a:ext cx="685801" cy="563626"/>
              <a:chOff x="0" y="0"/>
              <a:chExt cx="685800" cy="563624"/>
            </a:xfrm>
          </p:grpSpPr>
          <p:sp>
            <p:nvSpPr>
              <p:cNvPr id="577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8" name="Shape"/>
              <p:cNvSpPr/>
              <p:nvPr/>
            </p:nvSpPr>
            <p:spPr>
              <a:xfrm>
                <a:off x="466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9" name="Shape"/>
              <p:cNvSpPr/>
              <p:nvPr/>
            </p:nvSpPr>
            <p:spPr>
              <a:xfrm>
                <a:off x="0" y="0"/>
                <a:ext cx="685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1469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0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4696" y="8400"/>
                    </a:lnTo>
                    <a:lnTo>
                      <a:pt x="21600" y="0"/>
                    </a:lnTo>
                    <a:moveTo>
                      <a:pt x="14696" y="8400"/>
                    </a:moveTo>
                    <a:lnTo>
                      <a:pt x="14696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86" name="Cube 45"/>
            <p:cNvGrpSpPr/>
            <p:nvPr/>
          </p:nvGrpSpPr>
          <p:grpSpPr>
            <a:xfrm>
              <a:off x="-1" y="3170392"/>
              <a:ext cx="1447801" cy="563626"/>
              <a:chOff x="0" y="0"/>
              <a:chExt cx="1447800" cy="563624"/>
            </a:xfrm>
          </p:grpSpPr>
          <p:sp>
            <p:nvSpPr>
              <p:cNvPr id="582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3" name="Shape"/>
              <p:cNvSpPr/>
              <p:nvPr/>
            </p:nvSpPr>
            <p:spPr>
              <a:xfrm>
                <a:off x="1228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4" name="Shape"/>
              <p:cNvSpPr/>
              <p:nvPr/>
            </p:nvSpPr>
            <p:spPr>
              <a:xfrm>
                <a:off x="0" y="0"/>
                <a:ext cx="1447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1833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5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330" y="8400"/>
                    </a:lnTo>
                    <a:lnTo>
                      <a:pt x="21600" y="0"/>
                    </a:lnTo>
                    <a:moveTo>
                      <a:pt x="18330" y="8400"/>
                    </a:moveTo>
                    <a:lnTo>
                      <a:pt x="1833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91" name="Cube 46"/>
            <p:cNvGrpSpPr/>
            <p:nvPr/>
          </p:nvGrpSpPr>
          <p:grpSpPr>
            <a:xfrm>
              <a:off x="-1" y="2818126"/>
              <a:ext cx="1600202" cy="563626"/>
              <a:chOff x="0" y="0"/>
              <a:chExt cx="1600200" cy="563624"/>
            </a:xfrm>
          </p:grpSpPr>
          <p:sp>
            <p:nvSpPr>
              <p:cNvPr id="587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8" name="Shape"/>
              <p:cNvSpPr/>
              <p:nvPr/>
            </p:nvSpPr>
            <p:spPr>
              <a:xfrm>
                <a:off x="13810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9" name="Shape"/>
              <p:cNvSpPr/>
              <p:nvPr/>
            </p:nvSpPr>
            <p:spPr>
              <a:xfrm>
                <a:off x="0" y="0"/>
                <a:ext cx="16002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1864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0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641" y="8400"/>
                    </a:lnTo>
                    <a:lnTo>
                      <a:pt x="21600" y="0"/>
                    </a:lnTo>
                    <a:moveTo>
                      <a:pt x="18641" y="8400"/>
                    </a:moveTo>
                    <a:lnTo>
                      <a:pt x="18641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96" name="Cube 47"/>
            <p:cNvGrpSpPr/>
            <p:nvPr/>
          </p:nvGrpSpPr>
          <p:grpSpPr>
            <a:xfrm>
              <a:off x="0" y="2465860"/>
              <a:ext cx="4800601" cy="563626"/>
              <a:chOff x="0" y="0"/>
              <a:chExt cx="4800600" cy="563624"/>
            </a:xfrm>
          </p:grpSpPr>
          <p:sp>
            <p:nvSpPr>
              <p:cNvPr id="592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3" name="Shape"/>
              <p:cNvSpPr/>
              <p:nvPr/>
            </p:nvSpPr>
            <p:spPr>
              <a:xfrm>
                <a:off x="4581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4" name="Shape"/>
              <p:cNvSpPr/>
              <p:nvPr/>
            </p:nvSpPr>
            <p:spPr>
              <a:xfrm>
                <a:off x="0" y="0"/>
                <a:ext cx="4800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0614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5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20614" y="8400"/>
                    </a:lnTo>
                    <a:lnTo>
                      <a:pt x="21600" y="0"/>
                    </a:lnTo>
                    <a:moveTo>
                      <a:pt x="20614" y="8400"/>
                    </a:moveTo>
                    <a:lnTo>
                      <a:pt x="20614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01" name="Cube 48"/>
            <p:cNvGrpSpPr/>
            <p:nvPr/>
          </p:nvGrpSpPr>
          <p:grpSpPr>
            <a:xfrm>
              <a:off x="-1" y="1902235"/>
              <a:ext cx="152401" cy="422719"/>
              <a:chOff x="0" y="0"/>
              <a:chExt cx="152400" cy="422718"/>
            </a:xfrm>
          </p:grpSpPr>
          <p:sp>
            <p:nvSpPr>
              <p:cNvPr id="597" name="Shape"/>
              <p:cNvSpPr/>
              <p:nvPr/>
            </p:nvSpPr>
            <p:spPr>
              <a:xfrm>
                <a:off x="0" y="0"/>
                <a:ext cx="152400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8" name="Shape"/>
              <p:cNvSpPr/>
              <p:nvPr/>
            </p:nvSpPr>
            <p:spPr>
              <a:xfrm>
                <a:off x="93132" y="0"/>
                <a:ext cx="59268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21600" y="0"/>
                    </a:lnTo>
                    <a:lnTo>
                      <a:pt x="21600" y="1857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9" name="Shape"/>
              <p:cNvSpPr/>
              <p:nvPr/>
            </p:nvSpPr>
            <p:spPr>
              <a:xfrm>
                <a:off x="0" y="-1"/>
                <a:ext cx="152400" cy="59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0" name="Shape"/>
              <p:cNvSpPr/>
              <p:nvPr/>
            </p:nvSpPr>
            <p:spPr>
              <a:xfrm>
                <a:off x="0" y="0"/>
                <a:ext cx="152400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3028"/>
                    </a:moveTo>
                    <a:lnTo>
                      <a:pt x="13200" y="3028"/>
                    </a:lnTo>
                    <a:lnTo>
                      <a:pt x="21600" y="0"/>
                    </a:lnTo>
                    <a:moveTo>
                      <a:pt x="13200" y="3028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06" name="Cube 49"/>
            <p:cNvGrpSpPr/>
            <p:nvPr/>
          </p:nvGrpSpPr>
          <p:grpSpPr>
            <a:xfrm>
              <a:off x="-1" y="1479516"/>
              <a:ext cx="381001" cy="493173"/>
              <a:chOff x="0" y="0"/>
              <a:chExt cx="381000" cy="493172"/>
            </a:xfrm>
          </p:grpSpPr>
          <p:sp>
            <p:nvSpPr>
              <p:cNvPr id="602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3" name="Shape"/>
              <p:cNvSpPr/>
              <p:nvPr/>
            </p:nvSpPr>
            <p:spPr>
              <a:xfrm>
                <a:off x="232833" y="-1"/>
                <a:ext cx="148167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21600" y="0"/>
                    </a:lnTo>
                    <a:lnTo>
                      <a:pt x="21600" y="1511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4" name="Shape"/>
              <p:cNvSpPr/>
              <p:nvPr/>
            </p:nvSpPr>
            <p:spPr>
              <a:xfrm>
                <a:off x="0" y="-1"/>
                <a:ext cx="381000" cy="148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5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6489"/>
                    </a:moveTo>
                    <a:lnTo>
                      <a:pt x="13200" y="6489"/>
                    </a:lnTo>
                    <a:lnTo>
                      <a:pt x="21600" y="0"/>
                    </a:lnTo>
                    <a:moveTo>
                      <a:pt x="13200" y="6489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11" name="Cube 50"/>
            <p:cNvGrpSpPr/>
            <p:nvPr/>
          </p:nvGrpSpPr>
          <p:grpSpPr>
            <a:xfrm>
              <a:off x="-1" y="1056797"/>
              <a:ext cx="533401" cy="563626"/>
              <a:chOff x="0" y="0"/>
              <a:chExt cx="533400" cy="563624"/>
            </a:xfrm>
          </p:grpSpPr>
          <p:sp>
            <p:nvSpPr>
              <p:cNvPr id="607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8" name="Shape"/>
              <p:cNvSpPr/>
              <p:nvPr/>
            </p:nvSpPr>
            <p:spPr>
              <a:xfrm>
                <a:off x="325966" y="0"/>
                <a:ext cx="207434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21600" y="0"/>
                    </a:lnTo>
                    <a:lnTo>
                      <a:pt x="21600" y="1365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9" name="Shape"/>
              <p:cNvSpPr/>
              <p:nvPr/>
            </p:nvSpPr>
            <p:spPr>
              <a:xfrm>
                <a:off x="0" y="0"/>
                <a:ext cx="533400" cy="20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0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7950"/>
                    </a:moveTo>
                    <a:lnTo>
                      <a:pt x="13200" y="7950"/>
                    </a:lnTo>
                    <a:lnTo>
                      <a:pt x="21600" y="0"/>
                    </a:lnTo>
                    <a:moveTo>
                      <a:pt x="13200" y="7950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16" name="Cube 51"/>
            <p:cNvGrpSpPr/>
            <p:nvPr/>
          </p:nvGrpSpPr>
          <p:grpSpPr>
            <a:xfrm>
              <a:off x="-1" y="686918"/>
              <a:ext cx="609601" cy="563626"/>
              <a:chOff x="0" y="0"/>
              <a:chExt cx="609600" cy="563624"/>
            </a:xfrm>
          </p:grpSpPr>
          <p:sp>
            <p:nvSpPr>
              <p:cNvPr id="612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3" name="Shape"/>
              <p:cNvSpPr/>
              <p:nvPr/>
            </p:nvSpPr>
            <p:spPr>
              <a:xfrm>
                <a:off x="390411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4" name="Shape"/>
              <p:cNvSpPr/>
              <p:nvPr/>
            </p:nvSpPr>
            <p:spPr>
              <a:xfrm>
                <a:off x="0" y="0"/>
                <a:ext cx="609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5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21" name="Cube 52"/>
            <p:cNvGrpSpPr/>
            <p:nvPr/>
          </p:nvGrpSpPr>
          <p:grpSpPr>
            <a:xfrm>
              <a:off x="-1" y="352265"/>
              <a:ext cx="914401" cy="563626"/>
              <a:chOff x="0" y="0"/>
              <a:chExt cx="914400" cy="563624"/>
            </a:xfrm>
          </p:grpSpPr>
          <p:sp>
            <p:nvSpPr>
              <p:cNvPr id="617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8" name="Shape"/>
              <p:cNvSpPr/>
              <p:nvPr/>
            </p:nvSpPr>
            <p:spPr>
              <a:xfrm>
                <a:off x="6952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9" name="Shape"/>
              <p:cNvSpPr/>
              <p:nvPr/>
            </p:nvSpPr>
            <p:spPr>
              <a:xfrm>
                <a:off x="0" y="0"/>
                <a:ext cx="9144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1642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0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6422" y="8400"/>
                    </a:lnTo>
                    <a:lnTo>
                      <a:pt x="21600" y="0"/>
                    </a:lnTo>
                    <a:moveTo>
                      <a:pt x="16422" y="8400"/>
                    </a:moveTo>
                    <a:lnTo>
                      <a:pt x="1642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26" name="Cube 53"/>
            <p:cNvGrpSpPr/>
            <p:nvPr/>
          </p:nvGrpSpPr>
          <p:grpSpPr>
            <a:xfrm>
              <a:off x="-1" y="0"/>
              <a:ext cx="1371601" cy="563626"/>
              <a:chOff x="0" y="0"/>
              <a:chExt cx="1371600" cy="563624"/>
            </a:xfrm>
          </p:grpSpPr>
          <p:sp>
            <p:nvSpPr>
              <p:cNvPr id="622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3" name="Shape"/>
              <p:cNvSpPr/>
              <p:nvPr/>
            </p:nvSpPr>
            <p:spPr>
              <a:xfrm>
                <a:off x="1152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4" name="Shape"/>
              <p:cNvSpPr/>
              <p:nvPr/>
            </p:nvSpPr>
            <p:spPr>
              <a:xfrm>
                <a:off x="0" y="0"/>
                <a:ext cx="1371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18148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5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148" y="8400"/>
                    </a:lnTo>
                    <a:lnTo>
                      <a:pt x="21600" y="0"/>
                    </a:lnTo>
                    <a:moveTo>
                      <a:pt x="18148" y="8400"/>
                    </a:moveTo>
                    <a:lnTo>
                      <a:pt x="18148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Rectangle 3"/>
          <p:cNvSpPr txBox="1">
            <a:spLocks noGrp="1"/>
          </p:cNvSpPr>
          <p:nvPr>
            <p:ph type="body" idx="1"/>
          </p:nvPr>
        </p:nvSpPr>
        <p:spPr>
          <a:xfrm>
            <a:off x="241299" y="1092201"/>
            <a:ext cx="5492362" cy="5630279"/>
          </a:xfrm>
          <a:prstGeom prst="rect">
            <a:avLst/>
          </a:prstGeom>
        </p:spPr>
        <p:txBody>
          <a:bodyPr/>
          <a:lstStyle/>
          <a:p>
            <a:pPr>
              <a:tabLst>
                <a:tab pos="685800" algn="l"/>
                <a:tab pos="2730500" algn="l"/>
                <a:tab pos="31877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 </a:t>
            </a:r>
            <a:r>
              <a:rPr baseline="30000" dirty="0">
                <a:solidFill>
                  <a:srgbClr val="FFFFFF"/>
                </a:solidFill>
              </a:rPr>
              <a:t>	</a:t>
            </a:r>
            <a:r>
              <a:rPr dirty="0">
                <a:solidFill>
                  <a:srgbClr val="FFFFFF"/>
                </a:solidFill>
              </a:rPr>
              <a:t>Technology		EROI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Heat from: 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Conventional oil		16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Ethanol from sugarcane	         9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Biodiesel from soy		5.5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Tar Sands		5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Heavy oil from California	4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Ethanol from corn		1.4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1900">
                <a:latin typeface="+mj-lt"/>
                <a:ea typeface="+mj-ea"/>
                <a:cs typeface="+mj-cs"/>
                <a:sym typeface="Arial"/>
              </a:defRPr>
            </a:pPr>
            <a:endParaRPr sz="600"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Electricity from: 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4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Hydroelectric Dams		40+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Wind		~ 40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Coal (CC)		2.5-5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Natural Gas (CCGT)		3.5-5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marL="0" lvl="1" indent="620484">
              <a:spcBef>
                <a:spcPts val="300"/>
              </a:spcBef>
              <a:buSzTx/>
              <a:buNone/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Solar PV                      9, 12, 15, 35</a:t>
            </a:r>
          </a:p>
          <a:p>
            <a:pPr>
              <a:tabLst>
                <a:tab pos="685800" algn="l"/>
                <a:tab pos="2730500" algn="l"/>
                <a:tab pos="3187700" algn="l"/>
              </a:tabLst>
              <a:defRPr sz="2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5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Nuclear		35-40</a:t>
            </a:r>
          </a:p>
        </p:txBody>
      </p:sp>
      <p:sp>
        <p:nvSpPr>
          <p:cNvPr id="630" name="Rectangle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Versus my updated / expanded analysis of at least power plant EROI data:</a:t>
            </a:r>
          </a:p>
        </p:txBody>
      </p:sp>
      <p:grpSp>
        <p:nvGrpSpPr>
          <p:cNvPr id="710" name="Group"/>
          <p:cNvGrpSpPr/>
          <p:nvPr/>
        </p:nvGrpSpPr>
        <p:grpSpPr>
          <a:xfrm>
            <a:off x="4080935" y="1738240"/>
            <a:ext cx="4857756" cy="4775206"/>
            <a:chOff x="0" y="0"/>
            <a:chExt cx="4857755" cy="4775204"/>
          </a:xfrm>
        </p:grpSpPr>
        <p:grpSp>
          <p:nvGrpSpPr>
            <p:cNvPr id="635" name="Cube 19"/>
            <p:cNvGrpSpPr/>
            <p:nvPr/>
          </p:nvGrpSpPr>
          <p:grpSpPr>
            <a:xfrm>
              <a:off x="220135" y="3877142"/>
              <a:ext cx="1250953" cy="563628"/>
              <a:chOff x="0" y="0"/>
              <a:chExt cx="1250952" cy="563627"/>
            </a:xfrm>
          </p:grpSpPr>
          <p:sp>
            <p:nvSpPr>
              <p:cNvPr id="631" name="Shape"/>
              <p:cNvSpPr/>
              <p:nvPr/>
            </p:nvSpPr>
            <p:spPr>
              <a:xfrm>
                <a:off x="-1" y="0"/>
                <a:ext cx="125095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785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7815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>
                  <a:alpha val="2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2" name="Shape"/>
              <p:cNvSpPr/>
              <p:nvPr/>
            </p:nvSpPr>
            <p:spPr>
              <a:xfrm>
                <a:off x="1031763" y="0"/>
                <a:ext cx="21919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3" name="Shape"/>
              <p:cNvSpPr/>
              <p:nvPr/>
            </p:nvSpPr>
            <p:spPr>
              <a:xfrm>
                <a:off x="-1" y="-1"/>
                <a:ext cx="1250953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785" y="0"/>
                    </a:lnTo>
                    <a:lnTo>
                      <a:pt x="21600" y="0"/>
                    </a:lnTo>
                    <a:lnTo>
                      <a:pt x="17815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4" name="Shape"/>
              <p:cNvSpPr/>
              <p:nvPr/>
            </p:nvSpPr>
            <p:spPr>
              <a:xfrm>
                <a:off x="-1" y="0"/>
                <a:ext cx="125095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785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7815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7815" y="8400"/>
                    </a:lnTo>
                    <a:lnTo>
                      <a:pt x="21600" y="0"/>
                    </a:lnTo>
                    <a:moveTo>
                      <a:pt x="17815" y="8400"/>
                    </a:moveTo>
                    <a:lnTo>
                      <a:pt x="17815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0" name="Cube 21"/>
            <p:cNvGrpSpPr/>
            <p:nvPr/>
          </p:nvGrpSpPr>
          <p:grpSpPr>
            <a:xfrm>
              <a:off x="61389" y="3872905"/>
              <a:ext cx="2669118" cy="563628"/>
              <a:chOff x="-1" y="0"/>
              <a:chExt cx="2669117" cy="563627"/>
            </a:xfrm>
          </p:grpSpPr>
          <p:sp>
            <p:nvSpPr>
              <p:cNvPr id="636" name="Shape"/>
              <p:cNvSpPr/>
              <p:nvPr/>
            </p:nvSpPr>
            <p:spPr>
              <a:xfrm>
                <a:off x="-2" y="0"/>
                <a:ext cx="2669119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177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982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>
                  <a:alpha val="2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7" name="Shape"/>
              <p:cNvSpPr/>
              <p:nvPr/>
            </p:nvSpPr>
            <p:spPr>
              <a:xfrm>
                <a:off x="2449927" y="0"/>
                <a:ext cx="21919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8" name="Shape"/>
              <p:cNvSpPr/>
              <p:nvPr/>
            </p:nvSpPr>
            <p:spPr>
              <a:xfrm>
                <a:off x="-2" y="-1"/>
                <a:ext cx="2669119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74" y="0"/>
                    </a:lnTo>
                    <a:lnTo>
                      <a:pt x="21600" y="0"/>
                    </a:lnTo>
                    <a:lnTo>
                      <a:pt x="1982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9" name="Shape"/>
              <p:cNvSpPr/>
              <p:nvPr/>
            </p:nvSpPr>
            <p:spPr>
              <a:xfrm>
                <a:off x="-2" y="0"/>
                <a:ext cx="2669119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177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9826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9826" y="8400"/>
                    </a:lnTo>
                    <a:lnTo>
                      <a:pt x="21600" y="0"/>
                    </a:lnTo>
                    <a:moveTo>
                      <a:pt x="19826" y="8400"/>
                    </a:moveTo>
                    <a:lnTo>
                      <a:pt x="19826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5" name="Cube 42"/>
            <p:cNvGrpSpPr/>
            <p:nvPr/>
          </p:nvGrpSpPr>
          <p:grpSpPr>
            <a:xfrm>
              <a:off x="57151" y="4272243"/>
              <a:ext cx="2969683" cy="502961"/>
              <a:chOff x="0" y="0"/>
              <a:chExt cx="2969682" cy="502960"/>
            </a:xfrm>
          </p:grpSpPr>
          <p:sp>
            <p:nvSpPr>
              <p:cNvPr id="641" name="Shape"/>
              <p:cNvSpPr/>
              <p:nvPr/>
            </p:nvSpPr>
            <p:spPr>
              <a:xfrm>
                <a:off x="0" y="0"/>
                <a:ext cx="2969683" cy="502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200"/>
                    </a:moveTo>
                    <a:lnTo>
                      <a:pt x="1219" y="0"/>
                    </a:lnTo>
                    <a:lnTo>
                      <a:pt x="21600" y="0"/>
                    </a:lnTo>
                    <a:lnTo>
                      <a:pt x="21600" y="14400"/>
                    </a:lnTo>
                    <a:lnTo>
                      <a:pt x="203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AEA8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2" name="Shape"/>
              <p:cNvSpPr/>
              <p:nvPr/>
            </p:nvSpPr>
            <p:spPr>
              <a:xfrm>
                <a:off x="2802025" y="0"/>
                <a:ext cx="167658" cy="502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200"/>
                    </a:moveTo>
                    <a:lnTo>
                      <a:pt x="21600" y="0"/>
                    </a:lnTo>
                    <a:lnTo>
                      <a:pt x="21600" y="144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3" name="Shape"/>
              <p:cNvSpPr/>
              <p:nvPr/>
            </p:nvSpPr>
            <p:spPr>
              <a:xfrm>
                <a:off x="0" y="-1"/>
                <a:ext cx="2969683" cy="167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219" y="0"/>
                    </a:lnTo>
                    <a:lnTo>
                      <a:pt x="21600" y="0"/>
                    </a:lnTo>
                    <a:lnTo>
                      <a:pt x="2038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4" name="Shape"/>
              <p:cNvSpPr/>
              <p:nvPr/>
            </p:nvSpPr>
            <p:spPr>
              <a:xfrm>
                <a:off x="0" y="0"/>
                <a:ext cx="2969683" cy="502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200"/>
                    </a:moveTo>
                    <a:lnTo>
                      <a:pt x="1219" y="0"/>
                    </a:lnTo>
                    <a:lnTo>
                      <a:pt x="21600" y="0"/>
                    </a:lnTo>
                    <a:lnTo>
                      <a:pt x="21600" y="14400"/>
                    </a:lnTo>
                    <a:lnTo>
                      <a:pt x="20381" y="21600"/>
                    </a:lnTo>
                    <a:lnTo>
                      <a:pt x="0" y="21600"/>
                    </a:lnTo>
                    <a:close/>
                    <a:moveTo>
                      <a:pt x="0" y="7200"/>
                    </a:moveTo>
                    <a:lnTo>
                      <a:pt x="20381" y="7200"/>
                    </a:lnTo>
                    <a:lnTo>
                      <a:pt x="21600" y="0"/>
                    </a:lnTo>
                    <a:moveTo>
                      <a:pt x="20381" y="7200"/>
                    </a:moveTo>
                    <a:lnTo>
                      <a:pt x="20381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0" name="Cube 43"/>
            <p:cNvGrpSpPr/>
            <p:nvPr/>
          </p:nvGrpSpPr>
          <p:grpSpPr>
            <a:xfrm>
              <a:off x="67735" y="3877141"/>
              <a:ext cx="838203" cy="563628"/>
              <a:chOff x="0" y="0"/>
              <a:chExt cx="838202" cy="563627"/>
            </a:xfrm>
          </p:grpSpPr>
          <p:sp>
            <p:nvSpPr>
              <p:cNvPr id="646" name="Shape"/>
              <p:cNvSpPr/>
              <p:nvPr/>
            </p:nvSpPr>
            <p:spPr>
              <a:xfrm>
                <a:off x="0" y="0"/>
                <a:ext cx="838202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64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595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7" name="Shape"/>
              <p:cNvSpPr/>
              <p:nvPr/>
            </p:nvSpPr>
            <p:spPr>
              <a:xfrm>
                <a:off x="619012" y="0"/>
                <a:ext cx="219191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8" name="Shape"/>
              <p:cNvSpPr/>
              <p:nvPr/>
            </p:nvSpPr>
            <p:spPr>
              <a:xfrm>
                <a:off x="0" y="-1"/>
                <a:ext cx="838202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648" y="0"/>
                    </a:lnTo>
                    <a:lnTo>
                      <a:pt x="21600" y="0"/>
                    </a:lnTo>
                    <a:lnTo>
                      <a:pt x="1595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9" name="Shape"/>
              <p:cNvSpPr/>
              <p:nvPr/>
            </p:nvSpPr>
            <p:spPr>
              <a:xfrm>
                <a:off x="0" y="0"/>
                <a:ext cx="838202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64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595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5952" y="8400"/>
                    </a:lnTo>
                    <a:lnTo>
                      <a:pt x="21600" y="0"/>
                    </a:lnTo>
                    <a:moveTo>
                      <a:pt x="15952" y="8400"/>
                    </a:moveTo>
                    <a:lnTo>
                      <a:pt x="1595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5" name="Cube 18"/>
            <p:cNvGrpSpPr/>
            <p:nvPr/>
          </p:nvGrpSpPr>
          <p:grpSpPr>
            <a:xfrm>
              <a:off x="57150" y="3872905"/>
              <a:ext cx="1117600" cy="563628"/>
              <a:chOff x="0" y="0"/>
              <a:chExt cx="1117599" cy="563627"/>
            </a:xfrm>
          </p:grpSpPr>
          <p:sp>
            <p:nvSpPr>
              <p:cNvPr id="651" name="Shape"/>
              <p:cNvSpPr/>
              <p:nvPr/>
            </p:nvSpPr>
            <p:spPr>
              <a:xfrm>
                <a:off x="-1" y="0"/>
                <a:ext cx="111760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23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736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>
                  <a:alpha val="2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2" name="Shape"/>
              <p:cNvSpPr/>
              <p:nvPr/>
            </p:nvSpPr>
            <p:spPr>
              <a:xfrm>
                <a:off x="898408" y="0"/>
                <a:ext cx="219191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3" name="Shape"/>
              <p:cNvSpPr/>
              <p:nvPr/>
            </p:nvSpPr>
            <p:spPr>
              <a:xfrm>
                <a:off x="-1" y="-1"/>
                <a:ext cx="1117600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236" y="0"/>
                    </a:lnTo>
                    <a:lnTo>
                      <a:pt x="21600" y="0"/>
                    </a:lnTo>
                    <a:lnTo>
                      <a:pt x="17364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4" name="Shape"/>
              <p:cNvSpPr/>
              <p:nvPr/>
            </p:nvSpPr>
            <p:spPr>
              <a:xfrm>
                <a:off x="-1" y="0"/>
                <a:ext cx="111760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23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7364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7364" y="8400"/>
                    </a:lnTo>
                    <a:lnTo>
                      <a:pt x="21600" y="0"/>
                    </a:lnTo>
                    <a:moveTo>
                      <a:pt x="17364" y="8400"/>
                    </a:moveTo>
                    <a:lnTo>
                      <a:pt x="17364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60" name="Cube 44"/>
            <p:cNvGrpSpPr/>
            <p:nvPr/>
          </p:nvGrpSpPr>
          <p:grpSpPr>
            <a:xfrm>
              <a:off x="57150" y="3522657"/>
              <a:ext cx="620184" cy="563628"/>
              <a:chOff x="-1" y="0"/>
              <a:chExt cx="620183" cy="563627"/>
            </a:xfrm>
          </p:grpSpPr>
          <p:sp>
            <p:nvSpPr>
              <p:cNvPr id="656" name="Shape"/>
              <p:cNvSpPr/>
              <p:nvPr/>
            </p:nvSpPr>
            <p:spPr>
              <a:xfrm>
                <a:off x="-2" y="0"/>
                <a:ext cx="620185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63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96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7" name="Shape"/>
              <p:cNvSpPr/>
              <p:nvPr/>
            </p:nvSpPr>
            <p:spPr>
              <a:xfrm>
                <a:off x="400991" y="0"/>
                <a:ext cx="219191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8" name="Shape"/>
              <p:cNvSpPr/>
              <p:nvPr/>
            </p:nvSpPr>
            <p:spPr>
              <a:xfrm>
                <a:off x="-2" y="-1"/>
                <a:ext cx="620185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634" y="0"/>
                    </a:lnTo>
                    <a:lnTo>
                      <a:pt x="21600" y="0"/>
                    </a:lnTo>
                    <a:lnTo>
                      <a:pt x="1396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9" name="Shape"/>
              <p:cNvSpPr/>
              <p:nvPr/>
            </p:nvSpPr>
            <p:spPr>
              <a:xfrm>
                <a:off x="-2" y="0"/>
                <a:ext cx="620185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63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966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966" y="8400"/>
                    </a:lnTo>
                    <a:lnTo>
                      <a:pt x="21600" y="0"/>
                    </a:lnTo>
                    <a:moveTo>
                      <a:pt x="13966" y="8400"/>
                    </a:moveTo>
                    <a:lnTo>
                      <a:pt x="13966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65" name="Cube 45"/>
            <p:cNvGrpSpPr/>
            <p:nvPr/>
          </p:nvGrpSpPr>
          <p:grpSpPr>
            <a:xfrm>
              <a:off x="57152" y="3170391"/>
              <a:ext cx="482600" cy="563628"/>
              <a:chOff x="0" y="0"/>
              <a:chExt cx="482599" cy="563627"/>
            </a:xfrm>
          </p:grpSpPr>
          <p:sp>
            <p:nvSpPr>
              <p:cNvPr id="661" name="Shape"/>
              <p:cNvSpPr/>
              <p:nvPr/>
            </p:nvSpPr>
            <p:spPr>
              <a:xfrm>
                <a:off x="-1" y="0"/>
                <a:ext cx="48260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192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4408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2" name="Shape"/>
              <p:cNvSpPr/>
              <p:nvPr/>
            </p:nvSpPr>
            <p:spPr>
              <a:xfrm>
                <a:off x="294918" y="0"/>
                <a:ext cx="18768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192"/>
                    </a:moveTo>
                    <a:lnTo>
                      <a:pt x="21600" y="0"/>
                    </a:lnTo>
                    <a:lnTo>
                      <a:pt x="21600" y="14408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3" name="Shape"/>
              <p:cNvSpPr/>
              <p:nvPr/>
            </p:nvSpPr>
            <p:spPr>
              <a:xfrm>
                <a:off x="-1" y="-1"/>
                <a:ext cx="482600" cy="187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4" name="Shape"/>
              <p:cNvSpPr/>
              <p:nvPr/>
            </p:nvSpPr>
            <p:spPr>
              <a:xfrm>
                <a:off x="-1" y="0"/>
                <a:ext cx="48260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192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4408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7192"/>
                    </a:moveTo>
                    <a:lnTo>
                      <a:pt x="13200" y="7192"/>
                    </a:lnTo>
                    <a:lnTo>
                      <a:pt x="21600" y="0"/>
                    </a:lnTo>
                    <a:moveTo>
                      <a:pt x="13200" y="7192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70" name="Cube 46"/>
            <p:cNvGrpSpPr/>
            <p:nvPr/>
          </p:nvGrpSpPr>
          <p:grpSpPr>
            <a:xfrm>
              <a:off x="57152" y="2807543"/>
              <a:ext cx="3170766" cy="563628"/>
              <a:chOff x="-1" y="0"/>
              <a:chExt cx="3170765" cy="563627"/>
            </a:xfrm>
          </p:grpSpPr>
          <p:sp>
            <p:nvSpPr>
              <p:cNvPr id="666" name="Shape"/>
              <p:cNvSpPr/>
              <p:nvPr/>
            </p:nvSpPr>
            <p:spPr>
              <a:xfrm>
                <a:off x="-2" y="0"/>
                <a:ext cx="3170767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1493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107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7" name="Shape"/>
              <p:cNvSpPr/>
              <p:nvPr/>
            </p:nvSpPr>
            <p:spPr>
              <a:xfrm>
                <a:off x="2951575" y="0"/>
                <a:ext cx="21919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8" name="Shape"/>
              <p:cNvSpPr/>
              <p:nvPr/>
            </p:nvSpPr>
            <p:spPr>
              <a:xfrm>
                <a:off x="-2" y="-1"/>
                <a:ext cx="3170767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93" y="0"/>
                    </a:lnTo>
                    <a:lnTo>
                      <a:pt x="21600" y="0"/>
                    </a:lnTo>
                    <a:lnTo>
                      <a:pt x="20107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9" name="Shape"/>
              <p:cNvSpPr/>
              <p:nvPr/>
            </p:nvSpPr>
            <p:spPr>
              <a:xfrm>
                <a:off x="-2" y="0"/>
                <a:ext cx="3170767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1493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107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20107" y="8400"/>
                    </a:lnTo>
                    <a:lnTo>
                      <a:pt x="21600" y="0"/>
                    </a:lnTo>
                    <a:moveTo>
                      <a:pt x="20107" y="8400"/>
                    </a:moveTo>
                    <a:lnTo>
                      <a:pt x="20107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75" name="Cube 47"/>
            <p:cNvGrpSpPr/>
            <p:nvPr/>
          </p:nvGrpSpPr>
          <p:grpSpPr>
            <a:xfrm>
              <a:off x="57150" y="2465860"/>
              <a:ext cx="4800606" cy="563628"/>
              <a:chOff x="0" y="0"/>
              <a:chExt cx="4800604" cy="563627"/>
            </a:xfrm>
          </p:grpSpPr>
          <p:sp>
            <p:nvSpPr>
              <p:cNvPr id="671" name="Shape"/>
              <p:cNvSpPr/>
              <p:nvPr/>
            </p:nvSpPr>
            <p:spPr>
              <a:xfrm>
                <a:off x="-1" y="0"/>
                <a:ext cx="4800605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2" name="Shape"/>
              <p:cNvSpPr/>
              <p:nvPr/>
            </p:nvSpPr>
            <p:spPr>
              <a:xfrm>
                <a:off x="4581414" y="0"/>
                <a:ext cx="219191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3" name="Shape"/>
              <p:cNvSpPr/>
              <p:nvPr/>
            </p:nvSpPr>
            <p:spPr>
              <a:xfrm>
                <a:off x="-1" y="-1"/>
                <a:ext cx="4800605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0614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4" name="Shape"/>
              <p:cNvSpPr/>
              <p:nvPr/>
            </p:nvSpPr>
            <p:spPr>
              <a:xfrm>
                <a:off x="-1" y="0"/>
                <a:ext cx="4800605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20614" y="8400"/>
                    </a:lnTo>
                    <a:lnTo>
                      <a:pt x="21600" y="0"/>
                    </a:lnTo>
                    <a:moveTo>
                      <a:pt x="20614" y="8400"/>
                    </a:moveTo>
                    <a:lnTo>
                      <a:pt x="20614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80" name="Cube 48"/>
            <p:cNvGrpSpPr/>
            <p:nvPr/>
          </p:nvGrpSpPr>
          <p:grpSpPr>
            <a:xfrm>
              <a:off x="57151" y="1902234"/>
              <a:ext cx="152402" cy="422723"/>
              <a:chOff x="0" y="0"/>
              <a:chExt cx="152401" cy="422722"/>
            </a:xfrm>
          </p:grpSpPr>
          <p:sp>
            <p:nvSpPr>
              <p:cNvPr id="676" name="Shape"/>
              <p:cNvSpPr/>
              <p:nvPr/>
            </p:nvSpPr>
            <p:spPr>
              <a:xfrm>
                <a:off x="-1" y="-1"/>
                <a:ext cx="152403" cy="422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7" name="Shape"/>
              <p:cNvSpPr/>
              <p:nvPr/>
            </p:nvSpPr>
            <p:spPr>
              <a:xfrm>
                <a:off x="93132" y="-1"/>
                <a:ext cx="59270" cy="422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21600" y="0"/>
                    </a:lnTo>
                    <a:lnTo>
                      <a:pt x="21600" y="1857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8" name="Shape"/>
              <p:cNvSpPr/>
              <p:nvPr/>
            </p:nvSpPr>
            <p:spPr>
              <a:xfrm>
                <a:off x="-1" y="-1"/>
                <a:ext cx="152403" cy="59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9" name="Shape"/>
              <p:cNvSpPr/>
              <p:nvPr/>
            </p:nvSpPr>
            <p:spPr>
              <a:xfrm>
                <a:off x="-1" y="-1"/>
                <a:ext cx="152403" cy="422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3028"/>
                    </a:moveTo>
                    <a:lnTo>
                      <a:pt x="13200" y="3028"/>
                    </a:lnTo>
                    <a:lnTo>
                      <a:pt x="21600" y="0"/>
                    </a:lnTo>
                    <a:moveTo>
                      <a:pt x="13200" y="3028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85" name="Cube 49"/>
            <p:cNvGrpSpPr/>
            <p:nvPr/>
          </p:nvGrpSpPr>
          <p:grpSpPr>
            <a:xfrm>
              <a:off x="57151" y="1479514"/>
              <a:ext cx="381002" cy="493177"/>
              <a:chOff x="0" y="-1"/>
              <a:chExt cx="381001" cy="493176"/>
            </a:xfrm>
          </p:grpSpPr>
          <p:sp>
            <p:nvSpPr>
              <p:cNvPr id="681" name="Shape"/>
              <p:cNvSpPr/>
              <p:nvPr/>
            </p:nvSpPr>
            <p:spPr>
              <a:xfrm>
                <a:off x="-1" y="-2"/>
                <a:ext cx="381003" cy="493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2" name="Shape"/>
              <p:cNvSpPr/>
              <p:nvPr/>
            </p:nvSpPr>
            <p:spPr>
              <a:xfrm>
                <a:off x="232833" y="-2"/>
                <a:ext cx="148169" cy="493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21600" y="0"/>
                    </a:lnTo>
                    <a:lnTo>
                      <a:pt x="21600" y="1511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3" name="Shape"/>
              <p:cNvSpPr/>
              <p:nvPr/>
            </p:nvSpPr>
            <p:spPr>
              <a:xfrm>
                <a:off x="-1" y="-1"/>
                <a:ext cx="381003" cy="148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4" name="Shape"/>
              <p:cNvSpPr/>
              <p:nvPr/>
            </p:nvSpPr>
            <p:spPr>
              <a:xfrm>
                <a:off x="-1" y="-2"/>
                <a:ext cx="381003" cy="493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6489"/>
                    </a:moveTo>
                    <a:lnTo>
                      <a:pt x="13200" y="6489"/>
                    </a:lnTo>
                    <a:lnTo>
                      <a:pt x="21600" y="0"/>
                    </a:lnTo>
                    <a:moveTo>
                      <a:pt x="13200" y="6489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90" name="Cube 50"/>
            <p:cNvGrpSpPr/>
            <p:nvPr/>
          </p:nvGrpSpPr>
          <p:grpSpPr>
            <a:xfrm>
              <a:off x="57151" y="1056796"/>
              <a:ext cx="533402" cy="563629"/>
              <a:chOff x="0" y="0"/>
              <a:chExt cx="533401" cy="563628"/>
            </a:xfrm>
          </p:grpSpPr>
          <p:sp>
            <p:nvSpPr>
              <p:cNvPr id="686" name="Shape"/>
              <p:cNvSpPr/>
              <p:nvPr/>
            </p:nvSpPr>
            <p:spPr>
              <a:xfrm>
                <a:off x="0" y="0"/>
                <a:ext cx="533402" cy="56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7" name="Shape"/>
              <p:cNvSpPr/>
              <p:nvPr/>
            </p:nvSpPr>
            <p:spPr>
              <a:xfrm>
                <a:off x="325966" y="0"/>
                <a:ext cx="207436" cy="56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21600" y="0"/>
                    </a:lnTo>
                    <a:lnTo>
                      <a:pt x="21600" y="1365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8" name="Shape"/>
              <p:cNvSpPr/>
              <p:nvPr/>
            </p:nvSpPr>
            <p:spPr>
              <a:xfrm>
                <a:off x="0" y="-1"/>
                <a:ext cx="533402" cy="207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9" name="Shape"/>
              <p:cNvSpPr/>
              <p:nvPr/>
            </p:nvSpPr>
            <p:spPr>
              <a:xfrm>
                <a:off x="0" y="0"/>
                <a:ext cx="533402" cy="56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7950"/>
                    </a:moveTo>
                    <a:lnTo>
                      <a:pt x="13200" y="7950"/>
                    </a:lnTo>
                    <a:lnTo>
                      <a:pt x="21600" y="0"/>
                    </a:lnTo>
                    <a:moveTo>
                      <a:pt x="13200" y="7950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95" name="Cube 51"/>
            <p:cNvGrpSpPr/>
            <p:nvPr/>
          </p:nvGrpSpPr>
          <p:grpSpPr>
            <a:xfrm>
              <a:off x="57151" y="686917"/>
              <a:ext cx="609602" cy="563628"/>
              <a:chOff x="0" y="0"/>
              <a:chExt cx="609601" cy="563627"/>
            </a:xfrm>
          </p:grpSpPr>
          <p:sp>
            <p:nvSpPr>
              <p:cNvPr id="691" name="Shape"/>
              <p:cNvSpPr/>
              <p:nvPr/>
            </p:nvSpPr>
            <p:spPr>
              <a:xfrm>
                <a:off x="-1" y="0"/>
                <a:ext cx="60960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2" name="Shape"/>
              <p:cNvSpPr/>
              <p:nvPr/>
            </p:nvSpPr>
            <p:spPr>
              <a:xfrm>
                <a:off x="390411" y="0"/>
                <a:ext cx="219191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3" name="Shape"/>
              <p:cNvSpPr/>
              <p:nvPr/>
            </p:nvSpPr>
            <p:spPr>
              <a:xfrm>
                <a:off x="-1" y="-1"/>
                <a:ext cx="609603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4" name="Shape"/>
              <p:cNvSpPr/>
              <p:nvPr/>
            </p:nvSpPr>
            <p:spPr>
              <a:xfrm>
                <a:off x="-1" y="0"/>
                <a:ext cx="60960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00" name="Cube 52"/>
            <p:cNvGrpSpPr/>
            <p:nvPr/>
          </p:nvGrpSpPr>
          <p:grpSpPr>
            <a:xfrm>
              <a:off x="57151" y="352264"/>
              <a:ext cx="914403" cy="563628"/>
              <a:chOff x="0" y="0"/>
              <a:chExt cx="914402" cy="563627"/>
            </a:xfrm>
          </p:grpSpPr>
          <p:sp>
            <p:nvSpPr>
              <p:cNvPr id="696" name="Shape"/>
              <p:cNvSpPr/>
              <p:nvPr/>
            </p:nvSpPr>
            <p:spPr>
              <a:xfrm>
                <a:off x="-1" y="0"/>
                <a:ext cx="91440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7" name="Shape"/>
              <p:cNvSpPr/>
              <p:nvPr/>
            </p:nvSpPr>
            <p:spPr>
              <a:xfrm>
                <a:off x="695212" y="0"/>
                <a:ext cx="219191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8" name="Shape"/>
              <p:cNvSpPr/>
              <p:nvPr/>
            </p:nvSpPr>
            <p:spPr>
              <a:xfrm>
                <a:off x="-1" y="-1"/>
                <a:ext cx="914403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1642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9" name="Shape"/>
              <p:cNvSpPr/>
              <p:nvPr/>
            </p:nvSpPr>
            <p:spPr>
              <a:xfrm>
                <a:off x="-1" y="0"/>
                <a:ext cx="91440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6422" y="8400"/>
                    </a:lnTo>
                    <a:lnTo>
                      <a:pt x="21600" y="0"/>
                    </a:lnTo>
                    <a:moveTo>
                      <a:pt x="16422" y="8400"/>
                    </a:moveTo>
                    <a:lnTo>
                      <a:pt x="1642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05" name="Cube 53"/>
            <p:cNvGrpSpPr/>
            <p:nvPr/>
          </p:nvGrpSpPr>
          <p:grpSpPr>
            <a:xfrm>
              <a:off x="57151" y="-1"/>
              <a:ext cx="1371603" cy="563628"/>
              <a:chOff x="0" y="0"/>
              <a:chExt cx="1371602" cy="563627"/>
            </a:xfrm>
          </p:grpSpPr>
          <p:sp>
            <p:nvSpPr>
              <p:cNvPr id="701" name="Shape"/>
              <p:cNvSpPr/>
              <p:nvPr/>
            </p:nvSpPr>
            <p:spPr>
              <a:xfrm>
                <a:off x="-1" y="0"/>
                <a:ext cx="137160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2" name="Shape"/>
              <p:cNvSpPr/>
              <p:nvPr/>
            </p:nvSpPr>
            <p:spPr>
              <a:xfrm>
                <a:off x="1152413" y="0"/>
                <a:ext cx="219190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3" name="Shape"/>
              <p:cNvSpPr/>
              <p:nvPr/>
            </p:nvSpPr>
            <p:spPr>
              <a:xfrm>
                <a:off x="-1" y="-1"/>
                <a:ext cx="1371603" cy="219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18148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4" name="Shape"/>
              <p:cNvSpPr/>
              <p:nvPr/>
            </p:nvSpPr>
            <p:spPr>
              <a:xfrm>
                <a:off x="-1" y="0"/>
                <a:ext cx="1371603" cy="5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148" y="8400"/>
                    </a:lnTo>
                    <a:lnTo>
                      <a:pt x="21600" y="0"/>
                    </a:lnTo>
                    <a:moveTo>
                      <a:pt x="18148" y="8400"/>
                    </a:moveTo>
                    <a:lnTo>
                      <a:pt x="18148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06" name="Rectangle 3"/>
            <p:cNvSpPr txBox="1"/>
            <p:nvPr/>
          </p:nvSpPr>
          <p:spPr>
            <a:xfrm>
              <a:off x="0" y="4066116"/>
              <a:ext cx="745069" cy="264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685800" algn="l"/>
                  <a:tab pos="2730500" algn="l"/>
                  <a:tab pos="31877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xtal-Si</a:t>
              </a:r>
            </a:p>
          </p:txBody>
        </p:sp>
        <p:sp>
          <p:nvSpPr>
            <p:cNvPr id="707" name="Rectangle 3"/>
            <p:cNvSpPr txBox="1"/>
            <p:nvPr/>
          </p:nvSpPr>
          <p:spPr>
            <a:xfrm>
              <a:off x="571503" y="4042834"/>
              <a:ext cx="899585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spcBef>
                  <a:spcPts val="300"/>
                </a:spcBef>
                <a:tabLst>
                  <a:tab pos="685800" algn="l"/>
                  <a:tab pos="2730500" algn="l"/>
                  <a:tab pos="31877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poly-S</a:t>
              </a:r>
              <a:r>
                <a:rPr sz="1400"/>
                <a:t>i</a:t>
              </a:r>
            </a:p>
          </p:txBody>
        </p:sp>
        <p:sp>
          <p:nvSpPr>
            <p:cNvPr id="708" name="Rectangle 3"/>
            <p:cNvSpPr txBox="1"/>
            <p:nvPr/>
          </p:nvSpPr>
          <p:spPr>
            <a:xfrm>
              <a:off x="1181103" y="4051301"/>
              <a:ext cx="571501" cy="264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685800" algn="l"/>
                  <a:tab pos="2730500" algn="l"/>
                  <a:tab pos="31877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α-Si</a:t>
              </a:r>
            </a:p>
          </p:txBody>
        </p:sp>
        <p:sp>
          <p:nvSpPr>
            <p:cNvPr id="709" name="Rectangle 3"/>
            <p:cNvSpPr txBox="1"/>
            <p:nvPr/>
          </p:nvSpPr>
          <p:spPr>
            <a:xfrm>
              <a:off x="1780180" y="4063994"/>
              <a:ext cx="772585" cy="264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685800" algn="l"/>
                  <a:tab pos="2730500" algn="l"/>
                  <a:tab pos="3187700" algn="l"/>
                </a:tabLst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CdTe</a:t>
              </a:r>
            </a:p>
          </p:txBody>
        </p:sp>
      </p:grpSp>
      <p:sp>
        <p:nvSpPr>
          <p:cNvPr id="711" name="Right Brace 28"/>
          <p:cNvSpPr/>
          <p:nvPr/>
        </p:nvSpPr>
        <p:spPr>
          <a:xfrm>
            <a:off x="5839883" y="1689100"/>
            <a:ext cx="497420" cy="231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73"/>
                  <a:pt x="10800" y="386"/>
                </a:cubicBezTo>
                <a:lnTo>
                  <a:pt x="10800" y="10414"/>
                </a:lnTo>
                <a:cubicBezTo>
                  <a:pt x="10800" y="10627"/>
                  <a:pt x="15635" y="10800"/>
                  <a:pt x="21600" y="10800"/>
                </a:cubicBezTo>
                <a:cubicBezTo>
                  <a:pt x="15635" y="10800"/>
                  <a:pt x="10800" y="10973"/>
                  <a:pt x="10800" y="11186"/>
                </a:cubicBezTo>
                <a:lnTo>
                  <a:pt x="10800" y="21214"/>
                </a:lnTo>
                <a:cubicBezTo>
                  <a:pt x="10800" y="21427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CC00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2" name="Rectangle 3"/>
          <p:cNvSpPr txBox="1"/>
          <p:nvPr/>
        </p:nvSpPr>
        <p:spPr>
          <a:xfrm>
            <a:off x="6263218" y="2103228"/>
            <a:ext cx="2762252" cy="139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4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Likely now lower for fossil fuels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685800" algn="l"/>
                <a:tab pos="2730500" algn="l"/>
                <a:tab pos="3187700" algn="l"/>
              </a:tabLst>
              <a:defRPr sz="5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4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and/or overstated for biofuels.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685800" algn="l"/>
                <a:tab pos="2730500" algn="l"/>
                <a:tab pos="3187700" algn="l"/>
              </a:tabLst>
              <a:defRPr sz="5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4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insufficient new data 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685800" algn="l"/>
                <a:tab pos="2730500" algn="l"/>
                <a:tab pos="3187700" algn="l"/>
              </a:tabLst>
              <a:defRPr sz="5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685800" algn="l"/>
                <a:tab pos="2730500" algn="l"/>
                <a:tab pos="3187700" algn="l"/>
              </a:tabLst>
              <a:defRPr sz="14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to support strong revisions</a:t>
            </a:r>
          </a:p>
        </p:txBody>
      </p:sp>
      <p:sp>
        <p:nvSpPr>
          <p:cNvPr id="713" name="Rectangle 3"/>
          <p:cNvSpPr txBox="1"/>
          <p:nvPr/>
        </p:nvSpPr>
        <p:spPr>
          <a:xfrm>
            <a:off x="228600" y="706966"/>
            <a:ext cx="8915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685800" algn="l"/>
                <a:tab pos="2730500" algn="l"/>
                <a:tab pos="3187700" algn="l"/>
              </a:tabLst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Colors reflect articles' conclusion that economic viability requires EROI of ~ </a:t>
            </a:r>
            <a:r>
              <a:rPr b="1"/>
              <a:t>3-5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71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Credits / Acknowledgements</a:t>
            </a:r>
          </a:p>
        </p:txBody>
      </p:sp>
      <p:sp>
        <p:nvSpPr>
          <p:cNvPr id="717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Other materials, including the WeCanFigureThisOut.org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4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4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4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sz="8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200"/>
              </a:spcBef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t>(However, permission is granted for use by individual instructors in non-profit academic institutions)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838199"/>
            <a:ext cx="8915400" cy="1087968"/>
          </a:xfrm>
          <a:prstGeom prst="rect">
            <a:avLst/>
          </a:prstGeom>
        </p:spPr>
        <p:txBody>
          <a:bodyPr/>
          <a:lstStyle/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So let's examine the first study in greater detail:</a:t>
            </a:r>
          </a:p>
          <a:p>
            <a:pPr defTabSz="832104">
              <a:defRPr sz="1001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Colors identify how much energy was put into each stage of the solar cell's lifecycle:				</a:t>
            </a:r>
          </a:p>
        </p:txBody>
      </p:sp>
      <p:sp>
        <p:nvSpPr>
          <p:cNvPr id="16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The two studies are in surprisingly good agreement</a:t>
            </a:r>
          </a:p>
        </p:txBody>
      </p:sp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b="26743"/>
          <a:stretch>
            <a:fillRect/>
          </a:stretch>
        </p:blipFill>
        <p:spPr>
          <a:xfrm>
            <a:off x="483956" y="1924037"/>
            <a:ext cx="2934460" cy="172721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tangle 3"/>
          <p:cNvSpPr txBox="1"/>
          <p:nvPr/>
        </p:nvSpPr>
        <p:spPr>
          <a:xfrm>
            <a:off x="3661833" y="2072199"/>
            <a:ext cx="5302251" cy="4293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actual life cycle order:</a:t>
            </a:r>
          </a:p>
          <a:p>
            <a:pPr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Extracting &amp; processing the raw Si "feedstock"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Converting it into large crystals, and then wafers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Manufacturing those wafers into solar cells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Laminating individual solar cells into a solar panel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Mounting and electrically connecting that panel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Building the circuit to "invert" the cell's natural low voltage DC into conventional grid AC power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Energy used in retiring &amp; recycling this system</a:t>
            </a:r>
          </a:p>
        </p:txBody>
      </p:sp>
      <p:pic>
        <p:nvPicPr>
          <p:cNvPr id="16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t="34447"/>
          <a:stretch>
            <a:fillRect/>
          </a:stretch>
        </p:blipFill>
        <p:spPr>
          <a:xfrm>
            <a:off x="465664" y="3923388"/>
            <a:ext cx="2942166" cy="2488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82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20FF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10381</Words>
  <Application>Microsoft Macintosh PowerPoint</Application>
  <PresentationFormat>On-screen Show (4:3)</PresentationFormat>
  <Paragraphs>1518</Paragraphs>
  <Slides>82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Lecture 1 - What is Nanoscience</vt:lpstr>
      <vt:lpstr>Lifetime Energy Output vs. Lifetime Energy Investment: EROI</vt:lpstr>
      <vt:lpstr>Lifetime Energy Output vs. Lifetime Energy Investment: EROI</vt:lpstr>
      <vt:lpstr>And massive subsidization is the worldwide NORM:</vt:lpstr>
      <vt:lpstr>And then there is the problem that:</vt:lpstr>
      <vt:lpstr>In other words:</vt:lpstr>
      <vt:lpstr>Research on Energy Life Cycle Analysis is surprisingly young   </vt:lpstr>
      <vt:lpstr>Here is an example of a solar energy EPBT study:</vt:lpstr>
      <vt:lpstr>But are you ready to trust Greenpeace?</vt:lpstr>
      <vt:lpstr>The two studies are in surprisingly good agreement</vt:lpstr>
      <vt:lpstr>Trying to exploit these data:</vt:lpstr>
      <vt:lpstr>Because Energy Payback Times alone are just too incomplete!</vt:lpstr>
      <vt:lpstr>Let me zero out almost all of those technological details</vt:lpstr>
      <vt:lpstr>Combining this with the 1st study's EPBT data:</vt:lpstr>
      <vt:lpstr>It makes more sense to consider a full energy "investment cycle"</vt:lpstr>
      <vt:lpstr>But thankfully, they've now converged on the simple abbreviation: EROI</vt:lpstr>
      <vt:lpstr>But if you make it past "Pay Walls" to actually read that paper</vt:lpstr>
      <vt:lpstr>But there are subtleties in even "external EROI" calculation:</vt:lpstr>
      <vt:lpstr>And then there is the question of EROIs' larger significance:</vt:lpstr>
      <vt:lpstr>EROI papers often include little to no primary data or discussion</vt:lpstr>
      <vt:lpstr>Many studies ALSO lack clarity on a fundamental point:</vt:lpstr>
      <vt:lpstr>Correcting the EROI numerator:</vt:lpstr>
      <vt:lpstr>Correcting the EROI denominator:</vt:lpstr>
      <vt:lpstr>With all of those observations, caveats, doubts and conversions in mind:</vt:lpstr>
      <vt:lpstr>To aid YOUR independent investigation:</vt:lpstr>
      <vt:lpstr>A particularly noteworthy review of EROI data was published in 2013</vt:lpstr>
      <vt:lpstr>My rendition of the data from those 2013 Scientific American articles:</vt:lpstr>
      <vt:lpstr>Now digging deeper</vt:lpstr>
      <vt:lpstr>Electricity from Hydro</vt:lpstr>
      <vt:lpstr>Hydro Power Plant EROI</vt:lpstr>
      <vt:lpstr>However, I eventually found a later Gagnon paper:</vt:lpstr>
      <vt:lpstr>But digging even deeper:</vt:lpstr>
      <vt:lpstr>Electricity from Wind </vt:lpstr>
      <vt:lpstr>Wind Farm EROI </vt:lpstr>
      <vt:lpstr>The richness of the 2010 Kubiszewski meta-dataset:</vt:lpstr>
      <vt:lpstr>Which facilitated their correlation of EROI with turbine power rating:</vt:lpstr>
      <vt:lpstr>Wind energy industry sources recognized the significance of this trend:</vt:lpstr>
      <vt:lpstr>As to offshore wind:</vt:lpstr>
      <vt:lpstr>Electricity from Coal</vt:lpstr>
      <vt:lpstr>Coal Power Plant EROI</vt:lpstr>
      <vt:lpstr>That pollution prompted major changes in coal power plant design:</vt:lpstr>
      <vt:lpstr>Electricity from Natural Gas (NG)</vt:lpstr>
      <vt:lpstr>Gas Power Plant EROI</vt:lpstr>
      <vt:lpstr>More straightforward were reports such as: </vt:lpstr>
      <vt:lpstr>Possible explanations for NG's prosperity in the U.S. </vt:lpstr>
      <vt:lpstr>Electricity from Solar</vt:lpstr>
      <vt:lpstr>Solar Farm EROI:</vt:lpstr>
      <vt:lpstr>This debate is mirrored within the EROI research community</vt:lpstr>
      <vt:lpstr>Meta-data analysis of 232 peer-reviewed PV EROI studies:</vt:lpstr>
      <vt:lpstr>Based on that sensitivity . . .</vt:lpstr>
      <vt:lpstr>But what about solar thermal power?</vt:lpstr>
      <vt:lpstr>But solar thermal plants operate intermittently</vt:lpstr>
      <vt:lpstr>This has all sorts of weird consequences including:</vt:lpstr>
      <vt:lpstr>However, solar thermal plants can also store energy</vt:lpstr>
      <vt:lpstr>Electricity from Nuclear</vt:lpstr>
      <vt:lpstr>Nuclear Power Plant EROI</vt:lpstr>
      <vt:lpstr>The EROI literature is more sober</vt:lpstr>
      <vt:lpstr>Lenzen's table presenting "energy intensities" for various reactors</vt:lpstr>
      <vt:lpstr>I ended up entering these data into an Excel spreadsheet</vt:lpstr>
      <vt:lpstr>This prompted me to go looking for other data sources</vt:lpstr>
      <vt:lpstr>But I found few studies of that sophistication</vt:lpstr>
      <vt:lpstr>Weissbach's 2013 comparative EROI study</vt:lpstr>
      <vt:lpstr>But how can Lenzen's &amp; Weissbach's conclusions differ so radically?</vt:lpstr>
      <vt:lpstr>Leading to my very different conclusions about Nuclear EROI:</vt:lpstr>
      <vt:lpstr>Finally moving on to:</vt:lpstr>
      <vt:lpstr>Here, ironically, research now focuses on time evolution</vt:lpstr>
      <vt:lpstr>That evolution, in recent years, has been steadily downward:</vt:lpstr>
      <vt:lpstr>These curves echo the "Hubbert's Peak" phenomenon of:</vt:lpstr>
      <vt:lpstr>But, once again, one must be wary of lumping too much data together:</vt:lpstr>
      <vt:lpstr>Looking at those differences more closely: COAL</vt:lpstr>
      <vt:lpstr>OIL &amp; GAS:</vt:lpstr>
      <vt:lpstr>And then there are four apparent losers:  Tar Sands, Oil Shale, Ethanol &amp; Diesel from Biomass</vt:lpstr>
      <vt:lpstr>Tar Sands and Oil Shale:</vt:lpstr>
      <vt:lpstr>But both mining &amp; pumping require energy,  and heating requires MAJOR energy!</vt:lpstr>
      <vt:lpstr>Biofuel EROIs are also driven down by excessive energy inputs:</vt:lpstr>
      <vt:lpstr>And there is also the issue of not very well hidden research agendas </vt:lpstr>
      <vt:lpstr>But EROI's were meant to clarify our energy decisions</vt:lpstr>
      <vt:lpstr>Specific sources of dispute?</vt:lpstr>
      <vt:lpstr>Hall and Lambert looked back on all of this in a joint 2014 review:</vt:lpstr>
      <vt:lpstr>Thus jumping forward to my conclusions about EROI</vt:lpstr>
      <vt:lpstr>My earlier rendition of the Murphy &amp; Hall / Scientific American 2013 data</vt:lpstr>
      <vt:lpstr>Versus my updated / expanded analysis of at least power plant EROI data:</vt:lpstr>
      <vt:lpstr>Credits / 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Lifetime Energy Output vs. Lifetime Energy Investment: EROI</dc:title>
  <cp:lastModifiedBy>John Bean</cp:lastModifiedBy>
  <cp:revision>1</cp:revision>
  <dcterms:created xsi:type="dcterms:W3CDTF">2019-03-07T01:39:20Z</dcterms:created>
  <dcterms:modified xsi:type="dcterms:W3CDTF">2019-03-07T01:43:15Z</dcterms:modified>
</cp:coreProperties>
</file>