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4E9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9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i="0" cap="all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90575" indent="-333375">
              <a:spcBef>
                <a:spcPts val="600"/>
              </a:spcBef>
              <a:buClr>
                <a:srgbClr val="00CCFF"/>
              </a:buClr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234439" indent="-320039">
              <a:spcBef>
                <a:spcPts val="600"/>
              </a:spcBef>
              <a:buClr>
                <a:srgbClr val="00CCFF"/>
              </a:buClr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727200" indent="-355600">
              <a:spcBef>
                <a:spcPts val="600"/>
              </a:spcBef>
              <a:buClr>
                <a:srgbClr val="00CCFF"/>
              </a:buClr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84400" indent="-355600">
              <a:spcBef>
                <a:spcPts val="600"/>
              </a:spcBef>
              <a:buClr>
                <a:srgbClr val="00CCFF"/>
              </a:buClr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 b="1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1pPr>
      <a:lvl2pPr marL="640896" marR="0" indent="-18369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2pPr>
      <a:lvl3pPr marL="1085850" marR="0" indent="-17145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3pPr>
      <a:lvl4pPr marL="1577339" marR="0" indent="-20573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4pPr>
      <a:lvl5pPr marL="2034539" marR="0" indent="-20573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5pPr>
      <a:lvl6pPr marL="2491739" marR="0" indent="-20573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6pPr>
      <a:lvl7pPr marL="2948939" marR="0" indent="-20573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7pPr>
      <a:lvl8pPr marL="3406140" marR="0" indent="-20574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8pPr>
      <a:lvl9pPr marL="3863340" marR="0" indent="-20574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VL/MOS_kit.ht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hyperlink" Target="https://wecanfigurethisout.org/NANO/lecture_notes/Microfabrication_Supporting_materials.htm%23Darli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NANO/lecture_notes/Microfabrication_Supporting_materials.htm%23Animation_3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8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VL/IC_process.htm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Relationship Id="rId3" Type="http://schemas.openxmlformats.org/officeDocument/2006/relationships/hyperlink" Target="https://WeCanFigureThisOut.org/VL/Semiconductor_crystals.htm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3" Type="http://schemas.openxmlformats.org/officeDocument/2006/relationships/hyperlink" Target="https://WeCanFigureThisOut.org/VL/easyScan_AFM.htm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ecanfigurethisout.org/NANO/lecture_notes/Microfabrication_Supporting_materials.htm%23Animations_1_2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Microfabrication</a:t>
            </a:r>
          </a:p>
        </p:txBody>
      </p:sp>
      <p:sp>
        <p:nvSpPr>
          <p:cNvPr id="11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334000"/>
          </a:xfrm>
          <a:prstGeom prst="rect">
            <a:avLst/>
          </a:prstGeom>
        </p:spPr>
        <p:txBody>
          <a:bodyPr/>
          <a:lstStyle/>
          <a:p>
            <a:r>
              <a:t>Microfabrication . . .  that's how you make integrated circuits, right?</a:t>
            </a:r>
          </a:p>
        </p:txBody>
      </p:sp>
      <p:pic>
        <p:nvPicPr>
          <p:cNvPr id="11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1676400"/>
            <a:ext cx="5257800" cy="3943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64" name="Rectangle 1026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Schematically (cont’d):</a:t>
            </a:r>
          </a:p>
        </p:txBody>
      </p:sp>
      <p:sp>
        <p:nvSpPr>
          <p:cNvPr id="165" name="Rectangle 1027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8534400" cy="5334000"/>
          </a:xfrm>
          <a:prstGeom prst="rect">
            <a:avLst/>
          </a:prstGeom>
        </p:spPr>
        <p:txBody>
          <a:bodyPr/>
          <a:lstStyle/>
          <a:p>
            <a:pPr>
              <a:defRPr sz="1600"/>
            </a:pPr>
            <a:endParaRPr/>
          </a:p>
          <a:p>
            <a:pPr>
              <a:defRPr sz="8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	   :Develop photographic emulsion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Etch desired material: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	Remove photographic emulsion: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 algn="ctr">
              <a:spcBef>
                <a:spcPts val="300"/>
              </a:spcBef>
              <a:defRPr sz="1600">
                <a:solidFill>
                  <a:srgbClr val="FFCC00"/>
                </a:solidFill>
              </a:defRPr>
            </a:pPr>
            <a:r>
              <a:t>After SEVEN steps, finally get desired 3D shape of new material!</a:t>
            </a:r>
          </a:p>
          <a:p>
            <a:pPr algn="ctr">
              <a:defRPr sz="1600" b="1" i="1">
                <a:solidFill>
                  <a:srgbClr val="FFCC00"/>
                </a:solidFill>
              </a:defRPr>
            </a:pPr>
            <a:endParaRPr/>
          </a:p>
          <a:p>
            <a:pPr algn="ctr">
              <a:spcBef>
                <a:spcPts val="300"/>
              </a:spcBef>
              <a:defRPr sz="1600" b="1" i="1">
                <a:solidFill>
                  <a:srgbClr val="FFCC00"/>
                </a:solidFill>
              </a:defRPr>
            </a:pPr>
            <a:r>
              <a:t>BUT YOU CAN DO THIS </a:t>
            </a:r>
            <a:r>
              <a:rPr u="sng"/>
              <a:t>SIMULTANEOUSLY</a:t>
            </a:r>
            <a:r>
              <a:t> AT A BILLION DIFFERENT POINTS!!</a:t>
            </a:r>
          </a:p>
        </p:txBody>
      </p:sp>
      <p:pic>
        <p:nvPicPr>
          <p:cNvPr id="166" name="Microfabrication - 3D figure 2.gif" descr="Microfabrication - 3D figure 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877650"/>
            <a:ext cx="8847982" cy="4259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6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Or going over that a little more slowly:</a:t>
            </a:r>
          </a:p>
        </p:txBody>
      </p:sp>
      <p:sp>
        <p:nvSpPr>
          <p:cNvPr id="17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89000"/>
            <a:ext cx="8534400" cy="5334000"/>
          </a:xfrm>
          <a:prstGeom prst="rect">
            <a:avLst/>
          </a:prstGeom>
        </p:spPr>
        <p:txBody>
          <a:bodyPr/>
          <a:lstStyle/>
          <a:p>
            <a:pPr>
              <a:defRPr sz="1900"/>
            </a:pPr>
            <a:r>
              <a:rPr dirty="0"/>
              <a:t>Step 1) Start with Silicon wafer </a:t>
            </a:r>
          </a:p>
          <a:p>
            <a:pPr>
              <a:spcBef>
                <a:spcPts val="200"/>
              </a:spcBef>
              <a:defRPr sz="1000"/>
            </a:pPr>
            <a:r>
              <a:rPr dirty="0"/>
              <a:t>	</a:t>
            </a:r>
          </a:p>
          <a:p>
            <a:pPr>
              <a:spcBef>
                <a:spcPts val="300"/>
              </a:spcBef>
              <a:defRPr sz="1700"/>
            </a:pPr>
            <a:r>
              <a:rPr dirty="0"/>
              <a:t>Silicon, element 14 in the periodic table, is known as a semiconductor:</a:t>
            </a:r>
          </a:p>
          <a:p>
            <a:pPr>
              <a:defRPr sz="1100"/>
            </a:pPr>
            <a:endParaRPr dirty="0"/>
          </a:p>
          <a:p>
            <a:pPr>
              <a:spcBef>
                <a:spcPts val="300"/>
              </a:spcBef>
              <a:defRPr sz="1700"/>
            </a:pPr>
            <a:r>
              <a:rPr dirty="0"/>
              <a:t>- Insulators:  Electrons held so strongly in bonds they can't move around</a:t>
            </a:r>
          </a:p>
          <a:p>
            <a:pPr>
              <a:defRPr sz="1000"/>
            </a:pPr>
            <a:endParaRPr dirty="0"/>
          </a:p>
          <a:p>
            <a:pPr>
              <a:spcBef>
                <a:spcPts val="300"/>
              </a:spcBef>
              <a:defRPr sz="1700"/>
            </a:pPr>
            <a:r>
              <a:rPr dirty="0"/>
              <a:t>- Conductors (metals): Electron bonds so weak, electrons wander everywhere</a:t>
            </a:r>
          </a:p>
          <a:p>
            <a:pPr>
              <a:defRPr sz="1000"/>
            </a:pPr>
            <a:endParaRPr dirty="0"/>
          </a:p>
          <a:p>
            <a:pPr>
              <a:spcBef>
                <a:spcPts val="300"/>
              </a:spcBef>
              <a:defRPr sz="1700"/>
            </a:pPr>
            <a:r>
              <a:rPr dirty="0"/>
              <a:t>- Semiconductor:  	Electrons can escape bonds (w/ heat) </a:t>
            </a:r>
          </a:p>
          <a:p>
            <a:pPr>
              <a:spcBef>
                <a:spcPts val="300"/>
              </a:spcBef>
              <a:defRPr sz="1700"/>
            </a:pPr>
            <a:r>
              <a:rPr dirty="0"/>
              <a:t>				or </a:t>
            </a:r>
          </a:p>
          <a:p>
            <a:pPr>
              <a:spcBef>
                <a:spcPts val="300"/>
              </a:spcBef>
              <a:defRPr sz="1700"/>
            </a:pPr>
            <a:r>
              <a:rPr dirty="0"/>
              <a:t>		Extra non-bonding electrons can be added via impurity atoms</a:t>
            </a:r>
          </a:p>
          <a:p>
            <a:pPr>
              <a:defRPr sz="1000"/>
            </a:pPr>
            <a:endParaRPr dirty="0"/>
          </a:p>
          <a:p>
            <a:pPr>
              <a:spcBef>
                <a:spcPts val="300"/>
              </a:spcBef>
              <a:defRPr sz="1700"/>
            </a:pPr>
            <a:r>
              <a:rPr sz="1000" dirty="0"/>
              <a:t/>
            </a:r>
            <a:br>
              <a:rPr sz="1000" dirty="0"/>
            </a:br>
            <a:r>
              <a:rPr sz="1600" dirty="0"/>
              <a:t>For details see my "Virtual Lab" webpage on </a:t>
            </a:r>
            <a:r>
              <a:rPr sz="1600" u="sng" dirty="0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How Semiconductors and Transistors Work</a:t>
            </a:r>
            <a:endParaRPr u="sng" dirty="0">
              <a:solidFill>
                <a:srgbClr val="00CCFF"/>
              </a:solidFill>
              <a:uFill>
                <a:solidFill>
                  <a:srgbClr val="00CCFF"/>
                </a:solidFill>
              </a:uFill>
              <a:hlinkClick r:id="rId2"/>
            </a:endParaRPr>
          </a:p>
        </p:txBody>
      </p:sp>
      <p:pic>
        <p:nvPicPr>
          <p:cNvPr id="17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" y="4635500"/>
            <a:ext cx="1828800" cy="1490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1400" y="4635500"/>
            <a:ext cx="1905000" cy="1509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19800" y="4597400"/>
            <a:ext cx="2057400" cy="1543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6" name="Rectangle 2"/>
          <p:cNvSpPr txBox="1">
            <a:spLocks noGrp="1"/>
          </p:cNvSpPr>
          <p:nvPr>
            <p:ph type="title"/>
          </p:nvPr>
        </p:nvSpPr>
        <p:spPr>
          <a:xfrm>
            <a:off x="330200" y="76200"/>
            <a:ext cx="8534400" cy="47341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It really isn't electronic properties that make silicon so special:</a:t>
            </a:r>
          </a:p>
        </p:txBody>
      </p:sp>
      <p:sp>
        <p:nvSpPr>
          <p:cNvPr id="177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609600"/>
            <a:ext cx="8534400" cy="473411"/>
          </a:xfrm>
          <a:prstGeom prst="rect">
            <a:avLst/>
          </a:prstGeom>
        </p:spPr>
        <p:txBody>
          <a:bodyPr/>
          <a:lstStyle/>
          <a:p>
            <a:r>
              <a:t>It is incredibly hard and strong!</a:t>
            </a:r>
          </a:p>
        </p:txBody>
      </p:sp>
      <p:pic>
        <p:nvPicPr>
          <p:cNvPr id="17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4368800"/>
            <a:ext cx="2514600" cy="2003425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Rectangle 3"/>
          <p:cNvSpPr txBox="1"/>
          <p:nvPr/>
        </p:nvSpPr>
        <p:spPr>
          <a:xfrm>
            <a:off x="674728" y="843968"/>
            <a:ext cx="7794544" cy="2180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pPr algn="l">
              <a:spcBef>
                <a:spcPts val="300"/>
              </a:spcBef>
              <a:defRPr sz="1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rPr dirty="0"/>
              <a:t>				Knoop Hardness Index (kg/mm</a:t>
            </a:r>
            <a:r>
              <a:rPr baseline="30133" dirty="0"/>
              <a:t>2</a:t>
            </a:r>
            <a:r>
              <a:rPr dirty="0"/>
              <a:t>)</a:t>
            </a:r>
          </a:p>
          <a:p>
            <a:pPr algn="l">
              <a:spcBef>
                <a:spcPts val="3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 dirty="0"/>
          </a:p>
          <a:p>
            <a:pPr algn="l">
              <a:spcBef>
                <a:spcPts val="300"/>
              </a:spcBef>
              <a:defRPr sz="1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rPr dirty="0"/>
              <a:t>Diamond				7000			</a:t>
            </a:r>
          </a:p>
          <a:p>
            <a:pPr algn="l">
              <a:spcBef>
                <a:spcPts val="300"/>
              </a:spcBef>
              <a:defRPr sz="1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rPr dirty="0"/>
              <a:t>Silicon Carbide			2480		</a:t>
            </a:r>
            <a:r>
              <a:rPr dirty="0" smtClean="0"/>
              <a:t>	</a:t>
            </a:r>
            <a:endParaRPr lang="en-US" dirty="0" smtClean="0"/>
          </a:p>
          <a:p>
            <a:pPr algn="l">
              <a:spcBef>
                <a:spcPts val="300"/>
              </a:spcBef>
              <a:defRPr sz="1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rPr dirty="0" smtClean="0">
                <a:solidFill>
                  <a:srgbClr val="FFCC00"/>
                </a:solidFill>
              </a:rPr>
              <a:t>Silicon</a:t>
            </a:r>
            <a:r>
              <a:rPr dirty="0">
                <a:solidFill>
                  <a:srgbClr val="FFCC00"/>
                </a:solidFill>
              </a:rPr>
              <a:t>				1150</a:t>
            </a:r>
          </a:p>
          <a:p>
            <a:pPr algn="l">
              <a:spcBef>
                <a:spcPts val="300"/>
              </a:spcBef>
              <a:defRPr sz="1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rPr dirty="0"/>
              <a:t>Stainless Steel			600</a:t>
            </a:r>
          </a:p>
          <a:p>
            <a:pPr algn="l">
              <a:spcBef>
                <a:spcPts val="300"/>
              </a:spcBef>
              <a:defRPr sz="1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rPr dirty="0"/>
              <a:t>Tungsten				485</a:t>
            </a:r>
          </a:p>
        </p:txBody>
      </p:sp>
      <p:sp>
        <p:nvSpPr>
          <p:cNvPr id="180" name="Rectangle 3"/>
          <p:cNvSpPr txBox="1"/>
          <p:nvPr/>
        </p:nvSpPr>
        <p:spPr>
          <a:xfrm>
            <a:off x="507909" y="2864954"/>
            <a:ext cx="8534401" cy="5322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So, large but thin wafers will not break with handling!</a:t>
            </a:r>
          </a:p>
          <a:p>
            <a:pPr algn="l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Strong bonds also → High thermal conductivity (carries away dissipated power)</a:t>
            </a:r>
          </a:p>
          <a:p>
            <a:pPr algn="l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And provides for almost flawless crystals (more about this later):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A (significant) digression pertaining to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Silicon:</a:t>
            </a:r>
            <a:br>
              <a:rPr b="1" i="0">
                <a:latin typeface="Tahoma"/>
                <a:ea typeface="Tahoma"/>
                <a:cs typeface="Tahoma"/>
                <a:sym typeface="Tahoma"/>
              </a:rPr>
            </a:br>
            <a:endParaRPr b="1" i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685800"/>
            <a:ext cx="8534400" cy="5712551"/>
          </a:xfrm>
          <a:prstGeom prst="rect">
            <a:avLst/>
          </a:prstGeom>
        </p:spPr>
        <p:txBody>
          <a:bodyPr/>
          <a:lstStyle/>
          <a:p>
            <a:r>
              <a:t>It is pronounced (in the U.S. Pacific Coast dialect) as "sil-ah-cun"</a:t>
            </a:r>
          </a:p>
          <a:p>
            <a:pPr>
              <a:defRPr sz="1000"/>
            </a:pPr>
            <a:endParaRPr/>
          </a:p>
          <a:p>
            <a:r>
              <a:t>	Similar to state of Oregon which is pronounced "Or-ah-gun"</a:t>
            </a:r>
          </a:p>
          <a:p>
            <a:pPr algn="ctr">
              <a:defRPr sz="1100"/>
            </a:pPr>
            <a:endParaRPr/>
          </a:p>
          <a:p>
            <a:pPr algn="ctr">
              <a:defRPr b="1">
                <a:solidFill>
                  <a:srgbClr val="FFE22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Reasons for using this pronunciation: </a:t>
            </a:r>
          </a:p>
          <a:p>
            <a:pPr>
              <a:defRPr sz="1100"/>
            </a:pPr>
            <a:endParaRPr/>
          </a:p>
          <a:p>
            <a:r>
              <a:t>1) N. California IS the birthplace and spiritual center of the associated industry</a:t>
            </a:r>
          </a:p>
          <a:p>
            <a:endParaRPr/>
          </a:p>
          <a:p>
            <a:r>
              <a:t>2) </a:t>
            </a:r>
            <a:r>
              <a:rPr b="1">
                <a:latin typeface="Tahoma"/>
                <a:ea typeface="Tahoma"/>
                <a:cs typeface="Tahoma"/>
                <a:sym typeface="Tahoma"/>
              </a:rPr>
              <a:t>Silicone</a:t>
            </a:r>
            <a:r>
              <a:t> (common mispronunciation of silicon) is </a:t>
            </a:r>
            <a:r>
              <a:rPr b="1">
                <a:latin typeface="Tahoma"/>
                <a:ea typeface="Tahoma"/>
                <a:cs typeface="Tahoma"/>
                <a:sym typeface="Tahoma"/>
              </a:rPr>
              <a:t>VERY</a:t>
            </a:r>
            <a:r>
              <a:t> different:</a:t>
            </a:r>
          </a:p>
          <a:p>
            <a:endParaRPr/>
          </a:p>
          <a:p>
            <a:pPr>
              <a:spcBef>
                <a:spcPts val="200"/>
              </a:spcBef>
              <a:defRPr sz="1200"/>
            </a:pPr>
            <a:r>
              <a:t> </a:t>
            </a:r>
          </a:p>
          <a:p>
            <a:r>
              <a:t>Silicone (a.k.a. "siloxane"):</a:t>
            </a:r>
          </a:p>
          <a:p>
            <a:endParaRPr/>
          </a:p>
          <a:p>
            <a:r>
              <a:t>	</a:t>
            </a:r>
          </a:p>
          <a:p>
            <a:pPr>
              <a:spcBef>
                <a:spcPts val="300"/>
              </a:spcBef>
              <a:defRPr sz="1600"/>
            </a:pPr>
            <a:r>
              <a:t>	- Strongly cross-linked =&gt; Rubber w/ exceptional heat and chemical resistance 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- More weakly cross-linked + H</a:t>
            </a:r>
            <a:r>
              <a:rPr baseline="-25000"/>
              <a:t>2</a:t>
            </a:r>
            <a:r>
              <a:t>O =&gt; Silicone Gel (of breast implant fame)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- Change H's to methyl groups =&gt; Polydimethylsiloxane ("PDMS")    </a:t>
            </a:r>
          </a:p>
        </p:txBody>
      </p:sp>
      <p:sp>
        <p:nvSpPr>
          <p:cNvPr id="184" name="Line 243"/>
          <p:cNvSpPr/>
          <p:nvPr/>
        </p:nvSpPr>
        <p:spPr>
          <a:xfrm flipH="1">
            <a:off x="11803063" y="7011669"/>
            <a:ext cx="15716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Line 243"/>
          <p:cNvSpPr/>
          <p:nvPr/>
        </p:nvSpPr>
        <p:spPr>
          <a:xfrm flipH="1">
            <a:off x="11803063" y="6862444"/>
            <a:ext cx="15716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0" name="Group 98"/>
          <p:cNvGrpSpPr/>
          <p:nvPr/>
        </p:nvGrpSpPr>
        <p:grpSpPr>
          <a:xfrm>
            <a:off x="3505199" y="3276599"/>
            <a:ext cx="4894264" cy="1467219"/>
            <a:chOff x="0" y="0"/>
            <a:chExt cx="4894262" cy="1467217"/>
          </a:xfrm>
        </p:grpSpPr>
        <p:sp>
          <p:nvSpPr>
            <p:cNvPr id="186" name="Text Box 1065"/>
            <p:cNvSpPr txBox="1"/>
            <p:nvPr/>
          </p:nvSpPr>
          <p:spPr>
            <a:xfrm>
              <a:off x="1397147" y="464544"/>
              <a:ext cx="419146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grpSp>
          <p:nvGrpSpPr>
            <p:cNvPr id="190" name="Group 55"/>
            <p:cNvGrpSpPr/>
            <p:nvPr/>
          </p:nvGrpSpPr>
          <p:grpSpPr>
            <a:xfrm>
              <a:off x="643532" y="460437"/>
              <a:ext cx="759261" cy="523241"/>
              <a:chOff x="0" y="0"/>
              <a:chExt cx="759259" cy="523240"/>
            </a:xfrm>
          </p:grpSpPr>
          <p:sp>
            <p:nvSpPr>
              <p:cNvPr id="187" name="Text Box 1029"/>
              <p:cNvSpPr txBox="1"/>
              <p:nvPr/>
            </p:nvSpPr>
            <p:spPr>
              <a:xfrm>
                <a:off x="67740" y="0"/>
                <a:ext cx="647771" cy="523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969696"/>
                    </a:solidFill>
                  </a:defRPr>
                </a:lvl1pPr>
              </a:lstStyle>
              <a:p>
                <a:r>
                  <a:t>Si</a:t>
                </a:r>
              </a:p>
            </p:txBody>
          </p:sp>
          <p:sp>
            <p:nvSpPr>
              <p:cNvPr id="188" name="Line 242"/>
              <p:cNvSpPr/>
              <p:nvPr/>
            </p:nvSpPr>
            <p:spPr>
              <a:xfrm flipH="1">
                <a:off x="601199" y="280655"/>
                <a:ext cx="158062" cy="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9" name="Line 242"/>
              <p:cNvSpPr/>
              <p:nvPr/>
            </p:nvSpPr>
            <p:spPr>
              <a:xfrm flipH="1">
                <a:off x="0" y="276421"/>
                <a:ext cx="158062" cy="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93" name="Group 56"/>
            <p:cNvGrpSpPr/>
            <p:nvPr/>
          </p:nvGrpSpPr>
          <p:grpSpPr>
            <a:xfrm>
              <a:off x="863689" y="-1"/>
              <a:ext cx="372574" cy="526456"/>
              <a:chOff x="0" y="0"/>
              <a:chExt cx="372572" cy="526454"/>
            </a:xfrm>
          </p:grpSpPr>
          <p:sp>
            <p:nvSpPr>
              <p:cNvPr id="191" name="Text Box 267"/>
              <p:cNvSpPr txBox="1"/>
              <p:nvPr/>
            </p:nvSpPr>
            <p:spPr>
              <a:xfrm>
                <a:off x="0" y="-1"/>
                <a:ext cx="372573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192" name="Line 268"/>
              <p:cNvSpPr/>
              <p:nvPr/>
            </p:nvSpPr>
            <p:spPr>
              <a:xfrm flipV="1">
                <a:off x="191931" y="397196"/>
                <a:ext cx="1" cy="129258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96" name="Group 59"/>
            <p:cNvGrpSpPr/>
            <p:nvPr/>
          </p:nvGrpSpPr>
          <p:grpSpPr>
            <a:xfrm>
              <a:off x="863689" y="924366"/>
              <a:ext cx="372574" cy="524370"/>
              <a:chOff x="0" y="0"/>
              <a:chExt cx="372572" cy="524368"/>
            </a:xfrm>
          </p:grpSpPr>
          <p:sp>
            <p:nvSpPr>
              <p:cNvPr id="194" name="Text Box 255"/>
              <p:cNvSpPr txBox="1"/>
              <p:nvPr/>
            </p:nvSpPr>
            <p:spPr>
              <a:xfrm>
                <a:off x="0" y="64628"/>
                <a:ext cx="372573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195" name="Line 256"/>
              <p:cNvSpPr/>
              <p:nvPr/>
            </p:nvSpPr>
            <p:spPr>
              <a:xfrm flipV="1">
                <a:off x="191931" y="0"/>
                <a:ext cx="1" cy="129257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08" name="Group 73"/>
            <p:cNvGrpSpPr/>
            <p:nvPr/>
          </p:nvGrpSpPr>
          <p:grpSpPr>
            <a:xfrm>
              <a:off x="1820526" y="18479"/>
              <a:ext cx="1172761" cy="1448736"/>
              <a:chOff x="0" y="0"/>
              <a:chExt cx="1172760" cy="1448735"/>
            </a:xfrm>
          </p:grpSpPr>
          <p:sp>
            <p:nvSpPr>
              <p:cNvPr id="197" name="Text Box 1065"/>
              <p:cNvSpPr txBox="1"/>
              <p:nvPr/>
            </p:nvSpPr>
            <p:spPr>
              <a:xfrm>
                <a:off x="753615" y="464544"/>
                <a:ext cx="419146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CC3300"/>
                    </a:solidFill>
                  </a:defRPr>
                </a:lvl1pPr>
              </a:lstStyle>
              <a:p>
                <a:r>
                  <a:t>O</a:t>
                </a:r>
              </a:p>
            </p:txBody>
          </p:sp>
          <p:grpSp>
            <p:nvGrpSpPr>
              <p:cNvPr id="201" name="Group 63"/>
              <p:cNvGrpSpPr/>
              <p:nvPr/>
            </p:nvGrpSpPr>
            <p:grpSpPr>
              <a:xfrm>
                <a:off x="0" y="460437"/>
                <a:ext cx="759260" cy="523241"/>
                <a:chOff x="0" y="0"/>
                <a:chExt cx="759259" cy="523240"/>
              </a:xfrm>
            </p:grpSpPr>
            <p:sp>
              <p:nvSpPr>
                <p:cNvPr id="198" name="Text Box 1029"/>
                <p:cNvSpPr txBox="1"/>
                <p:nvPr/>
              </p:nvSpPr>
              <p:spPr>
                <a:xfrm>
                  <a:off x="67740" y="0"/>
                  <a:ext cx="647771" cy="523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spcBef>
                      <a:spcPts val="1600"/>
                    </a:spcBef>
                    <a:defRPr sz="2800">
                      <a:solidFill>
                        <a:srgbClr val="969696"/>
                      </a:solidFill>
                    </a:defRPr>
                  </a:lvl1pPr>
                </a:lstStyle>
                <a:p>
                  <a:r>
                    <a:t>Si</a:t>
                  </a:r>
                </a:p>
              </p:txBody>
            </p:sp>
            <p:sp>
              <p:nvSpPr>
                <p:cNvPr id="199" name="Line 242"/>
                <p:cNvSpPr/>
                <p:nvPr/>
              </p:nvSpPr>
              <p:spPr>
                <a:xfrm flipH="1">
                  <a:off x="601199" y="280655"/>
                  <a:ext cx="158062" cy="1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0" name="Line 242"/>
                <p:cNvSpPr/>
                <p:nvPr/>
              </p:nvSpPr>
              <p:spPr>
                <a:xfrm flipH="1">
                  <a:off x="0" y="276421"/>
                  <a:ext cx="158062" cy="1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4" name="Group 67"/>
              <p:cNvGrpSpPr/>
              <p:nvPr/>
            </p:nvGrpSpPr>
            <p:grpSpPr>
              <a:xfrm>
                <a:off x="220156" y="-1"/>
                <a:ext cx="372574" cy="526456"/>
                <a:chOff x="0" y="0"/>
                <a:chExt cx="372572" cy="526454"/>
              </a:xfrm>
            </p:grpSpPr>
            <p:sp>
              <p:nvSpPr>
                <p:cNvPr id="202" name="Text Box 267"/>
                <p:cNvSpPr txBox="1"/>
                <p:nvPr/>
              </p:nvSpPr>
              <p:spPr>
                <a:xfrm>
                  <a:off x="0" y="-1"/>
                  <a:ext cx="372573" cy="459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spcBef>
                      <a:spcPts val="1400"/>
                    </a:spcBef>
                    <a:defRPr sz="2400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t>H</a:t>
                  </a:r>
                </a:p>
              </p:txBody>
            </p:sp>
            <p:sp>
              <p:nvSpPr>
                <p:cNvPr id="203" name="Line 268"/>
                <p:cNvSpPr/>
                <p:nvPr/>
              </p:nvSpPr>
              <p:spPr>
                <a:xfrm flipV="1">
                  <a:off x="191931" y="397196"/>
                  <a:ext cx="1" cy="129258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7" name="Group 70"/>
              <p:cNvGrpSpPr/>
              <p:nvPr/>
            </p:nvGrpSpPr>
            <p:grpSpPr>
              <a:xfrm>
                <a:off x="220156" y="924366"/>
                <a:ext cx="372574" cy="524370"/>
                <a:chOff x="0" y="0"/>
                <a:chExt cx="372572" cy="524368"/>
              </a:xfrm>
            </p:grpSpPr>
            <p:sp>
              <p:nvSpPr>
                <p:cNvPr id="205" name="Text Box 255"/>
                <p:cNvSpPr txBox="1"/>
                <p:nvPr/>
              </p:nvSpPr>
              <p:spPr>
                <a:xfrm>
                  <a:off x="0" y="64628"/>
                  <a:ext cx="372573" cy="459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spcBef>
                      <a:spcPts val="1400"/>
                    </a:spcBef>
                    <a:defRPr sz="2400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t>H</a:t>
                  </a:r>
                </a:p>
              </p:txBody>
            </p:sp>
            <p:sp>
              <p:nvSpPr>
                <p:cNvPr id="206" name="Line 256"/>
                <p:cNvSpPr/>
                <p:nvPr/>
              </p:nvSpPr>
              <p:spPr>
                <a:xfrm flipV="1">
                  <a:off x="191931" y="0"/>
                  <a:ext cx="1" cy="12925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220" name="Group 74"/>
            <p:cNvGrpSpPr/>
            <p:nvPr/>
          </p:nvGrpSpPr>
          <p:grpSpPr>
            <a:xfrm>
              <a:off x="2997523" y="18482"/>
              <a:ext cx="1172761" cy="1448736"/>
              <a:chOff x="0" y="0"/>
              <a:chExt cx="1172760" cy="1448735"/>
            </a:xfrm>
          </p:grpSpPr>
          <p:sp>
            <p:nvSpPr>
              <p:cNvPr id="209" name="Text Box 1065"/>
              <p:cNvSpPr txBox="1"/>
              <p:nvPr/>
            </p:nvSpPr>
            <p:spPr>
              <a:xfrm>
                <a:off x="753615" y="464544"/>
                <a:ext cx="419146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CC3300"/>
                    </a:solidFill>
                  </a:defRPr>
                </a:lvl1pPr>
              </a:lstStyle>
              <a:p>
                <a:r>
                  <a:t>O</a:t>
                </a:r>
              </a:p>
            </p:txBody>
          </p:sp>
          <p:grpSp>
            <p:nvGrpSpPr>
              <p:cNvPr id="213" name="Group 63"/>
              <p:cNvGrpSpPr/>
              <p:nvPr/>
            </p:nvGrpSpPr>
            <p:grpSpPr>
              <a:xfrm>
                <a:off x="0" y="460437"/>
                <a:ext cx="759260" cy="523241"/>
                <a:chOff x="0" y="0"/>
                <a:chExt cx="759259" cy="523240"/>
              </a:xfrm>
            </p:grpSpPr>
            <p:sp>
              <p:nvSpPr>
                <p:cNvPr id="210" name="Text Box 1029"/>
                <p:cNvSpPr txBox="1"/>
                <p:nvPr/>
              </p:nvSpPr>
              <p:spPr>
                <a:xfrm>
                  <a:off x="67740" y="0"/>
                  <a:ext cx="647771" cy="523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spcBef>
                      <a:spcPts val="1600"/>
                    </a:spcBef>
                    <a:defRPr sz="2800">
                      <a:solidFill>
                        <a:srgbClr val="969696"/>
                      </a:solidFill>
                    </a:defRPr>
                  </a:lvl1pPr>
                </a:lstStyle>
                <a:p>
                  <a:r>
                    <a:t>Si</a:t>
                  </a:r>
                </a:p>
              </p:txBody>
            </p:sp>
            <p:sp>
              <p:nvSpPr>
                <p:cNvPr id="211" name="Line 242"/>
                <p:cNvSpPr/>
                <p:nvPr/>
              </p:nvSpPr>
              <p:spPr>
                <a:xfrm flipH="1">
                  <a:off x="601199" y="280655"/>
                  <a:ext cx="158062" cy="1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2" name="Line 242"/>
                <p:cNvSpPr/>
                <p:nvPr/>
              </p:nvSpPr>
              <p:spPr>
                <a:xfrm flipH="1">
                  <a:off x="0" y="276421"/>
                  <a:ext cx="158062" cy="1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6" name="Group 67"/>
              <p:cNvGrpSpPr/>
              <p:nvPr/>
            </p:nvGrpSpPr>
            <p:grpSpPr>
              <a:xfrm>
                <a:off x="220156" y="-1"/>
                <a:ext cx="372574" cy="526456"/>
                <a:chOff x="0" y="0"/>
                <a:chExt cx="372572" cy="526454"/>
              </a:xfrm>
            </p:grpSpPr>
            <p:sp>
              <p:nvSpPr>
                <p:cNvPr id="214" name="Text Box 267"/>
                <p:cNvSpPr txBox="1"/>
                <p:nvPr/>
              </p:nvSpPr>
              <p:spPr>
                <a:xfrm>
                  <a:off x="0" y="-1"/>
                  <a:ext cx="372573" cy="459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spcBef>
                      <a:spcPts val="1400"/>
                    </a:spcBef>
                    <a:defRPr sz="2400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t>H</a:t>
                  </a:r>
                </a:p>
              </p:txBody>
            </p:sp>
            <p:sp>
              <p:nvSpPr>
                <p:cNvPr id="215" name="Line 268"/>
                <p:cNvSpPr/>
                <p:nvPr/>
              </p:nvSpPr>
              <p:spPr>
                <a:xfrm flipV="1">
                  <a:off x="191931" y="397196"/>
                  <a:ext cx="1" cy="129258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9" name="Group 70"/>
              <p:cNvGrpSpPr/>
              <p:nvPr/>
            </p:nvGrpSpPr>
            <p:grpSpPr>
              <a:xfrm>
                <a:off x="220156" y="924366"/>
                <a:ext cx="372574" cy="524370"/>
                <a:chOff x="0" y="0"/>
                <a:chExt cx="372572" cy="524368"/>
              </a:xfrm>
            </p:grpSpPr>
            <p:sp>
              <p:nvSpPr>
                <p:cNvPr id="217" name="Text Box 255"/>
                <p:cNvSpPr txBox="1"/>
                <p:nvPr/>
              </p:nvSpPr>
              <p:spPr>
                <a:xfrm>
                  <a:off x="0" y="64628"/>
                  <a:ext cx="372573" cy="459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spcBef>
                      <a:spcPts val="1400"/>
                    </a:spcBef>
                    <a:defRPr sz="2400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t>H</a:t>
                  </a:r>
                </a:p>
              </p:txBody>
            </p:sp>
            <p:sp>
              <p:nvSpPr>
                <p:cNvPr id="218" name="Line 256"/>
                <p:cNvSpPr/>
                <p:nvPr/>
              </p:nvSpPr>
              <p:spPr>
                <a:xfrm flipV="1">
                  <a:off x="191931" y="0"/>
                  <a:ext cx="1" cy="12925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sp>
          <p:nvSpPr>
            <p:cNvPr id="221" name="Line 242"/>
            <p:cNvSpPr/>
            <p:nvPr/>
          </p:nvSpPr>
          <p:spPr>
            <a:xfrm flipH="1">
              <a:off x="4140648" y="764778"/>
              <a:ext cx="158062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25" name="Group 93"/>
            <p:cNvGrpSpPr/>
            <p:nvPr/>
          </p:nvGrpSpPr>
          <p:grpSpPr>
            <a:xfrm>
              <a:off x="0" y="704245"/>
              <a:ext cx="457250" cy="76197"/>
              <a:chOff x="0" y="0"/>
              <a:chExt cx="457249" cy="76195"/>
            </a:xfrm>
          </p:grpSpPr>
          <p:sp>
            <p:nvSpPr>
              <p:cNvPr id="222" name="Oval 90"/>
              <p:cNvSpPr/>
              <p:nvPr/>
            </p:nvSpPr>
            <p:spPr>
              <a:xfrm>
                <a:off x="381041" y="0"/>
                <a:ext cx="76209" cy="76196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3" name="Oval 91"/>
              <p:cNvSpPr/>
              <p:nvPr/>
            </p:nvSpPr>
            <p:spPr>
              <a:xfrm>
                <a:off x="194751" y="0"/>
                <a:ext cx="76209" cy="76196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4" name="Oval 92"/>
              <p:cNvSpPr/>
              <p:nvPr/>
            </p:nvSpPr>
            <p:spPr>
              <a:xfrm>
                <a:off x="0" y="0"/>
                <a:ext cx="76209" cy="76196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29" name="Group 94"/>
            <p:cNvGrpSpPr/>
            <p:nvPr/>
          </p:nvGrpSpPr>
          <p:grpSpPr>
            <a:xfrm>
              <a:off x="4437012" y="721175"/>
              <a:ext cx="457251" cy="76197"/>
              <a:chOff x="0" y="0"/>
              <a:chExt cx="457249" cy="76195"/>
            </a:xfrm>
          </p:grpSpPr>
          <p:sp>
            <p:nvSpPr>
              <p:cNvPr id="226" name="Oval 95"/>
              <p:cNvSpPr/>
              <p:nvPr/>
            </p:nvSpPr>
            <p:spPr>
              <a:xfrm>
                <a:off x="381041" y="0"/>
                <a:ext cx="76209" cy="76196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7" name="Oval 96"/>
              <p:cNvSpPr/>
              <p:nvPr/>
            </p:nvSpPr>
            <p:spPr>
              <a:xfrm>
                <a:off x="194751" y="0"/>
                <a:ext cx="76209" cy="76196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8" name="Oval 97"/>
              <p:cNvSpPr/>
              <p:nvPr/>
            </p:nvSpPr>
            <p:spPr>
              <a:xfrm>
                <a:off x="0" y="0"/>
                <a:ext cx="76209" cy="76196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5"/>
          <p:cNvSpPr txBox="1"/>
          <p:nvPr/>
        </p:nvSpPr>
        <p:spPr>
          <a:xfrm>
            <a:off x="5181600" y="3561620"/>
            <a:ext cx="37338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(from Wikipedia webpage on silicon dioxide)</a:t>
            </a:r>
          </a:p>
        </p:txBody>
      </p:sp>
      <p:sp>
        <p:nvSpPr>
          <p:cNvPr id="23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And both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Silicon</a:t>
            </a:r>
            <a:r>
              <a:t> and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Silicone</a:t>
            </a:r>
            <a:r>
              <a:t> are VERY different from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Silica</a:t>
            </a:r>
          </a:p>
        </p:txBody>
      </p:sp>
      <p:sp>
        <p:nvSpPr>
          <p:cNvPr id="23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534400" cy="5965332"/>
          </a:xfrm>
          <a:prstGeom prst="rect">
            <a:avLst/>
          </a:prstGeom>
        </p:spPr>
        <p:txBody>
          <a:bodyPr/>
          <a:lstStyle/>
          <a:p>
            <a:r>
              <a:t>Bonding structure of silica: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t>  </a:t>
            </a:r>
          </a:p>
          <a:p>
            <a:r>
              <a:t>But real structure is not flat but instead 3D:</a:t>
            </a:r>
          </a:p>
          <a:p>
            <a:endParaRPr/>
          </a:p>
          <a:p>
            <a:r>
              <a:t>	a) Organized 3D crystal = "</a:t>
            </a:r>
            <a:r>
              <a:rPr b="1">
                <a:latin typeface="Tahoma"/>
                <a:ea typeface="Tahoma"/>
                <a:cs typeface="Tahoma"/>
                <a:sym typeface="Tahoma"/>
              </a:rPr>
              <a:t>quartz</a:t>
            </a:r>
            <a:r>
              <a:t>"</a:t>
            </a:r>
          </a:p>
          <a:p>
            <a:endParaRPr/>
          </a:p>
          <a:p>
            <a:r>
              <a:t>					        </a:t>
            </a:r>
            <a:r>
              <a:rPr sz="1600"/>
              <a:t>"alpha quartz"        "beta quartz"</a:t>
            </a:r>
          </a:p>
          <a:p>
            <a:endParaRPr/>
          </a:p>
          <a:p>
            <a:r>
              <a:t>	b) Disorganized (amorphous) 3D = "</a:t>
            </a:r>
            <a:r>
              <a:rPr b="1">
                <a:latin typeface="Tahoma"/>
                <a:ea typeface="Tahoma"/>
                <a:cs typeface="Tahoma"/>
                <a:sym typeface="Tahoma"/>
              </a:rPr>
              <a:t>glass</a:t>
            </a:r>
            <a:r>
              <a:t>"</a:t>
            </a:r>
          </a:p>
          <a:p>
            <a:pPr>
              <a:defRPr>
                <a:solidFill>
                  <a:srgbClr val="FFE22C"/>
                </a:solidFill>
              </a:defRPr>
            </a:pPr>
            <a:endParaRPr/>
          </a:p>
          <a:p>
            <a:pPr algn="ctr">
              <a:defRPr>
                <a:solidFill>
                  <a:srgbClr val="FFE22C"/>
                </a:solidFill>
              </a:defRPr>
            </a:pPr>
            <a:r>
              <a:t>So now you understand </a:t>
            </a:r>
            <a:r>
              <a:rPr b="1">
                <a:latin typeface="Tahoma"/>
                <a:ea typeface="Tahoma"/>
                <a:cs typeface="Tahoma"/>
                <a:sym typeface="Tahoma"/>
              </a:rPr>
              <a:t>Silicon</a:t>
            </a:r>
            <a:r>
              <a:t> vs. </a:t>
            </a:r>
            <a:r>
              <a:rPr b="1">
                <a:latin typeface="Tahoma"/>
                <a:ea typeface="Tahoma"/>
                <a:cs typeface="Tahoma"/>
                <a:sym typeface="Tahoma"/>
              </a:rPr>
              <a:t>Silicone</a:t>
            </a:r>
            <a:r>
              <a:t> vs. </a:t>
            </a:r>
            <a:r>
              <a:rPr b="1">
                <a:latin typeface="Tahoma"/>
                <a:ea typeface="Tahoma"/>
                <a:cs typeface="Tahoma"/>
                <a:sym typeface="Tahoma"/>
              </a:rPr>
              <a:t>Silica</a:t>
            </a:r>
            <a:r>
              <a:t> – onward!</a:t>
            </a:r>
          </a:p>
        </p:txBody>
      </p:sp>
      <p:sp>
        <p:nvSpPr>
          <p:cNvPr id="235" name="Line 243"/>
          <p:cNvSpPr/>
          <p:nvPr/>
        </p:nvSpPr>
        <p:spPr>
          <a:xfrm flipH="1">
            <a:off x="11803063" y="7011669"/>
            <a:ext cx="15716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6" name="Line 243"/>
          <p:cNvSpPr/>
          <p:nvPr/>
        </p:nvSpPr>
        <p:spPr>
          <a:xfrm flipH="1">
            <a:off x="11803063" y="6862444"/>
            <a:ext cx="157163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88" name="Group 132"/>
          <p:cNvGrpSpPr/>
          <p:nvPr/>
        </p:nvGrpSpPr>
        <p:grpSpPr>
          <a:xfrm>
            <a:off x="2743199" y="838199"/>
            <a:ext cx="4038601" cy="2743201"/>
            <a:chOff x="0" y="0"/>
            <a:chExt cx="4038600" cy="2743200"/>
          </a:xfrm>
        </p:grpSpPr>
        <p:grpSp>
          <p:nvGrpSpPr>
            <p:cNvPr id="243" name="Group 59"/>
            <p:cNvGrpSpPr/>
            <p:nvPr/>
          </p:nvGrpSpPr>
          <p:grpSpPr>
            <a:xfrm>
              <a:off x="1075267" y="1066800"/>
              <a:ext cx="759178" cy="656463"/>
              <a:chOff x="0" y="0"/>
              <a:chExt cx="759177" cy="656462"/>
            </a:xfrm>
          </p:grpSpPr>
          <p:grpSp>
            <p:nvGrpSpPr>
              <p:cNvPr id="240" name="Group 55"/>
              <p:cNvGrpSpPr/>
              <p:nvPr/>
            </p:nvGrpSpPr>
            <p:grpSpPr>
              <a:xfrm>
                <a:off x="-1" y="63500"/>
                <a:ext cx="759179" cy="523241"/>
                <a:chOff x="0" y="0"/>
                <a:chExt cx="759177" cy="523240"/>
              </a:xfrm>
            </p:grpSpPr>
            <p:sp>
              <p:nvSpPr>
                <p:cNvPr id="237" name="Text Box 1029"/>
                <p:cNvSpPr txBox="1"/>
                <p:nvPr/>
              </p:nvSpPr>
              <p:spPr>
                <a:xfrm>
                  <a:off x="67733" y="0"/>
                  <a:ext cx="647701" cy="523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spcBef>
                      <a:spcPts val="1600"/>
                    </a:spcBef>
                    <a:defRPr sz="2800">
                      <a:solidFill>
                        <a:srgbClr val="969696"/>
                      </a:solidFill>
                    </a:defRPr>
                  </a:lvl1pPr>
                </a:lstStyle>
                <a:p>
                  <a:r>
                    <a:t>Si</a:t>
                  </a:r>
                </a:p>
              </p:txBody>
            </p:sp>
            <p:sp>
              <p:nvSpPr>
                <p:cNvPr id="238" name="Line 242"/>
                <p:cNvSpPr/>
                <p:nvPr/>
              </p:nvSpPr>
              <p:spPr>
                <a:xfrm flipH="1">
                  <a:off x="601133" y="280413"/>
                  <a:ext cx="158045" cy="1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39" name="Line 242"/>
                <p:cNvSpPr/>
                <p:nvPr/>
              </p:nvSpPr>
              <p:spPr>
                <a:xfrm flipH="1">
                  <a:off x="0" y="276179"/>
                  <a:ext cx="158044" cy="1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241" name="Line 268"/>
              <p:cNvSpPr/>
              <p:nvPr/>
            </p:nvSpPr>
            <p:spPr>
              <a:xfrm flipV="1">
                <a:off x="412044" y="0"/>
                <a:ext cx="1" cy="12926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" name="Line 256"/>
              <p:cNvSpPr/>
              <p:nvPr/>
            </p:nvSpPr>
            <p:spPr>
              <a:xfrm flipV="1">
                <a:off x="412044" y="527198"/>
                <a:ext cx="1" cy="129265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47" name="Group 93"/>
            <p:cNvGrpSpPr/>
            <p:nvPr/>
          </p:nvGrpSpPr>
          <p:grpSpPr>
            <a:xfrm>
              <a:off x="-1" y="1351280"/>
              <a:ext cx="457201" cy="76201"/>
              <a:chOff x="0" y="0"/>
              <a:chExt cx="457200" cy="76200"/>
            </a:xfrm>
          </p:grpSpPr>
          <p:sp>
            <p:nvSpPr>
              <p:cNvPr id="244" name="Oval 90"/>
              <p:cNvSpPr/>
              <p:nvPr/>
            </p:nvSpPr>
            <p:spPr>
              <a:xfrm>
                <a:off x="381000" y="0"/>
                <a:ext cx="76200" cy="762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5" name="Oval 91"/>
              <p:cNvSpPr/>
              <p:nvPr/>
            </p:nvSpPr>
            <p:spPr>
              <a:xfrm>
                <a:off x="194729" y="0"/>
                <a:ext cx="76201" cy="762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6" name="Oval 92"/>
              <p:cNvSpPr/>
              <p:nvPr/>
            </p:nvSpPr>
            <p:spPr>
              <a:xfrm>
                <a:off x="-1" y="0"/>
                <a:ext cx="76201" cy="762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48" name="Text Box 1065"/>
            <p:cNvSpPr txBox="1"/>
            <p:nvPr/>
          </p:nvSpPr>
          <p:spPr>
            <a:xfrm>
              <a:off x="685800" y="1143000"/>
              <a:ext cx="419101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49" name="Text Box 1065"/>
            <p:cNvSpPr txBox="1"/>
            <p:nvPr/>
          </p:nvSpPr>
          <p:spPr>
            <a:xfrm>
              <a:off x="1257300" y="609600"/>
              <a:ext cx="4191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50" name="Text Box 1065"/>
            <p:cNvSpPr txBox="1"/>
            <p:nvPr/>
          </p:nvSpPr>
          <p:spPr>
            <a:xfrm>
              <a:off x="1277619" y="1645920"/>
              <a:ext cx="41910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grpSp>
          <p:nvGrpSpPr>
            <p:cNvPr id="257" name="Group 73"/>
            <p:cNvGrpSpPr/>
            <p:nvPr/>
          </p:nvGrpSpPr>
          <p:grpSpPr>
            <a:xfrm>
              <a:off x="2212623" y="1066800"/>
              <a:ext cx="759178" cy="656463"/>
              <a:chOff x="0" y="0"/>
              <a:chExt cx="759177" cy="656462"/>
            </a:xfrm>
          </p:grpSpPr>
          <p:grpSp>
            <p:nvGrpSpPr>
              <p:cNvPr id="254" name="Group 55"/>
              <p:cNvGrpSpPr/>
              <p:nvPr/>
            </p:nvGrpSpPr>
            <p:grpSpPr>
              <a:xfrm>
                <a:off x="-1" y="63500"/>
                <a:ext cx="759179" cy="523241"/>
                <a:chOff x="0" y="0"/>
                <a:chExt cx="759177" cy="523240"/>
              </a:xfrm>
            </p:grpSpPr>
            <p:sp>
              <p:nvSpPr>
                <p:cNvPr id="251" name="Text Box 1029"/>
                <p:cNvSpPr txBox="1"/>
                <p:nvPr/>
              </p:nvSpPr>
              <p:spPr>
                <a:xfrm>
                  <a:off x="68614" y="0"/>
                  <a:ext cx="646114" cy="523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spcBef>
                      <a:spcPts val="1600"/>
                    </a:spcBef>
                    <a:defRPr sz="2800">
                      <a:solidFill>
                        <a:srgbClr val="969696"/>
                      </a:solidFill>
                    </a:defRPr>
                  </a:lvl1pPr>
                </a:lstStyle>
                <a:p>
                  <a:r>
                    <a:t>Si</a:t>
                  </a:r>
                </a:p>
              </p:txBody>
            </p:sp>
            <p:sp>
              <p:nvSpPr>
                <p:cNvPr id="252" name="Line 242"/>
                <p:cNvSpPr/>
                <p:nvPr/>
              </p:nvSpPr>
              <p:spPr>
                <a:xfrm flipH="1">
                  <a:off x="601133" y="280413"/>
                  <a:ext cx="158045" cy="1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53" name="Line 242"/>
                <p:cNvSpPr/>
                <p:nvPr/>
              </p:nvSpPr>
              <p:spPr>
                <a:xfrm flipH="1">
                  <a:off x="0" y="276179"/>
                  <a:ext cx="158044" cy="1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255" name="Line 268"/>
              <p:cNvSpPr/>
              <p:nvPr/>
            </p:nvSpPr>
            <p:spPr>
              <a:xfrm flipV="1">
                <a:off x="412044" y="0"/>
                <a:ext cx="1" cy="12926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6" name="Line 256"/>
              <p:cNvSpPr/>
              <p:nvPr/>
            </p:nvSpPr>
            <p:spPr>
              <a:xfrm flipV="1">
                <a:off x="412044" y="527198"/>
                <a:ext cx="1" cy="129265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58" name="Text Box 1065"/>
            <p:cNvSpPr txBox="1"/>
            <p:nvPr/>
          </p:nvSpPr>
          <p:spPr>
            <a:xfrm>
              <a:off x="1808479" y="1143000"/>
              <a:ext cx="419101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59" name="Text Box 1065"/>
            <p:cNvSpPr txBox="1"/>
            <p:nvPr/>
          </p:nvSpPr>
          <p:spPr>
            <a:xfrm>
              <a:off x="2394654" y="1626741"/>
              <a:ext cx="41910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60" name="Text Box 1065"/>
            <p:cNvSpPr txBox="1"/>
            <p:nvPr/>
          </p:nvSpPr>
          <p:spPr>
            <a:xfrm>
              <a:off x="2400300" y="609600"/>
              <a:ext cx="419101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61" name="Text Box 1065"/>
            <p:cNvSpPr txBox="1"/>
            <p:nvPr/>
          </p:nvSpPr>
          <p:spPr>
            <a:xfrm>
              <a:off x="2933700" y="1143000"/>
              <a:ext cx="4191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62" name="Line 242"/>
            <p:cNvSpPr/>
            <p:nvPr/>
          </p:nvSpPr>
          <p:spPr>
            <a:xfrm flipH="1">
              <a:off x="3347156" y="1408430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3" name="Line 242"/>
            <p:cNvSpPr/>
            <p:nvPr/>
          </p:nvSpPr>
          <p:spPr>
            <a:xfrm flipH="1">
              <a:off x="579119" y="1393189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4" name="Line 268"/>
            <p:cNvSpPr/>
            <p:nvPr/>
          </p:nvSpPr>
          <p:spPr>
            <a:xfrm flipV="1">
              <a:off x="2621280" y="568959"/>
              <a:ext cx="1" cy="129265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5" name="Line 268"/>
            <p:cNvSpPr/>
            <p:nvPr/>
          </p:nvSpPr>
          <p:spPr>
            <a:xfrm flipV="1">
              <a:off x="1483360" y="553719"/>
              <a:ext cx="1" cy="129265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6" name="Line 268"/>
            <p:cNvSpPr/>
            <p:nvPr/>
          </p:nvSpPr>
          <p:spPr>
            <a:xfrm flipV="1">
              <a:off x="2636519" y="2090695"/>
              <a:ext cx="1" cy="129265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7" name="Line 268"/>
            <p:cNvSpPr/>
            <p:nvPr/>
          </p:nvSpPr>
          <p:spPr>
            <a:xfrm flipV="1">
              <a:off x="1498599" y="2075455"/>
              <a:ext cx="1" cy="129265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71" name="Group 93"/>
            <p:cNvGrpSpPr/>
            <p:nvPr/>
          </p:nvGrpSpPr>
          <p:grpSpPr>
            <a:xfrm>
              <a:off x="3581399" y="1371600"/>
              <a:ext cx="457201" cy="76200"/>
              <a:chOff x="0" y="0"/>
              <a:chExt cx="457200" cy="76200"/>
            </a:xfrm>
          </p:grpSpPr>
          <p:sp>
            <p:nvSpPr>
              <p:cNvPr id="268" name="Oval 109"/>
              <p:cNvSpPr/>
              <p:nvPr/>
            </p:nvSpPr>
            <p:spPr>
              <a:xfrm>
                <a:off x="381000" y="0"/>
                <a:ext cx="76200" cy="762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9" name="Oval 110"/>
              <p:cNvSpPr/>
              <p:nvPr/>
            </p:nvSpPr>
            <p:spPr>
              <a:xfrm>
                <a:off x="194729" y="0"/>
                <a:ext cx="76201" cy="762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0" name="Oval 111"/>
              <p:cNvSpPr/>
              <p:nvPr/>
            </p:nvSpPr>
            <p:spPr>
              <a:xfrm>
                <a:off x="-1" y="0"/>
                <a:ext cx="76201" cy="762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75" name="Group 93"/>
            <p:cNvGrpSpPr/>
            <p:nvPr/>
          </p:nvGrpSpPr>
          <p:grpSpPr>
            <a:xfrm>
              <a:off x="1437639" y="-1"/>
              <a:ext cx="76201" cy="457201"/>
              <a:chOff x="0" y="0"/>
              <a:chExt cx="76200" cy="457200"/>
            </a:xfrm>
          </p:grpSpPr>
          <p:sp>
            <p:nvSpPr>
              <p:cNvPr id="272" name="Oval 117"/>
              <p:cNvSpPr/>
              <p:nvPr/>
            </p:nvSpPr>
            <p:spPr>
              <a:xfrm rot="16200000">
                <a:off x="0" y="0"/>
                <a:ext cx="76200" cy="762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3" name="Oval 118"/>
              <p:cNvSpPr/>
              <p:nvPr/>
            </p:nvSpPr>
            <p:spPr>
              <a:xfrm rot="16200000">
                <a:off x="0" y="186270"/>
                <a:ext cx="76200" cy="762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4" name="Oval 119"/>
              <p:cNvSpPr/>
              <p:nvPr/>
            </p:nvSpPr>
            <p:spPr>
              <a:xfrm rot="16200000">
                <a:off x="0" y="381000"/>
                <a:ext cx="76200" cy="762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79" name="Group 93"/>
            <p:cNvGrpSpPr/>
            <p:nvPr/>
          </p:nvGrpSpPr>
          <p:grpSpPr>
            <a:xfrm>
              <a:off x="2570479" y="20320"/>
              <a:ext cx="76201" cy="457201"/>
              <a:chOff x="0" y="0"/>
              <a:chExt cx="76200" cy="457200"/>
            </a:xfrm>
          </p:grpSpPr>
          <p:sp>
            <p:nvSpPr>
              <p:cNvPr id="276" name="Oval 121"/>
              <p:cNvSpPr/>
              <p:nvPr/>
            </p:nvSpPr>
            <p:spPr>
              <a:xfrm rot="16200000">
                <a:off x="0" y="0"/>
                <a:ext cx="76200" cy="762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7" name="Oval 122"/>
              <p:cNvSpPr/>
              <p:nvPr/>
            </p:nvSpPr>
            <p:spPr>
              <a:xfrm rot="16200000">
                <a:off x="0" y="186270"/>
                <a:ext cx="76200" cy="762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8" name="Oval 123"/>
              <p:cNvSpPr/>
              <p:nvPr/>
            </p:nvSpPr>
            <p:spPr>
              <a:xfrm rot="16200000">
                <a:off x="0" y="381000"/>
                <a:ext cx="76200" cy="762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83" name="Group 93"/>
            <p:cNvGrpSpPr/>
            <p:nvPr/>
          </p:nvGrpSpPr>
          <p:grpSpPr>
            <a:xfrm>
              <a:off x="1447800" y="2265678"/>
              <a:ext cx="76201" cy="457201"/>
              <a:chOff x="0" y="0"/>
              <a:chExt cx="76200" cy="457200"/>
            </a:xfrm>
          </p:grpSpPr>
          <p:sp>
            <p:nvSpPr>
              <p:cNvPr id="280" name="Oval 125"/>
              <p:cNvSpPr/>
              <p:nvPr/>
            </p:nvSpPr>
            <p:spPr>
              <a:xfrm rot="16200000">
                <a:off x="0" y="0"/>
                <a:ext cx="76200" cy="762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1" name="Oval 126"/>
              <p:cNvSpPr/>
              <p:nvPr/>
            </p:nvSpPr>
            <p:spPr>
              <a:xfrm rot="16200000">
                <a:off x="0" y="186270"/>
                <a:ext cx="76200" cy="762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2" name="Oval 127"/>
              <p:cNvSpPr/>
              <p:nvPr/>
            </p:nvSpPr>
            <p:spPr>
              <a:xfrm rot="16200000">
                <a:off x="0" y="381000"/>
                <a:ext cx="76200" cy="762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87" name="Group 93"/>
            <p:cNvGrpSpPr/>
            <p:nvPr/>
          </p:nvGrpSpPr>
          <p:grpSpPr>
            <a:xfrm>
              <a:off x="2580640" y="2286000"/>
              <a:ext cx="76201" cy="457200"/>
              <a:chOff x="0" y="0"/>
              <a:chExt cx="76200" cy="457200"/>
            </a:xfrm>
          </p:grpSpPr>
          <p:sp>
            <p:nvSpPr>
              <p:cNvPr id="284" name="Oval 129"/>
              <p:cNvSpPr/>
              <p:nvPr/>
            </p:nvSpPr>
            <p:spPr>
              <a:xfrm rot="16200000">
                <a:off x="0" y="0"/>
                <a:ext cx="76200" cy="762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5" name="Oval 130"/>
              <p:cNvSpPr/>
              <p:nvPr/>
            </p:nvSpPr>
            <p:spPr>
              <a:xfrm rot="16200000">
                <a:off x="0" y="186270"/>
                <a:ext cx="76200" cy="762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6" name="Oval 131"/>
              <p:cNvSpPr/>
              <p:nvPr/>
            </p:nvSpPr>
            <p:spPr>
              <a:xfrm rot="16200000">
                <a:off x="0" y="381000"/>
                <a:ext cx="76200" cy="762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pic>
        <p:nvPicPr>
          <p:cNvPr id="289" name="Picture 133" descr="Picture 13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6575" y="3886200"/>
            <a:ext cx="1089025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134" descr="Picture 13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1388" y="3810000"/>
            <a:ext cx="938213" cy="1079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9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304800"/>
            <a:ext cx="8534400" cy="62484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CFFFF"/>
                </a:solidFill>
              </a:defRPr>
            </a:pPr>
            <a:r>
              <a:t>Step 2) Spray on or grow on additional layer</a:t>
            </a:r>
            <a:r>
              <a:rPr>
                <a:solidFill>
                  <a:srgbClr val="FFFFFF"/>
                </a:solidFill>
              </a:rPr>
              <a:t> </a:t>
            </a:r>
          </a:p>
          <a:p>
            <a:endParaRPr/>
          </a:p>
          <a:p>
            <a:pPr>
              <a:spcBef>
                <a:spcPts val="300"/>
              </a:spcBef>
              <a:defRPr sz="1600"/>
            </a:pPr>
            <a:r>
              <a:t>Alternative i) Spray via evaporation:</a:t>
            </a:r>
          </a:p>
          <a:p>
            <a:pPr>
              <a:defRPr sz="1000"/>
            </a:pPr>
            <a:endParaRPr/>
          </a:p>
          <a:p>
            <a:pPr marL="0" lvl="1" indent="620485">
              <a:spcBef>
                <a:spcPts val="300"/>
              </a:spcBef>
              <a:buSzTx/>
              <a:buNone/>
              <a:defRPr sz="1600"/>
            </a:pPr>
            <a:r>
              <a:t>Heat up the material you want to deposit until it starts to fall apart</a:t>
            </a:r>
          </a:p>
          <a:p>
            <a:pPr marL="0" lvl="2" indent="1066800">
              <a:spcBef>
                <a:spcPts val="300"/>
              </a:spcBef>
              <a:buSzTx/>
              <a:buNone/>
              <a:defRPr sz="900"/>
            </a:pPr>
            <a:endParaRPr/>
          </a:p>
          <a:p>
            <a:pPr marL="0" lvl="1" indent="620485">
              <a:spcBef>
                <a:spcPts val="300"/>
              </a:spcBef>
              <a:buSzTx/>
              <a:buNone/>
              <a:defRPr sz="1600"/>
            </a:pPr>
            <a:r>
              <a:t>Do this in a vacuum so that what comes off goes in straight line and doesn't react 	with anything in-flight</a:t>
            </a:r>
          </a:p>
          <a:p>
            <a:pPr>
              <a:defRPr sz="1600"/>
            </a:pPr>
            <a:endParaRPr/>
          </a:p>
          <a:p>
            <a:pPr marL="0" lvl="1" indent="620485">
              <a:spcBef>
                <a:spcPts val="300"/>
              </a:spcBef>
              <a:buSzTx/>
              <a:buNone/>
              <a:defRPr sz="1600"/>
            </a:pPr>
            <a:r>
              <a:rPr>
                <a:solidFill>
                  <a:srgbClr val="FFCC00"/>
                </a:solidFill>
              </a:rPr>
              <a:t>However</a:t>
            </a:r>
            <a:r>
              <a:t> doesn't work for many materials that don't come apart as compounds  </a:t>
            </a:r>
          </a:p>
          <a:p>
            <a:pPr>
              <a:defRPr sz="8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Example   SiO</a:t>
            </a:r>
            <a:r>
              <a:rPr b="1" baseline="-25000">
                <a:latin typeface="Tahoma"/>
                <a:ea typeface="Tahoma"/>
                <a:cs typeface="Tahoma"/>
                <a:sym typeface="Tahoma"/>
              </a:rPr>
              <a:t>2</a:t>
            </a:r>
            <a:r>
              <a:t> (solid) → SiO (vapor) + 1/2 O</a:t>
            </a:r>
            <a:r>
              <a:rPr b="1" baseline="-25000"/>
              <a:t>2</a:t>
            </a:r>
          </a:p>
          <a:p>
            <a:pPr>
              <a:defRPr sz="2400" b="1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Alternative ii)  Spray via blasting (or "sputtering")  -  This DOES work with compounds!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		</a:t>
            </a:r>
            <a:r>
              <a:rPr>
                <a:solidFill>
                  <a:srgbClr val="FF3300"/>
                </a:solidFill>
              </a:rPr>
              <a:t>Gas </a:t>
            </a:r>
            <a:r>
              <a:t>is excited and ionized by oscillating RF field</a:t>
            </a:r>
          </a:p>
          <a:p>
            <a:pPr>
              <a:defRPr sz="8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		Driven by DC Voltage, </a:t>
            </a:r>
            <a:r>
              <a:rPr>
                <a:solidFill>
                  <a:srgbClr val="FF0000"/>
                </a:solidFill>
              </a:rPr>
              <a:t>gas ions </a:t>
            </a:r>
            <a:r>
              <a:t>crash into top plate </a:t>
            </a:r>
          </a:p>
          <a:p>
            <a:pPr>
              <a:defRPr sz="8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		Blasting atoms of </a:t>
            </a:r>
            <a:r>
              <a:rPr>
                <a:solidFill>
                  <a:srgbClr val="FFCC00"/>
                </a:solidFill>
              </a:rPr>
              <a:t>desired material</a:t>
            </a:r>
            <a:r>
              <a:t> off top plate </a:t>
            </a:r>
          </a:p>
          <a:p>
            <a:pPr>
              <a:defRPr sz="8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		To condense on other plate (covered with </a:t>
            </a:r>
            <a:r>
              <a:rPr>
                <a:solidFill>
                  <a:srgbClr val="66FFFF"/>
                </a:solidFill>
              </a:rPr>
              <a:t>wafer</a:t>
            </a:r>
            <a:r>
              <a:t>)</a:t>
            </a:r>
          </a:p>
        </p:txBody>
      </p:sp>
      <p:grpSp>
        <p:nvGrpSpPr>
          <p:cNvPr id="328" name="Group 44"/>
          <p:cNvGrpSpPr/>
          <p:nvPr/>
        </p:nvGrpSpPr>
        <p:grpSpPr>
          <a:xfrm>
            <a:off x="685799" y="4571999"/>
            <a:ext cx="2971801" cy="1447801"/>
            <a:chOff x="0" y="0"/>
            <a:chExt cx="2971800" cy="1447800"/>
          </a:xfrm>
        </p:grpSpPr>
        <p:sp>
          <p:nvSpPr>
            <p:cNvPr id="294" name="Rectangle 5"/>
            <p:cNvSpPr/>
            <p:nvPr/>
          </p:nvSpPr>
          <p:spPr>
            <a:xfrm>
              <a:off x="838200" y="1295400"/>
              <a:ext cx="2133600" cy="152400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5" name="Rectangle 6"/>
            <p:cNvSpPr/>
            <p:nvPr/>
          </p:nvSpPr>
          <p:spPr>
            <a:xfrm>
              <a:off x="838200" y="1143000"/>
              <a:ext cx="2133600" cy="152400"/>
            </a:xfrm>
            <a:prstGeom prst="rect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6" name="Rectangle 7"/>
            <p:cNvSpPr/>
            <p:nvPr/>
          </p:nvSpPr>
          <p:spPr>
            <a:xfrm>
              <a:off x="838200" y="-1"/>
              <a:ext cx="2133600" cy="152401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7" name="Rectangle 8"/>
            <p:cNvSpPr/>
            <p:nvPr/>
          </p:nvSpPr>
          <p:spPr>
            <a:xfrm>
              <a:off x="838200" y="152399"/>
              <a:ext cx="2133600" cy="152401"/>
            </a:xfrm>
            <a:prstGeom prst="rect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00" name="Group 11"/>
            <p:cNvGrpSpPr/>
            <p:nvPr/>
          </p:nvGrpSpPr>
          <p:grpSpPr>
            <a:xfrm>
              <a:off x="152399" y="762000"/>
              <a:ext cx="469901" cy="457200"/>
              <a:chOff x="0" y="0"/>
              <a:chExt cx="469900" cy="457200"/>
            </a:xfrm>
          </p:grpSpPr>
          <p:sp>
            <p:nvSpPr>
              <p:cNvPr id="298" name="Oval 9"/>
              <p:cNvSpPr/>
              <p:nvPr/>
            </p:nvSpPr>
            <p:spPr>
              <a:xfrm>
                <a:off x="0" y="0"/>
                <a:ext cx="457200" cy="4572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9" name="Text Box 10"/>
              <p:cNvSpPr txBox="1"/>
              <p:nvPr/>
            </p:nvSpPr>
            <p:spPr>
              <a:xfrm>
                <a:off x="12700" y="57150"/>
                <a:ext cx="457200" cy="3327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l">
                  <a:spcBef>
                    <a:spcPts val="900"/>
                  </a:spcBef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r>
                  <a:t>RF</a:t>
                </a:r>
              </a:p>
            </p:txBody>
          </p:sp>
        </p:grpSp>
        <p:sp>
          <p:nvSpPr>
            <p:cNvPr id="301" name="Line 12"/>
            <p:cNvSpPr/>
            <p:nvPr/>
          </p:nvSpPr>
          <p:spPr>
            <a:xfrm flipV="1">
              <a:off x="380999" y="63500"/>
              <a:ext cx="1" cy="24130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2" name="Line 13"/>
            <p:cNvSpPr/>
            <p:nvPr/>
          </p:nvSpPr>
          <p:spPr>
            <a:xfrm flipV="1">
              <a:off x="380999" y="1219200"/>
              <a:ext cx="1" cy="15240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3" name="Line 14"/>
            <p:cNvSpPr/>
            <p:nvPr/>
          </p:nvSpPr>
          <p:spPr>
            <a:xfrm flipH="1" flipV="1">
              <a:off x="380999" y="77469"/>
              <a:ext cx="45720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4" name="Line 15"/>
            <p:cNvSpPr/>
            <p:nvPr/>
          </p:nvSpPr>
          <p:spPr>
            <a:xfrm flipH="1">
              <a:off x="380999" y="1372869"/>
              <a:ext cx="45720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5" name="Oval 17"/>
            <p:cNvSpPr/>
            <p:nvPr/>
          </p:nvSpPr>
          <p:spPr>
            <a:xfrm>
              <a:off x="990600" y="457200"/>
              <a:ext cx="76200" cy="76200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6" name="Oval 18"/>
            <p:cNvSpPr/>
            <p:nvPr/>
          </p:nvSpPr>
          <p:spPr>
            <a:xfrm>
              <a:off x="1676400" y="838200"/>
              <a:ext cx="76200" cy="76200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7" name="Oval 19"/>
            <p:cNvSpPr/>
            <p:nvPr/>
          </p:nvSpPr>
          <p:spPr>
            <a:xfrm>
              <a:off x="1219200" y="762000"/>
              <a:ext cx="76200" cy="76200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8" name="Oval 20"/>
            <p:cNvSpPr/>
            <p:nvPr/>
          </p:nvSpPr>
          <p:spPr>
            <a:xfrm>
              <a:off x="1676400" y="533400"/>
              <a:ext cx="76200" cy="76200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9" name="Oval 22"/>
            <p:cNvSpPr/>
            <p:nvPr/>
          </p:nvSpPr>
          <p:spPr>
            <a:xfrm>
              <a:off x="2057400" y="685800"/>
              <a:ext cx="76200" cy="76200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0" name="Oval 24"/>
            <p:cNvSpPr/>
            <p:nvPr/>
          </p:nvSpPr>
          <p:spPr>
            <a:xfrm>
              <a:off x="2667000" y="533400"/>
              <a:ext cx="76200" cy="76200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1" name="Oval 27"/>
            <p:cNvSpPr/>
            <p:nvPr/>
          </p:nvSpPr>
          <p:spPr>
            <a:xfrm>
              <a:off x="2286000" y="342900"/>
              <a:ext cx="76200" cy="76200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2" name="Oval 28"/>
            <p:cNvSpPr/>
            <p:nvPr/>
          </p:nvSpPr>
          <p:spPr>
            <a:xfrm>
              <a:off x="2819400" y="381000"/>
              <a:ext cx="76200" cy="76200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3" name="Oval 29"/>
            <p:cNvSpPr/>
            <p:nvPr/>
          </p:nvSpPr>
          <p:spPr>
            <a:xfrm>
              <a:off x="1473197" y="927099"/>
              <a:ext cx="76201" cy="76201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4" name="Oval 30"/>
            <p:cNvSpPr/>
            <p:nvPr/>
          </p:nvSpPr>
          <p:spPr>
            <a:xfrm>
              <a:off x="2328863" y="847725"/>
              <a:ext cx="76201" cy="762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5" name="Oval 38"/>
            <p:cNvSpPr/>
            <p:nvPr/>
          </p:nvSpPr>
          <p:spPr>
            <a:xfrm>
              <a:off x="2362200" y="1066800"/>
              <a:ext cx="76200" cy="762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6" name="Oval 39"/>
            <p:cNvSpPr/>
            <p:nvPr/>
          </p:nvSpPr>
          <p:spPr>
            <a:xfrm>
              <a:off x="1143000" y="1066800"/>
              <a:ext cx="76200" cy="762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7" name="Oval 40"/>
            <p:cNvSpPr/>
            <p:nvPr/>
          </p:nvSpPr>
          <p:spPr>
            <a:xfrm>
              <a:off x="2057400" y="1066800"/>
              <a:ext cx="76200" cy="762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8" name="Oval 41"/>
            <p:cNvSpPr/>
            <p:nvPr/>
          </p:nvSpPr>
          <p:spPr>
            <a:xfrm>
              <a:off x="1752600" y="1066800"/>
              <a:ext cx="76200" cy="762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9" name="Oval 42"/>
            <p:cNvSpPr/>
            <p:nvPr/>
          </p:nvSpPr>
          <p:spPr>
            <a:xfrm>
              <a:off x="2667000" y="1066800"/>
              <a:ext cx="76200" cy="762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0" name="Line 43"/>
            <p:cNvSpPr/>
            <p:nvPr/>
          </p:nvSpPr>
          <p:spPr>
            <a:xfrm flipV="1">
              <a:off x="1715772" y="355595"/>
              <a:ext cx="1" cy="1524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1" name="Line 44"/>
            <p:cNvSpPr/>
            <p:nvPr/>
          </p:nvSpPr>
          <p:spPr>
            <a:xfrm flipH="1">
              <a:off x="1524000" y="304799"/>
              <a:ext cx="152401" cy="609602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2" name="Line 13"/>
            <p:cNvSpPr/>
            <p:nvPr/>
          </p:nvSpPr>
          <p:spPr>
            <a:xfrm flipV="1">
              <a:off x="380999" y="381000"/>
              <a:ext cx="1" cy="38100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3" name="Line 12"/>
            <p:cNvSpPr/>
            <p:nvPr/>
          </p:nvSpPr>
          <p:spPr>
            <a:xfrm flipH="1" flipV="1">
              <a:off x="228599" y="399201"/>
              <a:ext cx="30480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4" name="Line 12"/>
            <p:cNvSpPr/>
            <p:nvPr/>
          </p:nvSpPr>
          <p:spPr>
            <a:xfrm flipH="1">
              <a:off x="304799" y="306070"/>
              <a:ext cx="15240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5" name="Line 12"/>
            <p:cNvSpPr/>
            <p:nvPr/>
          </p:nvSpPr>
          <p:spPr>
            <a:xfrm flipH="1">
              <a:off x="-1" y="229869"/>
              <a:ext cx="152401" cy="1"/>
            </a:xfrm>
            <a:prstGeom prst="line">
              <a:avLst/>
            </a:prstGeom>
            <a:noFill/>
            <a:ln w="38100" cap="flat">
              <a:solidFill>
                <a:srgbClr val="6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6" name="Line 12"/>
            <p:cNvSpPr/>
            <p:nvPr/>
          </p:nvSpPr>
          <p:spPr>
            <a:xfrm flipH="1">
              <a:off x="-1" y="458469"/>
              <a:ext cx="1524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7" name="Line 12"/>
            <p:cNvSpPr/>
            <p:nvPr/>
          </p:nvSpPr>
          <p:spPr>
            <a:xfrm flipH="1">
              <a:off x="77469" y="381000"/>
              <a:ext cx="1" cy="15240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31" name="Rectangle 2"/>
          <p:cNvSpPr txBox="1">
            <a:spLocks noGrp="1"/>
          </p:cNvSpPr>
          <p:nvPr>
            <p:ph type="body" idx="1"/>
          </p:nvPr>
        </p:nvSpPr>
        <p:spPr>
          <a:xfrm>
            <a:off x="228600" y="304800"/>
            <a:ext cx="8686800" cy="6248400"/>
          </a:xfrm>
          <a:prstGeom prst="rect">
            <a:avLst/>
          </a:prstGeom>
        </p:spPr>
        <p:txBody>
          <a:bodyPr/>
          <a:lstStyle/>
          <a:p>
            <a:r>
              <a:t>Alternative iii) "Grow" a layer of what you want via surface chemical reactions</a:t>
            </a:r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Sort of like rusting iron:   2 Fe (solid) + 3/2 O</a:t>
            </a:r>
            <a:r>
              <a:rPr b="1" baseline="-25000">
                <a:latin typeface="Tahoma"/>
                <a:ea typeface="Tahoma"/>
                <a:cs typeface="Tahoma"/>
                <a:sym typeface="Tahoma"/>
              </a:rPr>
              <a:t>2</a:t>
            </a:r>
            <a:r>
              <a:t> (gas) → Fe</a:t>
            </a:r>
            <a:r>
              <a:rPr b="1" baseline="-25000"/>
              <a:t>2</a:t>
            </a:r>
            <a:r>
              <a:t>O</a:t>
            </a:r>
            <a:r>
              <a:rPr b="1" baseline="-25000"/>
              <a:t>3 </a:t>
            </a:r>
            <a:r>
              <a:t>(solid)</a:t>
            </a:r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 	Except that where iron oxide is a crumbly porous mess,</a:t>
            </a:r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Silicon oxide is . . . glass!     Si (solid) + 1/2 O</a:t>
            </a:r>
            <a:r>
              <a:rPr b="1" baseline="-25000">
                <a:latin typeface="Tahoma"/>
                <a:ea typeface="Tahoma"/>
                <a:cs typeface="Tahoma"/>
                <a:sym typeface="Tahoma"/>
              </a:rPr>
              <a:t>2</a:t>
            </a:r>
            <a:r>
              <a:t> (gas) →  SiO</a:t>
            </a:r>
            <a:r>
              <a:rPr b="1" baseline="-25000"/>
              <a:t>2 </a:t>
            </a:r>
            <a:r>
              <a:t>(solid)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Chemically, glass in incredibly tough </a:t>
            </a:r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</a:t>
            </a:r>
            <a:r>
              <a:rPr i="1">
                <a:solidFill>
                  <a:srgbClr val="FFCC00"/>
                </a:solidFill>
              </a:rPr>
              <a:t>In what do chemists use to store almost ALL of their chemicals?  </a:t>
            </a:r>
          </a:p>
          <a:p>
            <a:pPr>
              <a:spcBef>
                <a:spcPts val="300"/>
              </a:spcBef>
              <a:defRPr sz="1600" i="1">
                <a:solidFill>
                  <a:srgbClr val="FFCC00"/>
                </a:solidFill>
              </a:defRPr>
            </a:pPr>
            <a:r>
              <a:t>			</a:t>
            </a:r>
            <a:r>
              <a:rPr sz="1400"/>
              <a:t>(Can almost count exceptions on one hand:  HF, KOH . . .)</a:t>
            </a:r>
          </a:p>
          <a:p>
            <a:pPr>
              <a:defRPr sz="1000" i="1">
                <a:solidFill>
                  <a:srgbClr val="FFCC00"/>
                </a:solidFill>
              </a:defRPr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Although brittle, it is mechanically strong:  </a:t>
            </a:r>
            <a:r>
              <a:rPr i="1"/>
              <a:t>"fiber-glass" reinforced . . ."</a:t>
            </a:r>
          </a:p>
          <a:p>
            <a:pPr>
              <a:defRPr sz="2400"/>
            </a:pPr>
            <a:endParaRPr/>
          </a:p>
          <a:p>
            <a:r>
              <a:t>Can also "Grow" via gas phase chemical reactions:</a:t>
            </a:r>
          </a:p>
          <a:p>
            <a:pPr>
              <a:defRPr sz="8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SiH</a:t>
            </a:r>
            <a:r>
              <a:rPr b="1" baseline="-25000"/>
              <a:t>4</a:t>
            </a:r>
            <a:r>
              <a:t> +  O</a:t>
            </a:r>
            <a:r>
              <a:rPr b="1" baseline="-25000"/>
              <a:t>2</a:t>
            </a:r>
            <a:r>
              <a:t> → SiO</a:t>
            </a:r>
            <a:r>
              <a:rPr b="1" baseline="-25000"/>
              <a:t>2</a:t>
            </a:r>
            <a:r>
              <a:t> (solid) + 2 H</a:t>
            </a:r>
            <a:r>
              <a:rPr b="1" baseline="-25000"/>
              <a:t>2     </a:t>
            </a:r>
            <a:r>
              <a:t> </a:t>
            </a:r>
            <a:r>
              <a:rPr sz="1400"/>
              <a:t>(</a:t>
            </a:r>
            <a:r>
              <a:rPr sz="1400" u="sng"/>
              <a:t>Disclaimer</a:t>
            </a:r>
            <a:r>
              <a:rPr sz="1400"/>
              <a:t>: Goes "boom" if don't carefully dilute!!)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And works for other related insulators</a:t>
            </a:r>
          </a:p>
          <a:p>
            <a:pPr>
              <a:defRPr sz="8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 3 SiH</a:t>
            </a:r>
            <a:r>
              <a:rPr b="1" baseline="-25000"/>
              <a:t>4</a:t>
            </a:r>
            <a:r>
              <a:t> + 4 NH</a:t>
            </a:r>
            <a:r>
              <a:rPr b="1" baseline="-25000"/>
              <a:t>4</a:t>
            </a:r>
            <a:r>
              <a:t> → Si</a:t>
            </a:r>
            <a:r>
              <a:rPr b="1" baseline="-25000"/>
              <a:t>3</a:t>
            </a:r>
            <a:r>
              <a:t>N</a:t>
            </a:r>
            <a:r>
              <a:rPr b="1" baseline="-25000"/>
              <a:t>4</a:t>
            </a:r>
            <a:r>
              <a:t> (solid) + 14 H</a:t>
            </a:r>
            <a:r>
              <a:rPr b="1" baseline="-25000"/>
              <a:t>2 </a:t>
            </a:r>
          </a:p>
        </p:txBody>
      </p:sp>
      <p:sp>
        <p:nvSpPr>
          <p:cNvPr id="332" name="Rectangle 5"/>
          <p:cNvSpPr txBox="1"/>
          <p:nvPr/>
        </p:nvSpPr>
        <p:spPr>
          <a:xfrm>
            <a:off x="6096000" y="5756376"/>
            <a:ext cx="3048000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pPr>
              <a:defRPr sz="1400" i="1">
                <a:solidFill>
                  <a:srgbClr val="FFC7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Once you've added that layer</a:t>
            </a:r>
            <a:endParaRPr>
              <a:solidFill>
                <a:srgbClr val="FFFFFF"/>
              </a:solidFill>
            </a:endParaRPr>
          </a:p>
          <a:p>
            <a:pPr>
              <a:defRPr sz="1400" i="1">
                <a:solidFill>
                  <a:srgbClr val="FFC7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 (via one of these techniques):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35" name="Rectangle 2"/>
          <p:cNvSpPr txBox="1">
            <a:spLocks noGrp="1"/>
          </p:cNvSpPr>
          <p:nvPr>
            <p:ph type="body" idx="1"/>
          </p:nvPr>
        </p:nvSpPr>
        <p:spPr>
          <a:xfrm>
            <a:off x="228600" y="304800"/>
            <a:ext cx="8915400" cy="601652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CFFFF"/>
                </a:solidFill>
              </a:defRPr>
            </a:pPr>
            <a:r>
              <a:t>Step 3) Apply, expose, develop desired pattern in a photographic emulsion</a:t>
            </a:r>
          </a:p>
          <a:p>
            <a:pPr>
              <a:defRPr sz="900">
                <a:solidFill>
                  <a:srgbClr val="CCFFFF"/>
                </a:solidFill>
              </a:defRPr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Emulsion is also called "resist" because we want it to resist etching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OK, after glass, what is chemist's second choice for chemical container?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</a:t>
            </a:r>
            <a:r>
              <a:rPr>
                <a:solidFill>
                  <a:srgbClr val="FFCC00"/>
                </a:solidFill>
              </a:rPr>
              <a:t>(</a:t>
            </a:r>
            <a:r>
              <a:rPr sz="1400">
                <a:solidFill>
                  <a:srgbClr val="FFCC00"/>
                </a:solidFill>
              </a:rPr>
              <a:t>HINT: Advice given to Dustin Hoffman's character in movie The Graduate -1967)</a:t>
            </a:r>
          </a:p>
          <a:p>
            <a:pPr>
              <a:defRPr sz="1400">
                <a:solidFill>
                  <a:srgbClr val="FF9933"/>
                </a:solidFill>
              </a:defRPr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A "cross-linked" polymer  (here "vulcanized" rubber)</a:t>
            </a:r>
          </a:p>
          <a:p>
            <a:pPr>
              <a:defRPr sz="1600"/>
            </a:pPr>
            <a:endParaRPr/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Hydrocarbon monomers (lone carbon-based chains) can be very chemically resistant</a:t>
            </a:r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Here they're held together by sulfur atoms - </a:t>
            </a:r>
            <a:r>
              <a:rPr>
                <a:solidFill>
                  <a:srgbClr val="FFCC00"/>
                </a:solidFill>
              </a:rPr>
              <a:t>But sulfur linking is induced by heat not light!!</a:t>
            </a:r>
            <a:r>
              <a:t>	</a:t>
            </a:r>
          </a:p>
        </p:txBody>
      </p:sp>
      <p:pic>
        <p:nvPicPr>
          <p:cNvPr id="33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895600"/>
            <a:ext cx="3810000" cy="1754189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Rectangle 4"/>
          <p:cNvSpPr txBox="1"/>
          <p:nvPr/>
        </p:nvSpPr>
        <p:spPr>
          <a:xfrm>
            <a:off x="4572000" y="2895600"/>
            <a:ext cx="4267200" cy="1715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This and figures to follow are from Professor R. Bruce Darling's superb notes for EE-527 - Microfabrication, at the University of Washington</a:t>
            </a:r>
          </a:p>
          <a:p>
            <a:pPr algn="l"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A link to his class website and cached copies of his class lecture note can be found at:</a:t>
            </a:r>
            <a:endParaRPr sz="1000"/>
          </a:p>
          <a:p>
            <a:pPr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Microfabrication - Supporting Materials - Darling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40" name="Rectangle 2"/>
          <p:cNvSpPr txBox="1">
            <a:spLocks noGrp="1"/>
          </p:cNvSpPr>
          <p:nvPr>
            <p:ph type="body" idx="1"/>
          </p:nvPr>
        </p:nvSpPr>
        <p:spPr>
          <a:xfrm>
            <a:off x="304800" y="304800"/>
            <a:ext cx="8534400" cy="6248400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CCFFFF"/>
                </a:solidFill>
              </a:defRPr>
            </a:pPr>
            <a:r>
              <a:t>We need different LIGHT-stimulated way of linking/unlinking monomers</a:t>
            </a:r>
          </a:p>
          <a:p>
            <a:pPr>
              <a:defRPr>
                <a:solidFill>
                  <a:srgbClr val="CCFFFF"/>
                </a:solidFill>
              </a:defRPr>
            </a:pPr>
            <a:endParaRPr/>
          </a:p>
          <a:p>
            <a:r>
              <a:t>One way (used in Kodak's KTFR, workhorse of the early integrated circuits): </a:t>
            </a:r>
          </a:p>
          <a:p>
            <a:pPr>
              <a:defRPr sz="900"/>
            </a:pPr>
            <a:endParaRPr/>
          </a:p>
          <a:p>
            <a:r>
              <a:t>	</a:t>
            </a:r>
            <a:r>
              <a:rPr sz="1600"/>
              <a:t>2,6-bis(4-azidobenzal)-4-methylcyclohexanone  or just "ABC" </a:t>
            </a:r>
            <a:r>
              <a:rPr sz="1200"/>
              <a:t>(I didn't make this up!)</a:t>
            </a:r>
          </a:p>
          <a:p>
            <a:pPr>
              <a:defRPr sz="1200">
                <a:effectLst/>
              </a:defRPr>
            </a:pPr>
            <a:endParaRPr/>
          </a:p>
          <a:p>
            <a:pPr>
              <a:defRPr sz="1200">
                <a:effectLst/>
              </a:defRPr>
            </a:pPr>
            <a:endParaRPr/>
          </a:p>
          <a:p>
            <a:pPr>
              <a:defRPr sz="1200">
                <a:effectLst/>
              </a:defRPr>
            </a:pPr>
            <a:endParaRPr/>
          </a:p>
          <a:p>
            <a:pPr>
              <a:defRPr sz="1200">
                <a:effectLst/>
              </a:defRPr>
            </a:pPr>
            <a:endParaRPr/>
          </a:p>
          <a:p>
            <a:pPr>
              <a:defRPr sz="1200">
                <a:effectLst/>
              </a:defRPr>
            </a:pPr>
            <a:endParaRPr/>
          </a:p>
          <a:p>
            <a:pPr>
              <a:defRPr sz="1200">
                <a:effectLst/>
              </a:defRPr>
            </a:pPr>
            <a:endParaRPr/>
          </a:p>
          <a:p>
            <a:pPr>
              <a:defRPr sz="800">
                <a:effectLst/>
              </a:defRPr>
            </a:pPr>
            <a:endParaRPr/>
          </a:p>
          <a:p>
            <a:pPr>
              <a:defRPr sz="1200">
                <a:effectLst/>
              </a:defRPr>
            </a:pPr>
            <a:endParaRPr/>
          </a:p>
          <a:p>
            <a:pPr>
              <a:spcBef>
                <a:spcPts val="300"/>
              </a:spcBef>
              <a:defRPr sz="1600">
                <a:effectLst/>
              </a:defRPr>
            </a:pPr>
            <a:r>
              <a:t>Light reacts with "azide" NH</a:t>
            </a:r>
            <a:r>
              <a:rPr b="1" baseline="-25000">
                <a:latin typeface="Tahoma"/>
                <a:ea typeface="Tahoma"/>
                <a:cs typeface="Tahoma"/>
                <a:sym typeface="Tahoma"/>
              </a:rPr>
              <a:t>3</a:t>
            </a:r>
            <a:r>
              <a:t> end units, converting them to reactive radicals</a:t>
            </a:r>
          </a:p>
          <a:p>
            <a:pPr>
              <a:defRPr sz="100">
                <a:effectLst/>
              </a:defRPr>
            </a:pPr>
            <a:endParaRPr/>
          </a:p>
          <a:p>
            <a:pPr>
              <a:spcBef>
                <a:spcPts val="300"/>
              </a:spcBef>
              <a:defRPr sz="1600">
                <a:effectLst/>
              </a:defRPr>
            </a:pPr>
            <a:r>
              <a:t>	So that they chain themselves to other monomers ("cross-linking" them):</a:t>
            </a:r>
          </a:p>
          <a:p>
            <a:pPr>
              <a:defRPr sz="1600">
                <a:effectLst/>
              </a:defRPr>
            </a:pPr>
            <a:endParaRPr/>
          </a:p>
          <a:p>
            <a:pPr>
              <a:defRPr sz="2300">
                <a:effectLst/>
              </a:defRPr>
            </a:pPr>
            <a:endParaRPr/>
          </a:p>
          <a:p>
            <a:pPr>
              <a:defRPr sz="2000">
                <a:effectLst/>
              </a:defRPr>
            </a:pPr>
            <a:endParaRPr/>
          </a:p>
          <a:p>
            <a:pPr>
              <a:defRPr>
                <a:effectLst/>
              </a:defRPr>
            </a:pPr>
            <a:endParaRPr/>
          </a:p>
          <a:p>
            <a:pPr>
              <a:defRPr>
                <a:effectLst/>
              </a:defRPr>
            </a:pPr>
            <a:endParaRPr/>
          </a:p>
          <a:p>
            <a:pPr>
              <a:defRPr>
                <a:effectLst/>
              </a:defRPr>
            </a:pPr>
            <a:r>
              <a:t>		</a:t>
            </a:r>
            <a:r>
              <a:rPr>
                <a:solidFill>
                  <a:srgbClr val="FFCC00"/>
                </a:solidFill>
              </a:rPr>
              <a:t>Unlinked       |      Linked       |     Unlinked</a:t>
            </a:r>
          </a:p>
        </p:txBody>
      </p:sp>
      <p:pic>
        <p:nvPicPr>
          <p:cNvPr id="34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1905000"/>
            <a:ext cx="3657600" cy="1370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3600" y="4343400"/>
            <a:ext cx="4319588" cy="1503363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Rectangle 5"/>
          <p:cNvSpPr txBox="1"/>
          <p:nvPr/>
        </p:nvSpPr>
        <p:spPr>
          <a:xfrm>
            <a:off x="7239000" y="2362200"/>
            <a:ext cx="1676400" cy="42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Source: R. Bruce Darling</a:t>
            </a:r>
          </a:p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University of Washington</a:t>
            </a:r>
          </a:p>
        </p:txBody>
      </p:sp>
      <p:sp>
        <p:nvSpPr>
          <p:cNvPr id="344" name="Rectangle 6"/>
          <p:cNvSpPr txBox="1"/>
          <p:nvPr/>
        </p:nvSpPr>
        <p:spPr>
          <a:xfrm>
            <a:off x="7315200" y="5029200"/>
            <a:ext cx="1676400" cy="42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Source: R. Bruce Darling</a:t>
            </a:r>
          </a:p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University of Washington</a:t>
            </a:r>
          </a:p>
        </p:txBody>
      </p:sp>
      <p:sp>
        <p:nvSpPr>
          <p:cNvPr id="345" name="TextBox 7"/>
          <p:cNvSpPr txBox="1"/>
          <p:nvPr/>
        </p:nvSpPr>
        <p:spPr>
          <a:xfrm>
            <a:off x="3657600" y="4419600"/>
            <a:ext cx="13716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11FF"/>
                </a:solidFill>
              </a:defRPr>
            </a:lvl1pPr>
          </a:lstStyle>
          <a:p>
            <a:r>
              <a:t>UV LIGHT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4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533400"/>
            <a:ext cx="8534400" cy="3290888"/>
          </a:xfrm>
          <a:prstGeom prst="rect">
            <a:avLst/>
          </a:prstGeom>
        </p:spPr>
        <p:txBody>
          <a:bodyPr/>
          <a:lstStyle/>
          <a:p>
            <a:r>
              <a:t>Modern "photoresists" use different chemical mixtures and different tricks:</a:t>
            </a:r>
          </a:p>
          <a:p>
            <a:endParaRPr/>
          </a:p>
          <a:p>
            <a:r>
              <a:t>Phenolic "resin" (monomer):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t>PLUS photoactive compound (PAC) that light switches from hydrophobic to philic</a:t>
            </a:r>
          </a:p>
        </p:txBody>
      </p:sp>
      <p:pic>
        <p:nvPicPr>
          <p:cNvPr id="34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5200" y="1003300"/>
            <a:ext cx="3352800" cy="1919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8500" y="3810000"/>
            <a:ext cx="2971800" cy="2030414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Rectangle 7"/>
          <p:cNvSpPr txBox="1"/>
          <p:nvPr/>
        </p:nvSpPr>
        <p:spPr>
          <a:xfrm>
            <a:off x="152400" y="4191000"/>
            <a:ext cx="3048000" cy="907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Where not struck by light </a:t>
            </a:r>
            <a:r>
              <a:rPr>
                <a:latin typeface="+mj-lt"/>
                <a:ea typeface="+mj-ea"/>
                <a:cs typeface="+mj-cs"/>
                <a:sym typeface="Arial"/>
              </a:rPr>
              <a:t>→ </a:t>
            </a:r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Sheds water-based remover</a:t>
            </a:r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(and thus everything stays put)	</a:t>
            </a:r>
          </a:p>
        </p:txBody>
      </p:sp>
      <p:sp>
        <p:nvSpPr>
          <p:cNvPr id="352" name="Rectangle 8"/>
          <p:cNvSpPr txBox="1"/>
          <p:nvPr/>
        </p:nvSpPr>
        <p:spPr>
          <a:xfrm>
            <a:off x="6324600" y="4800600"/>
            <a:ext cx="2743200" cy="1543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Where hit by light, sucks in </a:t>
            </a:r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water-based remover </a:t>
            </a:r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(which removes all)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</p:txBody>
      </p:sp>
      <p:sp>
        <p:nvSpPr>
          <p:cNvPr id="353" name="Rectangle 9"/>
          <p:cNvSpPr txBox="1"/>
          <p:nvPr/>
        </p:nvSpPr>
        <p:spPr>
          <a:xfrm>
            <a:off x="7467600" y="1600200"/>
            <a:ext cx="1676400" cy="42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Source: R. Bruce Darling</a:t>
            </a:r>
          </a:p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University of Washington</a:t>
            </a:r>
          </a:p>
        </p:txBody>
      </p:sp>
      <p:sp>
        <p:nvSpPr>
          <p:cNvPr id="354" name="Rectangle 10"/>
          <p:cNvSpPr txBox="1"/>
          <p:nvPr/>
        </p:nvSpPr>
        <p:spPr>
          <a:xfrm>
            <a:off x="3886200" y="5867400"/>
            <a:ext cx="1676400" cy="42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Source: R. Bruce Darling</a:t>
            </a:r>
          </a:p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University of Washington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8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562768"/>
            <a:ext cx="8534400" cy="5334001"/>
          </a:xfrm>
          <a:prstGeom prst="rect">
            <a:avLst/>
          </a:prstGeom>
        </p:spPr>
        <p:txBody>
          <a:bodyPr/>
          <a:lstStyle/>
          <a:p>
            <a:r>
              <a:t>It's now about a lot more, including "Micro-electro-mechanical Systems (MEMS)</a:t>
            </a:r>
          </a:p>
          <a:p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 algn="ctr">
              <a:spcBef>
                <a:spcPts val="200"/>
              </a:spcBef>
              <a:defRPr sz="1200"/>
            </a:pPr>
            <a:r>
              <a:t>This and images to follow are "Courtesy of Sandia National Laboratories,</a:t>
            </a:r>
          </a:p>
          <a:p>
            <a:pPr algn="ctr">
              <a:spcBef>
                <a:spcPts val="200"/>
              </a:spcBef>
              <a:defRPr sz="1200">
                <a:effectLst/>
              </a:defRPr>
            </a:pPr>
            <a:r>
              <a:t>SUMMiTTM Technologies, www.mems.sandia.gov" </a:t>
            </a:r>
            <a:r>
              <a:rPr>
                <a:effectLst>
                  <a:outerShdw blurRad="38100" dist="38100" dir="2700000" rotWithShape="0">
                    <a:srgbClr val="000000"/>
                  </a:outerShdw>
                </a:effectLst>
              </a:rPr>
              <a:t> </a:t>
            </a:r>
          </a:p>
          <a:p>
            <a:pPr algn="ctr">
              <a:spcBef>
                <a:spcPts val="200"/>
              </a:spcBef>
              <a:defRPr sz="1200"/>
            </a:pPr>
            <a:r>
              <a:t>Images were found at http://mems.sandia.gov/scripts/images.asp</a:t>
            </a:r>
          </a:p>
        </p:txBody>
      </p:sp>
      <p:pic>
        <p:nvPicPr>
          <p:cNvPr id="11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1117600"/>
            <a:ext cx="4953000" cy="386873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 Box 6"/>
          <p:cNvSpPr txBox="1"/>
          <p:nvPr/>
        </p:nvSpPr>
        <p:spPr>
          <a:xfrm>
            <a:off x="5715000" y="2667000"/>
            <a:ext cx="2776539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1000"/>
              </a:spcBef>
              <a:defRPr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Multiple Gear Speed Reduction Unit</a:t>
            </a:r>
            <a:br/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5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228600"/>
            <a:ext cx="8534400" cy="626697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700"/>
            </a:pPr>
            <a:r>
              <a:t>Apply this "resist" to the wafer by spinning it on: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Then expose pattern through photographic shadow "mask (also called a "reticle"):" </a:t>
            </a:r>
          </a:p>
        </p:txBody>
      </p:sp>
      <p:pic>
        <p:nvPicPr>
          <p:cNvPr id="35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685800"/>
            <a:ext cx="4495800" cy="1719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0200" y="3048000"/>
            <a:ext cx="5562600" cy="3192464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Rectangle 8"/>
          <p:cNvSpPr txBox="1"/>
          <p:nvPr/>
        </p:nvSpPr>
        <p:spPr>
          <a:xfrm>
            <a:off x="7315200" y="1219200"/>
            <a:ext cx="1676400" cy="42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Source: R. Bruce Darling</a:t>
            </a:r>
          </a:p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University of Washington</a:t>
            </a:r>
          </a:p>
        </p:txBody>
      </p:sp>
      <p:sp>
        <p:nvSpPr>
          <p:cNvPr id="361" name="Rectangle 9"/>
          <p:cNvSpPr txBox="1"/>
          <p:nvPr/>
        </p:nvSpPr>
        <p:spPr>
          <a:xfrm>
            <a:off x="7315200" y="4495800"/>
            <a:ext cx="1676400" cy="42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Source: R. Bruce Darling</a:t>
            </a:r>
          </a:p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University of Washington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64" name="Rectangle 2"/>
          <p:cNvSpPr txBox="1">
            <a:spLocks noGrp="1"/>
          </p:cNvSpPr>
          <p:nvPr>
            <p:ph type="body" idx="1"/>
          </p:nvPr>
        </p:nvSpPr>
        <p:spPr>
          <a:xfrm>
            <a:off x="228600" y="2286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/>
            </a:pPr>
            <a:r>
              <a:t>It's actually done in a tool called a “mask aligner” which (in older non-automated versions):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- Uses microscope allowing you to first position the resist covered wafer below the mask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- In “contact” machine, it then clamps resist/wafer tightly against mask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 	UV light then passes through transparent regions of mask onto resist/wafer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- In “projection” machine, shadow image of mask is de-magnified and projected 			onto resist/wafer at perhaps 1/5 original mask size.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- Wafer is then released, “stepped” to new position, and a new area exposed</a:t>
            </a:r>
          </a:p>
        </p:txBody>
      </p:sp>
      <p:pic>
        <p:nvPicPr>
          <p:cNvPr id="365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3200400"/>
            <a:ext cx="6019800" cy="3149600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Rectangle 6"/>
          <p:cNvSpPr txBox="1"/>
          <p:nvPr/>
        </p:nvSpPr>
        <p:spPr>
          <a:xfrm>
            <a:off x="7467600" y="4572000"/>
            <a:ext cx="1676400" cy="42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Source: R. Bruce Darling</a:t>
            </a:r>
          </a:p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University of Washington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69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8392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Step 4) Etch or blast away material no longer protected by photoresist</a:t>
            </a:r>
          </a:p>
        </p:txBody>
      </p:sp>
      <p:sp>
        <p:nvSpPr>
          <p:cNvPr id="37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534400" cy="5334000"/>
          </a:xfrm>
          <a:prstGeom prst="rect">
            <a:avLst/>
          </a:prstGeom>
        </p:spPr>
        <p:txBody>
          <a:bodyPr/>
          <a:lstStyle/>
          <a:p>
            <a:r>
              <a:t>			</a:t>
            </a:r>
            <a:r>
              <a:rPr sz="1600">
                <a:solidFill>
                  <a:srgbClr val="FFCC00"/>
                </a:solidFill>
              </a:rPr>
              <a:t>			Strip</a:t>
            </a:r>
          </a:p>
          <a:p>
            <a:pPr>
              <a:spcBef>
                <a:spcPts val="300"/>
              </a:spcBef>
              <a:defRPr sz="1600">
                <a:solidFill>
                  <a:srgbClr val="FFCC00"/>
                </a:solidFill>
              </a:defRPr>
            </a:pPr>
            <a:r>
              <a:t>			Etch			Resist</a:t>
            </a:r>
          </a:p>
          <a:p>
            <a:pPr>
              <a:defRPr sz="1600">
                <a:solidFill>
                  <a:srgbClr val="FFCC00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r>
              <a:t>But can also get fancy and use multiple layers and multiple etches:</a:t>
            </a:r>
          </a:p>
          <a:p>
            <a:endParaRPr/>
          </a:p>
          <a:p>
            <a:pPr>
              <a:defRPr sz="1000"/>
            </a:pPr>
            <a:endParaRPr/>
          </a:p>
          <a:p>
            <a:r>
              <a:t>			</a:t>
            </a:r>
            <a:r>
              <a:rPr sz="1600">
                <a:solidFill>
                  <a:srgbClr val="FFCC00"/>
                </a:solidFill>
              </a:rPr>
              <a:t>Etch 1	</a:t>
            </a:r>
            <a:r>
              <a:rPr sz="1600">
                <a:solidFill>
                  <a:srgbClr val="FF9933"/>
                </a:solidFill>
              </a:rPr>
              <a:t>		</a:t>
            </a:r>
            <a:r>
              <a:rPr sz="1600">
                <a:solidFill>
                  <a:srgbClr val="FFCC00"/>
                </a:solidFill>
              </a:rPr>
              <a:t>Etch 2</a:t>
            </a:r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spcBef>
                <a:spcPts val="300"/>
              </a:spcBef>
              <a:defRPr sz="1600">
                <a:solidFill>
                  <a:srgbClr val="FF9933"/>
                </a:solidFill>
              </a:defRPr>
            </a:pPr>
            <a:r>
              <a:t>							</a:t>
            </a:r>
            <a:r>
              <a:rPr>
                <a:solidFill>
                  <a:srgbClr val="FFCC00"/>
                </a:solidFill>
              </a:rPr>
              <a:t>Strip</a:t>
            </a:r>
          </a:p>
          <a:p>
            <a:pPr>
              <a:spcBef>
                <a:spcPts val="300"/>
              </a:spcBef>
              <a:defRPr sz="1600">
                <a:solidFill>
                  <a:srgbClr val="FFCC00"/>
                </a:solidFill>
              </a:defRPr>
            </a:pPr>
            <a:r>
              <a:t>							Resist</a:t>
            </a:r>
            <a:endParaRPr>
              <a:solidFill>
                <a:srgbClr val="FF9933"/>
              </a:solidFill>
            </a:endParaRPr>
          </a:p>
          <a:p>
            <a:pPr>
              <a:defRPr sz="1600">
                <a:solidFill>
                  <a:srgbClr val="E5FFFF"/>
                </a:solidFill>
              </a:defRPr>
            </a:pPr>
            <a:endParaRPr/>
          </a:p>
          <a:p>
            <a:pPr>
              <a:defRPr sz="1600">
                <a:solidFill>
                  <a:srgbClr val="E5FFFF"/>
                </a:solidFill>
              </a:defRPr>
            </a:pPr>
            <a:r>
              <a:t>	</a:t>
            </a:r>
            <a:r>
              <a:rPr sz="1800"/>
              <a:t>End up with a sort of diving board like structure:</a:t>
            </a:r>
          </a:p>
          <a:p>
            <a:pPr>
              <a:defRPr>
                <a:solidFill>
                  <a:srgbClr val="E5FFFF"/>
                </a:solidFill>
              </a:defRPr>
            </a:pPr>
            <a:endParaRPr/>
          </a:p>
          <a:p>
            <a:pPr>
              <a:spcBef>
                <a:spcPts val="300"/>
              </a:spcBef>
              <a:defRPr sz="1600">
                <a:solidFill>
                  <a:srgbClr val="E5FFFF"/>
                </a:solidFill>
              </a:defRPr>
            </a:pPr>
            <a:r>
              <a:t>	</a:t>
            </a:r>
          </a:p>
        </p:txBody>
      </p:sp>
      <p:grpSp>
        <p:nvGrpSpPr>
          <p:cNvPr id="388" name="Group 23"/>
          <p:cNvGrpSpPr/>
          <p:nvPr/>
        </p:nvGrpSpPr>
        <p:grpSpPr>
          <a:xfrm>
            <a:off x="762000" y="1295399"/>
            <a:ext cx="7696200" cy="609601"/>
            <a:chOff x="0" y="0"/>
            <a:chExt cx="7696200" cy="609600"/>
          </a:xfrm>
        </p:grpSpPr>
        <p:grpSp>
          <p:nvGrpSpPr>
            <p:cNvPr id="375" name="Group 18"/>
            <p:cNvGrpSpPr/>
            <p:nvPr/>
          </p:nvGrpSpPr>
          <p:grpSpPr>
            <a:xfrm>
              <a:off x="0" y="-1"/>
              <a:ext cx="1676400" cy="609601"/>
              <a:chOff x="0" y="0"/>
              <a:chExt cx="1676400" cy="609600"/>
            </a:xfrm>
          </p:grpSpPr>
          <p:sp>
            <p:nvSpPr>
              <p:cNvPr id="371" name="Rectangle 4"/>
              <p:cNvSpPr/>
              <p:nvPr/>
            </p:nvSpPr>
            <p:spPr>
              <a:xfrm>
                <a:off x="0" y="152400"/>
                <a:ext cx="1676400" cy="152400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2" name="Rectangle 5"/>
              <p:cNvSpPr/>
              <p:nvPr/>
            </p:nvSpPr>
            <p:spPr>
              <a:xfrm>
                <a:off x="0" y="304800"/>
                <a:ext cx="1676400" cy="304800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3" name="Rectangle 6"/>
              <p:cNvSpPr/>
              <p:nvPr/>
            </p:nvSpPr>
            <p:spPr>
              <a:xfrm rot="10800000" flipH="1">
                <a:off x="0" y="0"/>
                <a:ext cx="533400" cy="152400"/>
              </a:xfrm>
              <a:prstGeom prst="rect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4" name="Rectangle 7"/>
              <p:cNvSpPr/>
              <p:nvPr/>
            </p:nvSpPr>
            <p:spPr>
              <a:xfrm rot="10800000" flipH="1">
                <a:off x="1143000" y="0"/>
                <a:ext cx="533400" cy="152400"/>
              </a:xfrm>
              <a:prstGeom prst="rect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81" name="Group 19"/>
            <p:cNvGrpSpPr/>
            <p:nvPr/>
          </p:nvGrpSpPr>
          <p:grpSpPr>
            <a:xfrm>
              <a:off x="3048000" y="-1"/>
              <a:ext cx="1676400" cy="609601"/>
              <a:chOff x="0" y="0"/>
              <a:chExt cx="1676400" cy="609600"/>
            </a:xfrm>
          </p:grpSpPr>
          <p:sp>
            <p:nvSpPr>
              <p:cNvPr id="376" name="Rectangle 8"/>
              <p:cNvSpPr/>
              <p:nvPr/>
            </p:nvSpPr>
            <p:spPr>
              <a:xfrm>
                <a:off x="0" y="152400"/>
                <a:ext cx="533400" cy="152400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7" name="Rectangle 9"/>
              <p:cNvSpPr/>
              <p:nvPr/>
            </p:nvSpPr>
            <p:spPr>
              <a:xfrm>
                <a:off x="0" y="304800"/>
                <a:ext cx="1676400" cy="304800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8" name="Rectangle 10"/>
              <p:cNvSpPr/>
              <p:nvPr/>
            </p:nvSpPr>
            <p:spPr>
              <a:xfrm rot="10800000" flipH="1">
                <a:off x="0" y="0"/>
                <a:ext cx="533400" cy="152400"/>
              </a:xfrm>
              <a:prstGeom prst="rect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9" name="Rectangle 11"/>
              <p:cNvSpPr/>
              <p:nvPr/>
            </p:nvSpPr>
            <p:spPr>
              <a:xfrm rot="10800000" flipH="1">
                <a:off x="1143000" y="0"/>
                <a:ext cx="533400" cy="152400"/>
              </a:xfrm>
              <a:prstGeom prst="rect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0" name="Rectangle 12"/>
              <p:cNvSpPr/>
              <p:nvPr/>
            </p:nvSpPr>
            <p:spPr>
              <a:xfrm>
                <a:off x="1143000" y="152400"/>
                <a:ext cx="533400" cy="152400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85" name="Group 20"/>
            <p:cNvGrpSpPr/>
            <p:nvPr/>
          </p:nvGrpSpPr>
          <p:grpSpPr>
            <a:xfrm>
              <a:off x="6019800" y="152400"/>
              <a:ext cx="1676400" cy="457200"/>
              <a:chOff x="0" y="0"/>
              <a:chExt cx="1676400" cy="457200"/>
            </a:xfrm>
          </p:grpSpPr>
          <p:sp>
            <p:nvSpPr>
              <p:cNvPr id="382" name="Rectangle 13"/>
              <p:cNvSpPr/>
              <p:nvPr/>
            </p:nvSpPr>
            <p:spPr>
              <a:xfrm>
                <a:off x="0" y="0"/>
                <a:ext cx="533400" cy="152400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3" name="Rectangle 14"/>
              <p:cNvSpPr/>
              <p:nvPr/>
            </p:nvSpPr>
            <p:spPr>
              <a:xfrm>
                <a:off x="0" y="152400"/>
                <a:ext cx="1676400" cy="304800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4" name="Rectangle 17"/>
              <p:cNvSpPr/>
              <p:nvPr/>
            </p:nvSpPr>
            <p:spPr>
              <a:xfrm>
                <a:off x="1143000" y="0"/>
                <a:ext cx="533400" cy="152400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86" name="Line 21"/>
            <p:cNvSpPr/>
            <p:nvPr/>
          </p:nvSpPr>
          <p:spPr>
            <a:xfrm>
              <a:off x="2057400" y="304800"/>
              <a:ext cx="762000" cy="0"/>
            </a:xfrm>
            <a:prstGeom prst="line">
              <a:avLst/>
            </a:prstGeom>
            <a:noFill/>
            <a:ln w="5715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7" name="Line 22"/>
            <p:cNvSpPr/>
            <p:nvPr/>
          </p:nvSpPr>
          <p:spPr>
            <a:xfrm>
              <a:off x="5029200" y="304800"/>
              <a:ext cx="762000" cy="0"/>
            </a:xfrm>
            <a:prstGeom prst="line">
              <a:avLst/>
            </a:prstGeom>
            <a:noFill/>
            <a:ln w="5715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07" name="Group 60"/>
          <p:cNvGrpSpPr/>
          <p:nvPr/>
        </p:nvGrpSpPr>
        <p:grpSpPr>
          <a:xfrm>
            <a:off x="762000" y="3403599"/>
            <a:ext cx="7696200" cy="2387601"/>
            <a:chOff x="0" y="0"/>
            <a:chExt cx="7696200" cy="2387600"/>
          </a:xfrm>
        </p:grpSpPr>
        <p:sp>
          <p:nvSpPr>
            <p:cNvPr id="389" name="Rectangle 26"/>
            <p:cNvSpPr/>
            <p:nvPr/>
          </p:nvSpPr>
          <p:spPr>
            <a:xfrm>
              <a:off x="0" y="165100"/>
              <a:ext cx="1676400" cy="152400"/>
            </a:xfrm>
            <a:prstGeom prst="rect">
              <a:avLst/>
            </a:prstGeom>
            <a:solidFill>
              <a:srgbClr val="99FFC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0" name="Rectangle 27"/>
            <p:cNvSpPr/>
            <p:nvPr/>
          </p:nvSpPr>
          <p:spPr>
            <a:xfrm>
              <a:off x="0" y="482600"/>
              <a:ext cx="1676400" cy="304800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1" name="Rectangle 28"/>
            <p:cNvSpPr/>
            <p:nvPr/>
          </p:nvSpPr>
          <p:spPr>
            <a:xfrm rot="10800000" flipH="1">
              <a:off x="0" y="0"/>
              <a:ext cx="1295400" cy="177800"/>
            </a:xfrm>
            <a:prstGeom prst="rect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2" name="Line 40"/>
            <p:cNvSpPr/>
            <p:nvPr/>
          </p:nvSpPr>
          <p:spPr>
            <a:xfrm>
              <a:off x="2057400" y="254000"/>
              <a:ext cx="762000" cy="0"/>
            </a:xfrm>
            <a:prstGeom prst="line">
              <a:avLst/>
            </a:prstGeom>
            <a:noFill/>
            <a:ln w="5715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3" name="Line 41"/>
            <p:cNvSpPr/>
            <p:nvPr/>
          </p:nvSpPr>
          <p:spPr>
            <a:xfrm>
              <a:off x="5029200" y="254000"/>
              <a:ext cx="762000" cy="0"/>
            </a:xfrm>
            <a:prstGeom prst="line">
              <a:avLst/>
            </a:prstGeom>
            <a:noFill/>
            <a:ln w="5715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4" name="Rectangle 43"/>
            <p:cNvSpPr/>
            <p:nvPr/>
          </p:nvSpPr>
          <p:spPr>
            <a:xfrm>
              <a:off x="3048000" y="190500"/>
              <a:ext cx="1295400" cy="139700"/>
            </a:xfrm>
            <a:prstGeom prst="rect">
              <a:avLst/>
            </a:prstGeom>
            <a:solidFill>
              <a:srgbClr val="99FFC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5" name="Rectangle 44"/>
            <p:cNvSpPr/>
            <p:nvPr/>
          </p:nvSpPr>
          <p:spPr>
            <a:xfrm>
              <a:off x="3048000" y="482600"/>
              <a:ext cx="1676400" cy="304800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6" name="Rectangle 45"/>
            <p:cNvSpPr/>
            <p:nvPr/>
          </p:nvSpPr>
          <p:spPr>
            <a:xfrm rot="10800000" flipH="1">
              <a:off x="3048000" y="25400"/>
              <a:ext cx="1295400" cy="177800"/>
            </a:xfrm>
            <a:prstGeom prst="rect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7" name="Rectangle 47"/>
            <p:cNvSpPr/>
            <p:nvPr/>
          </p:nvSpPr>
          <p:spPr>
            <a:xfrm>
              <a:off x="6019800" y="190500"/>
              <a:ext cx="1295400" cy="139700"/>
            </a:xfrm>
            <a:prstGeom prst="rect">
              <a:avLst/>
            </a:prstGeom>
            <a:solidFill>
              <a:srgbClr val="99FFC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8" name="Rectangle 48"/>
            <p:cNvSpPr/>
            <p:nvPr/>
          </p:nvSpPr>
          <p:spPr>
            <a:xfrm>
              <a:off x="6019800" y="482600"/>
              <a:ext cx="1676400" cy="304800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9" name="Rectangle 49"/>
            <p:cNvSpPr/>
            <p:nvPr/>
          </p:nvSpPr>
          <p:spPr>
            <a:xfrm rot="10800000" flipH="1">
              <a:off x="6019800" y="25400"/>
              <a:ext cx="1295400" cy="177800"/>
            </a:xfrm>
            <a:prstGeom prst="rect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0" name="Rectangle 51"/>
            <p:cNvSpPr/>
            <p:nvPr/>
          </p:nvSpPr>
          <p:spPr>
            <a:xfrm>
              <a:off x="0" y="317500"/>
              <a:ext cx="1676400" cy="152400"/>
            </a:xfrm>
            <a:prstGeom prst="rect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1" name="Rectangle 52"/>
            <p:cNvSpPr/>
            <p:nvPr/>
          </p:nvSpPr>
          <p:spPr>
            <a:xfrm>
              <a:off x="3048000" y="330200"/>
              <a:ext cx="1676400" cy="152400"/>
            </a:xfrm>
            <a:prstGeom prst="rect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2" name="Rectangle 53"/>
            <p:cNvSpPr/>
            <p:nvPr/>
          </p:nvSpPr>
          <p:spPr>
            <a:xfrm>
              <a:off x="6019800" y="330200"/>
              <a:ext cx="457200" cy="152400"/>
            </a:xfrm>
            <a:prstGeom prst="rect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3" name="Rectangle 54"/>
            <p:cNvSpPr/>
            <p:nvPr/>
          </p:nvSpPr>
          <p:spPr>
            <a:xfrm>
              <a:off x="6019800" y="1790700"/>
              <a:ext cx="1219200" cy="139700"/>
            </a:xfrm>
            <a:prstGeom prst="rect">
              <a:avLst/>
            </a:prstGeom>
            <a:solidFill>
              <a:srgbClr val="99FFC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4" name="Rectangle 55"/>
            <p:cNvSpPr/>
            <p:nvPr/>
          </p:nvSpPr>
          <p:spPr>
            <a:xfrm>
              <a:off x="6019800" y="2082800"/>
              <a:ext cx="1676400" cy="304800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5" name="Rectangle 57"/>
            <p:cNvSpPr/>
            <p:nvPr/>
          </p:nvSpPr>
          <p:spPr>
            <a:xfrm>
              <a:off x="6019800" y="1930400"/>
              <a:ext cx="457200" cy="152400"/>
            </a:xfrm>
            <a:prstGeom prst="rect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6" name="Line 58"/>
            <p:cNvSpPr/>
            <p:nvPr/>
          </p:nvSpPr>
          <p:spPr>
            <a:xfrm>
              <a:off x="6781800" y="1016000"/>
              <a:ext cx="0" cy="457200"/>
            </a:xfrm>
            <a:prstGeom prst="line">
              <a:avLst/>
            </a:prstGeom>
            <a:noFill/>
            <a:ln w="5715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41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What if "diving board" were metallic (or covered by metal)?</a:t>
            </a:r>
          </a:p>
        </p:txBody>
      </p:sp>
      <p:sp>
        <p:nvSpPr>
          <p:cNvPr id="41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763000" cy="5334000"/>
          </a:xfrm>
          <a:prstGeom prst="rect">
            <a:avLst/>
          </a:prstGeom>
        </p:spPr>
        <p:txBody>
          <a:bodyPr/>
          <a:lstStyle/>
          <a:p>
            <a:r>
              <a:t>And you then applied suitable voltages: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defRPr sz="1000"/>
            </a:pPr>
            <a:endParaRPr/>
          </a:p>
          <a:p>
            <a:r>
              <a:t>And tried bouncing a laser off a whole bunch of these:</a:t>
            </a:r>
          </a:p>
          <a:p>
            <a:endParaRPr/>
          </a:p>
          <a:p>
            <a:endParaRPr/>
          </a:p>
          <a:p>
            <a:endParaRPr/>
          </a:p>
          <a:p>
            <a:r>
              <a:t>						Remember: all "diving boards"</a:t>
            </a:r>
          </a:p>
          <a:p>
            <a:r>
              <a:t>						made SIMULTANEOUSLY</a:t>
            </a:r>
          </a:p>
          <a:p>
            <a:endParaRPr/>
          </a:p>
          <a:p>
            <a:endParaRPr/>
          </a:p>
          <a:p>
            <a:r>
              <a:t>What would you get? 	</a:t>
            </a:r>
            <a:r>
              <a:rPr sz="1600">
                <a:solidFill>
                  <a:srgbClr val="CCFFFF"/>
                </a:solidFill>
              </a:rPr>
              <a:t>Hints:  	1) I talked about this technology in lecture 1</a:t>
            </a:r>
          </a:p>
          <a:p>
            <a:pPr>
              <a:defRPr sz="800">
                <a:solidFill>
                  <a:srgbClr val="CCFFFF"/>
                </a:solidFill>
              </a:defRPr>
            </a:pPr>
            <a:endParaRPr/>
          </a:p>
          <a:p>
            <a:pPr>
              <a:spcBef>
                <a:spcPts val="300"/>
              </a:spcBef>
              <a:defRPr sz="1600">
                <a:solidFill>
                  <a:srgbClr val="CCFFFF"/>
                </a:solidFill>
              </a:defRPr>
            </a:pPr>
            <a:r>
              <a:t>				2) We MAY be using it at this very moment</a:t>
            </a:r>
          </a:p>
        </p:txBody>
      </p:sp>
      <p:grpSp>
        <p:nvGrpSpPr>
          <p:cNvPr id="448" name="Group 80"/>
          <p:cNvGrpSpPr/>
          <p:nvPr/>
        </p:nvGrpSpPr>
        <p:grpSpPr>
          <a:xfrm>
            <a:off x="1447800" y="3352800"/>
            <a:ext cx="4038600" cy="1752600"/>
            <a:chOff x="0" y="0"/>
            <a:chExt cx="4038600" cy="1752598"/>
          </a:xfrm>
        </p:grpSpPr>
        <p:grpSp>
          <p:nvGrpSpPr>
            <p:cNvPr id="435" name="Group 61"/>
            <p:cNvGrpSpPr/>
            <p:nvPr/>
          </p:nvGrpSpPr>
          <p:grpSpPr>
            <a:xfrm>
              <a:off x="0" y="1468682"/>
              <a:ext cx="4038600" cy="283918"/>
              <a:chOff x="0" y="0"/>
              <a:chExt cx="4038600" cy="283916"/>
            </a:xfrm>
          </p:grpSpPr>
          <p:sp>
            <p:nvSpPr>
              <p:cNvPr id="412" name="Rectangle 35"/>
              <p:cNvSpPr/>
              <p:nvPr/>
            </p:nvSpPr>
            <p:spPr>
              <a:xfrm>
                <a:off x="0" y="32029"/>
                <a:ext cx="450250" cy="36674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3" name="Rectangle 36"/>
              <p:cNvSpPr/>
              <p:nvPr/>
            </p:nvSpPr>
            <p:spPr>
              <a:xfrm>
                <a:off x="0" y="109236"/>
                <a:ext cx="4038600" cy="174681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4" name="Rectangle 37"/>
              <p:cNvSpPr/>
              <p:nvPr/>
            </p:nvSpPr>
            <p:spPr>
              <a:xfrm>
                <a:off x="0" y="68702"/>
                <a:ext cx="169413" cy="40534"/>
              </a:xfrm>
              <a:prstGeom prst="rect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5" name="Rectangle 38"/>
              <p:cNvSpPr/>
              <p:nvPr/>
            </p:nvSpPr>
            <p:spPr>
              <a:xfrm>
                <a:off x="0" y="5972"/>
                <a:ext cx="450250" cy="26058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6" name="Rectangle 40"/>
              <p:cNvSpPr/>
              <p:nvPr/>
            </p:nvSpPr>
            <p:spPr>
              <a:xfrm>
                <a:off x="709483" y="32029"/>
                <a:ext cx="196700" cy="41499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7" name="Rectangle 42"/>
              <p:cNvSpPr/>
              <p:nvPr/>
            </p:nvSpPr>
            <p:spPr>
              <a:xfrm>
                <a:off x="709483" y="72563"/>
                <a:ext cx="168276" cy="39569"/>
              </a:xfrm>
              <a:prstGeom prst="rect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8" name="Rectangle 43"/>
              <p:cNvSpPr/>
              <p:nvPr/>
            </p:nvSpPr>
            <p:spPr>
              <a:xfrm>
                <a:off x="709483" y="13692"/>
                <a:ext cx="196700" cy="26058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9" name="AutoShape 44"/>
              <p:cNvSpPr/>
              <p:nvPr/>
            </p:nvSpPr>
            <p:spPr>
              <a:xfrm rot="273104" flipH="1">
                <a:off x="900499" y="49401"/>
                <a:ext cx="286523" cy="31848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0" name="AutoShape 45"/>
              <p:cNvSpPr/>
              <p:nvPr/>
            </p:nvSpPr>
            <p:spPr>
              <a:xfrm rot="326519" flipH="1">
                <a:off x="876621" y="22378"/>
                <a:ext cx="310400" cy="27023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1" name="Rectangle 47"/>
              <p:cNvSpPr/>
              <p:nvPr/>
            </p:nvSpPr>
            <p:spPr>
              <a:xfrm>
                <a:off x="1459899" y="32029"/>
                <a:ext cx="450250" cy="36674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2" name="Rectangle 48"/>
              <p:cNvSpPr/>
              <p:nvPr/>
            </p:nvSpPr>
            <p:spPr>
              <a:xfrm>
                <a:off x="1459899" y="68702"/>
                <a:ext cx="169413" cy="40534"/>
              </a:xfrm>
              <a:prstGeom prst="rect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3" name="Rectangle 49"/>
              <p:cNvSpPr/>
              <p:nvPr/>
            </p:nvSpPr>
            <p:spPr>
              <a:xfrm>
                <a:off x="1459899" y="5972"/>
                <a:ext cx="450250" cy="26058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4" name="Rectangle 50"/>
              <p:cNvSpPr/>
              <p:nvPr/>
            </p:nvSpPr>
            <p:spPr>
              <a:xfrm>
                <a:off x="2878866" y="32029"/>
                <a:ext cx="450250" cy="36674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5" name="Rectangle 51"/>
              <p:cNvSpPr/>
              <p:nvPr/>
            </p:nvSpPr>
            <p:spPr>
              <a:xfrm>
                <a:off x="2878866" y="68702"/>
                <a:ext cx="169413" cy="40534"/>
              </a:xfrm>
              <a:prstGeom prst="rect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6" name="Rectangle 52"/>
              <p:cNvSpPr/>
              <p:nvPr/>
            </p:nvSpPr>
            <p:spPr>
              <a:xfrm>
                <a:off x="2878866" y="5972"/>
                <a:ext cx="450250" cy="26058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7" name="Rectangle 53"/>
              <p:cNvSpPr/>
              <p:nvPr/>
            </p:nvSpPr>
            <p:spPr>
              <a:xfrm>
                <a:off x="3588350" y="32029"/>
                <a:ext cx="450250" cy="36674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8" name="Rectangle 54"/>
              <p:cNvSpPr/>
              <p:nvPr/>
            </p:nvSpPr>
            <p:spPr>
              <a:xfrm>
                <a:off x="3588350" y="68702"/>
                <a:ext cx="169413" cy="40534"/>
              </a:xfrm>
              <a:prstGeom prst="rect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9" name="Rectangle 55"/>
              <p:cNvSpPr/>
              <p:nvPr/>
            </p:nvSpPr>
            <p:spPr>
              <a:xfrm>
                <a:off x="3588350" y="5972"/>
                <a:ext cx="450250" cy="26058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0" name="Rectangle 56"/>
              <p:cNvSpPr/>
              <p:nvPr/>
            </p:nvSpPr>
            <p:spPr>
              <a:xfrm>
                <a:off x="2142095" y="24308"/>
                <a:ext cx="196700" cy="41499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1" name="Rectangle 57"/>
              <p:cNvSpPr/>
              <p:nvPr/>
            </p:nvSpPr>
            <p:spPr>
              <a:xfrm>
                <a:off x="2142095" y="64842"/>
                <a:ext cx="168276" cy="39569"/>
              </a:xfrm>
              <a:prstGeom prst="rect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2" name="Rectangle 58"/>
              <p:cNvSpPr/>
              <p:nvPr/>
            </p:nvSpPr>
            <p:spPr>
              <a:xfrm>
                <a:off x="2142095" y="5972"/>
                <a:ext cx="196700" cy="26058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3" name="AutoShape 59"/>
              <p:cNvSpPr/>
              <p:nvPr/>
            </p:nvSpPr>
            <p:spPr>
              <a:xfrm rot="273104" flipH="1">
                <a:off x="2333110" y="41680"/>
                <a:ext cx="286523" cy="31848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4" name="AutoShape 60"/>
              <p:cNvSpPr/>
              <p:nvPr/>
            </p:nvSpPr>
            <p:spPr>
              <a:xfrm rot="326519" flipH="1">
                <a:off x="2309233" y="14657"/>
                <a:ext cx="310400" cy="27023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436" name="Line 62"/>
            <p:cNvSpPr/>
            <p:nvPr/>
          </p:nvSpPr>
          <p:spPr>
            <a:xfrm>
              <a:off x="272878" y="362873"/>
              <a:ext cx="54576" cy="1111782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7" name="Line 63"/>
            <p:cNvSpPr/>
            <p:nvPr/>
          </p:nvSpPr>
          <p:spPr>
            <a:xfrm flipV="1">
              <a:off x="327454" y="362873"/>
              <a:ext cx="109152" cy="1111782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8" name="Line 70"/>
            <p:cNvSpPr/>
            <p:nvPr/>
          </p:nvSpPr>
          <p:spPr>
            <a:xfrm>
              <a:off x="927786" y="409197"/>
              <a:ext cx="109152" cy="1111782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9" name="Line 71"/>
            <p:cNvSpPr/>
            <p:nvPr/>
          </p:nvSpPr>
          <p:spPr>
            <a:xfrm flipV="1">
              <a:off x="1036937" y="38603"/>
              <a:ext cx="654909" cy="1482376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0" name="Line 72"/>
            <p:cNvSpPr/>
            <p:nvPr/>
          </p:nvSpPr>
          <p:spPr>
            <a:xfrm>
              <a:off x="1746421" y="362873"/>
              <a:ext cx="54576" cy="1111782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1" name="Line 73"/>
            <p:cNvSpPr/>
            <p:nvPr/>
          </p:nvSpPr>
          <p:spPr>
            <a:xfrm flipV="1">
              <a:off x="1800997" y="362873"/>
              <a:ext cx="109152" cy="1111782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2" name="Line 74"/>
            <p:cNvSpPr/>
            <p:nvPr/>
          </p:nvSpPr>
          <p:spPr>
            <a:xfrm>
              <a:off x="3110813" y="362873"/>
              <a:ext cx="54576" cy="1111782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3" name="Line 75"/>
            <p:cNvSpPr/>
            <p:nvPr/>
          </p:nvSpPr>
          <p:spPr>
            <a:xfrm flipV="1">
              <a:off x="3165389" y="362873"/>
              <a:ext cx="109152" cy="1111782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4" name="Line 76"/>
            <p:cNvSpPr/>
            <p:nvPr/>
          </p:nvSpPr>
          <p:spPr>
            <a:xfrm>
              <a:off x="3874872" y="362873"/>
              <a:ext cx="54576" cy="1111782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5" name="Line 77"/>
            <p:cNvSpPr/>
            <p:nvPr/>
          </p:nvSpPr>
          <p:spPr>
            <a:xfrm flipV="1">
              <a:off x="3929448" y="362873"/>
              <a:ext cx="109152" cy="1111782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6" name="Line 78"/>
            <p:cNvSpPr/>
            <p:nvPr/>
          </p:nvSpPr>
          <p:spPr>
            <a:xfrm>
              <a:off x="2392233" y="370593"/>
              <a:ext cx="109152" cy="1111782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7" name="Line 79"/>
            <p:cNvSpPr/>
            <p:nvPr/>
          </p:nvSpPr>
          <p:spPr>
            <a:xfrm flipV="1">
              <a:off x="2501385" y="0"/>
              <a:ext cx="654909" cy="1482376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58" name="Group 120"/>
          <p:cNvGrpSpPr/>
          <p:nvPr/>
        </p:nvGrpSpPr>
        <p:grpSpPr>
          <a:xfrm>
            <a:off x="1066799" y="1676400"/>
            <a:ext cx="2286001" cy="698500"/>
            <a:chOff x="0" y="0"/>
            <a:chExt cx="2286000" cy="698500"/>
          </a:xfrm>
        </p:grpSpPr>
        <p:grpSp>
          <p:nvGrpSpPr>
            <p:cNvPr id="453" name="Group 33"/>
            <p:cNvGrpSpPr/>
            <p:nvPr/>
          </p:nvGrpSpPr>
          <p:grpSpPr>
            <a:xfrm>
              <a:off x="609600" y="0"/>
              <a:ext cx="1676400" cy="698500"/>
              <a:chOff x="0" y="0"/>
              <a:chExt cx="1676400" cy="698500"/>
            </a:xfrm>
          </p:grpSpPr>
          <p:sp>
            <p:nvSpPr>
              <p:cNvPr id="449" name="Rectangle 19"/>
              <p:cNvSpPr/>
              <p:nvPr/>
            </p:nvSpPr>
            <p:spPr>
              <a:xfrm>
                <a:off x="0" y="101600"/>
                <a:ext cx="1219200" cy="139700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0" name="Rectangle 20"/>
              <p:cNvSpPr/>
              <p:nvPr/>
            </p:nvSpPr>
            <p:spPr>
              <a:xfrm>
                <a:off x="0" y="393700"/>
                <a:ext cx="1676400" cy="304800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1" name="Rectangle 21"/>
              <p:cNvSpPr/>
              <p:nvPr/>
            </p:nvSpPr>
            <p:spPr>
              <a:xfrm>
                <a:off x="0" y="241300"/>
                <a:ext cx="457200" cy="152400"/>
              </a:xfrm>
              <a:prstGeom prst="rect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2" name="Rectangle 23"/>
              <p:cNvSpPr/>
              <p:nvPr/>
            </p:nvSpPr>
            <p:spPr>
              <a:xfrm>
                <a:off x="0" y="0"/>
                <a:ext cx="1219200" cy="101600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454" name="Line 81"/>
            <p:cNvSpPr/>
            <p:nvPr/>
          </p:nvSpPr>
          <p:spPr>
            <a:xfrm flipH="1" flipV="1">
              <a:off x="-1" y="57149"/>
              <a:ext cx="609601" cy="2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5" name="Line 82"/>
            <p:cNvSpPr/>
            <p:nvPr/>
          </p:nvSpPr>
          <p:spPr>
            <a:xfrm flipH="1" flipV="1">
              <a:off x="-1" y="609599"/>
              <a:ext cx="609601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6" name="Line 85"/>
            <p:cNvSpPr/>
            <p:nvPr/>
          </p:nvSpPr>
          <p:spPr>
            <a:xfrm flipH="1">
              <a:off x="1270" y="42862"/>
              <a:ext cx="1" cy="338138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7" name="Line 86"/>
            <p:cNvSpPr/>
            <p:nvPr/>
          </p:nvSpPr>
          <p:spPr>
            <a:xfrm flipH="1">
              <a:off x="1269" y="381000"/>
              <a:ext cx="1" cy="22860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91" name="Group 121"/>
          <p:cNvGrpSpPr/>
          <p:nvPr/>
        </p:nvGrpSpPr>
        <p:grpSpPr>
          <a:xfrm>
            <a:off x="4892675" y="1698651"/>
            <a:ext cx="2701925" cy="688950"/>
            <a:chOff x="0" y="0"/>
            <a:chExt cx="2701925" cy="688948"/>
          </a:xfrm>
        </p:grpSpPr>
        <p:grpSp>
          <p:nvGrpSpPr>
            <p:cNvPr id="465" name="Group 32"/>
            <p:cNvGrpSpPr/>
            <p:nvPr/>
          </p:nvGrpSpPr>
          <p:grpSpPr>
            <a:xfrm>
              <a:off x="1025525" y="0"/>
              <a:ext cx="1676400" cy="688949"/>
              <a:chOff x="0" y="0"/>
              <a:chExt cx="1676400" cy="688948"/>
            </a:xfrm>
          </p:grpSpPr>
          <p:sp>
            <p:nvSpPr>
              <p:cNvPr id="459" name="Rectangle 24"/>
              <p:cNvSpPr/>
              <p:nvPr/>
            </p:nvSpPr>
            <p:spPr>
              <a:xfrm>
                <a:off x="0" y="76173"/>
                <a:ext cx="533400" cy="161926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0" name="Rectangle 25"/>
              <p:cNvSpPr/>
              <p:nvPr/>
            </p:nvSpPr>
            <p:spPr>
              <a:xfrm>
                <a:off x="0" y="384148"/>
                <a:ext cx="1676400" cy="304801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1" name="Rectangle 26"/>
              <p:cNvSpPr/>
              <p:nvPr/>
            </p:nvSpPr>
            <p:spPr>
              <a:xfrm>
                <a:off x="0" y="231748"/>
                <a:ext cx="457200" cy="152401"/>
              </a:xfrm>
              <a:prstGeom prst="rect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2" name="Rectangle 27"/>
              <p:cNvSpPr/>
              <p:nvPr/>
            </p:nvSpPr>
            <p:spPr>
              <a:xfrm>
                <a:off x="0" y="6323"/>
                <a:ext cx="533400" cy="101601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3" name="AutoShape 31"/>
              <p:cNvSpPr/>
              <p:nvPr/>
            </p:nvSpPr>
            <p:spPr>
              <a:xfrm rot="273104" flipH="1">
                <a:off x="517525" y="142848"/>
                <a:ext cx="777875" cy="123826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4" name="AutoShape 30"/>
              <p:cNvSpPr/>
              <p:nvPr/>
            </p:nvSpPr>
            <p:spPr>
              <a:xfrm rot="326519" flipH="1">
                <a:off x="454025" y="39660"/>
                <a:ext cx="841375" cy="104776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466" name="Line 93"/>
            <p:cNvSpPr/>
            <p:nvPr/>
          </p:nvSpPr>
          <p:spPr>
            <a:xfrm flipH="1" flipV="1">
              <a:off x="412750" y="63473"/>
              <a:ext cx="609600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7" name="Line 94"/>
            <p:cNvSpPr/>
            <p:nvPr/>
          </p:nvSpPr>
          <p:spPr>
            <a:xfrm flipH="1" flipV="1">
              <a:off x="412750" y="615923"/>
              <a:ext cx="609600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8" name="Line 95"/>
            <p:cNvSpPr/>
            <p:nvPr/>
          </p:nvSpPr>
          <p:spPr>
            <a:xfrm flipH="1" flipV="1">
              <a:off x="260350" y="277785"/>
              <a:ext cx="304800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9" name="Line 96"/>
            <p:cNvSpPr/>
            <p:nvPr/>
          </p:nvSpPr>
          <p:spPr>
            <a:xfrm flipH="1">
              <a:off x="336550" y="387323"/>
              <a:ext cx="152400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0" name="Line 97"/>
            <p:cNvSpPr/>
            <p:nvPr/>
          </p:nvSpPr>
          <p:spPr>
            <a:xfrm>
              <a:off x="414020" y="49185"/>
              <a:ext cx="1" cy="22860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1" name="Line 98"/>
            <p:cNvSpPr/>
            <p:nvPr/>
          </p:nvSpPr>
          <p:spPr>
            <a:xfrm>
              <a:off x="414020" y="387323"/>
              <a:ext cx="1" cy="22860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2" name="Line 99"/>
            <p:cNvSpPr/>
            <p:nvPr/>
          </p:nvSpPr>
          <p:spPr>
            <a:xfrm flipH="1">
              <a:off x="0" y="534960"/>
              <a:ext cx="152400" cy="1"/>
            </a:xfrm>
            <a:prstGeom prst="line">
              <a:avLst/>
            </a:prstGeom>
            <a:noFill/>
            <a:ln w="28575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3" name="Line 100"/>
            <p:cNvSpPr/>
            <p:nvPr/>
          </p:nvSpPr>
          <p:spPr>
            <a:xfrm flipH="1" flipV="1">
              <a:off x="7937" y="158723"/>
              <a:ext cx="152401" cy="1"/>
            </a:xfrm>
            <a:prstGeom prst="line">
              <a:avLst/>
            </a:prstGeom>
            <a:noFill/>
            <a:ln w="28575" cap="flat">
              <a:solidFill>
                <a:srgbClr val="FF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4" name="Line 101"/>
            <p:cNvSpPr/>
            <p:nvPr/>
          </p:nvSpPr>
          <p:spPr>
            <a:xfrm flipV="1">
              <a:off x="85407" y="82523"/>
              <a:ext cx="1" cy="152401"/>
            </a:xfrm>
            <a:prstGeom prst="line">
              <a:avLst/>
            </a:prstGeom>
            <a:noFill/>
            <a:ln w="28575" cap="flat">
              <a:solidFill>
                <a:srgbClr val="FF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77" name="Group 104"/>
            <p:cNvGrpSpPr/>
            <p:nvPr/>
          </p:nvGrpSpPr>
          <p:grpSpPr>
            <a:xfrm>
              <a:off x="1736724" y="53948"/>
              <a:ext cx="76201" cy="76201"/>
              <a:chOff x="0" y="0"/>
              <a:chExt cx="76200" cy="76200"/>
            </a:xfrm>
          </p:grpSpPr>
          <p:sp>
            <p:nvSpPr>
              <p:cNvPr id="475" name="Line 102"/>
              <p:cNvSpPr/>
              <p:nvPr/>
            </p:nvSpPr>
            <p:spPr>
              <a:xfrm flipH="1" flipV="1">
                <a:off x="-1" y="38099"/>
                <a:ext cx="76201" cy="2"/>
              </a:xfrm>
              <a:prstGeom prst="line">
                <a:avLst/>
              </a:prstGeom>
              <a:noFill/>
              <a:ln w="28575" cap="flat">
                <a:solidFill>
                  <a:srgbClr val="FF006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6" name="Line 103"/>
              <p:cNvSpPr/>
              <p:nvPr/>
            </p:nvSpPr>
            <p:spPr>
              <a:xfrm flipV="1">
                <a:off x="39369" y="0"/>
                <a:ext cx="1" cy="76200"/>
              </a:xfrm>
              <a:prstGeom prst="line">
                <a:avLst/>
              </a:prstGeom>
              <a:noFill/>
              <a:ln w="28575" cap="flat">
                <a:solidFill>
                  <a:srgbClr val="FF006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80" name="Group 105"/>
            <p:cNvGrpSpPr/>
            <p:nvPr/>
          </p:nvGrpSpPr>
          <p:grpSpPr>
            <a:xfrm>
              <a:off x="1889124" y="66648"/>
              <a:ext cx="76201" cy="76201"/>
              <a:chOff x="0" y="0"/>
              <a:chExt cx="76200" cy="76200"/>
            </a:xfrm>
          </p:grpSpPr>
          <p:sp>
            <p:nvSpPr>
              <p:cNvPr id="478" name="Line 106"/>
              <p:cNvSpPr/>
              <p:nvPr/>
            </p:nvSpPr>
            <p:spPr>
              <a:xfrm flipH="1" flipV="1">
                <a:off x="-1" y="38099"/>
                <a:ext cx="76201" cy="2"/>
              </a:xfrm>
              <a:prstGeom prst="line">
                <a:avLst/>
              </a:prstGeom>
              <a:noFill/>
              <a:ln w="28575" cap="flat">
                <a:solidFill>
                  <a:srgbClr val="FF006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9" name="Line 107"/>
              <p:cNvSpPr/>
              <p:nvPr/>
            </p:nvSpPr>
            <p:spPr>
              <a:xfrm flipV="1">
                <a:off x="39369" y="0"/>
                <a:ext cx="1" cy="76200"/>
              </a:xfrm>
              <a:prstGeom prst="line">
                <a:avLst/>
              </a:prstGeom>
              <a:noFill/>
              <a:ln w="28575" cap="flat">
                <a:solidFill>
                  <a:srgbClr val="FF006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83" name="Group 108"/>
            <p:cNvGrpSpPr/>
            <p:nvPr/>
          </p:nvGrpSpPr>
          <p:grpSpPr>
            <a:xfrm>
              <a:off x="2041524" y="72998"/>
              <a:ext cx="76201" cy="76201"/>
              <a:chOff x="0" y="0"/>
              <a:chExt cx="76200" cy="76200"/>
            </a:xfrm>
          </p:grpSpPr>
          <p:sp>
            <p:nvSpPr>
              <p:cNvPr id="481" name="Line 109"/>
              <p:cNvSpPr/>
              <p:nvPr/>
            </p:nvSpPr>
            <p:spPr>
              <a:xfrm flipH="1" flipV="1">
                <a:off x="-1" y="38099"/>
                <a:ext cx="76201" cy="2"/>
              </a:xfrm>
              <a:prstGeom prst="line">
                <a:avLst/>
              </a:prstGeom>
              <a:noFill/>
              <a:ln w="28575" cap="flat">
                <a:solidFill>
                  <a:srgbClr val="FF006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2" name="Line 110"/>
              <p:cNvSpPr/>
              <p:nvPr/>
            </p:nvSpPr>
            <p:spPr>
              <a:xfrm flipV="1">
                <a:off x="39369" y="0"/>
                <a:ext cx="1" cy="76200"/>
              </a:xfrm>
              <a:prstGeom prst="line">
                <a:avLst/>
              </a:prstGeom>
              <a:noFill/>
              <a:ln w="28575" cap="flat">
                <a:solidFill>
                  <a:srgbClr val="FF006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86" name="Group 111"/>
            <p:cNvGrpSpPr/>
            <p:nvPr/>
          </p:nvGrpSpPr>
          <p:grpSpPr>
            <a:xfrm>
              <a:off x="2193924" y="98398"/>
              <a:ext cx="76201" cy="76201"/>
              <a:chOff x="0" y="0"/>
              <a:chExt cx="76200" cy="76200"/>
            </a:xfrm>
          </p:grpSpPr>
          <p:sp>
            <p:nvSpPr>
              <p:cNvPr id="484" name="Line 112"/>
              <p:cNvSpPr/>
              <p:nvPr/>
            </p:nvSpPr>
            <p:spPr>
              <a:xfrm flipH="1" flipV="1">
                <a:off x="-1" y="38099"/>
                <a:ext cx="76201" cy="2"/>
              </a:xfrm>
              <a:prstGeom prst="line">
                <a:avLst/>
              </a:prstGeom>
              <a:noFill/>
              <a:ln w="28575" cap="flat">
                <a:solidFill>
                  <a:srgbClr val="FF006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5" name="Line 113"/>
              <p:cNvSpPr/>
              <p:nvPr/>
            </p:nvSpPr>
            <p:spPr>
              <a:xfrm flipV="1">
                <a:off x="39369" y="0"/>
                <a:ext cx="1" cy="76200"/>
              </a:xfrm>
              <a:prstGeom prst="line">
                <a:avLst/>
              </a:prstGeom>
              <a:noFill/>
              <a:ln w="28575" cap="flat">
                <a:solidFill>
                  <a:srgbClr val="FF006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487" name="Line 116"/>
            <p:cNvSpPr/>
            <p:nvPr/>
          </p:nvSpPr>
          <p:spPr>
            <a:xfrm flipH="1">
              <a:off x="1908175" y="434948"/>
              <a:ext cx="76200" cy="1"/>
            </a:xfrm>
            <a:prstGeom prst="line">
              <a:avLst/>
            </a:prstGeom>
            <a:noFill/>
            <a:ln w="28575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8" name="Line 117"/>
            <p:cNvSpPr/>
            <p:nvPr/>
          </p:nvSpPr>
          <p:spPr>
            <a:xfrm flipH="1">
              <a:off x="2041525" y="434948"/>
              <a:ext cx="76200" cy="1"/>
            </a:xfrm>
            <a:prstGeom prst="line">
              <a:avLst/>
            </a:prstGeom>
            <a:noFill/>
            <a:ln w="28575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9" name="Line 118"/>
            <p:cNvSpPr/>
            <p:nvPr/>
          </p:nvSpPr>
          <p:spPr>
            <a:xfrm flipH="1">
              <a:off x="2193925" y="434948"/>
              <a:ext cx="76200" cy="1"/>
            </a:xfrm>
            <a:prstGeom prst="line">
              <a:avLst/>
            </a:prstGeom>
            <a:noFill/>
            <a:ln w="28575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0" name="Line 119"/>
            <p:cNvSpPr/>
            <p:nvPr/>
          </p:nvSpPr>
          <p:spPr>
            <a:xfrm flipH="1">
              <a:off x="1755775" y="434948"/>
              <a:ext cx="76200" cy="1"/>
            </a:xfrm>
            <a:prstGeom prst="line">
              <a:avLst/>
            </a:prstGeom>
            <a:noFill/>
            <a:ln w="28575" cap="flat">
              <a:solidFill>
                <a:srgbClr val="3399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49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It’s the Heart of a “DLP” Projection TV</a:t>
            </a:r>
          </a:p>
        </p:txBody>
      </p:sp>
      <p:sp>
        <p:nvSpPr>
          <p:cNvPr id="495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334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/>
            </a:pPr>
            <a:r>
              <a:t>From the DLP.com / Texas Instruments Website: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Voltage applied at front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			      Voltage applied at rear:</a:t>
            </a:r>
          </a:p>
          <a:p>
            <a:pPr>
              <a:defRPr sz="1600"/>
            </a:pPr>
            <a:endParaRPr/>
          </a:p>
          <a:p>
            <a:pPr algn="ctr">
              <a:spcBef>
                <a:spcPts val="300"/>
              </a:spcBef>
              <a:defRPr sz="1400"/>
            </a:pPr>
            <a:r>
              <a:t>Supporting webpage with embedded animations:</a:t>
            </a:r>
          </a:p>
          <a:p>
            <a:pPr algn="ctr">
              <a:spcBef>
                <a:spcPts val="300"/>
              </a:spcBef>
              <a:defRPr sz="1400"/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Microfabrication - Supporting Materials - Animation 3</a:t>
            </a:r>
          </a:p>
        </p:txBody>
      </p:sp>
      <p:pic>
        <p:nvPicPr>
          <p:cNvPr id="496" name="Picture 85" descr="Picture 8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1524000"/>
            <a:ext cx="2895600" cy="1984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Picture 86" descr="Picture 8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6800" y="2971800"/>
            <a:ext cx="2971800" cy="2051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Here is a more detailed look at two pixels in the device:</a:t>
            </a:r>
          </a:p>
        </p:txBody>
      </p:sp>
      <p:sp>
        <p:nvSpPr>
          <p:cNvPr id="500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52400" y="4114800"/>
            <a:ext cx="8763000" cy="270964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300"/>
              </a:spcBef>
              <a:defRPr sz="1600" b="1">
                <a:solidFill>
                  <a:srgbClr val="FFC7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KEY POINT:  Pieces were not made and brought together to yield this assembly!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 b="1">
                <a:latin typeface="Tahoma"/>
                <a:ea typeface="Tahoma"/>
                <a:cs typeface="Tahoma"/>
                <a:sym typeface="Tahoma"/>
              </a:defRPr>
            </a:pPr>
            <a:r>
              <a:t>INSTEAD:  </a:t>
            </a:r>
            <a:r>
              <a:rPr b="0"/>
              <a:t>Uniform layer was deposited, photoresist pattern exposed and developed. </a:t>
            </a:r>
          </a:p>
          <a:p>
            <a:pPr>
              <a:spcBef>
                <a:spcPts val="200"/>
              </a:spcBef>
              <a:defRPr sz="900"/>
            </a:pPr>
            <a:r>
              <a:t>	</a:t>
            </a:r>
          </a:p>
          <a:p>
            <a:pPr>
              <a:spcBef>
                <a:spcPts val="300"/>
              </a:spcBef>
              <a:defRPr sz="1600"/>
            </a:pPr>
            <a:r>
              <a:t>	Pattern protected parts of layer against removal (transferring pattern to layer).</a:t>
            </a:r>
          </a:p>
          <a:p>
            <a:pPr>
              <a:spcBef>
                <a:spcPts val="200"/>
              </a:spcBef>
              <a:defRPr sz="1000"/>
            </a:pPr>
            <a:r>
              <a:t>	</a:t>
            </a:r>
          </a:p>
          <a:p>
            <a:pPr>
              <a:spcBef>
                <a:spcPts val="300"/>
              </a:spcBef>
              <a:defRPr sz="1600"/>
            </a:pPr>
            <a:r>
              <a:t>	Then steps were repeated over and over again to build up structure</a:t>
            </a:r>
          </a:p>
          <a:p>
            <a:pPr>
              <a:spcBef>
                <a:spcPts val="200"/>
              </a:spcBef>
              <a:defRPr sz="1000"/>
            </a:pPr>
            <a:r>
              <a:t>	</a:t>
            </a:r>
          </a:p>
          <a:p>
            <a:pPr>
              <a:spcBef>
                <a:spcPts val="300"/>
              </a:spcBef>
              <a:defRPr sz="1600"/>
            </a:pPr>
            <a:r>
              <a:t>	And this was done, simultaneously, at millions of different points!</a:t>
            </a:r>
          </a:p>
        </p:txBody>
      </p:sp>
      <p:pic>
        <p:nvPicPr>
          <p:cNvPr id="50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685800"/>
            <a:ext cx="4228725" cy="3200400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Rectangle 3"/>
          <p:cNvSpPr txBox="1"/>
          <p:nvPr/>
        </p:nvSpPr>
        <p:spPr>
          <a:xfrm>
            <a:off x="5867400" y="1981200"/>
            <a:ext cx="3048000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(</a:t>
            </a:r>
            <a:r>
              <a:rPr sz="1200"/>
              <a:t>Image found on a Japanese language blog – original probably from TI.com)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0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Comparing schematic with direct SEM image:</a:t>
            </a:r>
          </a:p>
        </p:txBody>
      </p:sp>
      <p:sp>
        <p:nvSpPr>
          <p:cNvPr id="506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763000" cy="5666087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300"/>
              </a:spcBef>
              <a:defRPr sz="1600"/>
            </a:pPr>
            <a:r>
              <a:t>(</a:t>
            </a:r>
            <a:r>
              <a:rPr sz="1200"/>
              <a:t>"Nanomechanical characterization of multilayer thin film structures for digital micromirror devices," Wei, Bhushan and Jacobs, Ultramicroscopy 100(3-4), pp. 375-389 (2004))</a:t>
            </a:r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 algn="ctr">
              <a:spcBef>
                <a:spcPts val="300"/>
              </a:spcBef>
              <a:defRPr sz="1600" b="1">
                <a:solidFill>
                  <a:srgbClr val="FFC7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See how the whole thing is made up of layer upon layer upon layer?</a:t>
            </a:r>
          </a:p>
          <a:p>
            <a:pPr algn="ctr">
              <a:spcBef>
                <a:spcPts val="300"/>
              </a:spcBef>
              <a:defRPr sz="1600">
                <a:solidFill>
                  <a:srgbClr val="FFC700"/>
                </a:solidFill>
              </a:defRPr>
            </a:pPr>
            <a:r>
              <a:t>	</a:t>
            </a:r>
          </a:p>
          <a:p>
            <a:pPr algn="ctr">
              <a:spcBef>
                <a:spcPts val="300"/>
              </a:spcBef>
              <a:defRPr sz="1600"/>
            </a:pPr>
            <a:r>
              <a:t>(Note: Drawing at left shows mirror up on post not seen in SEM image of real structure at  right.  Missing or does real device just use understructure as mirror?)</a:t>
            </a:r>
          </a:p>
        </p:txBody>
      </p:sp>
      <p:pic>
        <p:nvPicPr>
          <p:cNvPr id="50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619250"/>
            <a:ext cx="7848600" cy="2876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1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Other possible applications – Accelerometers:</a:t>
            </a:r>
          </a:p>
        </p:txBody>
      </p:sp>
      <p:sp>
        <p:nvSpPr>
          <p:cNvPr id="511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763000" cy="5542821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200"/>
              </a:spcBef>
              <a:defRPr sz="1200"/>
            </a:pPr>
            <a:r>
              <a:t>(from: http://encyclopedia2.thefreedictionary.com/Accelerometer)</a:t>
            </a:r>
          </a:p>
          <a:p>
            <a:pPr algn="ctr">
              <a:defRPr sz="16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As built into:	The airbag sensors in your car</a:t>
            </a:r>
          </a:p>
          <a:p>
            <a:pPr>
              <a:defRPr sz="8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		Your Nintendo Wii game</a:t>
            </a:r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		Your cell phone . . . 	</a:t>
            </a:r>
          </a:p>
        </p:txBody>
      </p:sp>
      <p:pic>
        <p:nvPicPr>
          <p:cNvPr id="51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1200150"/>
            <a:ext cx="4419600" cy="3448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1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Or Gyroscopes:</a:t>
            </a:r>
          </a:p>
        </p:txBody>
      </p:sp>
      <p:sp>
        <p:nvSpPr>
          <p:cNvPr id="516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152400" y="838200"/>
            <a:ext cx="8763000" cy="7620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00"/>
              </a:spcBef>
              <a:defRPr sz="1200"/>
            </a:lvl1pPr>
          </a:lstStyle>
          <a:p>
            <a:r>
              <a:t>(http://www.livenano.org/technologies/techniques/mems-gryoscopes/)</a:t>
            </a:r>
          </a:p>
        </p:txBody>
      </p:sp>
      <p:pic>
        <p:nvPicPr>
          <p:cNvPr id="51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447800"/>
            <a:ext cx="5765800" cy="4324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2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Or </a:t>
            </a:r>
            <a:r>
              <a:rPr sz="2200"/>
              <a:t>Position</a:t>
            </a:r>
            <a:r>
              <a:t> Sensors (ultra-precise capacitive sensor):</a:t>
            </a:r>
          </a:p>
        </p:txBody>
      </p:sp>
      <p:sp>
        <p:nvSpPr>
          <p:cNvPr id="521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152400" y="838200"/>
            <a:ext cx="8763000" cy="7620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00"/>
              </a:spcBef>
              <a:defRPr sz="1200"/>
            </a:lvl1pPr>
          </a:lstStyle>
          <a:p>
            <a:r>
              <a:t>(http://www.utwente.nl/ewi/tst/education/assignments/bachelorassignments/Bachelor_CapacitieveSensor.doc/)</a:t>
            </a:r>
          </a:p>
        </p:txBody>
      </p:sp>
      <p:pic>
        <p:nvPicPr>
          <p:cNvPr id="52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1524000"/>
            <a:ext cx="5765800" cy="433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pic>
        <p:nvPicPr>
          <p:cNvPr id="12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990600"/>
            <a:ext cx="4327831" cy="432783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 Box 5"/>
          <p:cNvSpPr txBox="1"/>
          <p:nvPr/>
        </p:nvSpPr>
        <p:spPr>
          <a:xfrm>
            <a:off x="4875627" y="876300"/>
            <a:ext cx="4039773" cy="4392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7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Alignment Clip</a:t>
            </a:r>
            <a:br/>
            <a:endParaRPr/>
          </a:p>
          <a:p>
            <a:pPr algn="l">
              <a:spcBef>
                <a:spcPts val="900"/>
              </a:spcBef>
              <a:defRPr sz="17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Used in conjunction with a transmission to maintain the alignment of the two layers of gears</a:t>
            </a:r>
          </a:p>
          <a:p>
            <a:pPr algn="l">
              <a:spcBef>
                <a:spcPts val="900"/>
              </a:spcBef>
              <a:defRPr sz="17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This complex device is entirely batch-fabricated, with no assembly required</a:t>
            </a:r>
          </a:p>
          <a:p>
            <a:pPr algn="l">
              <a:spcBef>
                <a:spcPts val="1000"/>
              </a:spcBef>
              <a:defRPr sz="17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900"/>
              </a:spcBef>
              <a:defRPr sz="17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But How Big is This?</a:t>
            </a:r>
          </a:p>
          <a:p>
            <a:pPr algn="l">
              <a:spcBef>
                <a:spcPts val="900"/>
              </a:spcBef>
              <a:defRPr sz="17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Sandia did not include scale markers</a:t>
            </a:r>
          </a:p>
          <a:p>
            <a:pPr algn="l">
              <a:spcBef>
                <a:spcPts val="900"/>
              </a:spcBef>
              <a:defRPr sz="17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I'd guess layers are ~ 0.1 um thick</a:t>
            </a:r>
          </a:p>
          <a:p>
            <a:pPr algn="l">
              <a:spcBef>
                <a:spcPts val="1000"/>
              </a:spcBef>
              <a:defRPr sz="17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900"/>
              </a:spcBef>
              <a:defRPr sz="17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For scale they did include this:</a:t>
            </a:r>
          </a:p>
        </p:txBody>
      </p:sp>
      <p:sp>
        <p:nvSpPr>
          <p:cNvPr id="125" name="Text Box 8"/>
          <p:cNvSpPr txBox="1"/>
          <p:nvPr/>
        </p:nvSpPr>
        <p:spPr>
          <a:xfrm>
            <a:off x="1143000" y="5397500"/>
            <a:ext cx="30480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200" b="0">
                <a:solidFill>
                  <a:srgbClr val="2BAD81"/>
                </a:solidFill>
              </a:defRPr>
            </a:lvl1pPr>
          </a:lstStyle>
          <a:p>
            <a:r>
              <a:t>Courtesy of Sandia National Laboratories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And eventually, maybe even a Microchip DNA Sequencer:</a:t>
            </a:r>
          </a:p>
        </p:txBody>
      </p:sp>
      <p:sp>
        <p:nvSpPr>
          <p:cNvPr id="525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381000" y="3962400"/>
            <a:ext cx="8458200" cy="2581131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300"/>
              </a:spcBef>
              <a:defRPr sz="1600" b="1">
                <a:solidFill>
                  <a:srgbClr val="FFC7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The Dream:</a:t>
            </a:r>
            <a:r>
              <a:rPr b="0">
                <a:solidFill>
                  <a:srgbClr val="FFFFFF"/>
                </a:solidFill>
              </a:rPr>
              <a:t>	</a:t>
            </a:r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Separate DNA into single strands</a:t>
            </a:r>
          </a:p>
          <a:p>
            <a:pPr>
              <a:spcBef>
                <a:spcPts val="200"/>
              </a:spcBef>
              <a:defRPr sz="800"/>
            </a:pPr>
            <a:r>
              <a:t>	</a:t>
            </a:r>
            <a:r>
              <a:rPr sz="1000"/>
              <a:t>	</a:t>
            </a:r>
          </a:p>
          <a:p>
            <a:pPr>
              <a:spcBef>
                <a:spcPts val="300"/>
              </a:spcBef>
              <a:defRPr sz="1600"/>
            </a:pPr>
            <a:r>
              <a:t>Draw ONE strand through a nanopore by applying positive voltage below</a:t>
            </a:r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Sense what type of base is passing through pore at given moment</a:t>
            </a:r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For instance, by putting complementary bases (A, T, C or G) to sides of nanopore (right)</a:t>
            </a:r>
          </a:p>
        </p:txBody>
      </p:sp>
      <p:sp>
        <p:nvSpPr>
          <p:cNvPr id="526" name="Rectangle 3"/>
          <p:cNvSpPr txBox="1"/>
          <p:nvPr/>
        </p:nvSpPr>
        <p:spPr>
          <a:xfrm>
            <a:off x="381000" y="865187"/>
            <a:ext cx="4191000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(www.nature.com/nnano/journal/v6/n10/full/nnano.2011.129.html?WT.ec_id=NNANO-201110)</a:t>
            </a:r>
          </a:p>
        </p:txBody>
      </p:sp>
      <p:pic>
        <p:nvPicPr>
          <p:cNvPr id="527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398587"/>
            <a:ext cx="4267200" cy="2300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9200" y="1398587"/>
            <a:ext cx="3733800" cy="2335213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Rectangle 3"/>
          <p:cNvSpPr txBox="1"/>
          <p:nvPr/>
        </p:nvSpPr>
        <p:spPr>
          <a:xfrm>
            <a:off x="4800600" y="865187"/>
            <a:ext cx="4191000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(http://researchmatters.asu.edu/stories/race-develop-cheap-rapid-dna-sequencing-753)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Rectangle 2"/>
          <p:cNvSpPr txBox="1">
            <a:spLocks noGrp="1"/>
          </p:cNvSpPr>
          <p:nvPr>
            <p:ph type="title"/>
          </p:nvPr>
        </p:nvSpPr>
        <p:spPr>
          <a:xfrm>
            <a:off x="304800" y="65327"/>
            <a:ext cx="8534400" cy="45720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How far they have gotten to date:</a:t>
            </a:r>
          </a:p>
        </p:txBody>
      </p:sp>
      <p:sp>
        <p:nvSpPr>
          <p:cNvPr id="532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685800"/>
            <a:ext cx="8763000" cy="6266567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200"/>
              </a:spcBef>
              <a:defRPr sz="1100"/>
            </a:pPr>
            <a:r>
              <a:t>(http://www.nanoporetech.com/technology/introduction-to-nanopore-sensing/introduction-to-nanopore-sensing)</a:t>
            </a:r>
          </a:p>
          <a:p>
            <a:pPr algn="ctr">
              <a:defRPr sz="16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Protein-based DNA separator / nanopores embedded in membrane (left)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Which can discriminate between different types of molecules based on electrical current (right)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And can distinguish between DNA having all one base or all another base (e.g. all A vs. all T)</a:t>
            </a:r>
          </a:p>
          <a:p>
            <a:pPr>
              <a:defRPr sz="7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Further, did see one report of being able to identify AAA vs. TTT triplet sequences 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But above was not yet able to identify individual bases in an arbitrary sequence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Nor had it yet been mass produced via microfabrication (but that was a couple of years ago!)</a:t>
            </a:r>
          </a:p>
        </p:txBody>
      </p:sp>
      <p:pic>
        <p:nvPicPr>
          <p:cNvPr id="53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1066800"/>
            <a:ext cx="2209800" cy="1919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3800" y="1066800"/>
            <a:ext cx="5062538" cy="1873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37" name="Rectangle 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534400" cy="1047750"/>
          </a:xfrm>
          <a:prstGeom prst="rect">
            <a:avLst/>
          </a:prstGeom>
        </p:spPr>
        <p:txBody>
          <a:bodyPr/>
          <a:lstStyle/>
          <a:p>
            <a:pPr algn="l">
              <a:defRPr sz="2000"/>
            </a:pPr>
            <a:r>
              <a:t>And let's not forget microfabrication's original and still biggest application  </a:t>
            </a:r>
            <a:br/>
            <a:r>
              <a:t/>
            </a:r>
            <a:br/>
            <a:r>
              <a:t>			</a:t>
            </a:r>
            <a:r>
              <a:rPr sz="2400"/>
              <a:t>Transistors in Integrated Circuits:</a:t>
            </a:r>
          </a:p>
        </p:txBody>
      </p:sp>
      <p:sp>
        <p:nvSpPr>
          <p:cNvPr id="538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304800" y="4419600"/>
            <a:ext cx="8534400" cy="1524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/>
            </a:pPr>
            <a:r>
              <a:t>The complete depiction (fourteen 3D animated scenes!) including deposition of all layers, patterning via four photo-masking steps, and etching can be viewed at the “UVA Virtual Lab” webpage on “How Integrated Circuits are Made:”</a:t>
            </a:r>
          </a:p>
          <a:p>
            <a:pPr>
              <a:defRPr sz="1600"/>
            </a:pPr>
            <a:endParaRPr/>
          </a:p>
          <a:p>
            <a:pPr algn="ctr">
              <a:spcBef>
                <a:spcPts val="300"/>
              </a:spcBef>
              <a:defRPr sz="1600"/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https://WeCanFigureThisOut.org/VL/IC_process.htm</a:t>
            </a:r>
          </a:p>
        </p:txBody>
      </p:sp>
      <p:pic>
        <p:nvPicPr>
          <p:cNvPr id="53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14285" t="19048" r="14284"/>
          <a:stretch>
            <a:fillRect/>
          </a:stretch>
        </p:blipFill>
        <p:spPr>
          <a:xfrm>
            <a:off x="381000" y="914400"/>
            <a:ext cx="1143001" cy="971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13043" t="11593" r="13043" b="7246"/>
          <a:stretch>
            <a:fillRect/>
          </a:stretch>
        </p:blipFill>
        <p:spPr>
          <a:xfrm>
            <a:off x="1676400" y="1447799"/>
            <a:ext cx="1219200" cy="100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rcRect l="14285" t="12698" r="9524" b="4761"/>
          <a:stretch>
            <a:fillRect/>
          </a:stretch>
        </p:blipFill>
        <p:spPr>
          <a:xfrm>
            <a:off x="3048000" y="1905000"/>
            <a:ext cx="1219201" cy="99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rcRect l="14285" t="12698" r="9523"/>
          <a:stretch>
            <a:fillRect/>
          </a:stretch>
        </p:blipFill>
        <p:spPr>
          <a:xfrm>
            <a:off x="4495799" y="2285999"/>
            <a:ext cx="1219201" cy="1047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Picture 8" descr="Picture 8"/>
          <p:cNvPicPr>
            <a:picLocks noChangeAspect="1"/>
          </p:cNvPicPr>
          <p:nvPr/>
        </p:nvPicPr>
        <p:blipFill>
          <a:blip r:embed="rId7">
            <a:extLst/>
          </a:blip>
          <a:srcRect l="12500" t="11110" r="12500" b="5555"/>
          <a:stretch>
            <a:fillRect/>
          </a:stretch>
        </p:blipFill>
        <p:spPr>
          <a:xfrm>
            <a:off x="5943600" y="2743200"/>
            <a:ext cx="1219200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Picture 9" descr="Picture 9"/>
          <p:cNvPicPr>
            <a:picLocks noChangeAspect="1"/>
          </p:cNvPicPr>
          <p:nvPr/>
        </p:nvPicPr>
        <p:blipFill>
          <a:blip r:embed="rId8">
            <a:extLst/>
          </a:blip>
          <a:srcRect l="12675" t="14083" r="11267" b="4225"/>
          <a:stretch>
            <a:fillRect/>
          </a:stretch>
        </p:blipFill>
        <p:spPr>
          <a:xfrm>
            <a:off x="7391399" y="3200400"/>
            <a:ext cx="1295401" cy="1042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4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But how exactly do they make those more mechanical (MEMS) things?</a:t>
            </a:r>
          </a:p>
        </p:txBody>
      </p:sp>
      <p:sp>
        <p:nvSpPr>
          <p:cNvPr id="54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534400" cy="574331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/>
            </a:pPr>
            <a:r>
              <a:t>I've searched and searched for full pictorial description of MEMS process – and failed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Reason #1) To this point, most people doing MEMS got started building integrated circuits</a:t>
            </a:r>
          </a:p>
          <a:p>
            <a:pPr>
              <a:defRPr sz="8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Which is already well depicted in many textbooks (and on my website)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So they now use a sort of pictorial shorthand that leaves out most of the steps</a:t>
            </a:r>
          </a:p>
          <a:p>
            <a:pPr>
              <a:defRPr sz="1000"/>
            </a:pPr>
            <a:endParaRPr/>
          </a:p>
          <a:p>
            <a:pPr algn="ctr">
              <a:spcBef>
                <a:spcPts val="300"/>
              </a:spcBef>
              <a:defRPr sz="1600"/>
            </a:pPr>
            <a:r>
              <a:t>Correctly assuming that others with similar training can figure it out for themselves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Reason #2) It is EXTREMELY hard to create complete drawings of process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New layers naturally </a:t>
            </a:r>
            <a:r>
              <a:rPr b="1">
                <a:solidFill>
                  <a:srgbClr val="FFC700"/>
                </a:solidFill>
                <a:latin typeface="Tahoma"/>
                <a:ea typeface="Tahoma"/>
                <a:cs typeface="Tahoma"/>
                <a:sym typeface="Tahoma"/>
              </a:rPr>
              <a:t>conform</a:t>
            </a:r>
            <a:r>
              <a:t> with shape of patterned layers already there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But CAD/animation tools don't have a "deposit conformal layer" button</a:t>
            </a:r>
          </a:p>
          <a:p>
            <a:pPr>
              <a:spcBef>
                <a:spcPts val="200"/>
              </a:spcBef>
              <a:defRPr sz="900"/>
            </a:pPr>
            <a:r>
              <a:t>	</a:t>
            </a:r>
          </a:p>
          <a:p>
            <a:pPr>
              <a:spcBef>
                <a:spcPts val="300"/>
              </a:spcBef>
              <a:defRPr sz="1600"/>
            </a:pPr>
            <a:r>
              <a:t>	So you have to draw conformal layer as </a:t>
            </a:r>
            <a:r>
              <a:rPr b="1">
                <a:latin typeface="Tahoma"/>
                <a:ea typeface="Tahoma"/>
                <a:cs typeface="Tahoma"/>
                <a:sym typeface="Tahoma"/>
              </a:rPr>
              <a:t>sum</a:t>
            </a:r>
            <a:r>
              <a:t> of huge number of sub shapes</a:t>
            </a:r>
          </a:p>
          <a:p>
            <a:pPr>
              <a:defRPr sz="1600"/>
            </a:pPr>
            <a:endParaRPr/>
          </a:p>
          <a:p>
            <a:pPr algn="ctr">
              <a:spcBef>
                <a:spcPts val="300"/>
              </a:spcBef>
              <a:defRPr sz="1600"/>
            </a:pPr>
            <a:r>
              <a:t>As I DID (painfully) in transistor animation linked to in preceding slide!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5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But here is one depiction giving start to finish process of making gears:</a:t>
            </a:r>
          </a:p>
        </p:txBody>
      </p:sp>
      <p:sp>
        <p:nvSpPr>
          <p:cNvPr id="55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534400" cy="554282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700"/>
            </a:pPr>
            <a:r>
              <a:t>Even though it does still jump forward 5-10 steps between images</a:t>
            </a:r>
          </a:p>
          <a:p>
            <a:pPr>
              <a:defRPr sz="1000"/>
            </a:pPr>
            <a:endParaRPr/>
          </a:p>
          <a:p>
            <a:pPr>
              <a:spcBef>
                <a:spcPts val="200"/>
              </a:spcBef>
              <a:defRPr sz="1300"/>
            </a:pPr>
            <a:r>
              <a:t>	Source: 	Prof. LaVern Starman, Wright State University</a:t>
            </a:r>
          </a:p>
          <a:p>
            <a:pPr>
              <a:spcBef>
                <a:spcPts val="200"/>
              </a:spcBef>
              <a:defRPr sz="1300"/>
            </a:pPr>
            <a:r>
              <a:t>		http://www.cs.wright.edu/people/faculty/kxue/mems/MEMS_3FabricationM06.pdf</a:t>
            </a:r>
            <a:endParaRPr sz="1900"/>
          </a:p>
          <a:p>
            <a:pPr>
              <a:defRPr sz="1500"/>
            </a:pPr>
            <a:endParaRPr/>
          </a:p>
          <a:p>
            <a:pPr>
              <a:spcBef>
                <a:spcPts val="300"/>
              </a:spcBef>
              <a:defRPr sz="1500"/>
            </a:pPr>
            <a:r>
              <a:t>On a substrate (likely a Si wafer with capping layers) deposit layer of polycrystalline Si (baby blue). </a:t>
            </a:r>
          </a:p>
          <a:p>
            <a:pPr>
              <a:spcBef>
                <a:spcPts val="300"/>
              </a:spcBef>
              <a:defRPr sz="1500"/>
            </a:pPr>
            <a:r>
              <a:t>Then deposit and pattern a photoresist layer (red):</a:t>
            </a:r>
          </a:p>
          <a:p>
            <a:pPr>
              <a:defRPr sz="1500"/>
            </a:pPr>
            <a:endParaRPr/>
          </a:p>
          <a:p>
            <a:pPr>
              <a:defRPr sz="1500"/>
            </a:pPr>
            <a:endParaRPr/>
          </a:p>
          <a:p>
            <a:pPr>
              <a:defRPr sz="1500"/>
            </a:pPr>
            <a:endParaRPr/>
          </a:p>
          <a:p>
            <a:pPr>
              <a:defRPr sz="1500"/>
            </a:pPr>
            <a:endParaRPr/>
          </a:p>
          <a:p>
            <a:pPr>
              <a:defRPr sz="1500"/>
            </a:pPr>
            <a:endParaRPr/>
          </a:p>
          <a:p>
            <a:pPr>
              <a:defRPr sz="200"/>
            </a:pPr>
            <a:endParaRPr/>
          </a:p>
          <a:p>
            <a:pPr>
              <a:defRPr sz="1500"/>
            </a:pPr>
            <a:endParaRPr/>
          </a:p>
          <a:p>
            <a:pPr>
              <a:spcBef>
                <a:spcPts val="300"/>
              </a:spcBef>
              <a:defRPr sz="1500"/>
            </a:pPr>
            <a:r>
              <a:t>Deposit and pattern a thick oxide layer (pale purple), and then actually pattern and etch it twice:</a:t>
            </a:r>
          </a:p>
        </p:txBody>
      </p:sp>
      <p:pic>
        <p:nvPicPr>
          <p:cNvPr id="553" name="Picture 90" descr="Picture 9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2819400"/>
            <a:ext cx="4267200" cy="1163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4" name="Picture 92" descr="Picture 9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7400" y="4800600"/>
            <a:ext cx="4495800" cy="128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57" name="Rectangle 1027"/>
          <p:cNvSpPr txBox="1">
            <a:spLocks noGrp="1"/>
          </p:cNvSpPr>
          <p:nvPr>
            <p:ph type="body" idx="1"/>
          </p:nvPr>
        </p:nvSpPr>
        <p:spPr>
          <a:xfrm>
            <a:off x="304800" y="304800"/>
            <a:ext cx="8534400" cy="614709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500"/>
            </a:pPr>
            <a:r>
              <a:t>Deposit and pattern a second polysilicon layer (pale blue):</a:t>
            </a:r>
          </a:p>
          <a:p>
            <a:pPr>
              <a:defRPr sz="1500"/>
            </a:pPr>
            <a:endParaRPr/>
          </a:p>
          <a:p>
            <a:pPr>
              <a:defRPr sz="1500"/>
            </a:pPr>
            <a:endParaRPr/>
          </a:p>
          <a:p>
            <a:pPr>
              <a:defRPr sz="1500"/>
            </a:pPr>
            <a:endParaRPr/>
          </a:p>
          <a:p>
            <a:pPr>
              <a:defRPr sz="1500"/>
            </a:pPr>
            <a:endParaRPr/>
          </a:p>
          <a:p>
            <a:pPr>
              <a:defRPr sz="1500"/>
            </a:pPr>
            <a:endParaRPr/>
          </a:p>
          <a:p>
            <a:pPr>
              <a:defRPr sz="500"/>
            </a:pPr>
            <a:endParaRPr/>
          </a:p>
          <a:p>
            <a:pPr>
              <a:defRPr sz="1500"/>
            </a:pPr>
            <a:endParaRPr/>
          </a:p>
          <a:p>
            <a:pPr>
              <a:spcBef>
                <a:spcPts val="300"/>
              </a:spcBef>
              <a:defRPr sz="1500"/>
            </a:pPr>
            <a:r>
              <a:t>Deposit and pattern a thin oxide layer (pale purple):</a:t>
            </a:r>
          </a:p>
          <a:p>
            <a:pPr>
              <a:defRPr sz="1500"/>
            </a:pPr>
            <a:endParaRPr/>
          </a:p>
          <a:p>
            <a:pPr>
              <a:defRPr sz="1500"/>
            </a:pPr>
            <a:endParaRPr/>
          </a:p>
          <a:p>
            <a:pPr>
              <a:defRPr sz="1300"/>
            </a:pPr>
            <a:endParaRPr/>
          </a:p>
          <a:p>
            <a:pPr>
              <a:defRPr sz="1900"/>
            </a:pPr>
            <a:endParaRPr/>
          </a:p>
          <a:p>
            <a:pPr>
              <a:defRPr sz="1500"/>
            </a:pPr>
            <a:endParaRPr/>
          </a:p>
          <a:p>
            <a:pPr>
              <a:defRPr sz="1500"/>
            </a:pPr>
            <a:endParaRPr/>
          </a:p>
          <a:p>
            <a:pPr>
              <a:spcBef>
                <a:spcPts val="300"/>
              </a:spcBef>
              <a:defRPr sz="1500"/>
            </a:pPr>
            <a:r>
              <a:t>Deposit and pattern a third polysilicon layer (pale blue):</a:t>
            </a:r>
          </a:p>
        </p:txBody>
      </p:sp>
      <p:pic>
        <p:nvPicPr>
          <p:cNvPr id="558" name="Picture 1034" descr="Picture 103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800" y="685800"/>
            <a:ext cx="4419600" cy="1539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9" name="Picture 1035" descr="Picture 10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2975" y="2743200"/>
            <a:ext cx="4416425" cy="1417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0" name="Picture 1036" descr="Picture 103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9800" y="4625975"/>
            <a:ext cx="4438650" cy="1774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63" name="Rectangle 2"/>
          <p:cNvSpPr txBox="1">
            <a:spLocks noGrp="1"/>
          </p:cNvSpPr>
          <p:nvPr>
            <p:ph type="body" idx="1"/>
          </p:nvPr>
        </p:nvSpPr>
        <p:spPr>
          <a:xfrm>
            <a:off x="304800" y="304800"/>
            <a:ext cx="8534400" cy="410063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/>
            </a:pPr>
            <a:r>
              <a:t>Etch away “sacrificial” oxide layers using hydrofluoric (HF) acid:</a:t>
            </a:r>
          </a:p>
          <a:p>
            <a:pPr>
              <a:defRPr sz="1600"/>
            </a:pPr>
            <a:endParaRPr/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Rotating ring then settles onto base yielding final structure of MEMS electric motor:</a:t>
            </a:r>
          </a:p>
        </p:txBody>
      </p:sp>
      <p:pic>
        <p:nvPicPr>
          <p:cNvPr id="56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0800" y="958850"/>
            <a:ext cx="3810000" cy="1403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5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2600" y="3276600"/>
            <a:ext cx="5562600" cy="2760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6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pPr defTabSz="749808">
              <a:defRPr sz="1640">
                <a:effectLst>
                  <a:outerShdw blurRad="31242" dist="31242" dir="2700000" rotWithShape="0">
                    <a:srgbClr val="000000"/>
                  </a:outerShdw>
                </a:effectLst>
              </a:defRPr>
            </a:pPr>
            <a:r>
              <a:t>To complete Microfabrication's bag of tricks, need one more thing:</a:t>
            </a:r>
            <a:br/>
            <a:r>
              <a:t/>
            </a:r>
            <a:br/>
            <a:r>
              <a:t>"Anisotropic Etching"</a:t>
            </a:r>
          </a:p>
        </p:txBody>
      </p:sp>
      <p:sp>
        <p:nvSpPr>
          <p:cNvPr id="569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4495800" y="3200400"/>
            <a:ext cx="4419600" cy="2209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/>
            </a:pPr>
            <a:r>
              <a:t>Look closely at the top surface of this Si crystal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EVERY atom on this top plane has TWO bonds to TWO atoms in plane below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As EVERY atom in second plane is also bonded with two bonds to two atoms below it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This surface is called a (100) crystal surface</a:t>
            </a:r>
          </a:p>
        </p:txBody>
      </p:sp>
      <p:pic>
        <p:nvPicPr>
          <p:cNvPr id="57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19531" t="43750" r="42969" b="21875"/>
          <a:stretch>
            <a:fillRect/>
          </a:stretch>
        </p:blipFill>
        <p:spPr>
          <a:xfrm>
            <a:off x="685800" y="3048000"/>
            <a:ext cx="3657600" cy="2514600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Rectangle 5"/>
          <p:cNvSpPr txBox="1"/>
          <p:nvPr/>
        </p:nvSpPr>
        <p:spPr>
          <a:xfrm>
            <a:off x="381000" y="1143000"/>
            <a:ext cx="8534400" cy="1556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By default, etches (liquid or gas) tend to etch at ~ same rate in any direction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But, Crystals + Very Special Etches  </a:t>
            </a:r>
            <a:r>
              <a:rPr>
                <a:latin typeface="+mj-lt"/>
                <a:ea typeface="+mj-ea"/>
                <a:cs typeface="+mj-cs"/>
                <a:sym typeface="Arial"/>
              </a:rPr>
              <a:t>→ Direction dependent (anisotropic) etching</a:t>
            </a:r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It depends on the bonding of atoms at the crystal's (e.g. silicon) surface:</a:t>
            </a:r>
          </a:p>
        </p:txBody>
      </p:sp>
      <p:sp>
        <p:nvSpPr>
          <p:cNvPr id="572" name="Rectangle 6"/>
          <p:cNvSpPr txBox="1"/>
          <p:nvPr/>
        </p:nvSpPr>
        <p:spPr>
          <a:xfrm>
            <a:off x="152400" y="5638800"/>
            <a:ext cx="5486400" cy="600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From "UVA Virtual Lab" webpage on "Semiconductor Crystals:</a:t>
            </a:r>
          </a:p>
          <a:p>
            <a:pPr>
              <a:spcBef>
                <a:spcPts val="100"/>
              </a:spcBef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	</a:t>
            </a:r>
          </a:p>
          <a:p>
            <a:pPr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https://WeCanFigureThisOut.org/VL/Semiconductor_crystals.htm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7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685800"/>
            <a:ext cx="8534400" cy="5736463"/>
          </a:xfrm>
          <a:prstGeom prst="rect">
            <a:avLst/>
          </a:prstGeom>
        </p:spPr>
        <p:txBody>
          <a:bodyPr/>
          <a:lstStyle/>
          <a:p>
            <a:r>
              <a:t>Compare to different face of SAME (Si) crystal:</a:t>
            </a:r>
          </a:p>
          <a:p>
            <a:endParaRPr/>
          </a:p>
          <a:p>
            <a:pPr>
              <a:spcBef>
                <a:spcPts val="300"/>
              </a:spcBef>
              <a:defRPr sz="1600"/>
            </a:pPr>
            <a:r>
              <a:t>EVERY atom in topmost plane has THREE bonds</a:t>
            </a:r>
          </a:p>
          <a:p>
            <a:pPr>
              <a:spcBef>
                <a:spcPts val="300"/>
              </a:spcBef>
              <a:defRPr sz="1600"/>
            </a:pPr>
            <a:r>
              <a:t>to THREE atoms in plane below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EVERY atom in next plane has ONE bond to </a:t>
            </a:r>
          </a:p>
          <a:p>
            <a:pPr>
              <a:spcBef>
                <a:spcPts val="300"/>
              </a:spcBef>
              <a:defRPr sz="1600"/>
            </a:pPr>
            <a:r>
              <a:t>ONE atom in plane below it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This surface is called a "(111)" crystal surface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r>
              <a:t>To remove atom from surface of PREVIOUS crystal, must always break 2 bonds</a:t>
            </a:r>
          </a:p>
          <a:p>
            <a:pPr>
              <a:defRPr sz="1400"/>
            </a:pPr>
            <a:endParaRPr/>
          </a:p>
          <a:p>
            <a:r>
              <a:t>To remove atom from surface of THIS crystal, alternate breaking 3 bonds then 1</a:t>
            </a:r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1 bond = easy to break</a:t>
            </a:r>
          </a:p>
          <a:p>
            <a:pPr>
              <a:defRPr sz="8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2 bonds = harder to break</a:t>
            </a:r>
          </a:p>
          <a:p>
            <a:pPr>
              <a:defRPr sz="8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3 bond = very hard to break    </a:t>
            </a:r>
            <a:r>
              <a:rPr>
                <a:solidFill>
                  <a:srgbClr val="CCFFFF"/>
                </a:solidFill>
              </a:rPr>
              <a:t>Etch can come to a complete stop on "(111)" !!!</a:t>
            </a:r>
          </a:p>
        </p:txBody>
      </p:sp>
      <p:pic>
        <p:nvPicPr>
          <p:cNvPr id="57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14844" t="37500" r="46093" b="16666"/>
          <a:stretch>
            <a:fillRect/>
          </a:stretch>
        </p:blipFill>
        <p:spPr>
          <a:xfrm>
            <a:off x="5181599" y="762000"/>
            <a:ext cx="3505201" cy="2855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7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Normal vs. Anisotropic Etch:</a:t>
            </a:r>
          </a:p>
        </p:txBody>
      </p:sp>
      <p:sp>
        <p:nvSpPr>
          <p:cNvPr id="580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14400"/>
            <a:ext cx="8534400" cy="5334000"/>
          </a:xfrm>
          <a:prstGeom prst="rect">
            <a:avLst/>
          </a:prstGeom>
        </p:spPr>
        <p:txBody>
          <a:bodyPr/>
          <a:lstStyle/>
          <a:p>
            <a:r>
              <a:t>Normal (isotropic)	:			Anisotropic: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 algn="ctr"/>
            <a:r>
              <a:t>Anisotropic etched surface develops (111) facets !!!</a:t>
            </a:r>
          </a:p>
        </p:txBody>
      </p:sp>
      <p:grpSp>
        <p:nvGrpSpPr>
          <p:cNvPr id="604" name="Group 76"/>
          <p:cNvGrpSpPr/>
          <p:nvPr/>
        </p:nvGrpSpPr>
        <p:grpSpPr>
          <a:xfrm>
            <a:off x="990600" y="1524000"/>
            <a:ext cx="1943100" cy="3975100"/>
            <a:chOff x="0" y="0"/>
            <a:chExt cx="1943100" cy="3975100"/>
          </a:xfrm>
        </p:grpSpPr>
        <p:grpSp>
          <p:nvGrpSpPr>
            <p:cNvPr id="587" name="Group 52"/>
            <p:cNvGrpSpPr/>
            <p:nvPr/>
          </p:nvGrpSpPr>
          <p:grpSpPr>
            <a:xfrm>
              <a:off x="0" y="1549400"/>
              <a:ext cx="1905000" cy="825500"/>
              <a:chOff x="0" y="0"/>
              <a:chExt cx="1905000" cy="825500"/>
            </a:xfrm>
          </p:grpSpPr>
          <p:sp>
            <p:nvSpPr>
              <p:cNvPr id="581" name="Rectangle 6"/>
              <p:cNvSpPr/>
              <p:nvPr/>
            </p:nvSpPr>
            <p:spPr>
              <a:xfrm>
                <a:off x="0" y="0"/>
                <a:ext cx="533400" cy="152400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2" name="Rectangle 7"/>
              <p:cNvSpPr/>
              <p:nvPr/>
            </p:nvSpPr>
            <p:spPr>
              <a:xfrm>
                <a:off x="0" y="292100"/>
                <a:ext cx="1905000" cy="533400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3" name="Rectangle 23"/>
              <p:cNvSpPr/>
              <p:nvPr/>
            </p:nvSpPr>
            <p:spPr>
              <a:xfrm>
                <a:off x="1346200" y="12700"/>
                <a:ext cx="533400" cy="152400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4" name="AutoShape 24"/>
              <p:cNvSpPr/>
              <p:nvPr/>
            </p:nvSpPr>
            <p:spPr>
              <a:xfrm rot="10800000">
                <a:off x="330200" y="170021"/>
                <a:ext cx="1219209" cy="19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4050" y="21281"/>
                    </a:moveTo>
                    <a:cubicBezTo>
                      <a:pt x="4046" y="21106"/>
                      <a:pt x="4045" y="20929"/>
                      <a:pt x="4045" y="20753"/>
                    </a:cubicBezTo>
                    <a:cubicBezTo>
                      <a:pt x="4045" y="13583"/>
                      <a:pt x="7069" y="7773"/>
                      <a:pt x="10799" y="7773"/>
                    </a:cubicBezTo>
                    <a:cubicBezTo>
                      <a:pt x="14529" y="7773"/>
                      <a:pt x="17554" y="13583"/>
                      <a:pt x="17554" y="20753"/>
                    </a:cubicBezTo>
                    <a:cubicBezTo>
                      <a:pt x="17553" y="20929"/>
                      <a:pt x="17552" y="21106"/>
                      <a:pt x="17548" y="21281"/>
                    </a:cubicBezTo>
                    <a:lnTo>
                      <a:pt x="21589" y="21600"/>
                    </a:lnTo>
                    <a:cubicBezTo>
                      <a:pt x="21595" y="21318"/>
                      <a:pt x="21599" y="21035"/>
                      <a:pt x="21599" y="20753"/>
                    </a:cubicBezTo>
                    <a:cubicBezTo>
                      <a:pt x="21599" y="9291"/>
                      <a:pt x="16763" y="0"/>
                      <a:pt x="10799" y="0"/>
                    </a:cubicBezTo>
                    <a:cubicBezTo>
                      <a:pt x="4835" y="0"/>
                      <a:pt x="0" y="9291"/>
                      <a:pt x="0" y="20753"/>
                    </a:cubicBezTo>
                    <a:cubicBezTo>
                      <a:pt x="-1" y="21035"/>
                      <a:pt x="3" y="21318"/>
                      <a:pt x="9" y="21600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5" name="Rectangle 27"/>
              <p:cNvSpPr/>
              <p:nvPr/>
            </p:nvSpPr>
            <p:spPr>
              <a:xfrm>
                <a:off x="0" y="165100"/>
                <a:ext cx="533400" cy="381000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6" name="Rectangle 28"/>
              <p:cNvSpPr/>
              <p:nvPr/>
            </p:nvSpPr>
            <p:spPr>
              <a:xfrm>
                <a:off x="1371600" y="177800"/>
                <a:ext cx="533400" cy="381000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94" name="Group 41"/>
            <p:cNvGrpSpPr/>
            <p:nvPr/>
          </p:nvGrpSpPr>
          <p:grpSpPr>
            <a:xfrm>
              <a:off x="0" y="3149600"/>
              <a:ext cx="1905000" cy="825500"/>
              <a:chOff x="0" y="0"/>
              <a:chExt cx="1905000" cy="825500"/>
            </a:xfrm>
          </p:grpSpPr>
          <p:sp>
            <p:nvSpPr>
              <p:cNvPr id="588" name="AutoShape 25"/>
              <p:cNvSpPr/>
              <p:nvPr/>
            </p:nvSpPr>
            <p:spPr>
              <a:xfrm rot="10800000">
                <a:off x="342900" y="177800"/>
                <a:ext cx="1219201" cy="495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24" y="21600"/>
                    </a:moveTo>
                    <a:cubicBezTo>
                      <a:pt x="3824" y="13894"/>
                      <a:pt x="6947" y="7648"/>
                      <a:pt x="10800" y="7648"/>
                    </a:cubicBezTo>
                    <a:cubicBezTo>
                      <a:pt x="14652" y="7648"/>
                      <a:pt x="17775" y="13894"/>
                      <a:pt x="17775" y="21598"/>
                    </a:cubicBezTo>
                    <a:lnTo>
                      <a:pt x="21600" y="21600"/>
                    </a:lnTo>
                    <a:cubicBezTo>
                      <a:pt x="21600" y="9670"/>
                      <a:pt x="16764" y="0"/>
                      <a:pt x="10800" y="0"/>
                    </a:cubicBezTo>
                    <a:cubicBezTo>
                      <a:pt x="4835" y="0"/>
                      <a:pt x="0" y="9670"/>
                      <a:pt x="0" y="21600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9" name="Rectangle 29"/>
              <p:cNvSpPr/>
              <p:nvPr/>
            </p:nvSpPr>
            <p:spPr>
              <a:xfrm>
                <a:off x="0" y="0"/>
                <a:ext cx="533400" cy="152400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0" name="Rectangle 30"/>
              <p:cNvSpPr/>
              <p:nvPr/>
            </p:nvSpPr>
            <p:spPr>
              <a:xfrm>
                <a:off x="0" y="520700"/>
                <a:ext cx="1905000" cy="304800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1" name="Rectangle 31"/>
              <p:cNvSpPr/>
              <p:nvPr/>
            </p:nvSpPr>
            <p:spPr>
              <a:xfrm>
                <a:off x="1358900" y="12700"/>
                <a:ext cx="533400" cy="152400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2" name="Rectangle 33"/>
              <p:cNvSpPr/>
              <p:nvPr/>
            </p:nvSpPr>
            <p:spPr>
              <a:xfrm>
                <a:off x="0" y="165100"/>
                <a:ext cx="533400" cy="381000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3" name="Rectangle 34"/>
              <p:cNvSpPr/>
              <p:nvPr/>
            </p:nvSpPr>
            <p:spPr>
              <a:xfrm>
                <a:off x="1371600" y="177800"/>
                <a:ext cx="533400" cy="381000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95" name="Rectangle 35"/>
            <p:cNvSpPr/>
            <p:nvPr/>
          </p:nvSpPr>
          <p:spPr>
            <a:xfrm>
              <a:off x="38100" y="25400"/>
              <a:ext cx="533400" cy="152400"/>
            </a:xfrm>
            <a:prstGeom prst="rect">
              <a:avLst/>
            </a:prstGeom>
            <a:solidFill>
              <a:srgbClr val="99FFC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6" name="Rectangle 36"/>
            <p:cNvSpPr/>
            <p:nvPr/>
          </p:nvSpPr>
          <p:spPr>
            <a:xfrm>
              <a:off x="38100" y="165100"/>
              <a:ext cx="1905000" cy="685800"/>
            </a:xfrm>
            <a:prstGeom prst="rect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7" name="Rectangle 37"/>
            <p:cNvSpPr/>
            <p:nvPr/>
          </p:nvSpPr>
          <p:spPr>
            <a:xfrm>
              <a:off x="1384300" y="0"/>
              <a:ext cx="533400" cy="152400"/>
            </a:xfrm>
            <a:prstGeom prst="rect">
              <a:avLst/>
            </a:prstGeom>
            <a:solidFill>
              <a:srgbClr val="99FFC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8" name="Rectangle 55"/>
            <p:cNvSpPr/>
            <p:nvPr/>
          </p:nvSpPr>
          <p:spPr>
            <a:xfrm>
              <a:off x="0" y="1549400"/>
              <a:ext cx="533400" cy="152400"/>
            </a:xfrm>
            <a:prstGeom prst="rect">
              <a:avLst/>
            </a:prstGeom>
            <a:solidFill>
              <a:srgbClr val="99FFC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9" name="Rectangle 56"/>
            <p:cNvSpPr/>
            <p:nvPr/>
          </p:nvSpPr>
          <p:spPr>
            <a:xfrm>
              <a:off x="0" y="1841500"/>
              <a:ext cx="1905000" cy="533400"/>
            </a:xfrm>
            <a:prstGeom prst="rect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0" name="Rectangle 57"/>
            <p:cNvSpPr/>
            <p:nvPr/>
          </p:nvSpPr>
          <p:spPr>
            <a:xfrm>
              <a:off x="1346200" y="1562100"/>
              <a:ext cx="533400" cy="152400"/>
            </a:xfrm>
            <a:prstGeom prst="rect">
              <a:avLst/>
            </a:prstGeom>
            <a:solidFill>
              <a:srgbClr val="99FFC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1" name="AutoShape 58"/>
            <p:cNvSpPr/>
            <p:nvPr/>
          </p:nvSpPr>
          <p:spPr>
            <a:xfrm rot="10800000">
              <a:off x="330200" y="1719421"/>
              <a:ext cx="1219209" cy="19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4050" y="21281"/>
                  </a:moveTo>
                  <a:cubicBezTo>
                    <a:pt x="4046" y="21106"/>
                    <a:pt x="4045" y="20929"/>
                    <a:pt x="4045" y="20753"/>
                  </a:cubicBezTo>
                  <a:cubicBezTo>
                    <a:pt x="4045" y="13583"/>
                    <a:pt x="7069" y="7773"/>
                    <a:pt x="10799" y="7773"/>
                  </a:cubicBezTo>
                  <a:cubicBezTo>
                    <a:pt x="14529" y="7773"/>
                    <a:pt x="17554" y="13583"/>
                    <a:pt x="17554" y="20753"/>
                  </a:cubicBezTo>
                  <a:cubicBezTo>
                    <a:pt x="17553" y="20929"/>
                    <a:pt x="17552" y="21106"/>
                    <a:pt x="17548" y="21281"/>
                  </a:cubicBezTo>
                  <a:lnTo>
                    <a:pt x="21589" y="21600"/>
                  </a:lnTo>
                  <a:cubicBezTo>
                    <a:pt x="21595" y="21318"/>
                    <a:pt x="21599" y="21035"/>
                    <a:pt x="21599" y="20753"/>
                  </a:cubicBezTo>
                  <a:cubicBezTo>
                    <a:pt x="21599" y="9291"/>
                    <a:pt x="16763" y="0"/>
                    <a:pt x="10799" y="0"/>
                  </a:cubicBezTo>
                  <a:cubicBezTo>
                    <a:pt x="4835" y="0"/>
                    <a:pt x="0" y="9291"/>
                    <a:pt x="0" y="20753"/>
                  </a:cubicBezTo>
                  <a:cubicBezTo>
                    <a:pt x="-1" y="21035"/>
                    <a:pt x="3" y="21318"/>
                    <a:pt x="9" y="21600"/>
                  </a:cubicBez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2" name="Rectangle 59"/>
            <p:cNvSpPr/>
            <p:nvPr/>
          </p:nvSpPr>
          <p:spPr>
            <a:xfrm>
              <a:off x="0" y="1714500"/>
              <a:ext cx="533400" cy="381000"/>
            </a:xfrm>
            <a:prstGeom prst="rect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3" name="Rectangle 60"/>
            <p:cNvSpPr/>
            <p:nvPr/>
          </p:nvSpPr>
          <p:spPr>
            <a:xfrm>
              <a:off x="1371600" y="1727200"/>
              <a:ext cx="533400" cy="381000"/>
            </a:xfrm>
            <a:prstGeom prst="rect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24" name="Group 77"/>
          <p:cNvGrpSpPr/>
          <p:nvPr/>
        </p:nvGrpSpPr>
        <p:grpSpPr>
          <a:xfrm>
            <a:off x="5791200" y="1524000"/>
            <a:ext cx="1930400" cy="3962400"/>
            <a:chOff x="0" y="0"/>
            <a:chExt cx="1930400" cy="3962400"/>
          </a:xfrm>
        </p:grpSpPr>
        <p:sp>
          <p:nvSpPr>
            <p:cNvPr id="605" name="Rectangle 43"/>
            <p:cNvSpPr/>
            <p:nvPr/>
          </p:nvSpPr>
          <p:spPr>
            <a:xfrm>
              <a:off x="12700" y="25400"/>
              <a:ext cx="533400" cy="152400"/>
            </a:xfrm>
            <a:prstGeom prst="rect">
              <a:avLst/>
            </a:prstGeom>
            <a:solidFill>
              <a:srgbClr val="99FFC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6" name="Rectangle 44"/>
            <p:cNvSpPr/>
            <p:nvPr/>
          </p:nvSpPr>
          <p:spPr>
            <a:xfrm>
              <a:off x="12700" y="165100"/>
              <a:ext cx="1905000" cy="685800"/>
            </a:xfrm>
            <a:prstGeom prst="rect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7" name="Rectangle 45"/>
            <p:cNvSpPr/>
            <p:nvPr/>
          </p:nvSpPr>
          <p:spPr>
            <a:xfrm>
              <a:off x="1358900" y="0"/>
              <a:ext cx="533400" cy="152400"/>
            </a:xfrm>
            <a:prstGeom prst="rect">
              <a:avLst/>
            </a:prstGeom>
            <a:solidFill>
              <a:srgbClr val="99FFC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16" name="Group 74"/>
            <p:cNvGrpSpPr/>
            <p:nvPr/>
          </p:nvGrpSpPr>
          <p:grpSpPr>
            <a:xfrm>
              <a:off x="0" y="1587500"/>
              <a:ext cx="1917700" cy="850900"/>
              <a:chOff x="0" y="0"/>
              <a:chExt cx="1917700" cy="850900"/>
            </a:xfrm>
          </p:grpSpPr>
          <p:sp>
            <p:nvSpPr>
              <p:cNvPr id="608" name="Rectangle 46"/>
              <p:cNvSpPr/>
              <p:nvPr/>
            </p:nvSpPr>
            <p:spPr>
              <a:xfrm>
                <a:off x="0" y="0"/>
                <a:ext cx="533400" cy="152400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09" name="Rectangle 47"/>
              <p:cNvSpPr/>
              <p:nvPr/>
            </p:nvSpPr>
            <p:spPr>
              <a:xfrm>
                <a:off x="12700" y="393700"/>
                <a:ext cx="1905000" cy="457200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0" name="Rectangle 48"/>
              <p:cNvSpPr/>
              <p:nvPr/>
            </p:nvSpPr>
            <p:spPr>
              <a:xfrm>
                <a:off x="1371600" y="12700"/>
                <a:ext cx="533400" cy="152400"/>
              </a:xfrm>
              <a:prstGeom prst="rect">
                <a:avLst/>
              </a:prstGeom>
              <a:solidFill>
                <a:srgbClr val="99FFC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1" name="AutoShape 49"/>
              <p:cNvSpPr/>
              <p:nvPr/>
            </p:nvSpPr>
            <p:spPr>
              <a:xfrm rot="10800000">
                <a:off x="368299" y="271621"/>
                <a:ext cx="1155710" cy="198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4050" y="21281"/>
                    </a:moveTo>
                    <a:cubicBezTo>
                      <a:pt x="4046" y="21106"/>
                      <a:pt x="4045" y="20929"/>
                      <a:pt x="4045" y="20753"/>
                    </a:cubicBezTo>
                    <a:cubicBezTo>
                      <a:pt x="4045" y="13583"/>
                      <a:pt x="7069" y="7773"/>
                      <a:pt x="10800" y="7773"/>
                    </a:cubicBezTo>
                    <a:cubicBezTo>
                      <a:pt x="14529" y="7773"/>
                      <a:pt x="17554" y="13583"/>
                      <a:pt x="17554" y="20753"/>
                    </a:cubicBezTo>
                    <a:cubicBezTo>
                      <a:pt x="17553" y="20929"/>
                      <a:pt x="17552" y="21106"/>
                      <a:pt x="17548" y="21281"/>
                    </a:cubicBezTo>
                    <a:lnTo>
                      <a:pt x="21589" y="21600"/>
                    </a:lnTo>
                    <a:cubicBezTo>
                      <a:pt x="21595" y="21318"/>
                      <a:pt x="21599" y="21035"/>
                      <a:pt x="21599" y="20753"/>
                    </a:cubicBezTo>
                    <a:cubicBezTo>
                      <a:pt x="21599" y="9291"/>
                      <a:pt x="16763" y="0"/>
                      <a:pt x="10800" y="0"/>
                    </a:cubicBezTo>
                    <a:cubicBezTo>
                      <a:pt x="4835" y="0"/>
                      <a:pt x="0" y="9291"/>
                      <a:pt x="0" y="20753"/>
                    </a:cubicBezTo>
                    <a:cubicBezTo>
                      <a:pt x="-1" y="21035"/>
                      <a:pt x="3" y="21318"/>
                      <a:pt x="9" y="21600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2" name="AutoShape 54"/>
              <p:cNvSpPr/>
              <p:nvPr/>
            </p:nvSpPr>
            <p:spPr>
              <a:xfrm>
                <a:off x="1155700" y="190500"/>
                <a:ext cx="457200" cy="381000"/>
              </a:xfrm>
              <a:prstGeom prst="triangle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3" name="AutoShape 61"/>
              <p:cNvSpPr/>
              <p:nvPr/>
            </p:nvSpPr>
            <p:spPr>
              <a:xfrm>
                <a:off x="317500" y="190500"/>
                <a:ext cx="457200" cy="381000"/>
              </a:xfrm>
              <a:prstGeom prst="triangle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4" name="Rectangle 62"/>
              <p:cNvSpPr/>
              <p:nvPr/>
            </p:nvSpPr>
            <p:spPr>
              <a:xfrm>
                <a:off x="12700" y="165100"/>
                <a:ext cx="533400" cy="457200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5" name="Rectangle 63"/>
              <p:cNvSpPr/>
              <p:nvPr/>
            </p:nvSpPr>
            <p:spPr>
              <a:xfrm>
                <a:off x="1384300" y="165100"/>
                <a:ext cx="533400" cy="457200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617" name="Rectangle 64"/>
            <p:cNvSpPr/>
            <p:nvPr/>
          </p:nvSpPr>
          <p:spPr>
            <a:xfrm>
              <a:off x="12700" y="3111500"/>
              <a:ext cx="533400" cy="152400"/>
            </a:xfrm>
            <a:prstGeom prst="rect">
              <a:avLst/>
            </a:prstGeom>
            <a:solidFill>
              <a:srgbClr val="99FFC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8" name="Rectangle 65"/>
            <p:cNvSpPr/>
            <p:nvPr/>
          </p:nvSpPr>
          <p:spPr>
            <a:xfrm>
              <a:off x="25400" y="3733800"/>
              <a:ext cx="1905000" cy="228600"/>
            </a:xfrm>
            <a:prstGeom prst="rect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9" name="Rectangle 66"/>
            <p:cNvSpPr/>
            <p:nvPr/>
          </p:nvSpPr>
          <p:spPr>
            <a:xfrm>
              <a:off x="1384300" y="3124200"/>
              <a:ext cx="533400" cy="152400"/>
            </a:xfrm>
            <a:prstGeom prst="rect">
              <a:avLst/>
            </a:prstGeom>
            <a:solidFill>
              <a:srgbClr val="99FFC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0" name="AutoShape 68"/>
            <p:cNvSpPr/>
            <p:nvPr/>
          </p:nvSpPr>
          <p:spPr>
            <a:xfrm>
              <a:off x="1104900" y="3302000"/>
              <a:ext cx="546100" cy="431800"/>
            </a:xfrm>
            <a:prstGeom prst="triangle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1" name="Rectangle 70"/>
            <p:cNvSpPr/>
            <p:nvPr/>
          </p:nvSpPr>
          <p:spPr>
            <a:xfrm>
              <a:off x="25400" y="3276600"/>
              <a:ext cx="533400" cy="457200"/>
            </a:xfrm>
            <a:prstGeom prst="rect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2" name="Rectangle 71"/>
            <p:cNvSpPr/>
            <p:nvPr/>
          </p:nvSpPr>
          <p:spPr>
            <a:xfrm>
              <a:off x="1397000" y="3276600"/>
              <a:ext cx="533400" cy="457200"/>
            </a:xfrm>
            <a:prstGeom prst="rect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3" name="AutoShape 72"/>
            <p:cNvSpPr/>
            <p:nvPr/>
          </p:nvSpPr>
          <p:spPr>
            <a:xfrm>
              <a:off x="279400" y="3340100"/>
              <a:ext cx="546100" cy="431800"/>
            </a:xfrm>
            <a:prstGeom prst="triangle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"A Hands-on Introduction to Nanoscience: WeCanFigureThisOut.org/NANO/Nano_home.htm</a:t>
            </a:r>
          </a:p>
        </p:txBody>
      </p:sp>
      <p:sp>
        <p:nvSpPr>
          <p:cNvPr id="12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685800"/>
            <a:ext cx="8534400" cy="5334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A spider mite:</a:t>
            </a:r>
          </a:p>
        </p:txBody>
      </p:sp>
      <p:pic>
        <p:nvPicPr>
          <p:cNvPr id="12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1295400"/>
            <a:ext cx="6096000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xt Box 6"/>
          <p:cNvSpPr txBox="1"/>
          <p:nvPr/>
        </p:nvSpPr>
        <p:spPr>
          <a:xfrm>
            <a:off x="4572000" y="5486400"/>
            <a:ext cx="30480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200" b="0">
                <a:solidFill>
                  <a:srgbClr val="2B5481"/>
                </a:solidFill>
              </a:defRPr>
            </a:lvl1pPr>
          </a:lstStyle>
          <a:p>
            <a:r>
              <a:t>Courtesy of Sandia National Laboratories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62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And this opens a very wide door:</a:t>
            </a:r>
          </a:p>
        </p:txBody>
      </p:sp>
      <p:sp>
        <p:nvSpPr>
          <p:cNvPr id="62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334000"/>
          </a:xfrm>
          <a:prstGeom prst="rect">
            <a:avLst/>
          </a:prstGeom>
        </p:spPr>
        <p:txBody>
          <a:bodyPr/>
          <a:lstStyle/>
          <a:p>
            <a:r>
              <a:t>Start with square hole in masking layer → Pyramidal pit in silicon</a:t>
            </a:r>
          </a:p>
          <a:p>
            <a:pPr>
              <a:defRPr sz="1200"/>
            </a:pP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t>But start with irregularly mask hole and STILL etch silicon toward pyramidal pit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defRPr sz="1200"/>
            </a:pPr>
            <a:endParaRPr/>
          </a:p>
          <a:p>
            <a:pPr>
              <a:defRPr sz="1600" i="1">
                <a:solidFill>
                  <a:srgbClr val="CCFFFF"/>
                </a:solidFill>
              </a:defRPr>
            </a:pPr>
            <a:endParaRPr/>
          </a:p>
          <a:p>
            <a:pPr algn="ctr">
              <a:spcBef>
                <a:spcPts val="300"/>
              </a:spcBef>
              <a:defRPr sz="1600" i="1">
                <a:solidFill>
                  <a:srgbClr val="CCFFFF"/>
                </a:solidFill>
              </a:defRPr>
            </a:pPr>
            <a:r>
              <a:t>Chews up random surfaces quickly, then collides with (111) surface planes!</a:t>
            </a:r>
          </a:p>
        </p:txBody>
      </p:sp>
      <p:pic>
        <p:nvPicPr>
          <p:cNvPr id="62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b="77295"/>
          <a:stretch>
            <a:fillRect/>
          </a:stretch>
        </p:blipFill>
        <p:spPr>
          <a:xfrm>
            <a:off x="1676400" y="1524000"/>
            <a:ext cx="5181600" cy="1420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t="79785"/>
          <a:stretch>
            <a:fillRect/>
          </a:stretch>
        </p:blipFill>
        <p:spPr>
          <a:xfrm>
            <a:off x="1752600" y="3886200"/>
            <a:ext cx="5105400" cy="1247775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Rectangle 6"/>
          <p:cNvSpPr txBox="1"/>
          <p:nvPr/>
        </p:nvSpPr>
        <p:spPr>
          <a:xfrm>
            <a:off x="304800" y="5791200"/>
            <a:ext cx="8077200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Figures again from Professor R. Bruce Darling's Microfabrication Notes -  University of Washington  http://www.ee.washington.edu/research/microtech/cam/PROCESSES/NEWtutorial.html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63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Or to make (nearly) free-standing structures:</a:t>
            </a:r>
          </a:p>
        </p:txBody>
      </p:sp>
      <p:sp>
        <p:nvSpPr>
          <p:cNvPr id="63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334000"/>
          </a:xfrm>
          <a:prstGeom prst="rect">
            <a:avLst/>
          </a:prstGeom>
        </p:spPr>
        <p:txBody>
          <a:bodyPr/>
          <a:lstStyle/>
          <a:p>
            <a:r>
              <a:t>Start with "U" shaped hole in masking layer:</a:t>
            </a:r>
          </a:p>
          <a:p>
            <a:endParaRPr/>
          </a:p>
          <a:p>
            <a:endParaRPr/>
          </a:p>
          <a:p>
            <a:r>
              <a:t>First - Faceted trench in Si</a:t>
            </a:r>
          </a:p>
          <a:p>
            <a:endParaRPr/>
          </a:p>
          <a:p>
            <a:endParaRPr/>
          </a:p>
          <a:p>
            <a:endParaRPr/>
          </a:p>
          <a:p>
            <a:r>
              <a:t>Trenches begin to undercut mask</a:t>
            </a:r>
          </a:p>
          <a:p>
            <a:endParaRPr/>
          </a:p>
          <a:p>
            <a:endParaRPr/>
          </a:p>
          <a:p>
            <a:endParaRPr/>
          </a:p>
          <a:p>
            <a:r>
              <a:t>Finally part of mask left free-standing</a:t>
            </a:r>
          </a:p>
          <a:p>
            <a:endParaRPr/>
          </a:p>
          <a:p>
            <a:pPr>
              <a:spcBef>
                <a:spcPts val="300"/>
              </a:spcBef>
              <a:defRPr sz="1600">
                <a:solidFill>
                  <a:srgbClr val="CCFFFF"/>
                </a:solidFill>
              </a:defRPr>
            </a:pPr>
            <a:r>
              <a:t>    Diving board over swimming pool!</a:t>
            </a:r>
          </a:p>
        </p:txBody>
      </p:sp>
      <p:pic>
        <p:nvPicPr>
          <p:cNvPr id="63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12987" t="20750" r="6494" b="20214"/>
          <a:stretch>
            <a:fillRect/>
          </a:stretch>
        </p:blipFill>
        <p:spPr>
          <a:xfrm>
            <a:off x="4343399" y="1524000"/>
            <a:ext cx="4495801" cy="3981451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Rectangle 5"/>
          <p:cNvSpPr txBox="1"/>
          <p:nvPr/>
        </p:nvSpPr>
        <p:spPr>
          <a:xfrm>
            <a:off x="7239000" y="5791200"/>
            <a:ext cx="1676400" cy="42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Source: R. Bruce Darling</a:t>
            </a:r>
          </a:p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University of Washington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Or if leave islands of masking layer on top of the silicon:</a:t>
            </a:r>
          </a:p>
        </p:txBody>
      </p:sp>
      <p:grpSp>
        <p:nvGrpSpPr>
          <p:cNvPr id="649" name="Group 47"/>
          <p:cNvGrpSpPr/>
          <p:nvPr/>
        </p:nvGrpSpPr>
        <p:grpSpPr>
          <a:xfrm>
            <a:off x="5029200" y="1295400"/>
            <a:ext cx="3048000" cy="685800"/>
            <a:chOff x="0" y="0"/>
            <a:chExt cx="3047999" cy="685800"/>
          </a:xfrm>
        </p:grpSpPr>
        <p:sp>
          <p:nvSpPr>
            <p:cNvPr id="640" name="Rectangle 36"/>
            <p:cNvSpPr/>
            <p:nvPr/>
          </p:nvSpPr>
          <p:spPr>
            <a:xfrm>
              <a:off x="225777" y="8572"/>
              <a:ext cx="395112" cy="102871"/>
            </a:xfrm>
            <a:prstGeom prst="rect">
              <a:avLst/>
            </a:prstGeom>
            <a:solidFill>
              <a:srgbClr val="99FFC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1" name="Rectangle 38"/>
            <p:cNvSpPr/>
            <p:nvPr/>
          </p:nvSpPr>
          <p:spPr>
            <a:xfrm>
              <a:off x="912518" y="0"/>
              <a:ext cx="395112" cy="102871"/>
            </a:xfrm>
            <a:prstGeom prst="rect">
              <a:avLst/>
            </a:prstGeom>
            <a:solidFill>
              <a:srgbClr val="99FFC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2" name="Rectangle 39"/>
            <p:cNvSpPr/>
            <p:nvPr/>
          </p:nvSpPr>
          <p:spPr>
            <a:xfrm>
              <a:off x="1580444" y="0"/>
              <a:ext cx="395112" cy="102871"/>
            </a:xfrm>
            <a:prstGeom prst="rect">
              <a:avLst/>
            </a:prstGeom>
            <a:solidFill>
              <a:srgbClr val="99FFC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3" name="Rectangle 40"/>
            <p:cNvSpPr/>
            <p:nvPr/>
          </p:nvSpPr>
          <p:spPr>
            <a:xfrm>
              <a:off x="2314222" y="0"/>
              <a:ext cx="395112" cy="102871"/>
            </a:xfrm>
            <a:prstGeom prst="rect">
              <a:avLst/>
            </a:prstGeom>
            <a:solidFill>
              <a:srgbClr val="99FFC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4" name="AutoShape 41"/>
            <p:cNvSpPr/>
            <p:nvPr/>
          </p:nvSpPr>
          <p:spPr>
            <a:xfrm>
              <a:off x="65851" y="120014"/>
              <a:ext cx="733779" cy="462917"/>
            </a:xfrm>
            <a:prstGeom prst="triangle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5" name="AutoShape 42"/>
            <p:cNvSpPr/>
            <p:nvPr/>
          </p:nvSpPr>
          <p:spPr>
            <a:xfrm>
              <a:off x="762000" y="120014"/>
              <a:ext cx="733778" cy="462917"/>
            </a:xfrm>
            <a:prstGeom prst="triangle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6" name="AutoShape 43"/>
            <p:cNvSpPr/>
            <p:nvPr/>
          </p:nvSpPr>
          <p:spPr>
            <a:xfrm>
              <a:off x="1411111" y="128587"/>
              <a:ext cx="733779" cy="462916"/>
            </a:xfrm>
            <a:prstGeom prst="triangle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7" name="AutoShape 44"/>
            <p:cNvSpPr/>
            <p:nvPr/>
          </p:nvSpPr>
          <p:spPr>
            <a:xfrm>
              <a:off x="2144888" y="120014"/>
              <a:ext cx="733779" cy="462917"/>
            </a:xfrm>
            <a:prstGeom prst="triangle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8" name="Rectangle 45"/>
            <p:cNvSpPr/>
            <p:nvPr/>
          </p:nvSpPr>
          <p:spPr>
            <a:xfrm>
              <a:off x="0" y="428625"/>
              <a:ext cx="3048000" cy="257175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50" name="Line 48"/>
          <p:cNvSpPr/>
          <p:nvPr/>
        </p:nvSpPr>
        <p:spPr>
          <a:xfrm>
            <a:off x="4114800" y="1752600"/>
            <a:ext cx="685800" cy="0"/>
          </a:xfrm>
          <a:prstGeom prst="line">
            <a:avLst/>
          </a:prstGeom>
          <a:ln w="57150">
            <a:solidFill>
              <a:srgbClr val="FF9933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51" name="Picture 52" descr="Picture 5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819400"/>
            <a:ext cx="3733800" cy="2800350"/>
          </a:xfrm>
          <a:prstGeom prst="rect">
            <a:avLst/>
          </a:prstGeom>
          <a:ln w="12700">
            <a:miter lim="400000"/>
          </a:ln>
        </p:spPr>
      </p:pic>
      <p:sp>
        <p:nvSpPr>
          <p:cNvPr id="652" name="Line 53"/>
          <p:cNvSpPr/>
          <p:nvPr/>
        </p:nvSpPr>
        <p:spPr>
          <a:xfrm>
            <a:off x="6554470" y="2133600"/>
            <a:ext cx="1" cy="533400"/>
          </a:xfrm>
          <a:prstGeom prst="line">
            <a:avLst/>
          </a:prstGeom>
          <a:ln w="57150">
            <a:solidFill>
              <a:srgbClr val="FF9933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3" name="Rectangle 54"/>
          <p:cNvSpPr txBox="1">
            <a:spLocks noGrp="1"/>
          </p:cNvSpPr>
          <p:nvPr>
            <p:ph type="body" sz="quarter" idx="1"/>
          </p:nvPr>
        </p:nvSpPr>
        <p:spPr>
          <a:xfrm>
            <a:off x="304800" y="2971800"/>
            <a:ext cx="4343400" cy="2057400"/>
          </a:xfrm>
          <a:prstGeom prst="rect">
            <a:avLst/>
          </a:prstGeom>
        </p:spPr>
        <p:txBody>
          <a:bodyPr/>
          <a:lstStyle/>
          <a:p>
            <a:pPr defTabSz="850391">
              <a:spcBef>
                <a:spcPts val="300"/>
              </a:spcBef>
              <a:defRPr sz="1488"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r>
              <a:t>Yielding almost atomically sharp Si cantilever assemblies YOU will use with this class's Atomic Force Microscopes !!</a:t>
            </a:r>
          </a:p>
          <a:p>
            <a:pPr defTabSz="850391">
              <a:defRPr sz="930"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50391">
              <a:spcBef>
                <a:spcPts val="300"/>
              </a:spcBef>
              <a:defRPr sz="1488"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r>
              <a:t>Entire object at bottom is “micro-machined" from single piece of silicon</a:t>
            </a:r>
          </a:p>
          <a:p>
            <a:pPr algn="ctr" defTabSz="850391">
              <a:defRPr sz="1116"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50391">
              <a:spcBef>
                <a:spcPts val="300"/>
              </a:spcBef>
              <a:defRPr sz="1488">
                <a:effectLst>
                  <a:outerShdw blurRad="35433" dist="35433" dir="2700000" rotWithShape="0">
                    <a:srgbClr val="000000"/>
                  </a:outerShdw>
                </a:effectLst>
              </a:defRPr>
            </a:pPr>
            <a:r>
              <a:t>It's hugely exaggerated in size, largest dimension actually ~ 3mm</a:t>
            </a:r>
          </a:p>
        </p:txBody>
      </p:sp>
      <p:sp>
        <p:nvSpPr>
          <p:cNvPr id="654" name="Rectangle 55"/>
          <p:cNvSpPr txBox="1"/>
          <p:nvPr/>
        </p:nvSpPr>
        <p:spPr>
          <a:xfrm>
            <a:off x="533400" y="5715000"/>
            <a:ext cx="8305800" cy="125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From UVA "Virtual Lab" webpage on "Atomic Force Microscope"</a:t>
            </a:r>
          </a:p>
          <a:p>
            <a:pPr>
              <a:spcBef>
                <a:spcPts val="400"/>
              </a:spcBef>
              <a:defRPr sz="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https://WeCanFigureThisOut.org/VL/easyScan_AFM.htm</a:t>
            </a:r>
          </a:p>
          <a:p>
            <a:pPr algn="l"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</p:txBody>
      </p:sp>
      <p:grpSp>
        <p:nvGrpSpPr>
          <p:cNvPr id="664" name="Group 57"/>
          <p:cNvGrpSpPr/>
          <p:nvPr/>
        </p:nvGrpSpPr>
        <p:grpSpPr>
          <a:xfrm>
            <a:off x="914400" y="1282700"/>
            <a:ext cx="2895600" cy="698500"/>
            <a:chOff x="0" y="0"/>
            <a:chExt cx="2895600" cy="698500"/>
          </a:xfrm>
        </p:grpSpPr>
        <p:sp>
          <p:nvSpPr>
            <p:cNvPr id="655" name="Rectangle 21"/>
            <p:cNvSpPr/>
            <p:nvPr/>
          </p:nvSpPr>
          <p:spPr>
            <a:xfrm>
              <a:off x="0" y="241300"/>
              <a:ext cx="2895600" cy="457200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6" name="AutoShape 32"/>
            <p:cNvSpPr/>
            <p:nvPr/>
          </p:nvSpPr>
          <p:spPr>
            <a:xfrm>
              <a:off x="115887" y="0"/>
              <a:ext cx="696913" cy="441325"/>
            </a:xfrm>
            <a:prstGeom prst="triangle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7" name="AutoShape 33"/>
            <p:cNvSpPr/>
            <p:nvPr/>
          </p:nvSpPr>
          <p:spPr>
            <a:xfrm>
              <a:off x="777874" y="0"/>
              <a:ext cx="696914" cy="441325"/>
            </a:xfrm>
            <a:prstGeom prst="triangle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8" name="AutoShape 34"/>
            <p:cNvSpPr/>
            <p:nvPr/>
          </p:nvSpPr>
          <p:spPr>
            <a:xfrm>
              <a:off x="1393825" y="7937"/>
              <a:ext cx="696913" cy="441326"/>
            </a:xfrm>
            <a:prstGeom prst="triangle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9" name="AutoShape 35"/>
            <p:cNvSpPr/>
            <p:nvPr/>
          </p:nvSpPr>
          <p:spPr>
            <a:xfrm>
              <a:off x="2090737" y="0"/>
              <a:ext cx="696913" cy="441325"/>
            </a:xfrm>
            <a:prstGeom prst="triangle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0" name="Rectangle 20"/>
            <p:cNvSpPr/>
            <p:nvPr/>
          </p:nvSpPr>
          <p:spPr>
            <a:xfrm>
              <a:off x="268287" y="20637"/>
              <a:ext cx="374651" cy="98426"/>
            </a:xfrm>
            <a:prstGeom prst="rect">
              <a:avLst/>
            </a:prstGeom>
            <a:solidFill>
              <a:srgbClr val="99FFC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1" name="Rectangle 29"/>
            <p:cNvSpPr/>
            <p:nvPr/>
          </p:nvSpPr>
          <p:spPr>
            <a:xfrm>
              <a:off x="920750" y="12700"/>
              <a:ext cx="374650" cy="98425"/>
            </a:xfrm>
            <a:prstGeom prst="rect">
              <a:avLst/>
            </a:prstGeom>
            <a:solidFill>
              <a:srgbClr val="99FFC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2" name="Rectangle 30"/>
            <p:cNvSpPr/>
            <p:nvPr/>
          </p:nvSpPr>
          <p:spPr>
            <a:xfrm>
              <a:off x="1555750" y="12700"/>
              <a:ext cx="374650" cy="98425"/>
            </a:xfrm>
            <a:prstGeom prst="rect">
              <a:avLst/>
            </a:prstGeom>
            <a:solidFill>
              <a:srgbClr val="99FFC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3" name="Rectangle 31"/>
            <p:cNvSpPr/>
            <p:nvPr/>
          </p:nvSpPr>
          <p:spPr>
            <a:xfrm>
              <a:off x="2252662" y="12700"/>
              <a:ext cx="374651" cy="98425"/>
            </a:xfrm>
            <a:prstGeom prst="rect">
              <a:avLst/>
            </a:prstGeom>
            <a:solidFill>
              <a:srgbClr val="99FFC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667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609600" y="381000"/>
            <a:ext cx="8534400" cy="914400"/>
          </a:xfrm>
          <a:prstGeom prst="rect">
            <a:avLst/>
          </a:prstGeom>
        </p:spPr>
        <p:txBody>
          <a:bodyPr/>
          <a:lstStyle/>
          <a:p>
            <a:pPr defTabSz="365760">
              <a:spcBef>
                <a:spcPts val="100"/>
              </a:spcBef>
              <a:defRPr sz="720">
                <a:effectLst>
                  <a:outerShdw blurRad="15240" dist="15240" dir="2700000" rotWithShape="0">
                    <a:srgbClr val="000000"/>
                  </a:outerShdw>
                </a:effectLst>
              </a:defRPr>
            </a:pPr>
            <a:r>
              <a:t>Or similar techniques used by Prof. Michael Reed here at UVA to make:</a:t>
            </a:r>
          </a:p>
          <a:p>
            <a:pPr defTabSz="365760">
              <a:spcBef>
                <a:spcPts val="100"/>
              </a:spcBef>
              <a:defRPr sz="720">
                <a:effectLst>
                  <a:outerShdw blurRad="15240" dist="1524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365760">
              <a:spcBef>
                <a:spcPts val="100"/>
              </a:spcBef>
              <a:defRPr sz="720">
                <a:effectLst>
                  <a:outerShdw blurRad="15240" dist="1524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365760">
              <a:spcBef>
                <a:spcPts val="100"/>
              </a:spcBef>
              <a:defRPr sz="720">
                <a:effectLst>
                  <a:outerShdw blurRad="15240" dist="1524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365760">
              <a:spcBef>
                <a:spcPts val="100"/>
              </a:spcBef>
              <a:defRPr sz="720">
                <a:effectLst>
                  <a:outerShdw blurRad="15240" dist="1524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365760">
              <a:spcBef>
                <a:spcPts val="100"/>
              </a:spcBef>
              <a:defRPr sz="720">
                <a:effectLst>
                  <a:outerShdw blurRad="15240" dist="1524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365760">
              <a:spcBef>
                <a:spcPts val="100"/>
              </a:spcBef>
              <a:defRPr sz="720">
                <a:effectLst>
                  <a:outerShdw blurRad="15240" dist="1524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365760">
              <a:spcBef>
                <a:spcPts val="100"/>
              </a:spcBef>
              <a:defRPr sz="720">
                <a:effectLst>
                  <a:outerShdw blurRad="15240" dist="1524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365760">
              <a:spcBef>
                <a:spcPts val="100"/>
              </a:spcBef>
              <a:defRPr sz="720">
                <a:effectLst>
                  <a:outerShdw blurRad="15240" dist="1524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365760">
              <a:spcBef>
                <a:spcPts val="100"/>
              </a:spcBef>
              <a:defRPr sz="720">
                <a:effectLst>
                  <a:outerShdw blurRad="15240" dist="1524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365760">
              <a:spcBef>
                <a:spcPts val="100"/>
              </a:spcBef>
              <a:defRPr sz="720">
                <a:effectLst>
                  <a:outerShdw blurRad="15240" dist="1524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365760">
              <a:spcBef>
                <a:spcPts val="100"/>
              </a:spcBef>
              <a:defRPr sz="720">
                <a:effectLst>
                  <a:outerShdw blurRad="15240" dist="1524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365760">
              <a:spcBef>
                <a:spcPts val="100"/>
              </a:spcBef>
              <a:defRPr sz="720">
                <a:effectLst>
                  <a:outerShdw blurRad="15240" dist="1524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365760">
              <a:spcBef>
                <a:spcPts val="100"/>
              </a:spcBef>
              <a:defRPr sz="720">
                <a:effectLst>
                  <a:outerShdw blurRad="15240" dist="15240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365760">
              <a:spcBef>
                <a:spcPts val="100"/>
              </a:spcBef>
              <a:defRPr sz="720">
                <a:effectLst>
                  <a:outerShdw blurRad="15240" dist="15240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365760">
              <a:spcBef>
                <a:spcPts val="100"/>
              </a:spcBef>
              <a:defRPr sz="720">
                <a:solidFill>
                  <a:srgbClr val="CCFFFF"/>
                </a:solidFill>
                <a:effectLst>
                  <a:outerShdw blurRad="15240" dist="15240" dir="2700000" rotWithShape="0">
                    <a:srgbClr val="000000"/>
                  </a:outerShdw>
                </a:effectLst>
              </a:defRPr>
            </a:pPr>
            <a:r>
              <a:t>He sticks these things inside people!</a:t>
            </a:r>
          </a:p>
          <a:p>
            <a:pPr algn="ctr" defTabSz="365760">
              <a:spcBef>
                <a:spcPts val="100"/>
              </a:spcBef>
              <a:defRPr sz="400">
                <a:solidFill>
                  <a:srgbClr val="CCFFFF"/>
                </a:solidFill>
                <a:effectLst>
                  <a:outerShdw blurRad="15240" dist="15240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365760">
              <a:spcBef>
                <a:spcPts val="100"/>
              </a:spcBef>
              <a:defRPr sz="720">
                <a:solidFill>
                  <a:srgbClr val="CCFFFF"/>
                </a:solidFill>
                <a:effectLst>
                  <a:outerShdw blurRad="15240" dist="15240" dir="2700000" rotWithShape="0">
                    <a:srgbClr val="000000"/>
                  </a:outerShdw>
                </a:effectLst>
              </a:defRPr>
            </a:pPr>
            <a:r>
              <a:t>(to repair arteries, stitch tissue together . . .)</a:t>
            </a:r>
          </a:p>
        </p:txBody>
      </p:sp>
      <p:pic>
        <p:nvPicPr>
          <p:cNvPr id="668" name="Picture 25" descr="Picture 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066800"/>
            <a:ext cx="3111500" cy="407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Picture 26" descr="Picture 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6800" y="1066800"/>
            <a:ext cx="3111500" cy="407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672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534400" cy="5334000"/>
          </a:xfrm>
          <a:prstGeom prst="rect">
            <a:avLst/>
          </a:prstGeom>
        </p:spPr>
        <p:txBody>
          <a:bodyPr/>
          <a:lstStyle/>
          <a:p>
            <a:r>
              <a:t>An incredibly powerful precursor to nanotechnology </a:t>
            </a:r>
          </a:p>
          <a:p>
            <a:endParaRPr/>
          </a:p>
          <a:p>
            <a:r>
              <a:t>	Cheap fast way of simultaneously making BILLIONS of micro things</a:t>
            </a:r>
          </a:p>
          <a:p>
            <a:endParaRPr/>
          </a:p>
          <a:p>
            <a:r>
              <a:t>		Not something that will be easily surpassed!!</a:t>
            </a:r>
          </a:p>
          <a:p>
            <a:pPr>
              <a:defRPr sz="2800"/>
            </a:pPr>
            <a:endParaRPr/>
          </a:p>
          <a:p>
            <a:pPr>
              <a:defRPr>
                <a:solidFill>
                  <a:srgbClr val="FFCC00"/>
                </a:solidFill>
              </a:defRPr>
            </a:pPr>
            <a:r>
              <a:t>Probably</a:t>
            </a:r>
            <a:r>
              <a:rPr>
                <a:solidFill>
                  <a:srgbClr val="FFFFFF"/>
                </a:solidFill>
              </a:rPr>
              <a:t> an essential tool in inducing nanoscale self-assembly (later classes)</a:t>
            </a:r>
          </a:p>
          <a:p>
            <a:pPr>
              <a:defRPr sz="3200"/>
            </a:pPr>
            <a:endParaRPr/>
          </a:p>
          <a:p>
            <a:pPr>
              <a:defRPr>
                <a:solidFill>
                  <a:srgbClr val="FFCC00"/>
                </a:solidFill>
              </a:defRPr>
            </a:pPr>
            <a:r>
              <a:t>Likely</a:t>
            </a:r>
            <a:r>
              <a:rPr>
                <a:solidFill>
                  <a:srgbClr val="FFFFFF"/>
                </a:solidFill>
              </a:rPr>
              <a:t> an ultimate partner with nanotechnology</a:t>
            </a:r>
          </a:p>
          <a:p>
            <a:endParaRPr/>
          </a:p>
          <a:p>
            <a:r>
              <a:t>	as future devices combine both technologies, one atop another, </a:t>
            </a:r>
          </a:p>
          <a:p>
            <a:endParaRPr/>
          </a:p>
          <a:p>
            <a:r>
              <a:t>		exploiting what each does best</a:t>
            </a:r>
          </a:p>
          <a:p>
            <a:endParaRPr/>
          </a:p>
          <a:p>
            <a:r>
              <a:t>	</a:t>
            </a:r>
          </a:p>
        </p:txBody>
      </p:sp>
      <p:sp>
        <p:nvSpPr>
          <p:cNvPr id="673" name="Rectangle 6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8534400" cy="838200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All of these tricks and capabilities make Microfabrication:</a:t>
            </a:r>
            <a:br/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67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Credits / Acknowledgements</a:t>
            </a:r>
          </a:p>
        </p:txBody>
      </p:sp>
      <p:sp>
        <p:nvSpPr>
          <p:cNvPr id="677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/>
            </a:pPr>
            <a:r>
              <a:t>Funding for this class was obtained from the National Science Foundation (under their Nanoscience Undergraduate Education program).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This set of notes was authored by John C. Bean who also created all figures not explicitly credited above.  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 algn="ctr">
              <a:defRPr sz="1600" u="sng"/>
            </a:pPr>
            <a:endParaRPr/>
          </a:p>
          <a:p>
            <a:pPr algn="ctr">
              <a:defRPr sz="1600" u="sng"/>
            </a:pPr>
            <a:endParaRPr/>
          </a:p>
          <a:p>
            <a:pPr algn="ctr">
              <a:defRPr sz="1600" u="sng"/>
            </a:pPr>
            <a:endParaRPr/>
          </a:p>
          <a:p>
            <a:pPr algn="ctr">
              <a:spcBef>
                <a:spcPts val="300"/>
              </a:spcBef>
              <a:defRPr sz="1600">
                <a:solidFill>
                  <a:srgbClr val="FF3300"/>
                </a:solidFill>
              </a:defRPr>
            </a:pPr>
            <a:r>
              <a:t>Copyright John C. Bean</a:t>
            </a:r>
            <a:endParaRPr u="sng"/>
          </a:p>
          <a:p>
            <a:pPr algn="ctr">
              <a:defRPr sz="900" u="sng"/>
            </a:pPr>
            <a:endParaRPr/>
          </a:p>
          <a:p>
            <a:pPr algn="ctr">
              <a:spcBef>
                <a:spcPts val="300"/>
              </a:spcBef>
              <a:defRPr sz="1400"/>
            </a:pPr>
            <a:r>
              <a:t>(However, permission is granted for use by individual instructors in non-profit academic institutions)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What else can you make?</a:t>
            </a:r>
          </a:p>
        </p:txBody>
      </p:sp>
      <p:sp>
        <p:nvSpPr>
          <p:cNvPr id="133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6858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How about a steam engine?</a:t>
            </a:r>
          </a:p>
        </p:txBody>
      </p:sp>
      <p:sp>
        <p:nvSpPr>
          <p:cNvPr id="134" name="Text Box 4"/>
          <p:cNvSpPr txBox="1"/>
          <p:nvPr/>
        </p:nvSpPr>
        <p:spPr>
          <a:xfrm>
            <a:off x="381000" y="4572000"/>
            <a:ext cx="8617234" cy="1956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7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Triple-Piston Microsteam Engine</a:t>
            </a:r>
            <a:br/>
            <a:endParaRPr sz="800" b="0"/>
          </a:p>
          <a:p>
            <a:pPr algn="l">
              <a:spcBef>
                <a:spcPts val="900"/>
              </a:spcBef>
              <a:defRPr sz="17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In a humid environment, water condenses inside three open-ended cylinders. </a:t>
            </a:r>
          </a:p>
          <a:p>
            <a:pPr algn="l">
              <a:spcBef>
                <a:spcPts val="900"/>
              </a:spcBef>
              <a:defRPr sz="17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Which are then heated by electric current passing through adjacent wire.  </a:t>
            </a:r>
          </a:p>
          <a:p>
            <a:pPr algn="l">
              <a:spcBef>
                <a:spcPts val="900"/>
              </a:spcBef>
              <a:defRPr sz="17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The water vaporizes, its expansion pushing the pistons out. </a:t>
            </a:r>
          </a:p>
          <a:p>
            <a:pPr algn="l">
              <a:spcBef>
                <a:spcPts val="900"/>
              </a:spcBef>
              <a:defRPr sz="17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Once steam bubbles burst, capillary forces then pull pistons back into cylinders (etc.).</a:t>
            </a:r>
          </a:p>
        </p:txBody>
      </p:sp>
      <p:pic>
        <p:nvPicPr>
          <p:cNvPr id="13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0600" y="1217488"/>
            <a:ext cx="4734291" cy="326187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 Box 6"/>
          <p:cNvSpPr txBox="1"/>
          <p:nvPr/>
        </p:nvSpPr>
        <p:spPr>
          <a:xfrm>
            <a:off x="4038600" y="1447800"/>
            <a:ext cx="29718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200" b="0">
                <a:solidFill>
                  <a:srgbClr val="2B5481"/>
                </a:solidFill>
              </a:defRPr>
            </a:lvl1pPr>
          </a:lstStyle>
          <a:p>
            <a:r>
              <a:t>Courtesy of Sandia National Laboratories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3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Or a ratchet indexing motor:</a:t>
            </a:r>
          </a:p>
        </p:txBody>
      </p:sp>
      <p:pic>
        <p:nvPicPr>
          <p:cNvPr id="14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990600"/>
            <a:ext cx="4724400" cy="3282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0" y="2895600"/>
            <a:ext cx="3124200" cy="312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ext Box 7"/>
          <p:cNvSpPr txBox="1"/>
          <p:nvPr/>
        </p:nvSpPr>
        <p:spPr>
          <a:xfrm>
            <a:off x="838200" y="3962400"/>
            <a:ext cx="29718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200" b="0">
                <a:solidFill>
                  <a:srgbClr val="2B5481"/>
                </a:solidFill>
              </a:defRPr>
            </a:lvl1pPr>
          </a:lstStyle>
          <a:p>
            <a:r>
              <a:t>Courtesy of Sandia National Laboratories</a:t>
            </a:r>
          </a:p>
        </p:txBody>
      </p:sp>
      <p:sp>
        <p:nvSpPr>
          <p:cNvPr id="143" name="Text Box 8"/>
          <p:cNvSpPr txBox="1"/>
          <p:nvPr/>
        </p:nvSpPr>
        <p:spPr>
          <a:xfrm>
            <a:off x="5257800" y="5715000"/>
            <a:ext cx="29718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200" b="0">
                <a:solidFill>
                  <a:srgbClr val="2B5481"/>
                </a:solidFill>
              </a:defRPr>
            </a:lvl1pPr>
          </a:lstStyle>
          <a:p>
            <a:r>
              <a:t>Courtesy of Sandia National Laboratories</a:t>
            </a:r>
          </a:p>
        </p:txBody>
      </p:sp>
      <p:sp>
        <p:nvSpPr>
          <p:cNvPr id="144" name="Text Box 4"/>
          <p:cNvSpPr txBox="1"/>
          <p:nvPr/>
        </p:nvSpPr>
        <p:spPr>
          <a:xfrm>
            <a:off x="381000" y="5029200"/>
            <a:ext cx="4724400" cy="739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900"/>
              </a:spcBef>
              <a:defRPr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With side-to-side motion of frame possibly</a:t>
            </a:r>
          </a:p>
          <a:p>
            <a:pPr algn="l">
              <a:spcBef>
                <a:spcPts val="900"/>
              </a:spcBef>
              <a:defRPr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provided by steam engine of previous slide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4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Which can be used for . . . revenge!</a:t>
            </a:r>
          </a:p>
        </p:txBody>
      </p:sp>
      <p:pic>
        <p:nvPicPr>
          <p:cNvPr id="14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5689" y="1360727"/>
            <a:ext cx="2819401" cy="2114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0" y="3962400"/>
            <a:ext cx="2590800" cy="1943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Rectangle 7"/>
          <p:cNvSpPr txBox="1">
            <a:spLocks noGrp="1"/>
          </p:cNvSpPr>
          <p:nvPr>
            <p:ph type="body" idx="1"/>
          </p:nvPr>
        </p:nvSpPr>
        <p:spPr>
          <a:xfrm>
            <a:off x="132662" y="1197363"/>
            <a:ext cx="8534401" cy="3276601"/>
          </a:xfrm>
          <a:prstGeom prst="rect">
            <a:avLst/>
          </a:prstGeom>
        </p:spPr>
        <p:txBody>
          <a:bodyPr/>
          <a:lstStyle/>
          <a:p>
            <a:r>
              <a:t>				Spider mites helping to demonstrate motor:</a:t>
            </a:r>
          </a:p>
          <a:p>
            <a:pPr>
              <a:defRPr sz="1000"/>
            </a:pPr>
            <a:endParaRPr/>
          </a:p>
          <a:p>
            <a:r>
              <a:t>				Actuator (here possibly electrostatic) at top</a:t>
            </a:r>
          </a:p>
          <a:p>
            <a:pPr>
              <a:defRPr sz="1000"/>
            </a:pPr>
            <a:endParaRPr/>
          </a:p>
          <a:p>
            <a:r>
              <a:t>				Driving ratchet and pawl on gear </a:t>
            </a:r>
          </a:p>
          <a:p>
            <a:pPr>
              <a:defRPr sz="1200"/>
            </a:pPr>
            <a:endParaRPr/>
          </a:p>
          <a:p>
            <a:r>
              <a:t>				Yielding a "mite go round"</a:t>
            </a:r>
          </a:p>
          <a:p>
            <a:endParaRPr/>
          </a:p>
          <a:p>
            <a:pPr>
              <a:defRPr sz="1000"/>
            </a:pPr>
            <a:endParaRPr/>
          </a:p>
          <a:p>
            <a:endParaRPr/>
          </a:p>
          <a:p>
            <a:r>
              <a:t>The spider mite really giving motor a work out:</a:t>
            </a:r>
          </a:p>
        </p:txBody>
      </p:sp>
      <p:sp>
        <p:nvSpPr>
          <p:cNvPr id="151" name="Text Box 8"/>
          <p:cNvSpPr txBox="1"/>
          <p:nvPr/>
        </p:nvSpPr>
        <p:spPr>
          <a:xfrm>
            <a:off x="5181600" y="6019800"/>
            <a:ext cx="29718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200" b="0">
                <a:solidFill>
                  <a:srgbClr val="2BAD81"/>
                </a:solidFill>
              </a:defRPr>
            </a:lvl1pPr>
          </a:lstStyle>
          <a:p>
            <a:r>
              <a:t>Courtesy of Sandia National Laboratories</a:t>
            </a:r>
          </a:p>
        </p:txBody>
      </p:sp>
      <p:sp>
        <p:nvSpPr>
          <p:cNvPr id="152" name="Rectangle 9"/>
          <p:cNvSpPr txBox="1"/>
          <p:nvPr/>
        </p:nvSpPr>
        <p:spPr>
          <a:xfrm>
            <a:off x="533400" y="5334000"/>
            <a:ext cx="4343400" cy="521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Supporting webpage with embedded animations:</a:t>
            </a:r>
          </a:p>
          <a:p>
            <a:pPr algn="l"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Microfabrication - Supporting Materials - Animations 1-2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5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But how is all of this done?</a:t>
            </a:r>
          </a:p>
        </p:txBody>
      </p:sp>
      <p:sp>
        <p:nvSpPr>
          <p:cNvPr id="156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1018810"/>
            <a:ext cx="8534400" cy="5334001"/>
          </a:xfrm>
          <a:prstGeom prst="rect">
            <a:avLst/>
          </a:prstGeom>
        </p:spPr>
        <p:txBody>
          <a:bodyPr/>
          <a:lstStyle/>
          <a:p>
            <a:pPr>
              <a:defRPr sz="1900">
                <a:solidFill>
                  <a:srgbClr val="FFCC00"/>
                </a:solidFill>
              </a:defRPr>
            </a:pPr>
            <a:r>
              <a:t>For very good reasons, it is sometimes called "micro-machining"</a:t>
            </a:r>
          </a:p>
          <a:p>
            <a:pPr>
              <a:defRPr sz="1900">
                <a:solidFill>
                  <a:srgbClr val="FFCC00"/>
                </a:solidFill>
              </a:defRPr>
            </a:pPr>
            <a:r>
              <a:t>	</a:t>
            </a:r>
          </a:p>
          <a:p>
            <a:pPr>
              <a:defRPr sz="1900"/>
            </a:pPr>
            <a:r>
              <a:t>Classic Machining: </a:t>
            </a:r>
            <a:r>
              <a:rPr sz="1700"/>
              <a:t>1) Start with big block of metal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700"/>
            </a:pPr>
            <a:r>
              <a:t>		2) "Machine" away parts you don't want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700"/>
            </a:pPr>
            <a:r>
              <a:t>			Use variety of lathe bits, mills and drills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700"/>
            </a:pPr>
            <a:r>
              <a:t>			But all are basically scraping &amp; gouging away material</a:t>
            </a:r>
          </a:p>
          <a:p>
            <a:pPr>
              <a:defRPr sz="800"/>
            </a:pPr>
            <a:endParaRPr/>
          </a:p>
          <a:p>
            <a:pPr>
              <a:defRPr sz="1300"/>
            </a:pPr>
            <a:endParaRPr/>
          </a:p>
          <a:p>
            <a:pPr>
              <a:defRPr sz="1900"/>
            </a:pPr>
            <a:r>
              <a:t>Micro-machining:  </a:t>
            </a:r>
            <a:r>
              <a:rPr sz="1700"/>
              <a:t>1) Start with Silicon wafer (~ 1/4 mm thick, up to 300 mm diameter)</a:t>
            </a:r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700"/>
            </a:pPr>
            <a:r>
              <a:t>		2) Spray on or grow on additional layer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700"/>
            </a:pPr>
            <a:r>
              <a:t>		3) Apply, expose, develop pattern in photographic emulsion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700"/>
            </a:pPr>
            <a:r>
              <a:t>		4) Etch or blast away material not protected by emulsion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700"/>
            </a:pPr>
            <a:r>
              <a:t>		5) Strip off emulsion → Cycle back to step 2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5"/>
          <p:cNvSpPr txBox="1"/>
          <p:nvPr/>
        </p:nvSpPr>
        <p:spPr>
          <a:xfrm>
            <a:off x="413527" y="6446347"/>
            <a:ext cx="8534401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59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Schematically:</a:t>
            </a:r>
          </a:p>
        </p:txBody>
      </p:sp>
      <p:sp>
        <p:nvSpPr>
          <p:cNvPr id="160" name="Rectangle 1027"/>
          <p:cNvSpPr txBox="1">
            <a:spLocks noGrp="1"/>
          </p:cNvSpPr>
          <p:nvPr>
            <p:ph type="body" idx="1"/>
          </p:nvPr>
        </p:nvSpPr>
        <p:spPr>
          <a:xfrm>
            <a:off x="228600" y="685800"/>
            <a:ext cx="8534400" cy="5334000"/>
          </a:xfrm>
          <a:prstGeom prst="rect">
            <a:avLst/>
          </a:prstGeom>
        </p:spPr>
        <p:txBody>
          <a:bodyPr/>
          <a:lstStyle/>
          <a:p>
            <a:pPr>
              <a:defRPr sz="1600"/>
            </a:pPr>
            <a:endParaRPr/>
          </a:p>
          <a:p>
            <a:pPr>
              <a:defRPr sz="8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	:Starting substrate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			   :Deposit layer of desired material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            Deposit photographic emulsion: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	</a:t>
            </a:r>
          </a:p>
          <a:p>
            <a:pPr>
              <a:spcBef>
                <a:spcPts val="300"/>
              </a:spcBef>
              <a:defRPr sz="1600"/>
            </a:pPr>
            <a:r>
              <a:t>		       Expose photographic emulsion:</a:t>
            </a:r>
          </a:p>
        </p:txBody>
      </p:sp>
      <p:pic>
        <p:nvPicPr>
          <p:cNvPr id="161" name="Microfabrication - 3D figure 1.gif" descr="Microfabrication - 3D figure 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747667"/>
            <a:ext cx="8672398" cy="52412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cture 1 - What is Nanoscience">
  <a:themeElements>
    <a:clrScheme name="Custom 47">
      <a:dk1>
        <a:srgbClr val="003366"/>
      </a:dk1>
      <a:lt1>
        <a:srgbClr val="666666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20FF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4288</Words>
  <Application>Microsoft Macintosh PowerPoint</Application>
  <PresentationFormat>On-screen Show (4:3)</PresentationFormat>
  <Paragraphs>751</Paragraphs>
  <Slides>45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Lecture 1 - What is Nanoscience</vt:lpstr>
      <vt:lpstr>Microfabrication</vt:lpstr>
      <vt:lpstr>Slide 2</vt:lpstr>
      <vt:lpstr>Slide 3</vt:lpstr>
      <vt:lpstr>Slide 4</vt:lpstr>
      <vt:lpstr>What else can you make?</vt:lpstr>
      <vt:lpstr>Or a ratchet indexing motor:</vt:lpstr>
      <vt:lpstr>Which can be used for . . . revenge!</vt:lpstr>
      <vt:lpstr>But how is all of this done?</vt:lpstr>
      <vt:lpstr>Schematically:</vt:lpstr>
      <vt:lpstr>Schematically (cont’d):</vt:lpstr>
      <vt:lpstr>Or going over that a little more slowly:</vt:lpstr>
      <vt:lpstr>It really isn't electronic properties that make silicon so special:</vt:lpstr>
      <vt:lpstr>A (significant) digression pertaining to Silicon: </vt:lpstr>
      <vt:lpstr>And both Silicon and Silicone are VERY different from Silica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Step 4) Etch or blast away material no longer protected by photoresist</vt:lpstr>
      <vt:lpstr>What if "diving board" were metallic (or covered by metal)?</vt:lpstr>
      <vt:lpstr>It’s the Heart of a “DLP” Projection TV</vt:lpstr>
      <vt:lpstr>Here is a more detailed look at two pixels in the device:</vt:lpstr>
      <vt:lpstr>Comparing schematic with direct SEM image:</vt:lpstr>
      <vt:lpstr>Other possible applications – Accelerometers:</vt:lpstr>
      <vt:lpstr>Or Gyroscopes:</vt:lpstr>
      <vt:lpstr>Or Position Sensors (ultra-precise capacitive sensor):</vt:lpstr>
      <vt:lpstr>And eventually, maybe even a Microchip DNA Sequencer:</vt:lpstr>
      <vt:lpstr>How far they have gotten to date:</vt:lpstr>
      <vt:lpstr>And let's not forget microfabrication's original and still biggest application       Transistors in Integrated Circuits:</vt:lpstr>
      <vt:lpstr>But how exactly do they make those more mechanical (MEMS) things?</vt:lpstr>
      <vt:lpstr>But here is one depiction giving start to finish process of making gears:</vt:lpstr>
      <vt:lpstr>Slide 35</vt:lpstr>
      <vt:lpstr>Slide 36</vt:lpstr>
      <vt:lpstr>To complete Microfabrication's bag of tricks, need one more thing:  "Anisotropic Etching"</vt:lpstr>
      <vt:lpstr>Slide 38</vt:lpstr>
      <vt:lpstr>Normal vs. Anisotropic Etch:</vt:lpstr>
      <vt:lpstr>And this opens a very wide door:</vt:lpstr>
      <vt:lpstr>Or to make (nearly) free-standing structures:</vt:lpstr>
      <vt:lpstr>Or if leave islands of masking layer on top of the silicon:</vt:lpstr>
      <vt:lpstr>Slide 43</vt:lpstr>
      <vt:lpstr>All of these tricks and capabilities make Microfabrication: </vt:lpstr>
      <vt:lpstr>Credits / 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Microfabrication</dc:title>
  <cp:lastModifiedBy>John Bean</cp:lastModifiedBy>
  <cp:revision>1</cp:revision>
  <dcterms:created xsi:type="dcterms:W3CDTF">2019-03-04T18:58:42Z</dcterms:created>
  <dcterms:modified xsi:type="dcterms:W3CDTF">2019-03-04T19:00:17Z</dcterms:modified>
</cp:coreProperties>
</file>